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708" r:id="rId1"/>
  </p:sldMasterIdLst>
  <p:sldIdLst>
    <p:sldId id="292" r:id="rId2"/>
    <p:sldId id="291" r:id="rId3"/>
    <p:sldId id="327" r:id="rId4"/>
    <p:sldId id="346" r:id="rId5"/>
    <p:sldId id="328" r:id="rId6"/>
    <p:sldId id="329" r:id="rId7"/>
    <p:sldId id="330" r:id="rId8"/>
    <p:sldId id="333" r:id="rId9"/>
    <p:sldId id="334" r:id="rId10"/>
    <p:sldId id="338" r:id="rId11"/>
    <p:sldId id="339" r:id="rId12"/>
    <p:sldId id="336" r:id="rId13"/>
    <p:sldId id="340" r:id="rId14"/>
    <p:sldId id="319" r:id="rId15"/>
    <p:sldId id="320" r:id="rId16"/>
    <p:sldId id="341" r:id="rId17"/>
    <p:sldId id="321" r:id="rId18"/>
    <p:sldId id="322" r:id="rId19"/>
    <p:sldId id="342" r:id="rId20"/>
    <p:sldId id="323" r:id="rId21"/>
    <p:sldId id="345" r:id="rId22"/>
    <p:sldId id="324" r:id="rId23"/>
    <p:sldId id="326" r:id="rId24"/>
    <p:sldId id="343" r:id="rId25"/>
    <p:sldId id="344" r:id="rId26"/>
    <p:sldId id="293" r:id="rId27"/>
    <p:sldId id="290" r:id="rId28"/>
  </p:sldIdLst>
  <p:sldSz cx="9144000" cy="6858000" type="screen4x3"/>
  <p:notesSz cx="6858000" cy="9144000"/>
  <p:embeddedFontLst>
    <p:embeddedFont>
      <p:font typeface="Cambria Math" panose="02040503050406030204" pitchFamily="18" charset="0"/>
      <p:regular r:id="rId29"/>
    </p:embeddedFont>
    <p:embeddedFont>
      <p:font typeface="Georgia" panose="02040502050405020303" pitchFamily="18" charset="0"/>
      <p:regular r:id="rId30"/>
      <p:bold r:id="rId31"/>
      <p:italic r:id="rId32"/>
      <p:boldItalic r:id="rId33"/>
    </p:embeddedFont>
    <p:embeddedFont>
      <p:font typeface="Cambria" panose="02040503050406030204" pitchFamily="18" charset="0"/>
      <p:regular r:id="rId34"/>
      <p:bold r:id="rId35"/>
      <p:italic r:id="rId36"/>
      <p:boldItalic r:id="rId37"/>
    </p:embeddedFont>
    <p:embeddedFont>
      <p:font typeface="Microsoft JhengHei" panose="020B0604030504040204" pitchFamily="34" charset="-120"/>
      <p:regular r:id="rId38"/>
      <p:bold r:id="rId39"/>
    </p:embeddedFont>
    <p:embeddedFont>
      <p:font typeface="Calibri" panose="020F0502020204030204" pitchFamily="34" charset="0"/>
      <p:regular r:id="rId40"/>
      <p:bold r:id="rId41"/>
      <p:italic r:id="rId42"/>
      <p:boldItalic r:id="rId43"/>
    </p:embeddedFont>
    <p:embeddedFont>
      <p:font typeface="Wingdings 2" panose="05020102010507070707" pitchFamily="18" charset="2"/>
      <p:regular r:id="rId44"/>
    </p:embeddedFont>
  </p:embeddedFontLst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275" autoAdjust="0"/>
    <p:restoredTop sz="94660"/>
  </p:normalViewPr>
  <p:slideViewPr>
    <p:cSldViewPr snapToGrid="0">
      <p:cViewPr varScale="1">
        <p:scale>
          <a:sx n="82" d="100"/>
          <a:sy n="82" d="100"/>
        </p:scale>
        <p:origin x="555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11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font" Target="fonts/font6.fntdata"/><Relationship Id="rId42" Type="http://schemas.openxmlformats.org/officeDocument/2006/relationships/font" Target="fonts/font14.fntdata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5.fntdata"/><Relationship Id="rId38" Type="http://schemas.openxmlformats.org/officeDocument/2006/relationships/font" Target="fonts/font10.fntdata"/><Relationship Id="rId46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1.fntdata"/><Relationship Id="rId41" Type="http://schemas.openxmlformats.org/officeDocument/2006/relationships/font" Target="fonts/font13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4.fntdata"/><Relationship Id="rId37" Type="http://schemas.openxmlformats.org/officeDocument/2006/relationships/font" Target="fonts/font9.fntdata"/><Relationship Id="rId40" Type="http://schemas.openxmlformats.org/officeDocument/2006/relationships/font" Target="fonts/font12.fntdata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8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3.fntdata"/><Relationship Id="rId44" Type="http://schemas.openxmlformats.org/officeDocument/2006/relationships/font" Target="fonts/font16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font" Target="fonts/font2.fntdata"/><Relationship Id="rId35" Type="http://schemas.openxmlformats.org/officeDocument/2006/relationships/font" Target="fonts/font7.fntdata"/><Relationship Id="rId43" Type="http://schemas.openxmlformats.org/officeDocument/2006/relationships/font" Target="fonts/font15.fntdata"/><Relationship Id="rId48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fld id="{A905A7C0-EFCD-4C72-9C76-B746EE1ADA98}" type="datetimeFigureOut">
              <a:rPr lang="en-GB" smtClean="0"/>
              <a:pPr/>
              <a:t>25/03/2021</a:t>
            </a:fld>
            <a:endParaRPr lang="en-GB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89184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5736"/>
            <a:ext cx="8229600" cy="608445"/>
          </a:xfrm>
        </p:spPr>
        <p:txBody>
          <a:bodyPr/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31885"/>
            <a:ext cx="8229600" cy="5249443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14419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fld id="{A905A7C0-EFCD-4C72-9C76-B746EE1ADA98}" type="datetimeFigureOut">
              <a:rPr lang="en-GB" smtClean="0"/>
              <a:pPr/>
              <a:t>25/03/2021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04950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60909"/>
            <a:ext cx="8229600" cy="1066800"/>
          </a:xfrm>
        </p:spPr>
        <p:txBody>
          <a:bodyPr/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67333"/>
            <a:ext cx="4038600" cy="4958011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567333"/>
            <a:ext cx="4038600" cy="4958011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76577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rtlCol="0"/>
          <a:lstStyle>
            <a:lvl1pPr>
              <a:defRPr/>
            </a:lvl1pPr>
          </a:lstStyle>
          <a:p>
            <a:fld id="{A905A7C0-EFCD-4C72-9C76-B746EE1ADA98}" type="datetimeFigureOut">
              <a:rPr lang="en-GB" smtClean="0"/>
              <a:pPr/>
              <a:t>25/03/2021</a:t>
            </a:fld>
            <a:endParaRPr lang="en-GB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12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rtlCol="0"/>
          <a:lstStyle>
            <a:lvl1pPr>
              <a:defRPr/>
            </a:lvl1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39737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>
            <a:lvl1pPr>
              <a:defRPr/>
            </a:lvl1pPr>
          </a:lstStyle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64001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fld id="{A905A7C0-EFCD-4C72-9C76-B746EE1ADA98}" type="datetimeFigureOut">
              <a:rPr lang="en-GB" smtClean="0"/>
              <a:pPr/>
              <a:t>25/03/2021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95264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fld id="{A905A7C0-EFCD-4C72-9C76-B746EE1ADA98}" type="datetimeFigureOut">
              <a:rPr lang="en-GB" smtClean="0"/>
              <a:pPr/>
              <a:t>25/03/2021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0074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fld id="{A905A7C0-EFCD-4C72-9C76-B746EE1ADA98}" type="datetimeFigureOut">
              <a:rPr lang="en-GB" smtClean="0"/>
              <a:pPr/>
              <a:t>25/03/2021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22286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fld id="{A905A7C0-EFCD-4C72-9C76-B746EE1ADA98}" type="datetimeFigureOut">
              <a:rPr lang="en-GB" smtClean="0"/>
              <a:pPr/>
              <a:t>25/03/2021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26102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fld id="{A905A7C0-EFCD-4C72-9C76-B746EE1ADA98}" type="datetimeFigureOut">
              <a:rPr lang="en-GB" smtClean="0"/>
              <a:pPr/>
              <a:t>25/03/2021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53348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333029"/>
            <a:ext cx="8229600" cy="59884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069483"/>
            <a:ext cx="8229600" cy="550505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dirty="0"/>
              <a:t>Click to edit Master text styles</a:t>
            </a:r>
          </a:p>
          <a:p>
            <a:pPr lvl="1" eaLnBrk="1" latinLnBrk="0" hangingPunct="1"/>
            <a:r>
              <a:rPr kumimoji="0" lang="en-US" dirty="0"/>
              <a:t>Second level</a:t>
            </a:r>
          </a:p>
          <a:p>
            <a:pPr lvl="2" eaLnBrk="1" latinLnBrk="0" hangingPunct="1"/>
            <a:r>
              <a:rPr kumimoji="0" lang="en-US" dirty="0"/>
              <a:t>Third level</a:t>
            </a:r>
          </a:p>
          <a:p>
            <a:pPr lvl="3" eaLnBrk="1" latinLnBrk="0" hangingPunct="1"/>
            <a:r>
              <a:rPr kumimoji="0" lang="en-US" dirty="0"/>
              <a:t>Fourth level</a:t>
            </a:r>
          </a:p>
          <a:p>
            <a:pPr lvl="4" eaLnBrk="1" latinLnBrk="0" hangingPunct="1"/>
            <a:r>
              <a:rPr kumimoji="0" lang="en-US" dirty="0"/>
              <a:t>Fifth level</a:t>
            </a: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  <a:latin typeface="Microsoft JhengHei" panose="020B0604030504040204" pitchFamily="34" charset="-120"/>
              </a:defRPr>
            </a:lvl1pPr>
          </a:lstStyle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58600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Research Methods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Workshop 9</a:t>
            </a:r>
          </a:p>
          <a:p>
            <a:r>
              <a:rPr lang="en-GB" dirty="0" smtClean="0"/>
              <a:t>Experimental Hypotheses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74832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575166"/>
          </a:xfrm>
        </p:spPr>
        <p:txBody>
          <a:bodyPr>
            <a:normAutofit/>
          </a:bodyPr>
          <a:lstStyle/>
          <a:p>
            <a:r>
              <a:rPr lang="en-GB" dirty="0"/>
              <a:t>Topics covered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>
                <a:sym typeface="Wingdings" panose="05000000000000000000" pitchFamily="2" charset="2"/>
              </a:rPr>
              <a:t>Experimental Design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Dependent and Independent Variables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The Null Hypothesis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Type I and Type II Errors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Statistical Significance 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One-tailed and two-tailed tests</a:t>
            </a:r>
          </a:p>
          <a:p>
            <a:r>
              <a:rPr lang="en-GB" dirty="0" smtClean="0"/>
              <a:t>Inferential </a:t>
            </a:r>
            <a:r>
              <a:rPr lang="en-GB" dirty="0"/>
              <a:t>statistics allow us to make predictions based upon the sampling of a large population</a:t>
            </a:r>
          </a:p>
          <a:p>
            <a:pPr lvl="1"/>
            <a:endParaRPr lang="en-GB" dirty="0">
              <a:sym typeface="Wingdings" panose="05000000000000000000" pitchFamily="2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23466895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Experimental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An experiment is a task that aims to predict the value of an </a:t>
            </a:r>
            <a:r>
              <a:rPr lang="en-GB" i="1" dirty="0"/>
              <a:t>output variable </a:t>
            </a:r>
            <a:r>
              <a:rPr lang="en-GB" dirty="0"/>
              <a:t>by introducing a change in the set of </a:t>
            </a:r>
            <a:r>
              <a:rPr lang="en-GB" i="1" dirty="0"/>
              <a:t>input variables</a:t>
            </a:r>
          </a:p>
          <a:p>
            <a:r>
              <a:rPr lang="en-GB" dirty="0"/>
              <a:t>It may also be necessary to identify some </a:t>
            </a:r>
            <a:r>
              <a:rPr lang="en-GB" i="1" dirty="0"/>
              <a:t>control variables </a:t>
            </a:r>
            <a:r>
              <a:rPr lang="en-GB" dirty="0"/>
              <a:t>that need to be kept constant to prevent external factors from influencing the result</a:t>
            </a:r>
          </a:p>
          <a:p>
            <a:endParaRPr lang="en-GB" dirty="0"/>
          </a:p>
          <a:p>
            <a:r>
              <a:rPr lang="en-GB" dirty="0"/>
              <a:t>You are trying to show that </a:t>
            </a:r>
          </a:p>
          <a:p>
            <a:pPr lvl="1"/>
            <a:r>
              <a:rPr lang="en-GB" dirty="0"/>
              <a:t>IF the control variables are kept constant </a:t>
            </a:r>
          </a:p>
          <a:p>
            <a:pPr lvl="1"/>
            <a:r>
              <a:rPr lang="en-GB" dirty="0"/>
              <a:t>THEN changing the input variables </a:t>
            </a:r>
          </a:p>
          <a:p>
            <a:pPr lvl="1"/>
            <a:r>
              <a:rPr lang="en-GB" dirty="0"/>
              <a:t>WILL CAUSE a change in the output variable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81828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Experimental Credibility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Experimental findings must be credible</a:t>
            </a:r>
          </a:p>
          <a:p>
            <a:r>
              <a:rPr lang="en-GB" dirty="0"/>
              <a:t>Credibility tests </a:t>
            </a:r>
          </a:p>
          <a:p>
            <a:pPr lvl="1"/>
            <a:r>
              <a:rPr lang="en-GB" b="1" dirty="0"/>
              <a:t>Reliability</a:t>
            </a:r>
            <a:r>
              <a:rPr lang="en-GB" dirty="0"/>
              <a:t> </a:t>
            </a:r>
          </a:p>
          <a:p>
            <a:pPr lvl="2"/>
            <a:r>
              <a:rPr lang="en-GB" dirty="0"/>
              <a:t>Will the experiment give the same result if run a second time? Or by a different experimenter?</a:t>
            </a:r>
          </a:p>
          <a:p>
            <a:pPr lvl="1"/>
            <a:r>
              <a:rPr lang="en-GB" b="1" dirty="0"/>
              <a:t>Validity</a:t>
            </a:r>
          </a:p>
          <a:p>
            <a:pPr lvl="2"/>
            <a:r>
              <a:rPr lang="en-GB" dirty="0"/>
              <a:t>Is this an appropriate way to explore this problem?</a:t>
            </a:r>
          </a:p>
          <a:p>
            <a:pPr lvl="2"/>
            <a:r>
              <a:rPr lang="en-GB" dirty="0"/>
              <a:t>Do you have the right experimental conditions?</a:t>
            </a:r>
          </a:p>
          <a:p>
            <a:pPr lvl="2"/>
            <a:r>
              <a:rPr lang="en-GB" dirty="0"/>
              <a:t>Are you collecting the right data?</a:t>
            </a:r>
          </a:p>
          <a:p>
            <a:pPr lvl="1"/>
            <a:r>
              <a:rPr lang="en-GB" b="1" dirty="0"/>
              <a:t>Generalisability</a:t>
            </a:r>
          </a:p>
          <a:p>
            <a:pPr lvl="2"/>
            <a:r>
              <a:rPr lang="en-GB" dirty="0"/>
              <a:t>Do the results apply globally? </a:t>
            </a:r>
          </a:p>
          <a:p>
            <a:pPr lvl="2"/>
            <a:r>
              <a:rPr lang="en-GB" dirty="0"/>
              <a:t>Are there any conditions on where/when the results apply?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60412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Independent and Dependent Variables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When designing an experiment we need to define three things:</a:t>
            </a:r>
          </a:p>
          <a:p>
            <a:pPr lvl="1"/>
            <a:r>
              <a:rPr lang="en-GB" dirty="0"/>
              <a:t>What we are going to measure</a:t>
            </a:r>
          </a:p>
          <a:p>
            <a:pPr lvl="1"/>
            <a:r>
              <a:rPr lang="en-GB" dirty="0"/>
              <a:t>What conditions we’re going to measure this under</a:t>
            </a:r>
          </a:p>
          <a:p>
            <a:pPr lvl="1"/>
            <a:r>
              <a:rPr lang="en-GB" dirty="0"/>
              <a:t>What sort of a relationship do we expect there to be between the thing we’re going to measure under the conditions we’ve defined</a:t>
            </a:r>
          </a:p>
          <a:p>
            <a:pPr lvl="1"/>
            <a:endParaRPr lang="en-GB" dirty="0"/>
          </a:p>
          <a:p>
            <a:r>
              <a:rPr lang="en-GB" dirty="0"/>
              <a:t>This allows us to define three important experimental items</a:t>
            </a:r>
          </a:p>
          <a:p>
            <a:pPr lvl="1"/>
            <a:r>
              <a:rPr lang="en-GB" dirty="0"/>
              <a:t>The </a:t>
            </a:r>
            <a:r>
              <a:rPr lang="en-GB" i="1" dirty="0"/>
              <a:t>dependent variable </a:t>
            </a:r>
            <a:r>
              <a:rPr lang="en-GB" dirty="0"/>
              <a:t>(the output variable)</a:t>
            </a:r>
            <a:endParaRPr lang="en-GB" i="1" dirty="0"/>
          </a:p>
          <a:p>
            <a:pPr lvl="1"/>
            <a:r>
              <a:rPr lang="en-GB" dirty="0"/>
              <a:t>The </a:t>
            </a:r>
            <a:r>
              <a:rPr lang="en-GB" i="1" dirty="0"/>
              <a:t>independent variable(s)</a:t>
            </a:r>
            <a:r>
              <a:rPr lang="en-GB" dirty="0"/>
              <a:t> (the input variable(s))</a:t>
            </a:r>
          </a:p>
          <a:p>
            <a:pPr lvl="1"/>
            <a:r>
              <a:rPr lang="en-GB" dirty="0"/>
              <a:t>The experimental </a:t>
            </a:r>
            <a:r>
              <a:rPr lang="en-GB" i="1" dirty="0"/>
              <a:t>hypothesis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94151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Dependent Variable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124262"/>
            <a:ext cx="7886700" cy="540512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dependent variable (or </a:t>
            </a:r>
            <a:r>
              <a:rPr lang="en-GB" i="1" dirty="0"/>
              <a:t>DV</a:t>
            </a:r>
            <a:r>
              <a:rPr lang="en-GB" dirty="0"/>
              <a:t>) is the output variable that will be measured</a:t>
            </a:r>
          </a:p>
          <a:p>
            <a:pPr lvl="1"/>
            <a:r>
              <a:rPr lang="en-GB" dirty="0"/>
              <a:t>Ping time</a:t>
            </a:r>
          </a:p>
          <a:p>
            <a:pPr lvl="1"/>
            <a:r>
              <a:rPr lang="en-GB" dirty="0"/>
              <a:t>Shoe size</a:t>
            </a:r>
          </a:p>
          <a:p>
            <a:pPr lvl="1"/>
            <a:r>
              <a:rPr lang="en-GB" dirty="0"/>
              <a:t>Number of sales</a:t>
            </a:r>
          </a:p>
          <a:p>
            <a:pPr lvl="1"/>
            <a:r>
              <a:rPr lang="en-GB" dirty="0"/>
              <a:t>…</a:t>
            </a:r>
          </a:p>
          <a:p>
            <a:pPr lvl="1"/>
            <a:endParaRPr lang="en-GB" dirty="0"/>
          </a:p>
          <a:p>
            <a:r>
              <a:rPr lang="en-GB" dirty="0"/>
              <a:t>When designing an experiment it is sometimes difficult to measure the thing directly</a:t>
            </a:r>
          </a:p>
          <a:p>
            <a:pPr lvl="1"/>
            <a:r>
              <a:rPr lang="en-GB" dirty="0"/>
              <a:t>In this case we measure something that is likely to vary in the same manner as the thing we want to measure</a:t>
            </a:r>
          </a:p>
          <a:p>
            <a:pPr lvl="1"/>
            <a:r>
              <a:rPr lang="en-GB" dirty="0"/>
              <a:t>This is known as a </a:t>
            </a:r>
            <a:r>
              <a:rPr lang="en-GB" i="1" dirty="0"/>
              <a:t>proxy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If you use a proxy you must explain why</a:t>
            </a:r>
          </a:p>
        </p:txBody>
      </p:sp>
    </p:spTree>
    <p:extLst>
      <p:ext uri="{BB962C8B-B14F-4D97-AF65-F5344CB8AC3E}">
        <p14:creationId xmlns:p14="http://schemas.microsoft.com/office/powerpoint/2010/main" val="12712003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Independent Variable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124262"/>
            <a:ext cx="7886700" cy="5605151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The independent variable (IV) is the input variable you will change in order to cause a change in the dependent variable</a:t>
            </a:r>
          </a:p>
          <a:p>
            <a:pPr lvl="1"/>
            <a:r>
              <a:rPr lang="en-GB" dirty="0"/>
              <a:t>Hardware configuration (configuration 1/configuration 2)</a:t>
            </a:r>
          </a:p>
          <a:p>
            <a:pPr lvl="1"/>
            <a:r>
              <a:rPr lang="en-GB" dirty="0"/>
              <a:t>System design (design 1/design 2)</a:t>
            </a:r>
          </a:p>
          <a:p>
            <a:pPr lvl="1"/>
            <a:r>
              <a:rPr lang="en-GB" dirty="0"/>
              <a:t>Medical treatment (before/after, with/without)</a:t>
            </a:r>
          </a:p>
          <a:p>
            <a:pPr lvl="1"/>
            <a:r>
              <a:rPr lang="en-GB" dirty="0"/>
              <a:t>…</a:t>
            </a:r>
          </a:p>
          <a:p>
            <a:r>
              <a:rPr lang="en-GB" dirty="0"/>
              <a:t>Comparing two values of the IV is the simplest type of experiment, and is the easiest to analyse</a:t>
            </a:r>
          </a:p>
          <a:p>
            <a:r>
              <a:rPr lang="en-GB" dirty="0"/>
              <a:t>Experiments can have more than one IV, but if so then they must test all possible combinations of the different IVs</a:t>
            </a:r>
          </a:p>
          <a:p>
            <a:r>
              <a:rPr lang="en-GB" dirty="0"/>
              <a:t>Having more than two values of the IV or more than one IV means that the statistical analysis is more complicated</a:t>
            </a:r>
          </a:p>
        </p:txBody>
      </p:sp>
    </p:spTree>
    <p:extLst>
      <p:ext uri="{BB962C8B-B14F-4D97-AF65-F5344CB8AC3E}">
        <p14:creationId xmlns:p14="http://schemas.microsoft.com/office/powerpoint/2010/main" val="8080337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Hypothesis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124262"/>
            <a:ext cx="7886700" cy="5590863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The </a:t>
            </a:r>
            <a:r>
              <a:rPr lang="en-GB" i="1" dirty="0"/>
              <a:t>hypothesis</a:t>
            </a:r>
            <a:r>
              <a:rPr lang="en-GB" dirty="0"/>
              <a:t> is your theory of how the IV affects the DV</a:t>
            </a:r>
          </a:p>
          <a:p>
            <a:r>
              <a:rPr lang="en-GB" dirty="0"/>
              <a:t>The most basic hypothesis might be </a:t>
            </a:r>
            <a:r>
              <a:rPr lang="en-GB" i="1" dirty="0"/>
              <a:t>changing the value of the IV changes the value of the DV</a:t>
            </a:r>
            <a:endParaRPr lang="en-GB" dirty="0"/>
          </a:p>
          <a:p>
            <a:r>
              <a:rPr lang="en-GB" dirty="0"/>
              <a:t>A more complex hypothesis might be </a:t>
            </a:r>
            <a:r>
              <a:rPr lang="en-GB" i="1" dirty="0"/>
              <a:t>increasing the value of the IV causes an increase in the value of the DV</a:t>
            </a:r>
            <a:endParaRPr lang="en-GB" dirty="0"/>
          </a:p>
          <a:p>
            <a:r>
              <a:rPr lang="en-GB" dirty="0"/>
              <a:t>You would then design an experiment that would test whether the output results (DV) for condition 1 of the IV (Population A) differ from those for condition 2 of the IV (Population B)</a:t>
            </a:r>
          </a:p>
          <a:p>
            <a:pPr lvl="1"/>
            <a:r>
              <a:rPr lang="en-GB" dirty="0"/>
              <a:t>This commonly requires the experimental to compare the mean value or the total values of the DVs under each of the two conditions</a:t>
            </a:r>
          </a:p>
          <a:p>
            <a:pPr lvl="1"/>
            <a:r>
              <a:rPr lang="en-GB" dirty="0"/>
              <a:t>It is better to use the mean than the total, but this may require that tests are run multiple times</a:t>
            </a:r>
          </a:p>
        </p:txBody>
      </p:sp>
    </p:spTree>
    <p:extLst>
      <p:ext uri="{BB962C8B-B14F-4D97-AF65-F5344CB8AC3E}">
        <p14:creationId xmlns:p14="http://schemas.microsoft.com/office/powerpoint/2010/main" val="30974585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Example 1 – Using Simple Variables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Suppose we want to measure how many mistakes a user makes when using the old version and the new version of a piece of hardware</a:t>
            </a:r>
          </a:p>
          <a:p>
            <a:r>
              <a:rPr lang="en-GB" dirty="0"/>
              <a:t>What is the output variable (DV)?</a:t>
            </a:r>
          </a:p>
          <a:p>
            <a:pPr marL="342900" lvl="1" indent="0">
              <a:buNone/>
            </a:pPr>
            <a:endParaRPr lang="en-GB" dirty="0"/>
          </a:p>
          <a:p>
            <a:r>
              <a:rPr lang="en-GB" dirty="0"/>
              <a:t>What is the input variable (IV)?</a:t>
            </a:r>
          </a:p>
          <a:p>
            <a:endParaRPr lang="en-GB" dirty="0"/>
          </a:p>
          <a:p>
            <a:r>
              <a:rPr lang="en-GB" dirty="0"/>
              <a:t>What conditions of the IV should be included?</a:t>
            </a:r>
          </a:p>
          <a:p>
            <a:endParaRPr lang="en-GB" dirty="0"/>
          </a:p>
          <a:p>
            <a:r>
              <a:rPr lang="en-GB" dirty="0"/>
              <a:t>What is the basic hypothesis?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77486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Example 1 – Using Simple Variables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Suppose we want to measure how long a signal takes to reach a receiver when using two different versions of a piece of hardware</a:t>
            </a:r>
          </a:p>
          <a:p>
            <a:r>
              <a:rPr lang="en-GB" dirty="0"/>
              <a:t>What is the output variable (DV)?</a:t>
            </a:r>
          </a:p>
          <a:p>
            <a:pPr lvl="1"/>
            <a:r>
              <a:rPr lang="en-GB" dirty="0"/>
              <a:t>Signal transmission time</a:t>
            </a:r>
          </a:p>
          <a:p>
            <a:r>
              <a:rPr lang="en-GB" dirty="0"/>
              <a:t>What is the input variable (IV)?</a:t>
            </a:r>
          </a:p>
          <a:p>
            <a:pPr lvl="1"/>
            <a:r>
              <a:rPr lang="en-GB" dirty="0"/>
              <a:t>Version of the hardware</a:t>
            </a:r>
          </a:p>
          <a:p>
            <a:r>
              <a:rPr lang="en-GB" dirty="0"/>
              <a:t>What conditions of the IV should be included?</a:t>
            </a:r>
          </a:p>
          <a:p>
            <a:pPr lvl="1"/>
            <a:r>
              <a:rPr lang="en-GB" dirty="0"/>
              <a:t>Version 1, Version 2</a:t>
            </a:r>
          </a:p>
          <a:p>
            <a:r>
              <a:rPr lang="en-GB" dirty="0"/>
              <a:t>What is the basic hypothesis?</a:t>
            </a:r>
          </a:p>
          <a:p>
            <a:pPr lvl="1"/>
            <a:r>
              <a:rPr lang="en-GB" dirty="0"/>
              <a:t>Changing the version used leads to a change in the mean signal transmission time</a:t>
            </a:r>
          </a:p>
        </p:txBody>
      </p:sp>
    </p:spTree>
    <p:extLst>
      <p:ext uri="{BB962C8B-B14F-4D97-AF65-F5344CB8AC3E}">
        <p14:creationId xmlns:p14="http://schemas.microsoft.com/office/powerpoint/2010/main" val="6114533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Suppose we want measure the effect of changing the mass of explosives used on the size of the crater generated by an explosion</a:t>
            </a:r>
          </a:p>
          <a:p>
            <a:r>
              <a:rPr lang="en-GB" dirty="0"/>
              <a:t>What is the output variable (DV)?</a:t>
            </a:r>
          </a:p>
          <a:p>
            <a:endParaRPr lang="en-GB" dirty="0"/>
          </a:p>
          <a:p>
            <a:r>
              <a:rPr lang="en-GB" dirty="0"/>
              <a:t>What is the input variable (IV)?</a:t>
            </a:r>
          </a:p>
          <a:p>
            <a:endParaRPr lang="en-GB" dirty="0"/>
          </a:p>
          <a:p>
            <a:r>
              <a:rPr lang="en-GB" dirty="0"/>
              <a:t>What conditions of the IV should be included?</a:t>
            </a:r>
          </a:p>
          <a:p>
            <a:endParaRPr lang="en-GB" dirty="0"/>
          </a:p>
          <a:p>
            <a:r>
              <a:rPr lang="en-GB" dirty="0"/>
              <a:t>What is the basic hypothesis?</a:t>
            </a:r>
          </a:p>
        </p:txBody>
      </p:sp>
    </p:spTree>
    <p:extLst>
      <p:ext uri="{BB962C8B-B14F-4D97-AF65-F5344CB8AC3E}">
        <p14:creationId xmlns:p14="http://schemas.microsoft.com/office/powerpoint/2010/main" val="11872826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Example 2 – Using Proxy Variables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124262"/>
            <a:ext cx="7886700" cy="5405126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Suppose we want to investigate the effectiveness of two types of armour</a:t>
            </a:r>
          </a:p>
          <a:p>
            <a:r>
              <a:rPr lang="en-GB" dirty="0"/>
              <a:t>What is the output variable (DV)?</a:t>
            </a:r>
          </a:p>
          <a:p>
            <a:pPr lvl="1"/>
            <a:r>
              <a:rPr lang="en-GB" dirty="0"/>
              <a:t>We cannot measure ‘effectiveness’ directly, so we need to use a proxy measure for it, e.g. diameter of hole generated</a:t>
            </a:r>
          </a:p>
          <a:p>
            <a:r>
              <a:rPr lang="en-GB" dirty="0"/>
              <a:t>What is the input variable (IV)?</a:t>
            </a:r>
          </a:p>
          <a:p>
            <a:pPr lvl="1"/>
            <a:r>
              <a:rPr lang="en-GB" dirty="0"/>
              <a:t>Armour type</a:t>
            </a:r>
          </a:p>
          <a:p>
            <a:r>
              <a:rPr lang="en-GB" dirty="0"/>
              <a:t>What conditions of the IV should be included?</a:t>
            </a:r>
          </a:p>
          <a:p>
            <a:pPr lvl="1"/>
            <a:r>
              <a:rPr lang="en-GB" dirty="0"/>
              <a:t>Armour type 1, Armour type 2</a:t>
            </a:r>
          </a:p>
          <a:p>
            <a:r>
              <a:rPr lang="en-GB" dirty="0"/>
              <a:t>What is the basic hypothesis?</a:t>
            </a:r>
          </a:p>
          <a:p>
            <a:pPr lvl="1"/>
            <a:r>
              <a:rPr lang="en-GB" dirty="0"/>
              <a:t>The effectiveness (as measured using hole diameter) will change depending on which armour type is used</a:t>
            </a:r>
          </a:p>
        </p:txBody>
      </p:sp>
    </p:spTree>
    <p:extLst>
      <p:ext uri="{BB962C8B-B14F-4D97-AF65-F5344CB8AC3E}">
        <p14:creationId xmlns:p14="http://schemas.microsoft.com/office/powerpoint/2010/main" val="38350214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124262"/>
            <a:ext cx="7886700" cy="57337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Suppose we want to investigate the effectiveness of a drone guidance system</a:t>
            </a:r>
          </a:p>
          <a:p>
            <a:r>
              <a:rPr lang="en-GB" dirty="0"/>
              <a:t>What is the output variable (DV)?</a:t>
            </a:r>
          </a:p>
          <a:p>
            <a:endParaRPr lang="en-GB" dirty="0"/>
          </a:p>
          <a:p>
            <a:r>
              <a:rPr lang="en-GB" dirty="0"/>
              <a:t>What is the input variable (IV)?</a:t>
            </a:r>
          </a:p>
          <a:p>
            <a:endParaRPr lang="en-GB" dirty="0"/>
          </a:p>
          <a:p>
            <a:r>
              <a:rPr lang="en-GB" dirty="0"/>
              <a:t>What conditions of the IV should be included?</a:t>
            </a:r>
          </a:p>
          <a:p>
            <a:pPr lvl="1"/>
            <a:endParaRPr lang="en-GB" dirty="0"/>
          </a:p>
          <a:p>
            <a:r>
              <a:rPr lang="en-GB" dirty="0"/>
              <a:t>What is the basic hypothesis?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26163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Null Hypothesis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7"/>
            <a:ext cx="8337223" cy="5490325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Normally researchers are interested in demonstrating the truth of a hypothesis of interest</a:t>
            </a:r>
          </a:p>
          <a:p>
            <a:pPr lvl="1"/>
            <a:r>
              <a:rPr lang="en-GB" dirty="0"/>
              <a:t>This group is healthier</a:t>
            </a:r>
          </a:p>
          <a:p>
            <a:pPr lvl="1"/>
            <a:r>
              <a:rPr lang="en-GB" dirty="0"/>
              <a:t>These shops sell more</a:t>
            </a:r>
          </a:p>
          <a:p>
            <a:pPr lvl="1"/>
            <a:r>
              <a:rPr lang="en-GB" dirty="0"/>
              <a:t>This routing algorithm is faster</a:t>
            </a:r>
          </a:p>
          <a:p>
            <a:r>
              <a:rPr lang="en-GB" dirty="0"/>
              <a:t>This means that Population A must differ from Population B in some way</a:t>
            </a:r>
          </a:p>
          <a:p>
            <a:r>
              <a:rPr lang="en-GB" dirty="0"/>
              <a:t>Unfortunately it is very difficult to prove something true, so instead we try to prove that something is false</a:t>
            </a:r>
          </a:p>
          <a:p>
            <a:r>
              <a:rPr lang="en-GB" dirty="0"/>
              <a:t>We therefore state the exact opposite of what we want to demonstrate to be true and then prove it false</a:t>
            </a:r>
          </a:p>
          <a:p>
            <a:pPr lvl="1"/>
            <a:r>
              <a:rPr lang="en-GB" dirty="0"/>
              <a:t>What remains (the thing we’re interested is) must be true</a:t>
            </a:r>
          </a:p>
          <a:p>
            <a:r>
              <a:rPr lang="en-GB" dirty="0"/>
              <a:t>This ‘opposite’ hypothesis is known as the </a:t>
            </a:r>
            <a:r>
              <a:rPr lang="en-GB" i="1" dirty="0"/>
              <a:t>null hypothesis H</a:t>
            </a:r>
            <a:r>
              <a:rPr lang="en-GB" i="1" baseline="-25000" dirty="0"/>
              <a:t>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81608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Null Hypothesis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108437"/>
                <a:ext cx="8337223" cy="5565739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Suppose we want to show that men’s feet are bigger than women’s feet</a:t>
                </a:r>
              </a:p>
              <a:p>
                <a:pPr lvl="1"/>
                <a:r>
                  <a:rPr lang="en-GB" dirty="0"/>
                  <a:t>DV – foot size</a:t>
                </a:r>
              </a:p>
              <a:p>
                <a:pPr lvl="1"/>
                <a:r>
                  <a:rPr lang="en-GB" dirty="0"/>
                  <a:t>IV – sex of foot owner</a:t>
                </a:r>
              </a:p>
              <a:p>
                <a:pPr lvl="1"/>
                <a:r>
                  <a:rPr lang="en-GB" dirty="0"/>
                  <a:t>Conditions – Male foot owners, Female foot owners</a:t>
                </a:r>
              </a:p>
              <a:p>
                <a:endParaRPr lang="en-GB" dirty="0"/>
              </a:p>
              <a:p>
                <a:r>
                  <a:rPr lang="en-GB" dirty="0"/>
                  <a:t>We can’t prove that without measuring the feet of every male on the planet to get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𝜇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</m:oMath>
                </a14:m>
                <a:endParaRPr lang="en-GB" dirty="0"/>
              </a:p>
              <a:p>
                <a:r>
                  <a:rPr lang="en-GB" dirty="0"/>
                  <a:t>Instead we take a random sample of males and find out their shoe size to get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</m:oMath>
                </a14:m>
                <a:r>
                  <a:rPr lang="en-GB" dirty="0"/>
                  <a:t> (Population A)</a:t>
                </a:r>
              </a:p>
              <a:p>
                <a:r>
                  <a:rPr lang="en-GB" dirty="0"/>
                  <a:t>Similarly we need to measure a sample of female feet to get a value for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𝐹𝑒𝑚𝑎𝑙𝑒</m:t>
                        </m:r>
                      </m:sub>
                    </m:sSub>
                  </m:oMath>
                </a14:m>
                <a:r>
                  <a:rPr lang="en-GB" dirty="0"/>
                  <a:t> (Population B)</a:t>
                </a:r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108437"/>
                <a:ext cx="8337223" cy="5565739"/>
              </a:xfrm>
              <a:blipFill>
                <a:blip r:embed="rId2"/>
                <a:stretch>
                  <a:fillRect l="-73" t="-1205" r="-175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5667108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Null Hypothesis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108437"/>
                <a:ext cx="8337223" cy="5565739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en-GB" dirty="0"/>
                  <a:t>Suppose we want to show that men’s feet are bigger than women’s feet</a:t>
                </a:r>
              </a:p>
              <a:p>
                <a:endParaRPr lang="en-GB" dirty="0"/>
              </a:p>
              <a:p>
                <a:r>
                  <a:rPr lang="en-GB" dirty="0"/>
                  <a:t>The thing we want to show is that men’s feet are bigger than women’s feet, i.e.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: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𝜇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&gt;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𝜇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𝐹𝑒𝑚𝑎𝑙𝑒</m:t>
                        </m:r>
                      </m:sub>
                    </m:sSub>
                  </m:oMath>
                </a14:m>
                <a:endParaRPr lang="en-GB" dirty="0"/>
              </a:p>
              <a:p>
                <a:endParaRPr lang="en-GB" dirty="0"/>
              </a:p>
              <a:p>
                <a:r>
                  <a:rPr lang="en-GB" dirty="0"/>
                  <a:t>Our null hypothesis is the opposite of this: Men’s feet are the same size as or smaller than women’s feet, i.e.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: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𝜇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≤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𝜇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𝐹𝑒𝑚𝑎𝑙𝑒</m:t>
                        </m:r>
                      </m:sub>
                    </m:sSub>
                  </m:oMath>
                </a14:m>
                <a:endParaRPr lang="en-GB" dirty="0"/>
              </a:p>
              <a:p>
                <a:endParaRPr lang="en-GB" dirty="0"/>
              </a:p>
              <a:p>
                <a:r>
                  <a:rPr lang="en-GB" dirty="0"/>
                  <a:t>We then use statistical techniques to reject (disprove) this hypothesis by showing that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  <m:r>
                      <a:rPr lang="en-GB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&gt;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 smtClean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𝐹𝑒𝑚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𝑎𝑙𝑒</m:t>
                        </m:r>
                      </m:sub>
                    </m:sSub>
                  </m:oMath>
                </a14:m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108437"/>
                <a:ext cx="8337223" cy="5565739"/>
              </a:xfrm>
              <a:blipFill>
                <a:blip r:embed="rId2"/>
                <a:stretch>
                  <a:fillRect l="-73" t="-197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715340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Null Hypothesis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28650" y="1124262"/>
                <a:ext cx="7886700" cy="5533713"/>
              </a:xfrm>
            </p:spPr>
            <p:txBody>
              <a:bodyPr/>
              <a:lstStyle/>
              <a:p>
                <a:r>
                  <a:rPr lang="en-GB" dirty="0"/>
                  <a:t>We can now state our working hypotheses:</a:t>
                </a:r>
              </a:p>
              <a:p>
                <a:endParaRPr lang="en-GB" dirty="0"/>
              </a:p>
              <a:p>
                <a:r>
                  <a:rPr lang="en-GB" i="1" dirty="0"/>
                  <a:t>H</a:t>
                </a:r>
                <a:r>
                  <a:rPr lang="en-GB" i="1" baseline="-25000" dirty="0"/>
                  <a:t>0</a:t>
                </a:r>
                <a:r>
                  <a:rPr lang="en-GB" dirty="0"/>
                  <a:t>: Men’s feet are as small as or smaller than women’s feet.</a:t>
                </a:r>
              </a:p>
              <a:p>
                <a:pPr lvl="1"/>
                <a:r>
                  <a:rPr lang="en-GB" dirty="0"/>
                  <a:t>The mean foot size of a male is as the same as or less than the mean foot size of a female</a:t>
                </a:r>
              </a:p>
              <a:p>
                <a:r>
                  <a:rPr lang="en-GB" i="1" dirty="0"/>
                  <a:t>H</a:t>
                </a:r>
                <a:r>
                  <a:rPr lang="en-GB" i="1" baseline="-25000" dirty="0"/>
                  <a:t>1</a:t>
                </a:r>
                <a:r>
                  <a:rPr lang="en-GB" dirty="0"/>
                  <a:t>: Men’s feet are larger than women’s feet.</a:t>
                </a:r>
              </a:p>
              <a:p>
                <a:pPr lvl="1"/>
                <a:r>
                  <a:rPr lang="en-GB" dirty="0"/>
                  <a:t>The mean foot size of a male is greater than the mean foot size of a female</a:t>
                </a:r>
              </a:p>
              <a:p>
                <a:endParaRPr lang="en-GB" dirty="0"/>
              </a:p>
              <a:p>
                <a:r>
                  <a:rPr lang="en-GB" dirty="0"/>
                  <a:t>How can we reject </a:t>
                </a:r>
                <a:r>
                  <a:rPr lang="en-GB" i="1" dirty="0"/>
                  <a:t>H</a:t>
                </a:r>
                <a:r>
                  <a:rPr lang="en-GB" i="1" baseline="-25000" dirty="0"/>
                  <a:t>0</a:t>
                </a:r>
                <a:r>
                  <a:rPr lang="en-GB" dirty="0"/>
                  <a:t>?</a:t>
                </a:r>
              </a:p>
              <a:p>
                <a:pPr lvl="1"/>
                <a:r>
                  <a:rPr lang="en-GB" dirty="0"/>
                  <a:t>By showing that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&gt;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𝐹𝑒𝑚𝑎𝑙𝑒</m:t>
                        </m:r>
                      </m:sub>
                    </m:sSub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28650" y="1124262"/>
                <a:ext cx="7886700" cy="5533713"/>
              </a:xfrm>
              <a:blipFill>
                <a:blip r:embed="rId2"/>
                <a:stretch>
                  <a:fillRect t="-1101" r="-193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4706747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Null Hypothesis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lnSpcReduction="10000"/>
              </a:bodyPr>
              <a:lstStyle/>
              <a:p>
                <a:r>
                  <a:rPr lang="en-GB" dirty="0"/>
                  <a:t>Why is there a difference between male and female sample means?</a:t>
                </a:r>
              </a:p>
              <a:p>
                <a:r>
                  <a:rPr lang="en-GB" dirty="0"/>
                  <a:t>Two possible reasons:</a:t>
                </a:r>
              </a:p>
              <a:p>
                <a:pPr lvl="1"/>
                <a:r>
                  <a:rPr lang="en-GB" dirty="0"/>
                  <a:t>There is a difference between the male and female mean shoe size, i.e.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  <m:r>
                      <a:rPr lang="en-GB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≠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𝐹𝑒𝑚𝑎𝑙𝑒</m:t>
                        </m:r>
                      </m:sub>
                    </m:sSub>
                  </m:oMath>
                </a14:m>
                <a:endParaRPr lang="en-GB" dirty="0"/>
              </a:p>
              <a:p>
                <a:pPr lvl="1"/>
                <a:r>
                  <a:rPr lang="en-GB" dirty="0"/>
                  <a:t>There is no difference between the male and female mean shoe size, i.e.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  <m:r>
                      <a:rPr lang="en-GB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𝐹𝑒𝑚𝑎𝑙𝑒</m:t>
                        </m:r>
                      </m:sub>
                    </m:sSub>
                  </m:oMath>
                </a14:m>
                <a:r>
                  <a:rPr lang="en-GB" dirty="0"/>
                  <a:t> and any variation is due to chance or to a sampling error</a:t>
                </a:r>
              </a:p>
              <a:p>
                <a:endParaRPr lang="en-GB" dirty="0"/>
              </a:p>
              <a:p>
                <a:r>
                  <a:rPr lang="en-GB" dirty="0"/>
                  <a:t>The t-test and the ANOVA test we’ll look at in the next workshop will help to decide if the difference is due to chance or not</a:t>
                </a: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t="-2091" r="-1037" b="-69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3528874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/>
                  <a:t>We want to show that the new version of a piece of hardware allows users to complete tasks more quickly than the previous version</a:t>
                </a:r>
              </a:p>
              <a:p>
                <a:endParaRPr lang="en-GB" dirty="0"/>
              </a:p>
              <a:p>
                <a:r>
                  <a:rPr lang="en-GB" dirty="0"/>
                  <a:t>What are the DV, IV and IV conditions?</a:t>
                </a:r>
              </a:p>
              <a:p>
                <a:endParaRPr lang="en-GB" dirty="0"/>
              </a:p>
              <a:p>
                <a:r>
                  <a:rPr lang="en-GB" dirty="0"/>
                  <a:t>Formulate a null hypothesis </a:t>
                </a:r>
                <a:r>
                  <a:rPr lang="en-GB" i="1" dirty="0"/>
                  <a:t>H</a:t>
                </a:r>
                <a:r>
                  <a:rPr lang="en-GB" i="1" baseline="-25000" dirty="0"/>
                  <a:t>0  </a:t>
                </a:r>
                <a:r>
                  <a:rPr lang="en-GB" dirty="0"/>
                  <a:t>and an alterative hypothesis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dirty="0"/>
                  <a:t> for this experiment</a:t>
                </a:r>
              </a:p>
              <a:p>
                <a:endParaRPr lang="en-GB" dirty="0"/>
              </a:p>
              <a:p>
                <a:r>
                  <a:rPr lang="en-GB" dirty="0"/>
                  <a:t>What would you need to show to reject the null hypothesis?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t="-1278" r="-214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6525767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Type I and Type II Errors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108438"/>
                <a:ext cx="8337223" cy="5594020"/>
              </a:xfrm>
            </p:spPr>
            <p:txBody>
              <a:bodyPr>
                <a:normAutofit fontScale="85000" lnSpcReduction="10000"/>
              </a:bodyPr>
              <a:lstStyle/>
              <a:p>
                <a:r>
                  <a:rPr lang="en-GB" dirty="0"/>
                  <a:t>The decision to reject (or not) the null hypothesis is subject to error because you have only studied a sample, not the entire population</a:t>
                </a:r>
              </a:p>
              <a:p>
                <a:pPr lvl="1"/>
                <a:r>
                  <a:rPr lang="en-GB" dirty="0"/>
                  <a:t>You can never be completely sure whether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dirty="0"/>
                  <a:t> is true or not</a:t>
                </a:r>
              </a:p>
              <a:p>
                <a:pPr lvl="1"/>
                <a:r>
                  <a:rPr lang="en-GB" dirty="0"/>
                  <a:t>You can reject an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dirty="0"/>
                  <a:t> that is actually true – a Type I error</a:t>
                </a:r>
              </a:p>
              <a:p>
                <a:pPr lvl="1"/>
                <a:r>
                  <a:rPr lang="en-GB" dirty="0"/>
                  <a:t>You can accept an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dirty="0"/>
                  <a:t> that is actually false – a Type II error</a:t>
                </a:r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r>
                  <a:rPr lang="en-GB" dirty="0"/>
                  <a:t>Inferential statistics help you decide whether to reject the null hypothesis and to estimate the probability of a Type I or Type II error, not tell you if you’ve made an error</a:t>
                </a:r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108438"/>
                <a:ext cx="8337223" cy="5594020"/>
              </a:xfrm>
              <a:blipFill>
                <a:blip r:embed="rId2"/>
                <a:stretch>
                  <a:fillRect t="-1527" r="-87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4" name="Table 3"/>
              <p:cNvGraphicFramePr>
                <a:graphicFrameLocks noGrp="1"/>
              </p:cNvGraphicFramePr>
              <p:nvPr/>
            </p:nvGraphicFramePr>
            <p:xfrm>
              <a:off x="1024379" y="3251751"/>
              <a:ext cx="7044965" cy="1889760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2934852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2050104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  <a:gridCol w="2060009">
                      <a:extLst>
                        <a:ext uri="{9D8B030D-6E8A-4147-A177-3AD203B41FA5}">
                          <a16:colId xmlns:a16="http://schemas.microsoft.com/office/drawing/2014/main" val="20002"/>
                        </a:ext>
                      </a:extLst>
                    </a:gridCol>
                  </a:tblGrid>
                  <a:tr h="370840">
                    <a:tc>
                      <a:txBody>
                        <a:bodyPr/>
                        <a:lstStyle/>
                        <a:p>
                          <a:endParaRPr lang="en-GB" sz="2000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The Real</a:t>
                          </a:r>
                          <a:r>
                            <a:rPr lang="en-GB" sz="2000" baseline="0" dirty="0"/>
                            <a:t> Situation </a:t>
                          </a:r>
                        </a:p>
                        <a:p>
                          <a:pPr algn="ctr"/>
                          <a:r>
                            <a:rPr lang="en-GB" sz="2000" baseline="0" dirty="0"/>
                            <a:t>(unknown to the investigator)</a:t>
                          </a:r>
                          <a:endParaRPr lang="en-GB" sz="2000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sz="2000" dirty="0"/>
                            <a:t>Investigator’s decision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GB" sz="200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𝐻</m:t>
                                  </m:r>
                                </m:e>
                                <m:sub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0</m:t>
                                  </m:r>
                                </m:sub>
                              </m:sSub>
                            </m:oMath>
                          </a14:m>
                          <a:r>
                            <a:rPr lang="en-GB" sz="2000" dirty="0"/>
                            <a:t> is True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GB" sz="200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𝐻</m:t>
                                  </m:r>
                                </m:e>
                                <m:sub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0</m:t>
                                  </m:r>
                                </m:sub>
                              </m:sSub>
                            </m:oMath>
                          </a14:m>
                          <a:r>
                            <a:rPr lang="en-GB" sz="2000" dirty="0"/>
                            <a:t> is False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sz="2000" dirty="0"/>
                            <a:t>Reject </a:t>
                          </a: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GB" sz="200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𝐻</m:t>
                                  </m:r>
                                </m:e>
                                <m:sub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0</m:t>
                                  </m:r>
                                </m:sub>
                              </m:sSub>
                            </m:oMath>
                          </a14:m>
                          <a:endParaRPr lang="en-GB" sz="2000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Type</a:t>
                          </a:r>
                          <a:r>
                            <a:rPr lang="en-GB" sz="2000" baseline="0" dirty="0"/>
                            <a:t> I error</a:t>
                          </a:r>
                          <a:endParaRPr lang="en-GB" sz="2000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Correct</a:t>
                          </a:r>
                          <a:r>
                            <a:rPr lang="en-GB" sz="2000" baseline="0" dirty="0"/>
                            <a:t> decision</a:t>
                          </a:r>
                          <a:endParaRPr lang="en-GB" sz="2000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sz="2000" dirty="0"/>
                            <a:t>Accept </a:t>
                          </a: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GB" sz="200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𝐻</m:t>
                                  </m:r>
                                </m:e>
                                <m:sub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0</m:t>
                                  </m:r>
                                </m:sub>
                              </m:sSub>
                            </m:oMath>
                          </a14:m>
                          <a:endParaRPr lang="en-GB" sz="2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Correct decision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Type</a:t>
                          </a:r>
                          <a:r>
                            <a:rPr lang="en-GB" sz="2000" baseline="0" dirty="0"/>
                            <a:t> II error</a:t>
                          </a:r>
                          <a:endParaRPr lang="en-GB" sz="2000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3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4" name="Table 3"/>
              <p:cNvGraphicFramePr>
                <a:graphicFrameLocks noGrp="1"/>
              </p:cNvGraphicFramePr>
              <p:nvPr/>
            </p:nvGraphicFramePr>
            <p:xfrm>
              <a:off x="1024379" y="3251751"/>
              <a:ext cx="7044965" cy="1889760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2934852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2050104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  <a:gridCol w="2060009">
                      <a:extLst>
                        <a:ext uri="{9D8B030D-6E8A-4147-A177-3AD203B41FA5}">
                          <a16:colId xmlns:a16="http://schemas.microsoft.com/office/drawing/2014/main" val="20002"/>
                        </a:ext>
                      </a:extLst>
                    </a:gridCol>
                  </a:tblGrid>
                  <a:tr h="701040">
                    <a:tc>
                      <a:txBody>
                        <a:bodyPr/>
                        <a:lstStyle/>
                        <a:p>
                          <a:endParaRPr lang="en-GB" sz="2000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The Real</a:t>
                          </a:r>
                          <a:r>
                            <a:rPr lang="en-GB" sz="2000" baseline="0" dirty="0"/>
                            <a:t> Situation </a:t>
                          </a:r>
                        </a:p>
                        <a:p>
                          <a:pPr algn="ctr"/>
                          <a:r>
                            <a:rPr lang="en-GB" sz="2000" baseline="0" dirty="0"/>
                            <a:t>(unknown to the investigator)</a:t>
                          </a:r>
                          <a:endParaRPr lang="en-GB" sz="2000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396240">
                    <a:tc>
                      <a:txBody>
                        <a:bodyPr/>
                        <a:lstStyle/>
                        <a:p>
                          <a:r>
                            <a:rPr lang="en-GB" sz="2000" dirty="0"/>
                            <a:t>Investigator’s decision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143452" t="-183333" r="-100893" b="-221212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242012" t="-183333" r="-296" b="-221212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39624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>
                          <a:blip r:embed="rId3"/>
                          <a:stretch>
                            <a:fillRect t="-287692" r="-140041" b="-12461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Type</a:t>
                          </a:r>
                          <a:r>
                            <a:rPr lang="en-GB" sz="2000" baseline="0" dirty="0"/>
                            <a:t> I error</a:t>
                          </a:r>
                          <a:endParaRPr lang="en-GB" sz="2000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Correct</a:t>
                          </a:r>
                          <a:r>
                            <a:rPr lang="en-GB" sz="2000" baseline="0" dirty="0"/>
                            <a:t> decision</a:t>
                          </a:r>
                          <a:endParaRPr lang="en-GB" sz="2000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  <a:tr h="39624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t="-387692" r="-140041" b="-2461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Correct decision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Type</a:t>
                          </a:r>
                          <a:r>
                            <a:rPr lang="en-GB" sz="2000" baseline="0" dirty="0"/>
                            <a:t> II error</a:t>
                          </a:r>
                          <a:endParaRPr lang="en-GB" sz="2000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3"/>
                      </a:ext>
                    </a:extLst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147278063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33C727-64BC-4A08-AF2D-25EBC67125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Type I and Type II Errors</a:t>
            </a:r>
          </a:p>
        </p:txBody>
      </p:sp>
      <p:pic>
        <p:nvPicPr>
          <p:cNvPr id="1026" name="Picture 2" descr="pregnant">
            <a:extLst>
              <a:ext uri="{FF2B5EF4-FFF2-40B4-BE49-F238E27FC236}">
                <a16:creationId xmlns:a16="http://schemas.microsoft.com/office/drawing/2014/main" id="{E751B10C-0CD9-48FF-9CFE-57C76A03527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97000" y="1381919"/>
            <a:ext cx="6350000" cy="4749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756287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/>
              <a:t>Statistical Significance and Type I Errors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Statistical decisions are normally made so as to minimise the likelihood of Type I errors</a:t>
            </a:r>
          </a:p>
          <a:p>
            <a:pPr lvl="1"/>
            <a:r>
              <a:rPr lang="en-GB" dirty="0"/>
              <a:t>Which might mean that lots of Type II errors occur</a:t>
            </a:r>
          </a:p>
          <a:p>
            <a:r>
              <a:rPr lang="en-GB" dirty="0"/>
              <a:t>Statistical results are often reported as “statistically significant at the 0.05 level”</a:t>
            </a:r>
          </a:p>
          <a:p>
            <a:pPr lvl="1"/>
            <a:r>
              <a:rPr lang="en-GB" dirty="0"/>
              <a:t>This means that there is a 5% chance of a Type I error</a:t>
            </a:r>
          </a:p>
          <a:p>
            <a:pPr lvl="1"/>
            <a:r>
              <a:rPr lang="en-GB" dirty="0"/>
              <a:t>5 times in 100 that error will still occur</a:t>
            </a:r>
          </a:p>
          <a:p>
            <a:r>
              <a:rPr lang="en-GB" dirty="0"/>
              <a:t>If you increase the level to 1% you increase the chance of making a Type II error</a:t>
            </a:r>
          </a:p>
          <a:p>
            <a:pPr lvl="1"/>
            <a:r>
              <a:rPr lang="en-GB" dirty="0"/>
              <a:t>You are refusing to reject a hypothesis when the evidence that it should be rejected is pretty solid</a:t>
            </a:r>
          </a:p>
        </p:txBody>
      </p:sp>
    </p:spTree>
    <p:extLst>
      <p:ext uri="{BB962C8B-B14F-4D97-AF65-F5344CB8AC3E}">
        <p14:creationId xmlns:p14="http://schemas.microsoft.com/office/powerpoint/2010/main" val="291374218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Directional v. Non-directional Tests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3765220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Sometimes we are interested in showing that one sample’s mean is specifically higher or lower than the other, rather than it just being not equal to the other</a:t>
            </a:r>
          </a:p>
          <a:p>
            <a:r>
              <a:rPr lang="en-GB" dirty="0"/>
              <a:t>To do this we use a directional or one-tailed test </a:t>
            </a:r>
          </a:p>
          <a:p>
            <a:r>
              <a:rPr lang="en-GB" dirty="0"/>
              <a:t>In a non-directional test the critical value represents 0.05 as 0.025 at each end of the distribution (a </a:t>
            </a:r>
            <a:r>
              <a:rPr lang="en-GB" i="1" dirty="0"/>
              <a:t>two-tailed distribution</a:t>
            </a:r>
            <a:r>
              <a:rPr lang="en-GB" dirty="0"/>
              <a:t>)</a:t>
            </a:r>
          </a:p>
          <a:p>
            <a:r>
              <a:rPr lang="en-GB" dirty="0"/>
              <a:t>In a directional test the critical value represents 0.025 at one end of the distribution (a </a:t>
            </a:r>
            <a:r>
              <a:rPr lang="en-GB" i="1" dirty="0"/>
              <a:t>one-tailed distribution</a:t>
            </a:r>
            <a:r>
              <a:rPr lang="en-GB" dirty="0"/>
              <a:t>)</a:t>
            </a:r>
          </a:p>
          <a:p>
            <a:r>
              <a:rPr lang="en-GB" dirty="0"/>
              <a:t>You must decide whether you want a one-tailed or two-tailed distribution prior to data collection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6980" y="4873658"/>
            <a:ext cx="6569561" cy="1849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169473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Directional v. Non-directional Tests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3765220"/>
          </a:xfrm>
        </p:spPr>
        <p:txBody>
          <a:bodyPr>
            <a:normAutofit/>
          </a:bodyPr>
          <a:lstStyle/>
          <a:p>
            <a:r>
              <a:rPr lang="en-GB" dirty="0"/>
              <a:t>If you want to show that there is a difference between two means but you don’t care which of the two conditions gives the higher value, use the two-tailed test</a:t>
            </a:r>
          </a:p>
          <a:p>
            <a:endParaRPr lang="en-GB" dirty="0"/>
          </a:p>
          <a:p>
            <a:r>
              <a:rPr lang="en-GB" dirty="0"/>
              <a:t>If you specifically want to show that one thing is higher than the other, use the one-tailed test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7219" y="4345020"/>
            <a:ext cx="6569561" cy="1849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20655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For each of the following situations, should you use a one-tailed or two-tailed test?</a:t>
            </a:r>
          </a:p>
          <a:p>
            <a:pPr lvl="1"/>
            <a:r>
              <a:rPr lang="en-GB" dirty="0"/>
              <a:t>A company wants to see if there is any difference between the ease of use of the old version and the new version of their hardware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A network engineer wants to know what difference changing a setting on the firewall has on the security of their system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A company wants to know if a new “combat tested” sticker on their wares will lead to more sales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454151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Summary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108438"/>
                <a:ext cx="8337223" cy="5575166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en-GB" dirty="0"/>
                  <a:t>Topics covered</a:t>
                </a:r>
                <a:endParaRPr lang="en-GB" dirty="0">
                  <a:sym typeface="Wingdings" panose="05000000000000000000" pitchFamily="2" charset="2"/>
                </a:endParaRPr>
              </a:p>
              <a:p>
                <a:pPr lvl="1"/>
                <a:r>
                  <a:rPr lang="en-GB" dirty="0">
                    <a:sym typeface="Wingdings" panose="05000000000000000000" pitchFamily="2" charset="2"/>
                  </a:rPr>
                  <a:t>Experimental Design</a:t>
                </a:r>
              </a:p>
              <a:p>
                <a:pPr lvl="1"/>
                <a:r>
                  <a:rPr lang="en-GB" dirty="0">
                    <a:sym typeface="Wingdings" panose="05000000000000000000" pitchFamily="2" charset="2"/>
                  </a:rPr>
                  <a:t>Dependent and Independent Variables</a:t>
                </a:r>
              </a:p>
              <a:p>
                <a:pPr lvl="1"/>
                <a:r>
                  <a:rPr lang="en-GB" dirty="0">
                    <a:sym typeface="Wingdings" panose="05000000000000000000" pitchFamily="2" charset="2"/>
                  </a:rPr>
                  <a:t>The Null Hypothesis</a:t>
                </a:r>
              </a:p>
              <a:p>
                <a:pPr lvl="1"/>
                <a:r>
                  <a:rPr lang="en-GB" dirty="0">
                    <a:sym typeface="Wingdings" panose="05000000000000000000" pitchFamily="2" charset="2"/>
                  </a:rPr>
                  <a:t>Type I and Type II Errors</a:t>
                </a:r>
              </a:p>
              <a:p>
                <a:pPr lvl="1"/>
                <a:r>
                  <a:rPr lang="en-GB" dirty="0">
                    <a:sym typeface="Wingdings" panose="05000000000000000000" pitchFamily="2" charset="2"/>
                  </a:rPr>
                  <a:t>Statistical Significance </a:t>
                </a:r>
              </a:p>
              <a:p>
                <a:pPr lvl="1"/>
                <a:r>
                  <a:rPr lang="en-GB" dirty="0">
                    <a:sym typeface="Wingdings" panose="05000000000000000000" pitchFamily="2" charset="2"/>
                  </a:rPr>
                  <a:t>One-tailed and two-tailed tests</a:t>
                </a:r>
              </a:p>
              <a:p>
                <a:r>
                  <a:rPr lang="en-GB" dirty="0" smtClean="0">
                    <a:sym typeface="Wingdings" panose="05000000000000000000" pitchFamily="2" charset="2"/>
                  </a:rPr>
                  <a:t>Next session </a:t>
                </a:r>
                <a:r>
                  <a:rPr lang="en-GB" dirty="0">
                    <a:sym typeface="Wingdings" panose="05000000000000000000" pitchFamily="2" charset="2"/>
                  </a:rPr>
                  <a:t>we will </a:t>
                </a:r>
                <a:r>
                  <a:rPr lang="en-GB" dirty="0" smtClean="0">
                    <a:sym typeface="Wingdings" panose="05000000000000000000" pitchFamily="2" charset="2"/>
                  </a:rPr>
                  <a:t>cover</a:t>
                </a:r>
              </a:p>
              <a:p>
                <a:pPr lvl="1"/>
                <a:r>
                  <a:rPr lang="en-GB" dirty="0">
                    <a:sym typeface="Wingdings" panose="05000000000000000000" pitchFamily="2" charset="2"/>
                  </a:rPr>
                  <a:t>The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sym typeface="Wingdings" panose="05000000000000000000" pitchFamily="2" charset="2"/>
                      </a:rPr>
                      <m:t>𝑡</m:t>
                    </m:r>
                  </m:oMath>
                </a14:m>
                <a:r>
                  <a:rPr lang="en-GB" dirty="0">
                    <a:sym typeface="Wingdings" panose="05000000000000000000" pitchFamily="2" charset="2"/>
                  </a:rPr>
                  <a:t> Test for Independent Samples</a:t>
                </a:r>
              </a:p>
              <a:p>
                <a:pPr lvl="1"/>
                <a:r>
                  <a:rPr lang="en-GB" dirty="0">
                    <a:sym typeface="Wingdings" panose="05000000000000000000" pitchFamily="2" charset="2"/>
                  </a:rPr>
                  <a:t>The Critical Value of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sym typeface="Wingdings" panose="05000000000000000000" pitchFamily="2" charset="2"/>
                      </a:rPr>
                      <m:t>𝑡</m:t>
                    </m:r>
                    <m:r>
                      <a:rPr lang="en-GB" i="1">
                        <a:latin typeface="Cambria Math" panose="02040503050406030204" pitchFamily="18" charset="0"/>
                        <a:sym typeface="Wingdings" panose="05000000000000000000" pitchFamily="2" charset="2"/>
                      </a:rPr>
                      <m:t>: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𝑡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𝑐𝑟𝑖𝑡</m:t>
                        </m:r>
                      </m:sub>
                    </m:sSub>
                  </m:oMath>
                </a14:m>
                <a:endParaRPr lang="en-GB" dirty="0">
                  <a:sym typeface="Wingdings" panose="05000000000000000000" pitchFamily="2" charset="2"/>
                </a:endParaRPr>
              </a:p>
              <a:p>
                <a:pPr lvl="1"/>
                <a:r>
                  <a:rPr lang="en-GB" dirty="0" smtClean="0">
                    <a:sym typeface="Wingdings" panose="05000000000000000000" pitchFamily="2" charset="2"/>
                  </a:rPr>
                  <a:t>The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sym typeface="Wingdings" panose="05000000000000000000" pitchFamily="2" charset="2"/>
                      </a:rPr>
                      <m:t>𝑡</m:t>
                    </m:r>
                  </m:oMath>
                </a14:m>
                <a:r>
                  <a:rPr lang="en-GB" dirty="0">
                    <a:sym typeface="Wingdings" panose="05000000000000000000" pitchFamily="2" charset="2"/>
                  </a:rPr>
                  <a:t> Test for Dependent (Matched) Samples</a:t>
                </a:r>
              </a:p>
              <a:p>
                <a:pPr lvl="1"/>
                <a:r>
                  <a:rPr lang="en-GB" dirty="0">
                    <a:sym typeface="Wingdings" panose="05000000000000000000" pitchFamily="2" charset="2"/>
                  </a:rPr>
                  <a:t>Directional vs. Non-directional </a:t>
                </a:r>
                <a:r>
                  <a:rPr lang="en-GB" dirty="0" smtClean="0">
                    <a:sym typeface="Wingdings" panose="05000000000000000000" pitchFamily="2" charset="2"/>
                  </a:rPr>
                  <a:t>Tests</a:t>
                </a:r>
              </a:p>
              <a:p>
                <a:pPr lvl="1"/>
                <a:r>
                  <a:rPr lang="en-GB" dirty="0" smtClean="0">
                    <a:sym typeface="Wingdings" panose="05000000000000000000" pitchFamily="2" charset="2"/>
                  </a:rPr>
                  <a:t>ANOVA tests for &gt;2 variables</a:t>
                </a:r>
                <a:endParaRPr lang="en-GB" dirty="0">
                  <a:sym typeface="Wingdings" panose="05000000000000000000" pitchFamily="2" charset="2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108438"/>
                <a:ext cx="8337223" cy="5575166"/>
              </a:xfrm>
              <a:blipFill>
                <a:blip r:embed="rId2"/>
                <a:stretch>
                  <a:fillRect l="-73" t="-196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94033115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Coming soon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Next session: </a:t>
            </a:r>
            <a:r>
              <a:rPr lang="en-GB" dirty="0"/>
              <a:t>Analysis of Variance (ANOVA)</a:t>
            </a:r>
          </a:p>
          <a:p>
            <a:endParaRPr lang="en-GB" dirty="0"/>
          </a:p>
          <a:p>
            <a:r>
              <a:rPr lang="en-GB" b="1" dirty="0"/>
              <a:t>Homework: </a:t>
            </a:r>
            <a:r>
              <a:rPr lang="en-GB" dirty="0"/>
              <a:t>Read chapter 11 of </a:t>
            </a:r>
            <a:r>
              <a:rPr lang="en-GB" i="1" dirty="0"/>
              <a:t>Statistics for the Terrified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71126425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RM Slides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Calibri-Cambria">
      <a:majorFont>
        <a:latin typeface="Calibri" panose="020F0502020204030204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 panose="02040503050406030204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M Slides" id="{B0AE92C7-E1FE-4225-BD73-DFFA425BC4A6}" vid="{05873E49-2F30-41EF-A81B-C0C1842C15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RM Slides</Template>
  <TotalTime>17883</TotalTime>
  <Words>2175</Words>
  <Application>Microsoft Office PowerPoint</Application>
  <PresentationFormat>On-screen Show (4:3)</PresentationFormat>
  <Paragraphs>240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6" baseType="lpstr">
      <vt:lpstr>Cambria Math</vt:lpstr>
      <vt:lpstr>Georgia</vt:lpstr>
      <vt:lpstr>Cambria</vt:lpstr>
      <vt:lpstr>Microsoft JhengHei</vt:lpstr>
      <vt:lpstr>Arial</vt:lpstr>
      <vt:lpstr>Calibri</vt:lpstr>
      <vt:lpstr>Wingdings</vt:lpstr>
      <vt:lpstr>Wingdings 2</vt:lpstr>
      <vt:lpstr>RM Slides</vt:lpstr>
      <vt:lpstr>Research Methods</vt:lpstr>
      <vt:lpstr>Introduction</vt:lpstr>
      <vt:lpstr>Experimental Design</vt:lpstr>
      <vt:lpstr>Experimental Credibility</vt:lpstr>
      <vt:lpstr>Independent and Dependent Variables</vt:lpstr>
      <vt:lpstr>The Dependent Variable</vt:lpstr>
      <vt:lpstr>The Independent Variable</vt:lpstr>
      <vt:lpstr>The Hypothesis</vt:lpstr>
      <vt:lpstr>Example 1 – Using Simple Variables</vt:lpstr>
      <vt:lpstr>Example 1 – Using Simple Variables</vt:lpstr>
      <vt:lpstr>Exercise</vt:lpstr>
      <vt:lpstr>Example 2 – Using Proxy Variables </vt:lpstr>
      <vt:lpstr>Exercise</vt:lpstr>
      <vt:lpstr>The Null Hypothesis</vt:lpstr>
      <vt:lpstr>The Null Hypothesis</vt:lpstr>
      <vt:lpstr>The Null Hypothesis</vt:lpstr>
      <vt:lpstr>The Null Hypothesis</vt:lpstr>
      <vt:lpstr>The Null Hypothesis</vt:lpstr>
      <vt:lpstr>Exercise</vt:lpstr>
      <vt:lpstr>Type I and Type II Errors</vt:lpstr>
      <vt:lpstr>Type I and Type II Errors</vt:lpstr>
      <vt:lpstr>Statistical Significance and Type I Errors</vt:lpstr>
      <vt:lpstr>Directional v. Non-directional Tests</vt:lpstr>
      <vt:lpstr>Directional v. Non-directional Tests</vt:lpstr>
      <vt:lpstr>Exercise</vt:lpstr>
      <vt:lpstr>Summary</vt:lpstr>
      <vt:lpstr>Coming soon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Analysis  and Visualisaton</dc:title>
  <dc:creator>Whitehead, Nicola</dc:creator>
  <cp:lastModifiedBy>Nik Whitehead</cp:lastModifiedBy>
  <cp:revision>188</cp:revision>
  <dcterms:created xsi:type="dcterms:W3CDTF">2017-06-08T10:43:23Z</dcterms:created>
  <dcterms:modified xsi:type="dcterms:W3CDTF">2021-03-25T11:43:11Z</dcterms:modified>
</cp:coreProperties>
</file>