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5" r:id="rId1"/>
  </p:sldMasterIdLst>
  <p:notesMasterIdLst>
    <p:notesMasterId r:id="rId79"/>
  </p:notesMasterIdLst>
  <p:sldIdLst>
    <p:sldId id="256" r:id="rId2"/>
    <p:sldId id="358" r:id="rId3"/>
    <p:sldId id="336" r:id="rId4"/>
    <p:sldId id="345" r:id="rId5"/>
    <p:sldId id="273" r:id="rId6"/>
    <p:sldId id="274" r:id="rId7"/>
    <p:sldId id="271" r:id="rId8"/>
    <p:sldId id="342" r:id="rId9"/>
    <p:sldId id="257" r:id="rId10"/>
    <p:sldId id="258" r:id="rId11"/>
    <p:sldId id="362" r:id="rId12"/>
    <p:sldId id="343" r:id="rId13"/>
    <p:sldId id="360" r:id="rId14"/>
    <p:sldId id="260" r:id="rId15"/>
    <p:sldId id="361" r:id="rId16"/>
    <p:sldId id="268" r:id="rId17"/>
    <p:sldId id="364" r:id="rId18"/>
    <p:sldId id="261" r:id="rId19"/>
    <p:sldId id="263" r:id="rId20"/>
    <p:sldId id="279" r:id="rId21"/>
    <p:sldId id="315" r:id="rId22"/>
    <p:sldId id="265" r:id="rId23"/>
    <p:sldId id="264" r:id="rId24"/>
    <p:sldId id="316" r:id="rId25"/>
    <p:sldId id="365" r:id="rId26"/>
    <p:sldId id="366" r:id="rId27"/>
    <p:sldId id="369" r:id="rId28"/>
    <p:sldId id="370" r:id="rId29"/>
    <p:sldId id="368" r:id="rId30"/>
    <p:sldId id="367" r:id="rId31"/>
    <p:sldId id="346" r:id="rId32"/>
    <p:sldId id="347" r:id="rId33"/>
    <p:sldId id="359" r:id="rId34"/>
    <p:sldId id="349" r:id="rId35"/>
    <p:sldId id="348" r:id="rId36"/>
    <p:sldId id="262" r:id="rId37"/>
    <p:sldId id="280" r:id="rId38"/>
    <p:sldId id="324" r:id="rId39"/>
    <p:sldId id="281" r:id="rId40"/>
    <p:sldId id="282" r:id="rId41"/>
    <p:sldId id="371" r:id="rId42"/>
    <p:sldId id="328" r:id="rId43"/>
    <p:sldId id="357" r:id="rId44"/>
    <p:sldId id="284" r:id="rId45"/>
    <p:sldId id="285" r:id="rId46"/>
    <p:sldId id="286" r:id="rId47"/>
    <p:sldId id="317" r:id="rId48"/>
    <p:sldId id="322" r:id="rId49"/>
    <p:sldId id="326" r:id="rId50"/>
    <p:sldId id="327" r:id="rId51"/>
    <p:sldId id="321" r:id="rId52"/>
    <p:sldId id="351" r:id="rId53"/>
    <p:sldId id="352" r:id="rId54"/>
    <p:sldId id="353" r:id="rId55"/>
    <p:sldId id="354" r:id="rId56"/>
    <p:sldId id="355" r:id="rId57"/>
    <p:sldId id="356" r:id="rId58"/>
    <p:sldId id="329" r:id="rId59"/>
    <p:sldId id="289" r:id="rId60"/>
    <p:sldId id="290" r:id="rId61"/>
    <p:sldId id="338" r:id="rId62"/>
    <p:sldId id="319" r:id="rId63"/>
    <p:sldId id="341" r:id="rId64"/>
    <p:sldId id="340" r:id="rId65"/>
    <p:sldId id="292" r:id="rId66"/>
    <p:sldId id="330" r:id="rId67"/>
    <p:sldId id="293" r:id="rId68"/>
    <p:sldId id="310" r:id="rId69"/>
    <p:sldId id="313" r:id="rId70"/>
    <p:sldId id="331" r:id="rId71"/>
    <p:sldId id="298" r:id="rId72"/>
    <p:sldId id="299" r:id="rId73"/>
    <p:sldId id="266" r:id="rId74"/>
    <p:sldId id="267" r:id="rId75"/>
    <p:sldId id="306" r:id="rId76"/>
    <p:sldId id="307" r:id="rId77"/>
    <p:sldId id="272" r:id="rId7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31A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2208" autoAdjust="0"/>
  </p:normalViewPr>
  <p:slideViewPr>
    <p:cSldViewPr snapToGrid="0" snapToObjects="1">
      <p:cViewPr varScale="1">
        <p:scale>
          <a:sx n="98" d="100"/>
          <a:sy n="98" d="100"/>
        </p:scale>
        <p:origin x="1464" y="8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8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3F5BE-3FD4-43A5-BE32-830AE3777BC6}" type="datetimeFigureOut">
              <a:rPr lang="en-GB" smtClean="0"/>
              <a:t>07/05/2024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13388B-1068-4DD7-973B-744EC304E8E3}" type="slidenum">
              <a:rPr lang="en-GB" smtClean="0"/>
              <a:t>‹#›</a:t>
            </a:fld>
            <a:endParaRPr lang="en-GB"/>
          </a:p>
        </p:txBody>
      </p:sp>
    </p:spTree>
    <p:extLst>
      <p:ext uri="{BB962C8B-B14F-4D97-AF65-F5344CB8AC3E}">
        <p14:creationId xmlns:p14="http://schemas.microsoft.com/office/powerpoint/2010/main" val="3622069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13388B-1068-4DD7-973B-744EC304E8E3}" type="slidenum">
              <a:rPr lang="en-GB" smtClean="0"/>
              <a:t>5</a:t>
            </a:fld>
            <a:endParaRPr lang="en-GB"/>
          </a:p>
        </p:txBody>
      </p:sp>
    </p:spTree>
    <p:extLst>
      <p:ext uri="{BB962C8B-B14F-4D97-AF65-F5344CB8AC3E}">
        <p14:creationId xmlns:p14="http://schemas.microsoft.com/office/powerpoint/2010/main" val="505979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13388B-1068-4DD7-973B-744EC304E8E3}" type="slidenum">
              <a:rPr lang="en-GB" smtClean="0"/>
              <a:t>10</a:t>
            </a:fld>
            <a:endParaRPr lang="en-GB"/>
          </a:p>
        </p:txBody>
      </p:sp>
    </p:spTree>
    <p:extLst>
      <p:ext uri="{BB962C8B-B14F-4D97-AF65-F5344CB8AC3E}">
        <p14:creationId xmlns:p14="http://schemas.microsoft.com/office/powerpoint/2010/main" val="11500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D4AA49-110A-4B85-B2B4-5FB40A455D13}" type="slidenum">
              <a:rPr lang="en-GB" altLang="en-US"/>
              <a:pPr/>
              <a:t>20</a:t>
            </a:fld>
            <a:endParaRPr lang="en-GB"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0215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3354B3-EBCA-476C-8C8A-DEB62EF87926}" type="slidenum">
              <a:rPr lang="en-GB" altLang="en-US"/>
              <a:pPr/>
              <a:t>37</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7339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3354B3-EBCA-476C-8C8A-DEB62EF87926}" type="slidenum">
              <a:rPr lang="en-GB" altLang="en-US"/>
              <a:pPr/>
              <a:t>38</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7046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323B1CB-BEB0-401C-8E3D-5D93299C134E}" type="slidenum">
              <a:rPr lang="en-GB" altLang="en-US"/>
              <a:pPr/>
              <a:t>39</a:t>
            </a:fld>
            <a:endParaRPr lang="en-GB"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8944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5ABDEC-C2B9-4ED3-9723-51533FE7699C}" type="slidenum">
              <a:rPr lang="en-GB" altLang="en-US"/>
              <a:pPr/>
              <a:t>40</a:t>
            </a:fld>
            <a:endParaRPr lang="en-GB" alt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3674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A820F6-2482-4B24-8B37-5E87BA6321A6}" type="slidenum">
              <a:rPr lang="en-GB" altLang="en-US"/>
              <a:pPr/>
              <a:t>44</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r>
              <a:rPr lang="en-US" altLang="en-US" dirty="0">
                <a:latin typeface="Arial" panose="020B0604020202020204" pitchFamily="34" charset="0"/>
                <a:cs typeface="Arial" panose="020B0604020202020204" pitchFamily="34" charset="0"/>
              </a:rPr>
              <a:t>Statistics are changing all of the time but not significantly over the last couple of years- Try to use the most up-to-date stats possible!</a:t>
            </a:r>
          </a:p>
        </p:txBody>
      </p:sp>
    </p:spTree>
    <p:extLst>
      <p:ext uri="{BB962C8B-B14F-4D97-AF65-F5344CB8AC3E}">
        <p14:creationId xmlns:p14="http://schemas.microsoft.com/office/powerpoint/2010/main" val="2644702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A0DE1BC-369F-4E71-886F-750C457A56A1}" type="slidenum">
              <a:rPr lang="en-GB" altLang="en-US"/>
              <a:pPr/>
              <a:t>71</a:t>
            </a:fld>
            <a:endParaRPr lang="en-GB"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7718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B36EB7-2B4C-4C78-B708-B6FFE984B929}" type="slidenum">
              <a:rPr lang="en-GB" altLang="en-US"/>
              <a:pPr/>
              <a:t>72</a:t>
            </a:fld>
            <a:endParaRPr lang="en-GB" alt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693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D-PanelTitle-GrommetsCombined.pn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7D290233-0DD1-4A80-BB1E-9ADC3556DBB6}" type="datetimeFigureOut">
              <a:rPr lang="en-US" smtClean="0"/>
              <a:t>5/7/2024</a:t>
            </a:fld>
            <a:endParaRPr lang="en-US"/>
          </a:p>
        </p:txBody>
      </p:sp>
      <p:sp>
        <p:nvSpPr>
          <p:cNvPr id="5" name="Footer Placeholder 4"/>
          <p:cNvSpPr>
            <a:spLocks noGrp="1"/>
          </p:cNvSpPr>
          <p:nvPr>
            <p:ph type="ftr" sz="quarter" idx="11"/>
          </p:nvPr>
        </p:nvSpPr>
        <p:spPr>
          <a:xfrm>
            <a:off x="1921934" y="5054602"/>
            <a:ext cx="4064860" cy="279400"/>
          </a:xfrm>
        </p:spPr>
        <p:txBody>
          <a:bodyPr/>
          <a:lstStyle/>
          <a:p>
            <a:endParaRPr lang="en-US"/>
          </a:p>
        </p:txBody>
      </p:sp>
      <p:sp>
        <p:nvSpPr>
          <p:cNvPr id="6" name="Slide Number Placeholder 5"/>
          <p:cNvSpPr>
            <a:spLocks noGrp="1"/>
          </p:cNvSpPr>
          <p:nvPr>
            <p:ph type="sldNum" sz="quarter" idx="12"/>
          </p:nvPr>
        </p:nvSpPr>
        <p:spPr>
          <a:xfrm>
            <a:off x="6817317" y="5054602"/>
            <a:ext cx="413483" cy="279400"/>
          </a:xfrm>
        </p:spPr>
        <p:txBody>
          <a:bodyPr/>
          <a:lstStyle/>
          <a:p>
            <a:fld id="{CFE4BAC9-6D41-4691-9299-18EF07EF0177}" type="slidenum">
              <a:rPr lang="en-US" smtClean="0"/>
              <a:t>‹#›</a:t>
            </a:fld>
            <a:endParaRPr lang="en-US"/>
          </a:p>
        </p:txBody>
      </p:sp>
      <p:cxnSp>
        <p:nvCxnSpPr>
          <p:cNvPr id="15" name="Straight Connector 14"/>
          <p:cNvCxnSpPr/>
          <p:nvPr/>
        </p:nvCxnSpPr>
        <p:spPr>
          <a:xfrm>
            <a:off x="2019825" y="3471329"/>
            <a:ext cx="511308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6885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290233-0DD1-4A80-BB1E-9ADC3556DBB6}"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991715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31" name="Straight Connector 30"/>
          <p:cNvCxnSpPr/>
          <p:nvPr/>
        </p:nvCxnSpPr>
        <p:spPr>
          <a:xfrm>
            <a:off x="1278466" y="3599392"/>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5621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290233-0DD1-4A80-BB1E-9ADC3556DBB6}" type="datetimeFigureOut">
              <a:rPr lang="en-US" smtClean="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752576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290233-0DD1-4A80-BB1E-9ADC3556DBB6}" type="datetimeFigureOut">
              <a:rPr lang="en-US" smtClean="0"/>
              <a:t>5/7/2024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E4BAC9-6D41-4691-9299-18EF07EF0177}" type="slidenum">
              <a:rPr lang="en-US" smtClean="0"/>
              <a:t>‹#›</a:t>
            </a:fld>
            <a:endParaRPr lang="en-US"/>
          </a:p>
        </p:txBody>
      </p:sp>
      <p:cxnSp>
        <p:nvCxnSpPr>
          <p:cNvPr id="41" name="Straight Connector 40"/>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9212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290233-0DD1-4A80-BB1E-9ADC3556DBB6}" type="datetimeFigureOut">
              <a:rPr lang="en-US" smtClean="0"/>
              <a:t>5/7/2024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E4BAC9-6D41-4691-9299-18EF07EF0177}" type="slidenum">
              <a:rPr lang="en-US" smtClean="0"/>
              <a:t>‹#›</a:t>
            </a:fld>
            <a:endParaRPr lang="en-US"/>
          </a:p>
        </p:txBody>
      </p:sp>
      <p:cxnSp>
        <p:nvCxnSpPr>
          <p:cNvPr id="14" name="Straight Connector 13"/>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8564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290233-0DD1-4A80-BB1E-9ADC3556DBB6}" type="datetimeFigureOut">
              <a:rPr lang="en-US" smtClean="0"/>
              <a:t>5/7/2024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2953017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cxnSp>
        <p:nvCxnSpPr>
          <p:cNvPr id="16" name="Straight Connector 15"/>
          <p:cNvCxnSpPr/>
          <p:nvPr/>
        </p:nvCxnSpPr>
        <p:spPr>
          <a:xfrm>
            <a:off x="1278466" y="2912533"/>
            <a:ext cx="233359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3019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218221"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3326006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5/7/2024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3744217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5" name="Straight Connector 14"/>
          <p:cNvCxnSpPr/>
          <p:nvPr/>
        </p:nvCxnSpPr>
        <p:spPr>
          <a:xfrm>
            <a:off x="1278465" y="4140199"/>
            <a:ext cx="6606425"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472153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3048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3921859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0011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5" name="Straight Connector 14"/>
          <p:cNvCxnSpPr/>
          <p:nvPr/>
        </p:nvCxnSpPr>
        <p:spPr>
          <a:xfrm>
            <a:off x="1278469" y="3429000"/>
            <a:ext cx="6606421"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8045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290233-0DD1-4A80-BB1E-9ADC3556DBB6}"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4" name="Straight Connector 13"/>
          <p:cNvCxnSpPr/>
          <p:nvPr/>
        </p:nvCxnSpPr>
        <p:spPr>
          <a:xfrm>
            <a:off x="1278466" y="2354670"/>
            <a:ext cx="660642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71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290233-0DD1-4A80-BB1E-9ADC3556DBB6}" type="datetimeFigureOut">
              <a:rPr lang="en-US" smtClean="0"/>
              <a:t>5/7/2024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4" name="Straight Connector 13"/>
          <p:cNvCxnSpPr/>
          <p:nvPr/>
        </p:nvCxnSpPr>
        <p:spPr>
          <a:xfrm>
            <a:off x="6245512" y="906873"/>
            <a:ext cx="0" cy="4968993"/>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17619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19"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290233-0DD1-4A80-BB1E-9ADC3556DBB6}" type="datetimeFigureOut">
              <a:rPr lang="en-US" smtClean="0"/>
              <a:t>5/7/2024</a:t>
            </a:fld>
            <a:endParaRPr 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FE4BAC9-6D41-4691-9299-18EF07EF0177}" type="slidenum">
              <a:rPr lang="en-US" smtClean="0"/>
              <a:t>‹#›</a:t>
            </a:fld>
            <a:endParaRPr lang="en-US"/>
          </a:p>
        </p:txBody>
      </p:sp>
    </p:spTree>
    <p:extLst>
      <p:ext uri="{BB962C8B-B14F-4D97-AF65-F5344CB8AC3E}">
        <p14:creationId xmlns:p14="http://schemas.microsoft.com/office/powerpoint/2010/main" val="276380099"/>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 id="2147483917" r:id="rId12"/>
    <p:sldLayoutId id="2147483918" r:id="rId13"/>
    <p:sldLayoutId id="2147483919" r:id="rId14"/>
    <p:sldLayoutId id="2147483920" r:id="rId15"/>
    <p:sldLayoutId id="2147483921" r:id="rId16"/>
    <p:sldLayoutId id="2147483922"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mailto:j.davies1@uwtsd.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lifeexpectancies/bulletins/nationallifetablesunitedkingdom/2016to2018" TargetMode="External"/><Relationship Id="rId2" Type="http://schemas.openxmlformats.org/officeDocument/2006/relationships/hyperlink" Target="https://www.ons.gov.uk/peoplepopulationandcommunity/birthsdeathsandmarriages/ageing/articles/livinglongerhowourpopulationischangingandwhyitmatters/2018-08-13#how-many-older-people-work-and-has-this-changed"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hyperlink" Target="https://www.who.int/news-room/fact-sheets/detail/ageing-and-health"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weforum.org/agenda/2015/04/what-is-old-age/"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ageuk.org.uk/globalassets/age-uk/documents/reports-and-publications/later_life_uk_factsheet.pdf" TargetMode="Externa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hyperlink" Target="https://www.kalandra.ac.nz/news/the-nurses-reply-to-the-crabbit-old-woman?p=11" TargetMode="External"/><Relationship Id="rId2" Type="http://schemas.openxmlformats.org/officeDocument/2006/relationships/hyperlink" Target="https://vts.wm.hee.nhs.uk/Portals/5/Presentations/Full%20Day/Crabbit%20Old%20Woman.pdf" TargetMode="External"/><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hyperlink" Target="https://www.ageuk.org.uk/globalassets/age-uk/documents/reports-and-publications/later_life_uk_factsheet.pdf" TargetMode="External"/><Relationship Id="rId2" Type="http://schemas.openxmlformats.org/officeDocument/2006/relationships/hyperlink" Target="https://www.agedcareguide.com.au/talking-aged-care/what-age-is-considered-old" TargetMode="External"/><Relationship Id="rId1" Type="http://schemas.openxmlformats.org/officeDocument/2006/relationships/slideLayout" Target="../slideLayouts/slideLayout2.xml"/><Relationship Id="rId6" Type="http://schemas.openxmlformats.org/officeDocument/2006/relationships/hyperlink" Target="https://bsra.org.uk/about-ageing/" TargetMode="External"/><Relationship Id="rId5" Type="http://schemas.openxmlformats.org/officeDocument/2006/relationships/hyperlink" Target="http://philschatz.com/sociology-book/contents/m42973.html" TargetMode="External"/><Relationship Id="rId4" Type="http://schemas.openxmlformats.org/officeDocument/2006/relationships/hyperlink" Target="https://www.ageuk.org.uk/information-advice/money-legal/pensions/state-pension/changes-to-state-pension-age/" TargetMode="External"/></Relationships>
</file>

<file path=ppt/slides/_rels/slide76.xml.rels><?xml version="1.0" encoding="UTF-8" standalone="yes"?>
<Relationships xmlns="http://schemas.openxmlformats.org/package/2006/relationships"><Relationship Id="rId8" Type="http://schemas.openxmlformats.org/officeDocument/2006/relationships/hyperlink" Target="https://www.ons.gov.uk/peoplepopulationandcommunity/birthsdeathsandmarriages/lifeexpectancies/bulletins/trendinlifeexpectancyatbirthandatage65bysocioeconomicpositionbasedonthenationalstatisticssocioeconomicclassificationenglandandwales/2015-10-21#the-socio-economic-gap-in-male-life-expectancy-at-age-65-persists-at-43-years-using-the-slope-index-of-inequality" TargetMode="External"/><Relationship Id="rId3" Type="http://schemas.openxmlformats.org/officeDocument/2006/relationships/hyperlink" Target="https://vts.wm.hee.nhs.uk/Portals/5/Presentations/Full%20Day/Crabbit%20Old%20Woman.pdf" TargetMode="External"/><Relationship Id="rId7" Type="http://schemas.openxmlformats.org/officeDocument/2006/relationships/hyperlink" Target="https://www.ons.gov.uk/peoplepopulationandcommunity/birthsdeathsandmarriages/ageing/articles/livinglongerisage70thenewage65/2019-11-19" TargetMode="External"/><Relationship Id="rId2" Type="http://schemas.openxmlformats.org/officeDocument/2006/relationships/hyperlink" Target="https://www.gov.uk/government/publications/health-profile-for-england/chapter-1-life-expectancy-and-healthy-life-expectancy"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birthsdeathsandmarriages/ageing/articles/voicesofourageingpopulation/livinglongerlives" TargetMode="External"/><Relationship Id="rId5" Type="http://schemas.openxmlformats.org/officeDocument/2006/relationships/hyperlink" Target="https://www.england.nhs.uk/ourwork/clinical-policy/older-people/improving-care-for-older-people/" TargetMode="External"/><Relationship Id="rId4" Type="http://schemas.openxmlformats.org/officeDocument/2006/relationships/hyperlink" Target="https://www.england.nhs.uk/wp-content/uploads/2017/09/practice-primer.pdf" TargetMode="External"/></Relationships>
</file>

<file path=ppt/slides/_rels/slide77.xml.rels><?xml version="1.0" encoding="UTF-8" standalone="yes"?>
<Relationships xmlns="http://schemas.openxmlformats.org/package/2006/relationships"><Relationship Id="rId3" Type="http://schemas.openxmlformats.org/officeDocument/2006/relationships/hyperlink" Target="https://www.weforum.org/agenda/2015/04/what-is-old-age/" TargetMode="External"/><Relationship Id="rId2" Type="http://schemas.openxmlformats.org/officeDocument/2006/relationships/hyperlink" Target="https://transitionsinlaterlife.files.wordpress.com/2014/09/cgf-transitions-in-later-life-guy-robertson.pdf"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ageing-and-health" TargetMode="External"/><Relationship Id="rId5" Type="http://schemas.openxmlformats.org/officeDocument/2006/relationships/hyperlink" Target="https://www.jstor.org/stable/3790315?seq=8#metadata_info_tab_contents" TargetMode="External"/><Relationship Id="rId4" Type="http://schemas.openxmlformats.org/officeDocument/2006/relationships/hyperlink" Target="http://study.com/academy/lesson/theories-of-aging-structural-functional-symbolic-interaction-social-conflic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latin typeface="Arial" panose="020B0604020202020204" pitchFamily="34" charset="0"/>
                <a:cs typeface="Arial" panose="020B0604020202020204" pitchFamily="34" charset="0"/>
              </a:rPr>
              <a:t>Living With Care: the Older Person</a:t>
            </a:r>
          </a:p>
        </p:txBody>
      </p:sp>
      <p:sp>
        <p:nvSpPr>
          <p:cNvPr id="3" name="Subtitle 2"/>
          <p:cNvSpPr>
            <a:spLocks noGrp="1"/>
          </p:cNvSpPr>
          <p:nvPr>
            <p:ph type="subTitle" idx="1"/>
          </p:nvPr>
        </p:nvSpPr>
        <p:spPr/>
        <p:txBody>
          <a:bodyPr>
            <a:normAutofit/>
          </a:bodyPr>
          <a:lstStyle/>
          <a:p>
            <a:r>
              <a:rPr lang="en-GB" dirty="0">
                <a:latin typeface="Arial" panose="020B0604020202020204" pitchFamily="34" charset="0"/>
                <a:cs typeface="Arial" panose="020B0604020202020204" pitchFamily="34" charset="0"/>
              </a:rPr>
              <a:t>Session One</a:t>
            </a:r>
          </a:p>
          <a:p>
            <a:r>
              <a:rPr lang="en-GB" sz="2800" b="1" dirty="0">
                <a:latin typeface="Arial" panose="020B0604020202020204" pitchFamily="34" charset="0"/>
                <a:cs typeface="Arial" panose="020B0604020202020204" pitchFamily="34" charset="0"/>
              </a:rPr>
              <a:t>An Introduction to ‘Old Age’</a:t>
            </a:r>
          </a:p>
        </p:txBody>
      </p:sp>
    </p:spTree>
    <p:extLst>
      <p:ext uri="{BB962C8B-B14F-4D97-AF65-F5344CB8AC3E}">
        <p14:creationId xmlns:p14="http://schemas.microsoft.com/office/powerpoint/2010/main" val="17568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18880-5244-4DBF-87A4-5E3A68524FAC}"/>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Global Ageing</a:t>
            </a:r>
          </a:p>
        </p:txBody>
      </p:sp>
      <p:sp>
        <p:nvSpPr>
          <p:cNvPr id="3" name="Content Placeholder 2">
            <a:extLst>
              <a:ext uri="{FF2B5EF4-FFF2-40B4-BE49-F238E27FC236}">
                <a16:creationId xmlns:a16="http://schemas.microsoft.com/office/drawing/2014/main" id="{9871B26A-D2CE-4391-8CED-BAB90605086E}"/>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sz="2600" i="0" dirty="0">
                <a:solidFill>
                  <a:srgbClr val="3C4245"/>
                </a:solidFill>
                <a:effectLst/>
                <a:latin typeface="Arial" panose="020B0604020202020204" pitchFamily="34" charset="0"/>
                <a:cs typeface="Arial" panose="020B0604020202020204" pitchFamily="34" charset="0"/>
              </a:rPr>
              <a:t>Between 2015 and 2050, the proportion of the world's population over 60 years will nearly double from 12% to 22%.</a:t>
            </a:r>
          </a:p>
          <a:p>
            <a:pPr algn="l">
              <a:buFont typeface="Arial" panose="020B0604020202020204" pitchFamily="34" charset="0"/>
              <a:buChar char="•"/>
            </a:pPr>
            <a:r>
              <a:rPr lang="en-GB" sz="2600" i="0" dirty="0">
                <a:solidFill>
                  <a:srgbClr val="3C4245"/>
                </a:solidFill>
                <a:effectLst/>
                <a:latin typeface="Arial" panose="020B0604020202020204" pitchFamily="34" charset="0"/>
                <a:cs typeface="Arial" panose="020B0604020202020204" pitchFamily="34" charset="0"/>
              </a:rPr>
              <a:t>By 2020, the number of people aged 60 years and older will outnumber children younger than 5 years.</a:t>
            </a:r>
          </a:p>
          <a:p>
            <a:pPr algn="l">
              <a:buFont typeface="Arial" panose="020B0604020202020204" pitchFamily="34" charset="0"/>
              <a:buChar char="•"/>
            </a:pPr>
            <a:r>
              <a:rPr lang="en-GB" sz="2600" i="0" dirty="0">
                <a:solidFill>
                  <a:srgbClr val="3C4245"/>
                </a:solidFill>
                <a:effectLst/>
                <a:latin typeface="Arial" panose="020B0604020202020204" pitchFamily="34" charset="0"/>
                <a:cs typeface="Arial" panose="020B0604020202020204" pitchFamily="34" charset="0"/>
              </a:rPr>
              <a:t>In 2050, 80% of older people will be living in low- and middle-income countries.</a:t>
            </a:r>
          </a:p>
          <a:p>
            <a:pPr algn="l">
              <a:buFont typeface="Arial" panose="020B0604020202020204" pitchFamily="34" charset="0"/>
              <a:buChar char="•"/>
            </a:pPr>
            <a:r>
              <a:rPr lang="en-GB" sz="2600" i="0" dirty="0">
                <a:solidFill>
                  <a:srgbClr val="3C4245"/>
                </a:solidFill>
                <a:effectLst/>
                <a:latin typeface="Arial" panose="020B0604020202020204" pitchFamily="34" charset="0"/>
                <a:cs typeface="Arial" panose="020B0604020202020204" pitchFamily="34" charset="0"/>
              </a:rPr>
              <a:t>The pace of population ageing is much faster than in the past.</a:t>
            </a:r>
          </a:p>
          <a:p>
            <a:pPr algn="l">
              <a:buFont typeface="Arial" panose="020B0604020202020204" pitchFamily="34" charset="0"/>
              <a:buChar char="•"/>
            </a:pPr>
            <a:r>
              <a:rPr lang="en-GB" sz="2600" i="0" dirty="0">
                <a:solidFill>
                  <a:srgbClr val="3C4245"/>
                </a:solidFill>
                <a:effectLst/>
                <a:latin typeface="Arial" panose="020B0604020202020204" pitchFamily="34" charset="0"/>
                <a:cs typeface="Arial" panose="020B0604020202020204" pitchFamily="34" charset="0"/>
              </a:rPr>
              <a:t>All countries face major challenges to ensure that their health and social systems are ready to make the most of this demographic shift.</a:t>
            </a:r>
          </a:p>
          <a:p>
            <a:pPr marL="0" indent="0" algn="r">
              <a:buNone/>
            </a:pPr>
            <a:r>
              <a:rPr lang="en-GB" dirty="0">
                <a:latin typeface="Arial" panose="020B0604020202020204" pitchFamily="34" charset="0"/>
                <a:cs typeface="Arial" panose="020B0604020202020204" pitchFamily="34" charset="0"/>
              </a:rPr>
              <a:t>(WHO, 2021)</a:t>
            </a:r>
          </a:p>
        </p:txBody>
      </p:sp>
    </p:spTree>
    <p:extLst>
      <p:ext uri="{BB962C8B-B14F-4D97-AF65-F5344CB8AC3E}">
        <p14:creationId xmlns:p14="http://schemas.microsoft.com/office/powerpoint/2010/main" val="400084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Introduction and Setting the Scene</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Introductions including, relevant interests and motivation for studying this module.</a:t>
            </a:r>
          </a:p>
          <a:p>
            <a:r>
              <a:rPr lang="en-GB" dirty="0">
                <a:latin typeface="Arial" panose="020B0604020202020204" pitchFamily="34" charset="0"/>
                <a:cs typeface="Arial" panose="020B0604020202020204" pitchFamily="34" charset="0"/>
              </a:rPr>
              <a:t>Hobbies/ passions/ ‘spare’ time?</a:t>
            </a:r>
          </a:p>
          <a:p>
            <a:r>
              <a:rPr lang="en-GB" dirty="0">
                <a:latin typeface="Arial" panose="020B0604020202020204" pitchFamily="34" charset="0"/>
                <a:cs typeface="Arial" panose="020B0604020202020204" pitchFamily="34" charset="0"/>
              </a:rPr>
              <a:t>Discuss topics emerging</a:t>
            </a:r>
          </a:p>
          <a:p>
            <a:r>
              <a:rPr lang="en-GB" dirty="0">
                <a:latin typeface="Arial" panose="020B0604020202020204" pitchFamily="34" charset="0"/>
                <a:cs typeface="Arial" panose="020B0604020202020204" pitchFamily="34" charset="0"/>
              </a:rPr>
              <a:t>Identify learning and development needs for the module</a:t>
            </a:r>
          </a:p>
          <a:p>
            <a:endParaRPr lang="en-GB" dirty="0"/>
          </a:p>
        </p:txBody>
      </p:sp>
    </p:spTree>
    <p:extLst>
      <p:ext uri="{BB962C8B-B14F-4D97-AF65-F5344CB8AC3E}">
        <p14:creationId xmlns:p14="http://schemas.microsoft.com/office/powerpoint/2010/main" val="3822492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Getting to Know You!</a:t>
            </a:r>
          </a:p>
        </p:txBody>
      </p:sp>
      <p:sp>
        <p:nvSpPr>
          <p:cNvPr id="3" name="Content Placeholder 2"/>
          <p:cNvSpPr>
            <a:spLocks noGrp="1"/>
          </p:cNvSpPr>
          <p:nvPr>
            <p:ph idx="1"/>
          </p:nvPr>
        </p:nvSpPr>
        <p:spPr/>
        <p:txBody>
          <a:bodyPr/>
          <a:lstStyle/>
          <a:p>
            <a:r>
              <a:rPr lang="en-GB" b="1" dirty="0">
                <a:solidFill>
                  <a:srgbClr val="7030A0"/>
                </a:solidFill>
                <a:latin typeface="Arial" panose="020B0604020202020204" pitchFamily="34" charset="0"/>
                <a:cs typeface="Arial" panose="020B0604020202020204" pitchFamily="34" charset="0"/>
              </a:rPr>
              <a:t>Joanne Davies-  </a:t>
            </a:r>
            <a:r>
              <a:rPr lang="en-GB" dirty="0">
                <a:latin typeface="Arial" panose="020B0604020202020204" pitchFamily="34" charset="0"/>
                <a:cs typeface="Arial" panose="020B0604020202020204" pitchFamily="34" charset="0"/>
                <a:hlinkClick r:id="rId2"/>
              </a:rPr>
              <a:t>j.davies1@uwtsd.ac.uk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Please tell me…</a:t>
            </a:r>
          </a:p>
          <a:p>
            <a:r>
              <a:rPr lang="en-GB" dirty="0">
                <a:latin typeface="Arial" panose="020B0604020202020204" pitchFamily="34" charset="0"/>
                <a:cs typeface="Arial" panose="020B0604020202020204" pitchFamily="34" charset="0"/>
              </a:rPr>
              <a:t>Something interesting about yourself</a:t>
            </a:r>
          </a:p>
          <a:p>
            <a:r>
              <a:rPr lang="en-GB" dirty="0">
                <a:latin typeface="Arial" panose="020B0604020202020204" pitchFamily="34" charset="0"/>
                <a:cs typeface="Arial" panose="020B0604020202020204" pitchFamily="34" charset="0"/>
              </a:rPr>
              <a:t>Something you are good at</a:t>
            </a:r>
          </a:p>
          <a:p>
            <a:r>
              <a:rPr lang="en-GB" dirty="0">
                <a:latin typeface="Arial" panose="020B0604020202020204" pitchFamily="34" charset="0"/>
                <a:cs typeface="Arial" panose="020B0604020202020204" pitchFamily="34" charset="0"/>
              </a:rPr>
              <a:t>Why you are interested in this module</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6533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 Thought……</a:t>
            </a:r>
          </a:p>
        </p:txBody>
      </p:sp>
      <p:sp>
        <p:nvSpPr>
          <p:cNvPr id="3" name="Content Placeholder 2"/>
          <p:cNvSpPr>
            <a:spLocks noGrp="1"/>
          </p:cNvSpPr>
          <p:nvPr>
            <p:ph idx="1"/>
          </p:nvPr>
        </p:nvSpPr>
        <p:spPr>
          <a:xfrm>
            <a:off x="662392" y="2474463"/>
            <a:ext cx="6798736" cy="1024876"/>
          </a:xfrm>
        </p:spPr>
        <p:txBody>
          <a:bodyPr>
            <a:normAutofit fontScale="92500"/>
          </a:bodyPr>
          <a:lstStyle/>
          <a:p>
            <a:r>
              <a:rPr lang="en-GB" dirty="0">
                <a:latin typeface="Arial" panose="020B0604020202020204" pitchFamily="34" charset="0"/>
                <a:cs typeface="Arial" panose="020B0604020202020204" pitchFamily="34" charset="0"/>
              </a:rPr>
              <a:t>What do you envisage your life to be like when you are 75 years old? 85 years old? 95 years old?</a:t>
            </a:r>
          </a:p>
          <a:p>
            <a:endParaRPr lang="en-GB" dirty="0"/>
          </a:p>
        </p:txBody>
      </p:sp>
      <p:pic>
        <p:nvPicPr>
          <p:cNvPr id="4" name="Picture 3"/>
          <p:cNvPicPr>
            <a:picLocks noChangeAspect="1"/>
          </p:cNvPicPr>
          <p:nvPr/>
        </p:nvPicPr>
        <p:blipFill>
          <a:blip r:embed="rId3"/>
          <a:stretch>
            <a:fillRect/>
          </a:stretch>
        </p:blipFill>
        <p:spPr>
          <a:xfrm rot="21325311">
            <a:off x="610941" y="3376741"/>
            <a:ext cx="1809334" cy="1454704"/>
          </a:xfrm>
          <a:prstGeom prst="rect">
            <a:avLst/>
          </a:prstGeom>
        </p:spPr>
      </p:pic>
      <p:pic>
        <p:nvPicPr>
          <p:cNvPr id="6" name="Picture 5"/>
          <p:cNvPicPr>
            <a:picLocks noChangeAspect="1"/>
          </p:cNvPicPr>
          <p:nvPr/>
        </p:nvPicPr>
        <p:blipFill>
          <a:blip r:embed="rId4"/>
          <a:stretch>
            <a:fillRect/>
          </a:stretch>
        </p:blipFill>
        <p:spPr>
          <a:xfrm rot="20621697">
            <a:off x="601700" y="665890"/>
            <a:ext cx="1871599" cy="1188000"/>
          </a:xfrm>
          <a:prstGeom prst="rect">
            <a:avLst/>
          </a:prstGeom>
        </p:spPr>
      </p:pic>
      <p:pic>
        <p:nvPicPr>
          <p:cNvPr id="7" name="Picture 6"/>
          <p:cNvPicPr>
            <a:picLocks noChangeAspect="1"/>
          </p:cNvPicPr>
          <p:nvPr/>
        </p:nvPicPr>
        <p:blipFill>
          <a:blip r:embed="rId5"/>
          <a:stretch>
            <a:fillRect/>
          </a:stretch>
        </p:blipFill>
        <p:spPr>
          <a:xfrm>
            <a:off x="3096539" y="3317868"/>
            <a:ext cx="2735355" cy="1348561"/>
          </a:xfrm>
          <a:prstGeom prst="rect">
            <a:avLst/>
          </a:prstGeom>
        </p:spPr>
      </p:pic>
      <p:pic>
        <p:nvPicPr>
          <p:cNvPr id="8" name="Picture 7"/>
          <p:cNvPicPr>
            <a:picLocks noChangeAspect="1"/>
          </p:cNvPicPr>
          <p:nvPr/>
        </p:nvPicPr>
        <p:blipFill>
          <a:blip r:embed="rId6"/>
          <a:stretch>
            <a:fillRect/>
          </a:stretch>
        </p:blipFill>
        <p:spPr>
          <a:xfrm>
            <a:off x="3118064" y="4797290"/>
            <a:ext cx="3028950" cy="1514475"/>
          </a:xfrm>
          <a:prstGeom prst="rect">
            <a:avLst/>
          </a:prstGeom>
        </p:spPr>
      </p:pic>
      <p:pic>
        <p:nvPicPr>
          <p:cNvPr id="9" name="Picture 8"/>
          <p:cNvPicPr>
            <a:picLocks noChangeAspect="1"/>
          </p:cNvPicPr>
          <p:nvPr/>
        </p:nvPicPr>
        <p:blipFill>
          <a:blip r:embed="rId7"/>
          <a:stretch>
            <a:fillRect/>
          </a:stretch>
        </p:blipFill>
        <p:spPr>
          <a:xfrm rot="1167140">
            <a:off x="6706888" y="707282"/>
            <a:ext cx="1839349" cy="1224000"/>
          </a:xfrm>
          <a:prstGeom prst="rect">
            <a:avLst/>
          </a:prstGeom>
        </p:spPr>
      </p:pic>
      <p:pic>
        <p:nvPicPr>
          <p:cNvPr id="10" name="Picture 9"/>
          <p:cNvPicPr>
            <a:picLocks noChangeAspect="1"/>
          </p:cNvPicPr>
          <p:nvPr/>
        </p:nvPicPr>
        <p:blipFill>
          <a:blip r:embed="rId8"/>
          <a:stretch>
            <a:fillRect/>
          </a:stretch>
        </p:blipFill>
        <p:spPr>
          <a:xfrm rot="20960388">
            <a:off x="956948" y="4957836"/>
            <a:ext cx="1854531" cy="1272852"/>
          </a:xfrm>
          <a:prstGeom prst="rect">
            <a:avLst/>
          </a:prstGeom>
        </p:spPr>
      </p:pic>
      <p:pic>
        <p:nvPicPr>
          <p:cNvPr id="11" name="Picture 10"/>
          <p:cNvPicPr>
            <a:picLocks noChangeAspect="1"/>
          </p:cNvPicPr>
          <p:nvPr/>
        </p:nvPicPr>
        <p:blipFill rotWithShape="1">
          <a:blip r:embed="rId9"/>
          <a:srcRect r="12713" b="132"/>
          <a:stretch/>
        </p:blipFill>
        <p:spPr>
          <a:xfrm>
            <a:off x="6702581" y="3083247"/>
            <a:ext cx="1894114" cy="1442100"/>
          </a:xfrm>
          <a:prstGeom prst="rect">
            <a:avLst/>
          </a:prstGeom>
        </p:spPr>
      </p:pic>
      <p:pic>
        <p:nvPicPr>
          <p:cNvPr id="12" name="Picture 11"/>
          <p:cNvPicPr>
            <a:picLocks noChangeAspect="1"/>
          </p:cNvPicPr>
          <p:nvPr/>
        </p:nvPicPr>
        <p:blipFill>
          <a:blip r:embed="rId10"/>
          <a:stretch>
            <a:fillRect/>
          </a:stretch>
        </p:blipFill>
        <p:spPr>
          <a:xfrm rot="316152">
            <a:off x="6239306" y="4762224"/>
            <a:ext cx="2154896" cy="1492465"/>
          </a:xfrm>
          <a:prstGeom prst="rect">
            <a:avLst/>
          </a:prstGeom>
        </p:spPr>
      </p:pic>
    </p:spTree>
    <p:extLst>
      <p:ext uri="{BB962C8B-B14F-4D97-AF65-F5344CB8AC3E}">
        <p14:creationId xmlns:p14="http://schemas.microsoft.com/office/powerpoint/2010/main" val="1376072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Could be the Barriers to Your Aspirations?</a:t>
            </a:r>
          </a:p>
        </p:txBody>
      </p:sp>
      <p:pic>
        <p:nvPicPr>
          <p:cNvPr id="4" name="Content Placeholder 3"/>
          <p:cNvPicPr>
            <a:picLocks noGrp="1" noChangeAspect="1"/>
          </p:cNvPicPr>
          <p:nvPr>
            <p:ph idx="1"/>
          </p:nvPr>
        </p:nvPicPr>
        <p:blipFill rotWithShape="1">
          <a:blip r:embed="rId2"/>
          <a:srcRect r="15585" b="-2229"/>
          <a:stretch/>
        </p:blipFill>
        <p:spPr>
          <a:xfrm>
            <a:off x="3233612" y="2453276"/>
            <a:ext cx="3329820" cy="2685628"/>
          </a:xfrm>
        </p:spPr>
      </p:pic>
      <p:pic>
        <p:nvPicPr>
          <p:cNvPr id="5" name="Picture 4"/>
          <p:cNvPicPr>
            <a:picLocks noChangeAspect="1"/>
          </p:cNvPicPr>
          <p:nvPr/>
        </p:nvPicPr>
        <p:blipFill>
          <a:blip r:embed="rId3"/>
          <a:stretch>
            <a:fillRect/>
          </a:stretch>
        </p:blipFill>
        <p:spPr>
          <a:xfrm>
            <a:off x="495549" y="4000163"/>
            <a:ext cx="2738063" cy="2053547"/>
          </a:xfrm>
          <a:prstGeom prst="rect">
            <a:avLst/>
          </a:prstGeom>
        </p:spPr>
      </p:pic>
      <p:pic>
        <p:nvPicPr>
          <p:cNvPr id="7" name="Picture 6"/>
          <p:cNvPicPr>
            <a:picLocks noChangeAspect="1"/>
          </p:cNvPicPr>
          <p:nvPr/>
        </p:nvPicPr>
        <p:blipFill>
          <a:blip r:embed="rId4"/>
          <a:stretch>
            <a:fillRect/>
          </a:stretch>
        </p:blipFill>
        <p:spPr>
          <a:xfrm>
            <a:off x="5901563" y="4521995"/>
            <a:ext cx="2476674" cy="1606731"/>
          </a:xfrm>
          <a:prstGeom prst="rect">
            <a:avLst/>
          </a:prstGeom>
        </p:spPr>
      </p:pic>
    </p:spTree>
    <p:extLst>
      <p:ext uri="{BB962C8B-B14F-4D97-AF65-F5344CB8AC3E}">
        <p14:creationId xmlns:p14="http://schemas.microsoft.com/office/powerpoint/2010/main" val="1720439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Schedule</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Going over module content</a:t>
            </a:r>
          </a:p>
          <a:p>
            <a:r>
              <a:rPr lang="en-GB" dirty="0">
                <a:latin typeface="Arial" panose="020B0604020202020204" pitchFamily="34" charset="0"/>
                <a:cs typeface="Arial" panose="020B0604020202020204" pitchFamily="34" charset="0"/>
              </a:rPr>
              <a:t>Thinking about assignments and how to get the best out of them</a:t>
            </a:r>
          </a:p>
          <a:p>
            <a:r>
              <a:rPr lang="en-GB" dirty="0">
                <a:latin typeface="Arial" panose="020B0604020202020204" pitchFamily="34" charset="0"/>
                <a:cs typeface="Arial" panose="020B0604020202020204" pitchFamily="34" charset="0"/>
              </a:rPr>
              <a:t>Reminding ourselves of academic writing skills</a:t>
            </a:r>
          </a:p>
          <a:p>
            <a:r>
              <a:rPr lang="en-GB" dirty="0">
                <a:latin typeface="Arial" panose="020B0604020202020204" pitchFamily="34" charset="0"/>
                <a:cs typeface="Arial" panose="020B0604020202020204" pitchFamily="34" charset="0"/>
              </a:rPr>
              <a:t>Directed learning</a:t>
            </a:r>
          </a:p>
          <a:p>
            <a:endParaRPr lang="en-US" dirty="0"/>
          </a:p>
        </p:txBody>
      </p:sp>
    </p:spTree>
    <p:extLst>
      <p:ext uri="{BB962C8B-B14F-4D97-AF65-F5344CB8AC3E}">
        <p14:creationId xmlns:p14="http://schemas.microsoft.com/office/powerpoint/2010/main" val="2534008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Content</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96815" y="2487167"/>
            <a:ext cx="3620321" cy="3887255"/>
          </a:xfrm>
        </p:spPr>
        <p:txBody>
          <a:bodyPr>
            <a:normAutofit fontScale="62500" lnSpcReduction="20000"/>
          </a:bodyPr>
          <a:lstStyle/>
          <a:p>
            <a:r>
              <a:rPr lang="en-GB" dirty="0">
                <a:latin typeface="Arial" panose="020B0604020202020204" pitchFamily="34" charset="0"/>
                <a:cs typeface="Arial" panose="020B0604020202020204" pitchFamily="34" charset="0"/>
              </a:rPr>
              <a:t>The older population</a:t>
            </a:r>
          </a:p>
          <a:p>
            <a:r>
              <a:rPr lang="en-GB" dirty="0">
                <a:latin typeface="Arial" panose="020B0604020202020204" pitchFamily="34" charset="0"/>
                <a:cs typeface="Arial" panose="020B0604020202020204" pitchFamily="34" charset="0"/>
              </a:rPr>
              <a:t>Leisure and pleasure</a:t>
            </a:r>
          </a:p>
          <a:p>
            <a:r>
              <a:rPr lang="en-GB" dirty="0">
                <a:latin typeface="Arial" panose="020B0604020202020204" pitchFamily="34" charset="0"/>
                <a:cs typeface="Arial" panose="020B0604020202020204" pitchFamily="34" charset="0"/>
              </a:rPr>
              <a:t>Health and wellbeing</a:t>
            </a:r>
          </a:p>
          <a:p>
            <a:r>
              <a:rPr lang="en-GB" dirty="0">
                <a:latin typeface="Arial" panose="020B0604020202020204" pitchFamily="34" charset="0"/>
                <a:cs typeface="Arial" panose="020B0604020202020204" pitchFamily="34" charset="0"/>
              </a:rPr>
              <a:t>Standards of care, training and education</a:t>
            </a:r>
          </a:p>
          <a:p>
            <a:r>
              <a:rPr lang="en-GB" dirty="0">
                <a:latin typeface="Arial" panose="020B0604020202020204" pitchFamily="34" charset="0"/>
                <a:cs typeface="Arial" panose="020B0604020202020204" pitchFamily="34" charset="0"/>
              </a:rPr>
              <a:t>Research based practice</a:t>
            </a:r>
          </a:p>
          <a:p>
            <a:r>
              <a:rPr lang="en-GB" dirty="0">
                <a:latin typeface="Arial" panose="020B0604020202020204" pitchFamily="34" charset="0"/>
                <a:cs typeface="Arial" panose="020B0604020202020204" pitchFamily="34" charset="0"/>
              </a:rPr>
              <a:t>Leadership and change theories</a:t>
            </a:r>
          </a:p>
          <a:p>
            <a:r>
              <a:rPr lang="en-GB" dirty="0">
                <a:latin typeface="Arial" panose="020B0604020202020204" pitchFamily="34" charset="0"/>
                <a:cs typeface="Arial" panose="020B0604020202020204" pitchFamily="34" charset="0"/>
              </a:rPr>
              <a:t>Organisational/management structure.</a:t>
            </a:r>
          </a:p>
          <a:p>
            <a:r>
              <a:rPr lang="en-GB" dirty="0">
                <a:latin typeface="Arial" panose="020B0604020202020204" pitchFamily="34" charset="0"/>
                <a:cs typeface="Arial" panose="020B0604020202020204" pitchFamily="34" charset="0"/>
              </a:rPr>
              <a:t>Policies and procedures.</a:t>
            </a:r>
          </a:p>
          <a:p>
            <a:r>
              <a:rPr lang="en-GB" dirty="0">
                <a:latin typeface="Arial" panose="020B0604020202020204" pitchFamily="34" charset="0"/>
                <a:cs typeface="Arial" panose="020B0604020202020204" pitchFamily="34" charset="0"/>
              </a:rPr>
              <a:t>Communication skills</a:t>
            </a:r>
          </a:p>
          <a:p>
            <a:r>
              <a:rPr lang="en-GB" dirty="0">
                <a:latin typeface="Arial" panose="020B0604020202020204" pitchFamily="34" charset="0"/>
                <a:cs typeface="Arial" panose="020B0604020202020204" pitchFamily="34" charset="0"/>
              </a:rPr>
              <a:t>Person-centred care</a:t>
            </a:r>
          </a:p>
          <a:p>
            <a:r>
              <a:rPr lang="en-GB" dirty="0">
                <a:latin typeface="Arial" panose="020B0604020202020204" pitchFamily="34" charset="0"/>
                <a:cs typeface="Arial" panose="020B0604020202020204" pitchFamily="34" charset="0"/>
              </a:rPr>
              <a:t>Health behaviour</a:t>
            </a:r>
          </a:p>
        </p:txBody>
      </p:sp>
      <p:sp>
        <p:nvSpPr>
          <p:cNvPr id="4" name="Content Placeholder 3"/>
          <p:cNvSpPr>
            <a:spLocks noGrp="1"/>
          </p:cNvSpPr>
          <p:nvPr>
            <p:ph sz="half" idx="2"/>
          </p:nvPr>
        </p:nvSpPr>
        <p:spPr>
          <a:xfrm>
            <a:off x="4645152" y="2487168"/>
            <a:ext cx="3865802" cy="3887254"/>
          </a:xfrm>
        </p:spPr>
        <p:txBody>
          <a:bodyPr>
            <a:normAutofit fontScale="62500" lnSpcReduction="20000"/>
          </a:bodyPr>
          <a:lstStyle/>
          <a:p>
            <a:r>
              <a:rPr lang="en-GB" dirty="0">
                <a:latin typeface="Arial" panose="020B0604020202020204" pitchFamily="34" charset="0"/>
                <a:cs typeface="Arial" panose="020B0604020202020204" pitchFamily="34" charset="0"/>
              </a:rPr>
              <a:t>Behaviour that challenges</a:t>
            </a:r>
          </a:p>
          <a:p>
            <a:r>
              <a:rPr lang="en-GB" dirty="0">
                <a:latin typeface="Arial" panose="020B0604020202020204" pitchFamily="34" charset="0"/>
                <a:cs typeface="Arial" panose="020B0604020202020204" pitchFamily="34" charset="0"/>
              </a:rPr>
              <a:t>Key policy </a:t>
            </a:r>
          </a:p>
          <a:p>
            <a:r>
              <a:rPr lang="en-GB" dirty="0">
                <a:latin typeface="Arial" panose="020B0604020202020204" pitchFamily="34" charset="0"/>
                <a:cs typeface="Arial" panose="020B0604020202020204" pitchFamily="34" charset="0"/>
              </a:rPr>
              <a:t>Financing the ageing population</a:t>
            </a:r>
          </a:p>
          <a:p>
            <a:r>
              <a:rPr lang="en-GB" dirty="0">
                <a:latin typeface="Arial" panose="020B0604020202020204" pitchFamily="34" charset="0"/>
                <a:cs typeface="Arial" panose="020B0604020202020204" pitchFamily="34" charset="0"/>
              </a:rPr>
              <a:t>Safeguarding, dignity, respect. Compassion</a:t>
            </a:r>
          </a:p>
          <a:p>
            <a:r>
              <a:rPr lang="en-GB" dirty="0">
                <a:latin typeface="Arial" panose="020B0604020202020204" pitchFamily="34" charset="0"/>
                <a:cs typeface="Arial" panose="020B0604020202020204" pitchFamily="34" charset="0"/>
              </a:rPr>
              <a:t>Context in which care is delivered</a:t>
            </a:r>
          </a:p>
          <a:p>
            <a:r>
              <a:rPr lang="en-GB" dirty="0">
                <a:latin typeface="Arial" panose="020B0604020202020204" pitchFamily="34" charset="0"/>
                <a:cs typeface="Arial" panose="020B0604020202020204" pitchFamily="34" charset="0"/>
              </a:rPr>
              <a:t>Carer support</a:t>
            </a:r>
          </a:p>
          <a:p>
            <a:r>
              <a:rPr lang="en-GB" dirty="0">
                <a:latin typeface="Arial" panose="020B0604020202020204" pitchFamily="34" charset="0"/>
                <a:cs typeface="Arial" panose="020B0604020202020204" pitchFamily="34" charset="0"/>
              </a:rPr>
              <a:t>Dementia defined, types, medical model, social model of dementia, dementia care</a:t>
            </a:r>
          </a:p>
          <a:p>
            <a:r>
              <a:rPr lang="en-GB" dirty="0">
                <a:latin typeface="Arial" panose="020B0604020202020204" pitchFamily="34" charset="0"/>
                <a:cs typeface="Arial" panose="020B0604020202020204" pitchFamily="34" charset="0"/>
              </a:rPr>
              <a:t>Comorbidities</a:t>
            </a:r>
          </a:p>
          <a:p>
            <a:r>
              <a:rPr lang="en-GB" dirty="0">
                <a:latin typeface="Arial" panose="020B0604020202020204" pitchFamily="34" charset="0"/>
                <a:cs typeface="Arial" panose="020B0604020202020204" pitchFamily="34" charset="0"/>
              </a:rPr>
              <a:t>Quality of life</a:t>
            </a:r>
          </a:p>
          <a:p>
            <a:r>
              <a:rPr lang="en-GB" dirty="0">
                <a:latin typeface="Arial" panose="020B0604020202020204" pitchFamily="34" charset="0"/>
                <a:cs typeface="Arial" panose="020B0604020202020204" pitchFamily="34" charset="0"/>
              </a:rPr>
              <a:t>Progressive illness, palliative and end of life</a:t>
            </a:r>
          </a:p>
          <a:p>
            <a:endParaRPr lang="en-GB" dirty="0"/>
          </a:p>
        </p:txBody>
      </p:sp>
    </p:spTree>
    <p:extLst>
      <p:ext uri="{BB962C8B-B14F-4D97-AF65-F5344CB8AC3E}">
        <p14:creationId xmlns:p14="http://schemas.microsoft.com/office/powerpoint/2010/main" val="299388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Module Aims</a:t>
            </a:r>
          </a:p>
        </p:txBody>
      </p:sp>
      <p:sp>
        <p:nvSpPr>
          <p:cNvPr id="3" name="Content Placeholder 2"/>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The aim of this module is to critically evaluate the historical, current and prospective future of health and wellbeing of the older adult.</a:t>
            </a:r>
            <a:endParaRPr lang="en-US" dirty="0">
              <a:latin typeface="Arial" panose="020B0604020202020204" pitchFamily="34" charset="0"/>
              <a:cs typeface="Arial" panose="020B0604020202020204" pitchFamily="34" charset="0"/>
            </a:endParaRPr>
          </a:p>
        </p:txBody>
      </p:sp>
      <p:pic>
        <p:nvPicPr>
          <p:cNvPr id="5" name="Content Placeholder 4" descr="Residence.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4645025" y="3269628"/>
            <a:ext cx="3336925" cy="1882367"/>
          </a:xfrm>
        </p:spPr>
      </p:pic>
    </p:spTree>
    <p:extLst>
      <p:ext uri="{BB962C8B-B14F-4D97-AF65-F5344CB8AC3E}">
        <p14:creationId xmlns:p14="http://schemas.microsoft.com/office/powerpoint/2010/main" val="1573226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b="1" dirty="0">
                <a:latin typeface="Arial" panose="020B0604020202020204" pitchFamily="34" charset="0"/>
                <a:cs typeface="Arial" panose="020B0604020202020204" pitchFamily="34" charset="0"/>
              </a:rPr>
              <a:t>Learning Outcomes</a:t>
            </a:r>
          </a:p>
        </p:txBody>
      </p:sp>
      <p:sp>
        <p:nvSpPr>
          <p:cNvPr id="6" name="Content Placeholder 5"/>
          <p:cNvSpPr>
            <a:spLocks noGrp="1"/>
          </p:cNvSpPr>
          <p:nvPr>
            <p:ph idx="1"/>
          </p:nvPr>
        </p:nvSpPr>
        <p:spPr>
          <a:xfrm>
            <a:off x="1176864" y="2490135"/>
            <a:ext cx="7346933" cy="3444997"/>
          </a:xfrm>
        </p:spPr>
        <p:txBody>
          <a:bodyPr>
            <a:normAutofit/>
          </a:bodyPr>
          <a:lstStyle/>
          <a:p>
            <a:pPr lvl="0"/>
            <a:r>
              <a:rPr lang="en-GB" dirty="0">
                <a:latin typeface="Arial" panose="020B0604020202020204" pitchFamily="34" charset="0"/>
                <a:cs typeface="Arial" panose="020B0604020202020204" pitchFamily="34" charset="0"/>
              </a:rPr>
              <a:t>Critically evaluate and compare local, national and global provision of services for the older person</a:t>
            </a:r>
          </a:p>
          <a:p>
            <a:pPr lvl="0"/>
            <a:r>
              <a:rPr lang="en-GB" dirty="0">
                <a:latin typeface="Arial" panose="020B0604020202020204" pitchFamily="34" charset="0"/>
                <a:cs typeface="Arial" panose="020B0604020202020204" pitchFamily="34" charset="0"/>
              </a:rPr>
              <a:t>Examine the prospective future of the care of the older person in line with current initiatives and policy </a:t>
            </a:r>
          </a:p>
          <a:p>
            <a:pPr marL="0" lvl="0" indent="0">
              <a:buNone/>
            </a:pPr>
            <a:endParaRPr lang="en-GB"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11166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BA557-D21D-4FD3-0021-E57B527639F7}"/>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Assessments</a:t>
            </a:r>
          </a:p>
        </p:txBody>
      </p:sp>
      <p:sp>
        <p:nvSpPr>
          <p:cNvPr id="3" name="Content Placeholder 2">
            <a:extLst>
              <a:ext uri="{FF2B5EF4-FFF2-40B4-BE49-F238E27FC236}">
                <a16:creationId xmlns:a16="http://schemas.microsoft.com/office/drawing/2014/main" id="{C41B19BF-3629-40FF-BE8C-14046937B766}"/>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This information is </a:t>
            </a:r>
            <a:r>
              <a:rPr lang="en-GB" b="1" dirty="0">
                <a:solidFill>
                  <a:srgbClr val="FF0000"/>
                </a:solidFill>
                <a:latin typeface="Arial" panose="020B0604020202020204" pitchFamily="34" charset="0"/>
                <a:cs typeface="Arial" panose="020B0604020202020204" pitchFamily="34" charset="0"/>
              </a:rPr>
              <a:t>PROVISIONAL</a:t>
            </a:r>
          </a:p>
          <a:p>
            <a:endParaRPr lang="en-GB" b="1" dirty="0">
              <a:solidFill>
                <a:srgbClr val="FF000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Full details will be available from week 2</a:t>
            </a:r>
          </a:p>
        </p:txBody>
      </p:sp>
    </p:spTree>
    <p:extLst>
      <p:ext uri="{BB962C8B-B14F-4D97-AF65-F5344CB8AC3E}">
        <p14:creationId xmlns:p14="http://schemas.microsoft.com/office/powerpoint/2010/main" val="2945818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a:latin typeface="Arial" panose="020B0604020202020204" pitchFamily="34" charset="0"/>
                <a:cs typeface="Arial" panose="020B0604020202020204" pitchFamily="34" charset="0"/>
              </a:rPr>
              <a:t>Component 1</a:t>
            </a:r>
            <a:endParaRPr lang="en-GB" sz="4400" b="1" dirty="0"/>
          </a:p>
        </p:txBody>
      </p:sp>
      <p:sp>
        <p:nvSpPr>
          <p:cNvPr id="3" name="Content Placeholder 2"/>
          <p:cNvSpPr>
            <a:spLocks noGrp="1"/>
          </p:cNvSpPr>
          <p:nvPr>
            <p:ph idx="1"/>
          </p:nvPr>
        </p:nvSpPr>
        <p:spPr>
          <a:xfrm>
            <a:off x="376237" y="2444422"/>
            <a:ext cx="8391525" cy="2851478"/>
          </a:xfrm>
        </p:spPr>
        <p:txBody>
          <a:bodyPr>
            <a:normAutofit/>
          </a:bodyPr>
          <a:lstStyle/>
          <a:p>
            <a:r>
              <a:rPr lang="en-GB" sz="2900" b="1" dirty="0">
                <a:solidFill>
                  <a:srgbClr val="FF0000"/>
                </a:solidFill>
                <a:latin typeface="Arial" panose="020B0604020202020204" pitchFamily="34" charset="0"/>
                <a:cs typeface="Arial" panose="020B0604020202020204" pitchFamily="34" charset="0"/>
              </a:rPr>
              <a:t>Group Debate- </a:t>
            </a:r>
            <a:r>
              <a:rPr lang="en-GB" sz="2900" b="1" dirty="0">
                <a:latin typeface="Arial" panose="020B0604020202020204" pitchFamily="34" charset="0"/>
                <a:cs typeface="Arial" panose="020B0604020202020204" pitchFamily="34" charset="0"/>
              </a:rPr>
              <a:t>15-20 mins (+or-10%)</a:t>
            </a:r>
          </a:p>
          <a:p>
            <a:endParaRPr lang="en-GB" sz="2400" b="1" dirty="0">
              <a:effectLst/>
              <a:latin typeface="Arial" panose="020B0604020202020204" pitchFamily="34" charset="0"/>
              <a:ea typeface="Times New Roman" panose="02020603050405020304" pitchFamily="18" charset="0"/>
            </a:endParaRPr>
          </a:p>
          <a:p>
            <a:pPr marL="457200"/>
            <a:r>
              <a:rPr lang="en-GB" sz="2400" b="1" dirty="0">
                <a:effectLst/>
                <a:latin typeface="Arial" panose="020B0604020202020204" pitchFamily="34" charset="0"/>
                <a:ea typeface="Times New Roman" panose="02020603050405020304" pitchFamily="18" charset="0"/>
              </a:rPr>
              <a:t>Submission of </a:t>
            </a:r>
            <a:r>
              <a:rPr lang="en-GB" b="1" dirty="0">
                <a:latin typeface="Arial" panose="020B0604020202020204" pitchFamily="34" charset="0"/>
                <a:ea typeface="Times New Roman" panose="02020603050405020304" pitchFamily="18" charset="0"/>
              </a:rPr>
              <a:t>slides and ref list</a:t>
            </a:r>
            <a:r>
              <a:rPr lang="en-GB" sz="2400" b="1" dirty="0">
                <a:effectLst/>
                <a:latin typeface="Arial" panose="020B0604020202020204" pitchFamily="34" charset="0"/>
                <a:ea typeface="Times New Roman" panose="02020603050405020304" pitchFamily="18" charset="0"/>
              </a:rPr>
              <a:t>-Week 6 </a:t>
            </a:r>
            <a:endParaRPr lang="en-GB" b="1" dirty="0">
              <a:latin typeface="Arial" panose="020B0604020202020204" pitchFamily="34" charset="0"/>
              <a:ea typeface="Times New Roman" panose="02020603050405020304" pitchFamily="18" charset="0"/>
            </a:endParaRPr>
          </a:p>
          <a:p>
            <a:pPr marL="457200"/>
            <a:r>
              <a:rPr lang="en-GB" sz="2400" b="1" dirty="0">
                <a:effectLst/>
                <a:latin typeface="Arial" panose="020B0604020202020204" pitchFamily="34" charset="0"/>
                <a:ea typeface="Times New Roman" panose="02020603050405020304" pitchFamily="18" charset="0"/>
              </a:rPr>
              <a:t>Presentation- Week 7</a:t>
            </a:r>
            <a:endParaRPr lang="en-GB" sz="1800" dirty="0">
              <a:effectLst/>
              <a:latin typeface="Times New Roman" panose="02020603050405020304" pitchFamily="18" charset="0"/>
              <a:ea typeface="Times New Roman" panose="02020603050405020304" pitchFamily="18" charset="0"/>
            </a:endParaRPr>
          </a:p>
          <a:p>
            <a:pPr marL="914400"/>
            <a:endParaRPr lang="en-GB" dirty="0"/>
          </a:p>
        </p:txBody>
      </p:sp>
    </p:spTree>
    <p:extLst>
      <p:ext uri="{BB962C8B-B14F-4D97-AF65-F5344CB8AC3E}">
        <p14:creationId xmlns:p14="http://schemas.microsoft.com/office/powerpoint/2010/main" val="3018659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a:latin typeface="Arial" panose="020B0604020202020204" pitchFamily="34" charset="0"/>
                <a:cs typeface="Arial" panose="020B0604020202020204" pitchFamily="34" charset="0"/>
              </a:rPr>
              <a:t>Component 1</a:t>
            </a:r>
            <a:endParaRPr lang="en-GB" sz="4400" b="1" dirty="0"/>
          </a:p>
        </p:txBody>
      </p:sp>
      <p:sp>
        <p:nvSpPr>
          <p:cNvPr id="3" name="Content Placeholder 2"/>
          <p:cNvSpPr>
            <a:spLocks noGrp="1"/>
          </p:cNvSpPr>
          <p:nvPr>
            <p:ph idx="1"/>
          </p:nvPr>
        </p:nvSpPr>
        <p:spPr>
          <a:xfrm>
            <a:off x="376237" y="2444422"/>
            <a:ext cx="8391525" cy="2851478"/>
          </a:xfrm>
        </p:spPr>
        <p:txBody>
          <a:bodyPr>
            <a:normAutofit/>
          </a:bodyPr>
          <a:lstStyle/>
          <a:p>
            <a:pPr marL="457200"/>
            <a:endParaRPr lang="en-GB" sz="1800" dirty="0">
              <a:effectLst/>
              <a:latin typeface="Times New Roman" panose="02020603050405020304" pitchFamily="18" charset="0"/>
              <a:ea typeface="Times New Roman" panose="02020603050405020304" pitchFamily="18" charset="0"/>
            </a:endParaRPr>
          </a:p>
          <a:p>
            <a:pPr marL="914400"/>
            <a:endParaRPr lang="en-GB" dirty="0"/>
          </a:p>
        </p:txBody>
      </p:sp>
      <p:sp>
        <p:nvSpPr>
          <p:cNvPr id="5" name="TextBox 4">
            <a:extLst>
              <a:ext uri="{FF2B5EF4-FFF2-40B4-BE49-F238E27FC236}">
                <a16:creationId xmlns:a16="http://schemas.microsoft.com/office/drawing/2014/main" id="{63165CAD-B45F-6D40-5E05-CB35EE9D2E84}"/>
              </a:ext>
            </a:extLst>
          </p:cNvPr>
          <p:cNvSpPr txBox="1"/>
          <p:nvPr/>
        </p:nvSpPr>
        <p:spPr>
          <a:xfrm>
            <a:off x="1176866" y="2551837"/>
            <a:ext cx="6798734" cy="2677656"/>
          </a:xfrm>
          <a:prstGeom prst="rect">
            <a:avLst/>
          </a:prstGeom>
          <a:noFill/>
        </p:spPr>
        <p:txBody>
          <a:bodyPr wrap="square">
            <a:spAutoFit/>
          </a:bodyPr>
          <a:lstStyle/>
          <a:p>
            <a:pPr marL="342900" indent="-342900" algn="just">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You will be split into teams of 2 or 4,</a:t>
            </a:r>
          </a:p>
          <a:p>
            <a:pPr marL="342900" indent="-342900" algn="just">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 You will then participate in a 15-minute debate presentation in which you will present the </a:t>
            </a:r>
            <a:r>
              <a:rPr lang="en-GB" sz="2000" b="1" dirty="0">
                <a:effectLst/>
                <a:latin typeface="Arial" panose="020B0604020202020204" pitchFamily="34" charset="0"/>
                <a:ea typeface="Times New Roman" panose="02020603050405020304" pitchFamily="18" charset="0"/>
                <a:cs typeface="Arial" panose="020B0604020202020204" pitchFamily="34" charset="0"/>
              </a:rPr>
              <a:t>for </a:t>
            </a:r>
            <a:r>
              <a:rPr lang="en-GB" sz="2000" u="sng" dirty="0">
                <a:effectLst/>
                <a:latin typeface="Arial" panose="020B0604020202020204" pitchFamily="34" charset="0"/>
                <a:ea typeface="Times New Roman" panose="02020603050405020304" pitchFamily="18" charset="0"/>
                <a:cs typeface="Arial" panose="020B0604020202020204" pitchFamily="34" charset="0"/>
              </a:rPr>
              <a:t>or</a:t>
            </a:r>
            <a:r>
              <a:rPr lang="en-GB" sz="2000" dirty="0">
                <a:effectLst/>
                <a:latin typeface="Arial" panose="020B0604020202020204" pitchFamily="34" charset="0"/>
                <a:ea typeface="Times New Roman" panose="02020603050405020304" pitchFamily="18" charset="0"/>
                <a:cs typeface="Arial" panose="020B0604020202020204" pitchFamily="34" charset="0"/>
              </a:rPr>
              <a:t> </a:t>
            </a:r>
            <a:r>
              <a:rPr lang="en-GB" sz="2000" b="1" dirty="0">
                <a:effectLst/>
                <a:latin typeface="Arial" panose="020B0604020202020204" pitchFamily="34" charset="0"/>
                <a:ea typeface="Times New Roman" panose="02020603050405020304" pitchFamily="18" charset="0"/>
                <a:cs typeface="Arial" panose="020B0604020202020204" pitchFamily="34" charset="0"/>
              </a:rPr>
              <a:t>against </a:t>
            </a:r>
            <a:r>
              <a:rPr lang="en-GB" sz="2000" dirty="0">
                <a:effectLst/>
                <a:latin typeface="Arial" panose="020B0604020202020204" pitchFamily="34" charset="0"/>
                <a:ea typeface="Times New Roman" panose="02020603050405020304" pitchFamily="18" charset="0"/>
                <a:cs typeface="Arial" panose="020B0604020202020204" pitchFamily="34" charset="0"/>
              </a:rPr>
              <a:t>arguments. </a:t>
            </a:r>
          </a:p>
          <a:p>
            <a:pPr marL="342900" indent="-342900" algn="just">
              <a:buFont typeface="Arial" panose="020B060402020202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 </a:t>
            </a:r>
            <a:r>
              <a:rPr lang="en-GB" sz="2000" b="0" i="0" dirty="0">
                <a:solidFill>
                  <a:srgbClr val="000000"/>
                </a:solidFill>
                <a:effectLst/>
                <a:latin typeface="Arial" panose="020B0604020202020204" pitchFamily="34" charset="0"/>
                <a:cs typeface="Arial" panose="020B0604020202020204" pitchFamily="34" charset="0"/>
              </a:rPr>
              <a:t>Debate topic – “Remaining in your own home is best for everyone”</a:t>
            </a:r>
            <a:r>
              <a:rPr lang="en-GB" sz="2000" dirty="0">
                <a:effectLst/>
                <a:latin typeface="Arial" panose="020B0604020202020204" pitchFamily="34" charset="0"/>
                <a:ea typeface="Times New Roman" panose="02020603050405020304" pitchFamily="18" charset="0"/>
                <a:cs typeface="Arial" panose="020B0604020202020204" pitchFamily="34" charset="0"/>
              </a:rPr>
              <a:t>, specifically focusing on older people.</a:t>
            </a:r>
          </a:p>
          <a:p>
            <a:pPr algn="just"/>
            <a:endParaRPr lang="en-GB" sz="2400" dirty="0">
              <a:latin typeface="Arial" panose="020B0604020202020204" pitchFamily="34" charset="0"/>
            </a:endParaRPr>
          </a:p>
          <a:p>
            <a:pPr algn="just"/>
            <a:r>
              <a:rPr lang="en-GB" sz="2400" dirty="0">
                <a:latin typeface="Arial" panose="020B0604020202020204" pitchFamily="34" charset="0"/>
              </a:rPr>
              <a:t>(we will go into this in more detail from week 2)</a:t>
            </a:r>
            <a:endParaRPr lang="en-GB" sz="2400" dirty="0"/>
          </a:p>
        </p:txBody>
      </p:sp>
    </p:spTree>
    <p:extLst>
      <p:ext uri="{BB962C8B-B14F-4D97-AF65-F5344CB8AC3E}">
        <p14:creationId xmlns:p14="http://schemas.microsoft.com/office/powerpoint/2010/main" val="1337873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Component 2</a:t>
            </a:r>
          </a:p>
        </p:txBody>
      </p:sp>
      <p:sp>
        <p:nvSpPr>
          <p:cNvPr id="3" name="Content Placeholder 2"/>
          <p:cNvSpPr>
            <a:spLocks noGrp="1"/>
          </p:cNvSpPr>
          <p:nvPr>
            <p:ph idx="1"/>
          </p:nvPr>
        </p:nvSpPr>
        <p:spPr>
          <a:xfrm>
            <a:off x="663819" y="2105846"/>
            <a:ext cx="7816361" cy="4460642"/>
          </a:xfrm>
        </p:spPr>
        <p:txBody>
          <a:bodyPr>
            <a:normAutofit/>
          </a:bodyPr>
          <a:lstStyle/>
          <a:p>
            <a:endParaRPr lang="en-GB" dirty="0">
              <a:latin typeface="Arial" panose="020B0604020202020204" pitchFamily="34" charset="0"/>
              <a:cs typeface="Arial" panose="020B0604020202020204" pitchFamily="34" charset="0"/>
            </a:endParaRPr>
          </a:p>
          <a:p>
            <a:r>
              <a:rPr lang="en-GB" b="1" dirty="0">
                <a:solidFill>
                  <a:srgbClr val="FF0000"/>
                </a:solidFill>
                <a:latin typeface="Arial" panose="020B0604020202020204" pitchFamily="34" charset="0"/>
                <a:cs typeface="Arial" panose="020B0604020202020204" pitchFamily="34" charset="0"/>
              </a:rPr>
              <a:t>Report </a:t>
            </a:r>
            <a:r>
              <a:rPr lang="en-GB" b="1" dirty="0">
                <a:latin typeface="Arial" panose="020B0604020202020204" pitchFamily="34" charset="0"/>
                <a:cs typeface="Arial" panose="020B0604020202020204" pitchFamily="34" charset="0"/>
              </a:rPr>
              <a:t>- 3000 words </a:t>
            </a:r>
            <a:r>
              <a:rPr lang="en-GB" dirty="0">
                <a:latin typeface="Arial" panose="020B0604020202020204" pitchFamily="34" charset="0"/>
                <a:cs typeface="Arial" panose="020B0604020202020204" pitchFamily="34" charset="0"/>
              </a:rPr>
              <a:t>(+ or – 10%)</a:t>
            </a:r>
          </a:p>
          <a:p>
            <a:r>
              <a:rPr lang="en-GB" sz="1800" b="1" dirty="0">
                <a:effectLst/>
                <a:latin typeface="Arial" panose="020B0604020202020204" pitchFamily="34" charset="0"/>
                <a:ea typeface="Times New Roman" panose="02020603050405020304" pitchFamily="18" charset="0"/>
              </a:rPr>
              <a:t>You are a health and social care (H +SC) professional who has been given the task of identifying, assessing, and outlining the H+SC needs of an elderly individual with dementia</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Present your findings in a report which must briefly introduce your context (your individual and their environment), identify any issues they are experiencing (health, social, emotional) and propose possible support and interventions which will enable them to age successfully. (You may use an existing case study of an older person or write your own)</a:t>
            </a:r>
            <a:endParaRPr lang="en-GB" sz="1800" dirty="0">
              <a:effectLst/>
              <a:latin typeface="Times New Roman" panose="02020603050405020304" pitchFamily="18" charset="0"/>
              <a:ea typeface="Times New Roman" panose="02020603050405020304" pitchFamily="18"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394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CB35-29B6-7B97-CA1F-153A6C6D48D1}"/>
              </a:ext>
            </a:extLst>
          </p:cNvPr>
          <p:cNvSpPr>
            <a:spLocks noGrp="1"/>
          </p:cNvSpPr>
          <p:nvPr>
            <p:ph type="title"/>
          </p:nvPr>
        </p:nvSpPr>
        <p:spPr/>
        <p:txBody>
          <a:bodyPr>
            <a:noAutofit/>
          </a:bodyPr>
          <a:lstStyle/>
          <a:p>
            <a:r>
              <a:rPr lang="en-GB" sz="4400" b="1" dirty="0">
                <a:latin typeface="Arial" panose="020B0604020202020204" pitchFamily="34" charset="0"/>
                <a:cs typeface="Arial" panose="020B0604020202020204" pitchFamily="34" charset="0"/>
              </a:rPr>
              <a:t>Older People in the UK Today</a:t>
            </a:r>
          </a:p>
        </p:txBody>
      </p:sp>
      <p:sp>
        <p:nvSpPr>
          <p:cNvPr id="3" name="Content Placeholder 2">
            <a:extLst>
              <a:ext uri="{FF2B5EF4-FFF2-40B4-BE49-F238E27FC236}">
                <a16:creationId xmlns:a16="http://schemas.microsoft.com/office/drawing/2014/main" id="{FD0FB422-5828-2637-8069-B56D7C4D91E1}"/>
              </a:ext>
            </a:extLst>
          </p:cNvPr>
          <p:cNvSpPr>
            <a:spLocks noGrp="1"/>
          </p:cNvSpPr>
          <p:nvPr>
            <p:ph idx="1"/>
          </p:nvPr>
        </p:nvSpPr>
        <p:spPr>
          <a:xfrm>
            <a:off x="1172632" y="3072841"/>
            <a:ext cx="6798736" cy="3444997"/>
          </a:xfrm>
        </p:spPr>
        <p:txBody>
          <a:bodyPr>
            <a:normAutofit/>
          </a:bodyPr>
          <a:lstStyle/>
          <a:p>
            <a:r>
              <a:rPr lang="en-GB" dirty="0">
                <a:latin typeface="Arial" panose="020B0604020202020204" pitchFamily="34" charset="0"/>
                <a:cs typeface="Arial" panose="020B0604020202020204" pitchFamily="34" charset="0"/>
              </a:rPr>
              <a:t>During this module we will be discussing what it means to be an older person in 21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Century Britain…</a:t>
            </a:r>
          </a:p>
        </p:txBody>
      </p:sp>
    </p:spTree>
    <p:extLst>
      <p:ext uri="{BB962C8B-B14F-4D97-AF65-F5344CB8AC3E}">
        <p14:creationId xmlns:p14="http://schemas.microsoft.com/office/powerpoint/2010/main" val="1415515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Things to Think About . . .</a:t>
            </a:r>
          </a:p>
        </p:txBody>
      </p:sp>
      <p:sp>
        <p:nvSpPr>
          <p:cNvPr id="3" name="Content Placeholder 2"/>
          <p:cNvSpPr>
            <a:spLocks noGrp="1"/>
          </p:cNvSpPr>
          <p:nvPr>
            <p:ph sz="half" idx="1"/>
          </p:nvPr>
        </p:nvSpPr>
        <p:spPr>
          <a:xfrm>
            <a:off x="802433" y="2487168"/>
            <a:ext cx="3377681" cy="3447288"/>
          </a:xfrm>
        </p:spPr>
        <p:txBody>
          <a:bodyPr>
            <a:normAutofit fontScale="92500"/>
          </a:bodyPr>
          <a:lstStyle/>
          <a:p>
            <a:r>
              <a:rPr lang="en-US" dirty="0">
                <a:latin typeface="Arial" panose="020B0604020202020204" pitchFamily="34" charset="0"/>
                <a:cs typeface="Arial" panose="020B0604020202020204" pitchFamily="34" charset="0"/>
              </a:rPr>
              <a:t>An ageing population</a:t>
            </a:r>
          </a:p>
          <a:p>
            <a:r>
              <a:rPr lang="en-US" dirty="0">
                <a:latin typeface="Arial" panose="020B0604020202020204" pitchFamily="34" charset="0"/>
                <a:cs typeface="Arial" panose="020B0604020202020204" pitchFamily="34" charset="0"/>
              </a:rPr>
              <a:t>Living at home versus residential provision</a:t>
            </a:r>
          </a:p>
          <a:p>
            <a:r>
              <a:rPr lang="en-US" dirty="0">
                <a:latin typeface="Arial" panose="020B0604020202020204" pitchFamily="34" charset="0"/>
                <a:cs typeface="Arial" panose="020B0604020202020204" pitchFamily="34" charset="0"/>
              </a:rPr>
              <a:t>Informal versus formal care</a:t>
            </a:r>
          </a:p>
          <a:p>
            <a:r>
              <a:rPr lang="en-GB" dirty="0">
                <a:latin typeface="Arial" panose="020B0604020202020204" pitchFamily="34" charset="0"/>
                <a:cs typeface="Arial" panose="020B0604020202020204" pitchFamily="34" charset="0"/>
              </a:rPr>
              <a:t>Elderly neglect/abuse</a:t>
            </a:r>
          </a:p>
          <a:p>
            <a:r>
              <a:rPr lang="en-GB" dirty="0">
                <a:latin typeface="Arial" panose="020B0604020202020204" pitchFamily="34" charset="0"/>
                <a:cs typeface="Arial" panose="020B0604020202020204" pitchFamily="34" charset="0"/>
              </a:rPr>
              <a:t>Choices and Dignity</a:t>
            </a:r>
          </a:p>
          <a:p>
            <a:endParaRPr lang="en-GB"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a:xfrm>
            <a:off x="4346570" y="2487168"/>
            <a:ext cx="4495771" cy="3447288"/>
          </a:xfrm>
        </p:spPr>
        <p:txBody>
          <a:bodyPr>
            <a:normAutofit fontScale="92500"/>
          </a:bodyPr>
          <a:lstStyle/>
          <a:p>
            <a:r>
              <a:rPr lang="en-US" dirty="0">
                <a:latin typeface="Arial" panose="020B0604020202020204" pitchFamily="34" charset="0"/>
                <a:cs typeface="Arial" panose="020B0604020202020204" pitchFamily="34" charset="0"/>
              </a:rPr>
              <a:t>Financial Provision</a:t>
            </a:r>
          </a:p>
          <a:p>
            <a:r>
              <a:rPr lang="en-US" dirty="0">
                <a:latin typeface="Arial" panose="020B0604020202020204" pitchFamily="34" charset="0"/>
                <a:cs typeface="Arial" panose="020B0604020202020204" pitchFamily="34" charset="0"/>
              </a:rPr>
              <a:t>Policies/Strategies/Frameworks</a:t>
            </a:r>
          </a:p>
          <a:p>
            <a:r>
              <a:rPr lang="en-US" dirty="0">
                <a:latin typeface="Arial" panose="020B0604020202020204" pitchFamily="34" charset="0"/>
                <a:cs typeface="Arial" panose="020B0604020202020204" pitchFamily="34" charset="0"/>
              </a:rPr>
              <a:t>Evaluating Practice</a:t>
            </a:r>
          </a:p>
          <a:p>
            <a:r>
              <a:rPr lang="en-US" dirty="0">
                <a:latin typeface="Arial" panose="020B0604020202020204" pitchFamily="34" charset="0"/>
                <a:cs typeface="Arial" panose="020B0604020202020204" pitchFamily="34" charset="0"/>
              </a:rPr>
              <a:t>Theories</a:t>
            </a:r>
          </a:p>
          <a:p>
            <a:r>
              <a:rPr lang="en-US" dirty="0">
                <a:latin typeface="Arial" panose="020B0604020202020204" pitchFamily="34" charset="0"/>
                <a:cs typeface="Arial" panose="020B0604020202020204" pitchFamily="34" charset="0"/>
              </a:rPr>
              <a:t>Research</a:t>
            </a:r>
          </a:p>
          <a:p>
            <a:r>
              <a:rPr lang="en-US" dirty="0">
                <a:latin typeface="Arial" panose="020B0604020202020204" pitchFamily="34" charset="0"/>
                <a:cs typeface="Arial" panose="020B0604020202020204" pitchFamily="34" charset="0"/>
              </a:rPr>
              <a:t>Current issues since </a:t>
            </a:r>
            <a:r>
              <a:rPr lang="en-US" dirty="0" err="1">
                <a:latin typeface="Arial" panose="020B0604020202020204" pitchFamily="34" charset="0"/>
                <a:cs typeface="Arial" panose="020B0604020202020204" pitchFamily="34" charset="0"/>
              </a:rPr>
              <a:t>Covid</a:t>
            </a:r>
            <a:r>
              <a:rPr lang="en-US" dirty="0">
                <a:latin typeface="Arial" panose="020B0604020202020204" pitchFamily="34" charset="0"/>
                <a:cs typeface="Arial" panose="020B0604020202020204" pitchFamily="34" charset="0"/>
              </a:rPr>
              <a:t> 19</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17124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164" y="1880070"/>
            <a:ext cx="7718612" cy="3097860"/>
          </a:xfrm>
        </p:spPr>
        <p:txBody>
          <a:bodyPr>
            <a:normAutofit fontScale="90000"/>
          </a:bodyPr>
          <a:lstStyle/>
          <a:p>
            <a:pPr algn="l"/>
            <a:r>
              <a:rPr lang="en-GB" sz="4000" b="1" dirty="0">
                <a:latin typeface="Arial" panose="020B0604020202020204" pitchFamily="34" charset="0"/>
                <a:cs typeface="Arial" panose="020B0604020202020204" pitchFamily="34" charset="0"/>
              </a:rPr>
              <a:t>How Would You Define Old Age?</a:t>
            </a:r>
            <a:br>
              <a:rPr lang="en-GB" sz="4000" b="1"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Form yourselves into small groups and consider the questions on the handouts before feeding back the answers to the class.</a:t>
            </a:r>
            <a:br>
              <a:rPr lang="en-GB" sz="7200" dirty="0">
                <a:latin typeface="Arial" panose="020B0604020202020204" pitchFamily="34" charset="0"/>
                <a:cs typeface="Arial" panose="020B0604020202020204" pitchFamily="34" charset="0"/>
              </a:rPr>
            </a:br>
            <a:endParaRPr lang="en-GB" sz="22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763380" y="684004"/>
            <a:ext cx="6752492" cy="707886"/>
          </a:xfrm>
          <a:prstGeom prst="rect">
            <a:avLst/>
          </a:prstGeom>
          <a:noFill/>
        </p:spPr>
        <p:txBody>
          <a:bodyPr wrap="square" rtlCol="0">
            <a:spAutoFit/>
          </a:bodyPr>
          <a:lstStyle/>
          <a:p>
            <a:r>
              <a:rPr lang="en-GB" sz="4000" b="1" dirty="0">
                <a:solidFill>
                  <a:srgbClr val="0070C0"/>
                </a:solidFill>
                <a:latin typeface="Arial" panose="020B0604020202020204" pitchFamily="34" charset="0"/>
                <a:cs typeface="Arial" panose="020B0604020202020204" pitchFamily="34" charset="0"/>
              </a:rPr>
              <a:t>ACTIVITY 1…20 minutes</a:t>
            </a:r>
          </a:p>
        </p:txBody>
      </p:sp>
    </p:spTree>
    <p:extLst>
      <p:ext uri="{BB962C8B-B14F-4D97-AF65-F5344CB8AC3E}">
        <p14:creationId xmlns:p14="http://schemas.microsoft.com/office/powerpoint/2010/main" val="22107485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4328" y="829249"/>
            <a:ext cx="7203809" cy="1660886"/>
          </a:xfrm>
        </p:spPr>
        <p:txBody>
          <a:bodyPr>
            <a:normAutofit/>
          </a:bodyPr>
          <a:lstStyle/>
          <a:p>
            <a:r>
              <a:rPr lang="en-US" b="1" dirty="0">
                <a:latin typeface="Arial" panose="020B0604020202020204" pitchFamily="34" charset="0"/>
                <a:cs typeface="Arial" panose="020B0604020202020204" pitchFamily="34" charset="0"/>
              </a:rPr>
              <a:t>How Would You Define Old Age?</a:t>
            </a:r>
          </a:p>
        </p:txBody>
      </p:sp>
      <p:sp>
        <p:nvSpPr>
          <p:cNvPr id="3" name="Content Placeholder 2"/>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Chronological age?</a:t>
            </a:r>
          </a:p>
          <a:p>
            <a:r>
              <a:rPr lang="en-US" dirty="0">
                <a:latin typeface="Arial" panose="020B0604020202020204" pitchFamily="34" charset="0"/>
                <a:cs typeface="Arial" panose="020B0604020202020204" pitchFamily="34" charset="0"/>
              </a:rPr>
              <a:t>Biological age?</a:t>
            </a:r>
          </a:p>
          <a:p>
            <a:r>
              <a:rPr lang="en-US" dirty="0">
                <a:latin typeface="Arial" panose="020B0604020202020204" pitchFamily="34" charset="0"/>
                <a:cs typeface="Arial" panose="020B0604020202020204" pitchFamily="34" charset="0"/>
              </a:rPr>
              <a:t>Appearance</a:t>
            </a:r>
          </a:p>
          <a:p>
            <a:r>
              <a:rPr lang="en-US" dirty="0">
                <a:latin typeface="Arial" panose="020B0604020202020204" pitchFamily="34" charset="0"/>
                <a:cs typeface="Arial" panose="020B0604020202020204" pitchFamily="34" charset="0"/>
              </a:rPr>
              <a:t>Attitudes and levels of activity?</a:t>
            </a:r>
          </a:p>
          <a:p>
            <a:r>
              <a:rPr lang="en-US" dirty="0">
                <a:latin typeface="Arial" panose="020B0604020202020204" pitchFamily="34" charset="0"/>
                <a:cs typeface="Arial" panose="020B0604020202020204" pitchFamily="34" charset="0"/>
              </a:rPr>
              <a:t>Economic activity and retirement?</a:t>
            </a:r>
          </a:p>
          <a:p>
            <a:r>
              <a:rPr lang="en-US" dirty="0">
                <a:latin typeface="Arial" panose="020B0604020202020204" pitchFamily="34" charset="0"/>
                <a:cs typeface="Arial" panose="020B0604020202020204" pitchFamily="34" charset="0"/>
              </a:rPr>
              <a:t>Capacity to look after yourself?</a:t>
            </a:r>
          </a:p>
        </p:txBody>
      </p:sp>
    </p:spTree>
    <p:extLst>
      <p:ext uri="{BB962C8B-B14F-4D97-AF65-F5344CB8AC3E}">
        <p14:creationId xmlns:p14="http://schemas.microsoft.com/office/powerpoint/2010/main" val="2489491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Old Age?</a:t>
            </a:r>
          </a:p>
        </p:txBody>
      </p:sp>
      <p:sp>
        <p:nvSpPr>
          <p:cNvPr id="3" name="Content Placeholder 2"/>
          <p:cNvSpPr>
            <a:spLocks noGrp="1"/>
          </p:cNvSpPr>
          <p:nvPr>
            <p:ph sz="half" idx="1"/>
          </p:nvPr>
        </p:nvSpPr>
        <p:spPr>
          <a:xfrm>
            <a:off x="764930" y="2584939"/>
            <a:ext cx="5159649" cy="4017733"/>
          </a:xfrm>
        </p:spPr>
        <p:txBody>
          <a:bodyPr/>
          <a:lstStyle/>
          <a:p>
            <a:r>
              <a:rPr lang="en-US" b="1" dirty="0">
                <a:latin typeface="Arial" panose="020B0604020202020204" pitchFamily="34" charset="0"/>
                <a:cs typeface="Arial" panose="020B0604020202020204" pitchFamily="34" charset="0"/>
              </a:rPr>
              <a:t>Definitions: </a:t>
            </a:r>
          </a:p>
          <a:p>
            <a:pPr lvl="1"/>
            <a:r>
              <a:rPr lang="en-US" dirty="0">
                <a:latin typeface="Arial" panose="020B0604020202020204" pitchFamily="34" charset="0"/>
                <a:cs typeface="Arial" panose="020B0604020202020204" pitchFamily="34" charset="0"/>
              </a:rPr>
              <a:t>Not universal…..</a:t>
            </a:r>
          </a:p>
          <a:p>
            <a:pPr lvl="1"/>
            <a:r>
              <a:rPr lang="en-US" dirty="0">
                <a:latin typeface="Arial" panose="020B0604020202020204" pitchFamily="34" charset="0"/>
                <a:cs typeface="Arial" panose="020B0604020202020204" pitchFamily="34" charset="0"/>
              </a:rPr>
              <a:t>Western cultures tend to refer to people 65years + </a:t>
            </a:r>
          </a:p>
          <a:p>
            <a:pPr lvl="1"/>
            <a:r>
              <a:rPr lang="en-US" dirty="0">
                <a:latin typeface="Arial" panose="020B0604020202020204" pitchFamily="34" charset="0"/>
                <a:cs typeface="Arial" panose="020B0604020202020204" pitchFamily="34" charset="0"/>
              </a:rPr>
              <a:t>Eligibility for statutory and occupational retirement pensions has become the default definition</a:t>
            </a:r>
          </a:p>
          <a:p>
            <a:pPr lvl="1"/>
            <a:endParaRPr lang="en-US" dirty="0"/>
          </a:p>
        </p:txBody>
      </p:sp>
      <p:pic>
        <p:nvPicPr>
          <p:cNvPr id="5" name="Content Placeholder 4" descr="man.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6209738" y="3172408"/>
            <a:ext cx="1693312" cy="1276398"/>
          </a:xfrm>
        </p:spPr>
      </p:pic>
    </p:spTree>
    <p:extLst>
      <p:ext uri="{BB962C8B-B14F-4D97-AF65-F5344CB8AC3E}">
        <p14:creationId xmlns:p14="http://schemas.microsoft.com/office/powerpoint/2010/main" val="836808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76866" y="783452"/>
            <a:ext cx="6798734" cy="1303867"/>
          </a:xfrm>
        </p:spPr>
        <p:txBody>
          <a:bodyPr>
            <a:normAutofit/>
          </a:bodyPr>
          <a:lstStyle/>
          <a:p>
            <a:r>
              <a:rPr lang="en-GB" sz="4400" b="1" dirty="0">
                <a:latin typeface="Arial" panose="020B0604020202020204" pitchFamily="34" charset="0"/>
                <a:cs typeface="Arial" panose="020B0604020202020204" pitchFamily="34" charset="0"/>
              </a:rPr>
              <a:t>Definitions of Old Age</a:t>
            </a:r>
          </a:p>
        </p:txBody>
      </p:sp>
      <p:sp>
        <p:nvSpPr>
          <p:cNvPr id="4098" name="Rectangle 3"/>
          <p:cNvSpPr>
            <a:spLocks noGrp="1" noChangeArrowheads="1"/>
          </p:cNvSpPr>
          <p:nvPr>
            <p:ph idx="1"/>
          </p:nvPr>
        </p:nvSpPr>
        <p:spPr>
          <a:xfrm>
            <a:off x="808076" y="2523393"/>
            <a:ext cx="7536313" cy="3807069"/>
          </a:xfrm>
        </p:spPr>
        <p:txBody>
          <a:bodyPr>
            <a:normAutofit/>
          </a:bodyPr>
          <a:lstStyle/>
          <a:p>
            <a:pPr marL="0" indent="0">
              <a:buNone/>
            </a:pPr>
            <a:r>
              <a:rPr lang="en-GB" altLang="en-US" sz="2200" dirty="0">
                <a:latin typeface="Times New Roman" panose="02020603050405020304" pitchFamily="18" charset="0"/>
                <a:cs typeface="Times New Roman" panose="02020603050405020304" pitchFamily="18" charset="0"/>
              </a:rPr>
              <a:t>                                                                                                     </a:t>
            </a:r>
            <a:endParaRPr lang="en-GB" altLang="en-US" sz="1800" dirty="0">
              <a:latin typeface="Times New Roman" panose="02020603050405020304" pitchFamily="18" charset="0"/>
              <a:cs typeface="Times New Roman" panose="02020603050405020304" pitchFamily="18" charset="0"/>
            </a:endParaRPr>
          </a:p>
          <a:p>
            <a:endParaRPr lang="en-GB" altLang="en-US" dirty="0"/>
          </a:p>
        </p:txBody>
      </p:sp>
      <p:sp>
        <p:nvSpPr>
          <p:cNvPr id="2" name="Rectangle 1"/>
          <p:cNvSpPr/>
          <p:nvPr/>
        </p:nvSpPr>
        <p:spPr>
          <a:xfrm>
            <a:off x="904239" y="2791406"/>
            <a:ext cx="7536313" cy="2308324"/>
          </a:xfrm>
          <a:prstGeom prst="rect">
            <a:avLst/>
          </a:prstGeom>
        </p:spPr>
        <p:txBody>
          <a:bodyPr wrap="square">
            <a:spAutoFit/>
          </a:bodyPr>
          <a:lstStyle/>
          <a:p>
            <a:pPr algn="just"/>
            <a:r>
              <a:rPr lang="en-GB" sz="2400" dirty="0">
                <a:solidFill>
                  <a:srgbClr val="202A30"/>
                </a:solidFill>
                <a:latin typeface="Arial" panose="020B0604020202020204" pitchFamily="34" charset="0"/>
                <a:cs typeface="Arial" panose="020B0604020202020204" pitchFamily="34" charset="0"/>
              </a:rPr>
              <a:t>Generally, someone over the age of 65 might be considered an older person.  However, it is not easy to apply a strict definition because people can biologically age at different rates so, for example, someone aged 75 may be healthier than someone aged 60.</a:t>
            </a:r>
            <a:endParaRPr lang="en-GB" sz="2400" dirty="0">
              <a:latin typeface="Arial" panose="020B0604020202020204" pitchFamily="34" charset="0"/>
              <a:cs typeface="Arial" panose="020B0604020202020204" pitchFamily="34" charset="0"/>
            </a:endParaRPr>
          </a:p>
        </p:txBody>
      </p:sp>
      <p:sp>
        <p:nvSpPr>
          <p:cNvPr id="4" name="TextBox 3"/>
          <p:cNvSpPr txBox="1"/>
          <p:nvPr/>
        </p:nvSpPr>
        <p:spPr>
          <a:xfrm>
            <a:off x="7376746" y="5653756"/>
            <a:ext cx="168812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2020)</a:t>
            </a:r>
          </a:p>
        </p:txBody>
      </p:sp>
    </p:spTree>
    <p:extLst>
      <p:ext uri="{BB962C8B-B14F-4D97-AF65-F5344CB8AC3E}">
        <p14:creationId xmlns:p14="http://schemas.microsoft.com/office/powerpoint/2010/main" val="106059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09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When Does Old Age Begin?</a:t>
            </a:r>
          </a:p>
        </p:txBody>
      </p:sp>
      <p:sp>
        <p:nvSpPr>
          <p:cNvPr id="3" name="Content Placeholder 2"/>
          <p:cNvSpPr>
            <a:spLocks noGrp="1"/>
          </p:cNvSpPr>
          <p:nvPr>
            <p:ph idx="1"/>
          </p:nvPr>
        </p:nvSpPr>
        <p:spPr>
          <a:xfrm>
            <a:off x="644312" y="2508761"/>
            <a:ext cx="7855375" cy="3444997"/>
          </a:xfrm>
        </p:spPr>
        <p:txBody>
          <a:bodyPr>
            <a:normAutofit fontScale="92500"/>
          </a:bodyPr>
          <a:lstStyle/>
          <a:p>
            <a:r>
              <a:rPr lang="en-GB" dirty="0">
                <a:latin typeface="Arial" panose="020B0604020202020204" pitchFamily="34" charset="0"/>
                <a:cs typeface="Arial" panose="020B0604020202020204" pitchFamily="34" charset="0"/>
              </a:rPr>
              <a:t>In terms of working patterns, age 65 years as the start of older age is out of date. There is no longer an official retirement age, State Pension age is rising, and </a:t>
            </a:r>
            <a:r>
              <a:rPr lang="en-GB" u="sng" dirty="0">
                <a:latin typeface="Arial" panose="020B0604020202020204" pitchFamily="34" charset="0"/>
                <a:cs typeface="Arial" panose="020B0604020202020204" pitchFamily="34" charset="0"/>
                <a:hlinkClick r:id="rId2"/>
              </a:rPr>
              <a:t>increasing numbers of people work past the age of 65 years</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People are also living longer, healthier lives. </a:t>
            </a:r>
            <a:r>
              <a:rPr lang="en-GB" u="sng" dirty="0">
                <a:latin typeface="Arial" panose="020B0604020202020204" pitchFamily="34" charset="0"/>
                <a:cs typeface="Arial" panose="020B0604020202020204" pitchFamily="34" charset="0"/>
                <a:hlinkClick r:id="rId3"/>
              </a:rPr>
              <a:t>In 2018, a man aged 65 could expect to live for another 18.6 years, while a woman could expect to live for 21 more years</a:t>
            </a:r>
            <a:r>
              <a:rPr lang="en-GB" dirty="0">
                <a:latin typeface="Arial" panose="020B0604020202020204" pitchFamily="34" charset="0"/>
                <a:cs typeface="Arial" panose="020B0604020202020204" pitchFamily="34" charset="0"/>
              </a:rPr>
              <a:t>. So, on average, at age 65 years, women still have a quarter of their lives left to live and men just over one fifth.</a:t>
            </a:r>
          </a:p>
          <a:p>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521933" y="5658133"/>
            <a:ext cx="1844703" cy="276999"/>
          </a:xfrm>
          <a:prstGeom prst="rect">
            <a:avLst/>
          </a:prstGeom>
          <a:noFill/>
        </p:spPr>
        <p:txBody>
          <a:bodyPr wrap="square" rtlCol="0">
            <a:spAutoFit/>
          </a:bodyPr>
          <a:lstStyle/>
          <a:p>
            <a:r>
              <a:rPr lang="en-GB" sz="1200" dirty="0"/>
              <a:t>(ONS, 2019)</a:t>
            </a:r>
          </a:p>
        </p:txBody>
      </p:sp>
    </p:spTree>
    <p:extLst>
      <p:ext uri="{BB962C8B-B14F-4D97-AF65-F5344CB8AC3E}">
        <p14:creationId xmlns:p14="http://schemas.microsoft.com/office/powerpoint/2010/main" val="4536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Meanings of Old Age</a:t>
            </a:r>
            <a:endParaRPr lang="en-US"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85000" lnSpcReduction="10000"/>
          </a:bodyPr>
          <a:lstStyle/>
          <a:p>
            <a:pPr algn="just"/>
            <a:r>
              <a:rPr lang="en-US" dirty="0">
                <a:latin typeface="Arial" panose="020B0604020202020204" pitchFamily="34" charset="0"/>
                <a:cs typeface="Arial" panose="020B0604020202020204" pitchFamily="34" charset="0"/>
              </a:rPr>
              <a:t>Other socially constructed meanings of age are significant such as; </a:t>
            </a:r>
          </a:p>
          <a:p>
            <a:pPr lvl="1" algn="just"/>
            <a:r>
              <a:rPr lang="en-US" dirty="0">
                <a:latin typeface="Arial" panose="020B0604020202020204" pitchFamily="34" charset="0"/>
                <a:cs typeface="Arial" panose="020B0604020202020204" pitchFamily="34" charset="0"/>
              </a:rPr>
              <a:t>the roles assigned to older people; </a:t>
            </a:r>
          </a:p>
          <a:p>
            <a:pPr lvl="2" algn="just"/>
            <a:r>
              <a:rPr lang="en-US" dirty="0">
                <a:latin typeface="Arial" panose="020B0604020202020204" pitchFamily="34" charset="0"/>
                <a:cs typeface="Arial" panose="020B0604020202020204" pitchFamily="34" charset="0"/>
              </a:rPr>
              <a:t>in some cases it is the loss of roles accompanying physical decline which is significant in defining old age. </a:t>
            </a:r>
          </a:p>
          <a:p>
            <a:pPr lvl="1" algn="just"/>
            <a:r>
              <a:rPr lang="en-US" dirty="0">
                <a:latin typeface="Arial" panose="020B0604020202020204" pitchFamily="34" charset="0"/>
                <a:cs typeface="Arial" panose="020B0604020202020204" pitchFamily="34" charset="0"/>
              </a:rPr>
              <a:t>The chronological milestones which mark life stages in the developed world, </a:t>
            </a:r>
          </a:p>
          <a:p>
            <a:pPr lvl="1" algn="just"/>
            <a:r>
              <a:rPr lang="en-US" dirty="0">
                <a:latin typeface="Arial" panose="020B0604020202020204" pitchFamily="34" charset="0"/>
                <a:cs typeface="Arial" panose="020B0604020202020204" pitchFamily="34" charset="0"/>
              </a:rPr>
              <a:t>Old age in many developing countries is seen to begin at the point when active contribution is no longer possible.’ </a:t>
            </a:r>
          </a:p>
          <a:p>
            <a:pPr marL="0" indent="0">
              <a:buNone/>
            </a:pPr>
            <a:r>
              <a:rPr lang="en-US" sz="1800" dirty="0">
                <a:latin typeface="Arial" panose="020B0604020202020204" pitchFamily="34" charset="0"/>
                <a:cs typeface="Arial" panose="020B0604020202020204" pitchFamily="34" charset="0"/>
              </a:rPr>
              <a:t>                                                                                                (Gorman, 2000)</a:t>
            </a:r>
          </a:p>
          <a:p>
            <a:pPr marL="0" indent="0">
              <a:buNone/>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9967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400" b="1" dirty="0">
                <a:latin typeface="Arial" panose="020B0604020202020204" pitchFamily="34" charset="0"/>
                <a:cs typeface="Arial" panose="020B0604020202020204" pitchFamily="34" charset="0"/>
              </a:rPr>
              <a:t>Definition of Ageing:</a:t>
            </a:r>
            <a:br>
              <a:rPr lang="en-US" sz="4400" b="1" dirty="0">
                <a:latin typeface="Arial" panose="020B0604020202020204" pitchFamily="34" charset="0"/>
                <a:cs typeface="Arial" panose="020B0604020202020204" pitchFamily="34" charset="0"/>
              </a:rPr>
            </a:br>
            <a:r>
              <a:rPr lang="en-US" sz="4400" b="1" dirty="0">
                <a:latin typeface="Arial" panose="020B0604020202020204" pitchFamily="34" charset="0"/>
                <a:cs typeface="Arial" panose="020B0604020202020204" pitchFamily="34" charset="0"/>
              </a:rPr>
              <a:t>a Global Context </a:t>
            </a:r>
          </a:p>
        </p:txBody>
      </p:sp>
      <p:sp>
        <p:nvSpPr>
          <p:cNvPr id="3" name="Content Placeholder 2"/>
          <p:cNvSpPr>
            <a:spLocks noGrp="1"/>
          </p:cNvSpPr>
          <p:nvPr>
            <p:ph idx="1"/>
          </p:nvPr>
        </p:nvSpPr>
        <p:spPr>
          <a:xfrm>
            <a:off x="556590" y="2490135"/>
            <a:ext cx="8264681" cy="3444997"/>
          </a:xfrm>
        </p:spPr>
        <p:txBody>
          <a:bodyPr>
            <a:normAutofit lnSpcReduction="10000"/>
          </a:bodyPr>
          <a:lstStyle/>
          <a:p>
            <a:pPr marL="0" indent="0" algn="just">
              <a:buNone/>
            </a:pPr>
            <a:r>
              <a:rPr lang="en-US" dirty="0">
                <a:latin typeface="Arial" panose="020B0604020202020204" pitchFamily="34" charset="0"/>
                <a:cs typeface="Arial" panose="020B0604020202020204" pitchFamily="34" charset="0"/>
              </a:rPr>
              <a:t>The ageing process is a biological reality which has its own dynamic, largely beyond human control… subject to the constructions by which each society makes sense of old age. </a:t>
            </a:r>
          </a:p>
          <a:p>
            <a:pPr marL="0" indent="0">
              <a:buNone/>
            </a:pPr>
            <a:r>
              <a:rPr lang="en-US" dirty="0">
                <a:latin typeface="Arial" panose="020B0604020202020204" pitchFamily="34" charset="0"/>
                <a:cs typeface="Arial" panose="020B0604020202020204" pitchFamily="34" charset="0"/>
              </a:rPr>
              <a:t>In the developed world, chronological… age of 60 or 65, [is] roughly equivalent to retirement ages…[and]  is said to be the beginning of old age. In many parts of the developing world, chronological time has little or no importance in the meaning of old age                                                                      </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352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Can you Think of different ways that Old Age is Perceived in Other Cultures?</a:t>
            </a:r>
          </a:p>
        </p:txBody>
      </p:sp>
      <p:sp>
        <p:nvSpPr>
          <p:cNvPr id="3" name="Content Placeholder 2"/>
          <p:cNvSpPr>
            <a:spLocks noGrp="1"/>
          </p:cNvSpPr>
          <p:nvPr>
            <p:ph idx="1"/>
          </p:nvPr>
        </p:nvSpPr>
        <p:spPr>
          <a:xfrm>
            <a:off x="2799619" y="3385038"/>
            <a:ext cx="3961666" cy="2618120"/>
          </a:xfrm>
        </p:spPr>
        <p:txBody>
          <a:bodyPr>
            <a:normAutofit/>
          </a:bodyPr>
          <a:lstStyle/>
          <a:p>
            <a:pPr marL="0" indent="0">
              <a:buNone/>
            </a:pPr>
            <a:r>
              <a:rPr lang="en-GB" sz="5400" i="1" dirty="0">
                <a:solidFill>
                  <a:srgbClr val="0070C0"/>
                </a:solidFill>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3036293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38B5D-AA7B-714F-02DA-950B7D587FCF}"/>
              </a:ext>
            </a:extLst>
          </p:cNvPr>
          <p:cNvSpPr>
            <a:spLocks noGrp="1"/>
          </p:cNvSpPr>
          <p:nvPr>
            <p:ph type="title"/>
          </p:nvPr>
        </p:nvSpPr>
        <p:spPr>
          <a:xfrm>
            <a:off x="1105147" y="718113"/>
            <a:ext cx="6798735" cy="1303867"/>
          </a:xfrm>
        </p:spPr>
        <p:txBody>
          <a:bodyPr>
            <a:noAutofit/>
          </a:bodyPr>
          <a:lstStyle/>
          <a:p>
            <a:r>
              <a:rPr lang="en-GB" sz="4400" b="1" dirty="0">
                <a:latin typeface="Arial" panose="020B0604020202020204" pitchFamily="34" charset="0"/>
                <a:cs typeface="Arial" panose="020B0604020202020204" pitchFamily="34" charset="0"/>
              </a:rPr>
              <a:t>Global Perceptions of Old Age </a:t>
            </a:r>
          </a:p>
        </p:txBody>
      </p:sp>
      <p:sp>
        <p:nvSpPr>
          <p:cNvPr id="4" name="TextBox 3">
            <a:extLst>
              <a:ext uri="{FF2B5EF4-FFF2-40B4-BE49-F238E27FC236}">
                <a16:creationId xmlns:a16="http://schemas.microsoft.com/office/drawing/2014/main" id="{EFDEB97B-8C58-5CDE-E05B-1D8C68F8820C}"/>
              </a:ext>
            </a:extLst>
          </p:cNvPr>
          <p:cNvSpPr txBox="1"/>
          <p:nvPr/>
        </p:nvSpPr>
        <p:spPr>
          <a:xfrm>
            <a:off x="470397" y="2438400"/>
            <a:ext cx="8068234" cy="3785652"/>
          </a:xfrm>
          <a:prstGeom prst="rect">
            <a:avLst/>
          </a:prstGeom>
          <a:noFill/>
        </p:spPr>
        <p:txBody>
          <a:bodyPr wrap="square">
            <a:spAutoFit/>
          </a:bodyPr>
          <a:lstStyle/>
          <a:p>
            <a:pPr marL="285750" indent="-285750">
              <a:buFont typeface="Arial" panose="020B0604020202020204" pitchFamily="34" charset="0"/>
              <a:buChar char="•"/>
            </a:pPr>
            <a:r>
              <a:rPr lang="en-GB" sz="2400" dirty="0">
                <a:solidFill>
                  <a:srgbClr val="374151"/>
                </a:solidFill>
                <a:latin typeface="Arial" panose="020B0604020202020204" pitchFamily="34" charset="0"/>
                <a:cs typeface="Arial" panose="020B0604020202020204" pitchFamily="34" charset="0"/>
              </a:rPr>
              <a:t>As we have already established, t</a:t>
            </a:r>
            <a:r>
              <a:rPr lang="en-GB" sz="2400" b="0" i="0" dirty="0">
                <a:solidFill>
                  <a:srgbClr val="374151"/>
                </a:solidFill>
                <a:effectLst/>
                <a:latin typeface="Arial" panose="020B0604020202020204" pitchFamily="34" charset="0"/>
                <a:cs typeface="Arial" panose="020B0604020202020204" pitchFamily="34" charset="0"/>
              </a:rPr>
              <a:t>he concept of 'old age' is not universal, and its definition varies significantly from one culture to another. </a:t>
            </a:r>
          </a:p>
          <a:p>
            <a:pPr marL="285750" indent="-285750">
              <a:buFont typeface="Arial" panose="020B0604020202020204" pitchFamily="34" charset="0"/>
              <a:buChar char="•"/>
            </a:pPr>
            <a:endParaRPr lang="en-GB" sz="2400" b="0" i="0" dirty="0">
              <a:solidFill>
                <a:srgbClr val="37415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b="0" i="0" dirty="0">
                <a:solidFill>
                  <a:srgbClr val="374151"/>
                </a:solidFill>
                <a:effectLst/>
                <a:latin typeface="Arial" panose="020B0604020202020204" pitchFamily="34" charset="0"/>
                <a:cs typeface="Arial" panose="020B0604020202020204" pitchFamily="34" charset="0"/>
              </a:rPr>
              <a:t>These cultural perceptions influence how societies care for and interact with their elderly populations. </a:t>
            </a:r>
          </a:p>
          <a:p>
            <a:pPr marL="285750" indent="-285750">
              <a:buFont typeface="Arial" panose="020B0604020202020204" pitchFamily="34" charset="0"/>
              <a:buChar char="•"/>
            </a:pPr>
            <a:endParaRPr lang="en-GB" sz="2400" b="0" i="0" dirty="0">
              <a:solidFill>
                <a:srgbClr val="37415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b="0" i="0" dirty="0">
                <a:solidFill>
                  <a:srgbClr val="374151"/>
                </a:solidFill>
                <a:effectLst/>
                <a:latin typeface="Arial" panose="020B0604020202020204" pitchFamily="34" charset="0"/>
                <a:cs typeface="Arial" panose="020B0604020202020204" pitchFamily="34" charset="0"/>
              </a:rPr>
              <a:t>Understanding these differences is crucial for health and social care professionals working in multicultural settings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3734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3F3FD76-F64A-3812-FD49-C2B2579D533F}"/>
              </a:ext>
            </a:extLst>
          </p:cNvPr>
          <p:cNvSpPr txBox="1"/>
          <p:nvPr/>
        </p:nvSpPr>
        <p:spPr>
          <a:xfrm>
            <a:off x="699247" y="462988"/>
            <a:ext cx="7745505" cy="3877985"/>
          </a:xfrm>
          <a:prstGeom prst="rect">
            <a:avLst/>
          </a:prstGeom>
          <a:noFill/>
        </p:spPr>
        <p:txBody>
          <a:bodyPr wrap="square">
            <a:spAutoFit/>
          </a:bodyPr>
          <a:lstStyle/>
          <a:p>
            <a:r>
              <a:rPr lang="en-GB" sz="2400" b="1" i="0" dirty="0">
                <a:solidFill>
                  <a:srgbClr val="374151"/>
                </a:solidFill>
                <a:effectLst/>
                <a:latin typeface="Arial" panose="020B0604020202020204" pitchFamily="34" charset="0"/>
                <a:cs typeface="Arial" panose="020B0604020202020204" pitchFamily="34" charset="0"/>
              </a:rPr>
              <a:t>Japan: (</a:t>
            </a:r>
            <a:r>
              <a:rPr lang="en-GB" b="1" i="0" dirty="0">
                <a:solidFill>
                  <a:srgbClr val="374151"/>
                </a:solidFill>
                <a:effectLst/>
                <a:latin typeface="Arial" panose="020B0604020202020204" pitchFamily="34" charset="0"/>
                <a:cs typeface="Arial" panose="020B0604020202020204" pitchFamily="34" charset="0"/>
              </a:rPr>
              <a:t>Life expectancy </a:t>
            </a:r>
            <a:r>
              <a:rPr lang="en-GB" b="1" dirty="0">
                <a:solidFill>
                  <a:srgbClr val="0070C0"/>
                </a:solidFill>
                <a:latin typeface="Arial" panose="020B0604020202020204" pitchFamily="34" charset="0"/>
                <a:cs typeface="Arial" panose="020B0604020202020204" pitchFamily="34" charset="0"/>
              </a:rPr>
              <a:t>81.91 </a:t>
            </a:r>
            <a:r>
              <a:rPr lang="en-GB" b="1" i="0" dirty="0">
                <a:effectLst/>
                <a:latin typeface="Arial" panose="020B0604020202020204" pitchFamily="34" charset="0"/>
                <a:cs typeface="Arial" panose="020B0604020202020204" pitchFamily="34" charset="0"/>
              </a:rPr>
              <a:t>:</a:t>
            </a:r>
            <a:r>
              <a:rPr lang="en-GB" b="1" i="0" dirty="0">
                <a:solidFill>
                  <a:srgbClr val="0070C0"/>
                </a:solidFill>
                <a:effectLst/>
                <a:latin typeface="Arial" panose="020B0604020202020204" pitchFamily="34" charset="0"/>
                <a:cs typeface="Arial" panose="020B0604020202020204" pitchFamily="34" charset="0"/>
              </a:rPr>
              <a:t> </a:t>
            </a:r>
            <a:r>
              <a:rPr lang="en-GB" b="1" dirty="0">
                <a:solidFill>
                  <a:srgbClr val="7030A0"/>
                </a:solidFill>
                <a:latin typeface="Arial" panose="020B0604020202020204" pitchFamily="34" charset="0"/>
                <a:cs typeface="Arial" panose="020B0604020202020204" pitchFamily="34" charset="0"/>
              </a:rPr>
              <a:t>87.97</a:t>
            </a:r>
            <a:r>
              <a:rPr lang="en-GB" b="1" i="0" dirty="0">
                <a:solidFill>
                  <a:srgbClr val="7030A0"/>
                </a:solidFill>
                <a:effectLst/>
                <a:latin typeface="Arial" panose="020B0604020202020204" pitchFamily="34" charset="0"/>
                <a:cs typeface="Arial" panose="020B0604020202020204" pitchFamily="34" charset="0"/>
              </a:rPr>
              <a:t>)</a:t>
            </a:r>
            <a:endParaRPr lang="en-GB" b="0" i="0" dirty="0">
              <a:solidFill>
                <a:srgbClr val="7030A0"/>
              </a:solidFill>
              <a:effectLst/>
              <a:latin typeface="Arial" panose="020B0604020202020204" pitchFamily="34" charset="0"/>
              <a:cs typeface="Arial" panose="020B0604020202020204" pitchFamily="34" charset="0"/>
            </a:endParaRPr>
          </a:p>
          <a:p>
            <a:pPr algn="l"/>
            <a:endParaRPr lang="en-GB" sz="2400" b="0" i="0" dirty="0">
              <a:solidFill>
                <a:srgbClr val="37415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1" i="0" dirty="0">
                <a:solidFill>
                  <a:srgbClr val="374151"/>
                </a:solidFill>
                <a:effectLst/>
                <a:latin typeface="Arial" panose="020B0604020202020204" pitchFamily="34" charset="0"/>
                <a:cs typeface="Arial" panose="020B0604020202020204" pitchFamily="34" charset="0"/>
              </a:rPr>
              <a:t>Respect for Elders:</a:t>
            </a:r>
            <a:r>
              <a:rPr lang="en-GB" b="0" i="0" dirty="0">
                <a:solidFill>
                  <a:srgbClr val="374151"/>
                </a:solidFill>
                <a:effectLst/>
                <a:latin typeface="Arial" panose="020B0604020202020204" pitchFamily="34" charset="0"/>
                <a:cs typeface="Arial" panose="020B0604020202020204" pitchFamily="34" charset="0"/>
              </a:rPr>
              <a:t> In Japan, 'old age' is often associated with wisdom and respect. Elders are highly regarded, and it's common for younger generations to care for their aging parents at home.</a:t>
            </a:r>
          </a:p>
          <a:p>
            <a:pPr algn="l">
              <a:buFont typeface="Arial" panose="020B0604020202020204" pitchFamily="34" charset="0"/>
              <a:buChar char="•"/>
            </a:pPr>
            <a:endParaRPr lang="en-GB" b="0" i="0" dirty="0">
              <a:solidFill>
                <a:srgbClr val="37415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1" i="0" dirty="0">
                <a:solidFill>
                  <a:srgbClr val="374151"/>
                </a:solidFill>
                <a:effectLst/>
                <a:latin typeface="Arial" panose="020B0604020202020204" pitchFamily="34" charset="0"/>
                <a:cs typeface="Arial" panose="020B0604020202020204" pitchFamily="34" charset="0"/>
              </a:rPr>
              <a:t>Longevity:</a:t>
            </a:r>
            <a:r>
              <a:rPr lang="en-GB" b="0" i="0" dirty="0">
                <a:solidFill>
                  <a:srgbClr val="374151"/>
                </a:solidFill>
                <a:effectLst/>
                <a:latin typeface="Arial" panose="020B0604020202020204" pitchFamily="34" charset="0"/>
                <a:cs typeface="Arial" panose="020B0604020202020204" pitchFamily="34" charset="0"/>
              </a:rPr>
              <a:t> Japan has one of the world's highest life expectancies, and 'old age' is often defined as beginning in the late 60s or early 70s.</a:t>
            </a:r>
          </a:p>
          <a:p>
            <a:pPr algn="l">
              <a:buFont typeface="Arial" panose="020B0604020202020204" pitchFamily="34" charset="0"/>
              <a:buChar char="•"/>
            </a:pPr>
            <a:endParaRPr lang="en-GB" b="0" i="0" dirty="0">
              <a:solidFill>
                <a:srgbClr val="37415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1" i="0" dirty="0">
                <a:solidFill>
                  <a:srgbClr val="374151"/>
                </a:solidFill>
                <a:effectLst/>
                <a:latin typeface="Arial" panose="020B0604020202020204" pitchFamily="34" charset="0"/>
                <a:cs typeface="Arial" panose="020B0604020202020204" pitchFamily="34" charset="0"/>
              </a:rPr>
              <a:t>Active Aging:</a:t>
            </a:r>
            <a:r>
              <a:rPr lang="en-GB" b="0" i="0" dirty="0">
                <a:solidFill>
                  <a:srgbClr val="374151"/>
                </a:solidFill>
                <a:effectLst/>
                <a:latin typeface="Arial" panose="020B0604020202020204" pitchFamily="34" charset="0"/>
                <a:cs typeface="Arial" panose="020B0604020202020204" pitchFamily="34" charset="0"/>
              </a:rPr>
              <a:t> There's an emphasis on staying active and engaged in community life among the elderly.</a:t>
            </a:r>
          </a:p>
          <a:p>
            <a:pPr algn="l">
              <a:buFont typeface="Arial" panose="020B0604020202020204" pitchFamily="34" charset="0"/>
              <a:buChar char="•"/>
            </a:pPr>
            <a:endParaRPr lang="en-GB" b="0" i="0" dirty="0">
              <a:solidFill>
                <a:srgbClr val="374151"/>
              </a:solidFill>
              <a:effectLst/>
              <a:latin typeface="Söhne"/>
            </a:endParaRPr>
          </a:p>
          <a:p>
            <a:pPr algn="l">
              <a:buFont typeface="Arial" panose="020B0604020202020204" pitchFamily="34" charset="0"/>
              <a:buChar char="•"/>
            </a:pPr>
            <a:endParaRPr lang="en-GB" b="0" i="0" dirty="0">
              <a:solidFill>
                <a:srgbClr val="374151"/>
              </a:solidFill>
              <a:effectLst/>
              <a:latin typeface="Söhne"/>
            </a:endParaRPr>
          </a:p>
        </p:txBody>
      </p:sp>
      <p:pic>
        <p:nvPicPr>
          <p:cNvPr id="1030" name="Picture 6" descr="Tapping the Potential of Japan's Senior Consumers | Nippon.com">
            <a:extLst>
              <a:ext uri="{FF2B5EF4-FFF2-40B4-BE49-F238E27FC236}">
                <a16:creationId xmlns:a16="http://schemas.microsoft.com/office/drawing/2014/main" id="{AB00B979-2961-4CE6-E0CA-1115C3313352}"/>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80636" y="3788392"/>
            <a:ext cx="5982728" cy="244630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76854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CBA2F9-A347-2FF3-60B2-B2BDAD53405A}"/>
              </a:ext>
            </a:extLst>
          </p:cNvPr>
          <p:cNvSpPr txBox="1"/>
          <p:nvPr/>
        </p:nvSpPr>
        <p:spPr>
          <a:xfrm>
            <a:off x="897038" y="762024"/>
            <a:ext cx="6545484" cy="3046988"/>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400" b="1" i="0" dirty="0">
                <a:solidFill>
                  <a:srgbClr val="374151"/>
                </a:solidFill>
                <a:effectLst/>
                <a:latin typeface="Arial" panose="020B0604020202020204" pitchFamily="34" charset="0"/>
                <a:cs typeface="Arial" panose="020B0604020202020204" pitchFamily="34" charset="0"/>
              </a:rPr>
              <a:t>China: </a:t>
            </a:r>
            <a:r>
              <a:rPr kumimoji="0" lang="en-GB" sz="2400" b="1" i="0" u="none" strike="noStrike" kern="1200" cap="none" spc="0" normalizeH="0" baseline="0" noProof="0" dirty="0">
                <a:ln>
                  <a:noFill/>
                </a:ln>
                <a:solidFill>
                  <a:srgbClr val="374151"/>
                </a:solidFill>
                <a:effectLst/>
                <a:uLnTx/>
                <a:uFillTx/>
                <a:latin typeface="Arial" panose="020B0604020202020204" pitchFamily="34" charset="0"/>
                <a:ea typeface="+mn-ea"/>
                <a:cs typeface="Arial" panose="020B0604020202020204" pitchFamily="34" charset="0"/>
              </a:rPr>
              <a:t>(</a:t>
            </a:r>
            <a:r>
              <a:rPr kumimoji="0" lang="en-GB" sz="1800" b="1" i="0" u="none" strike="noStrike" kern="1200" cap="none" spc="0" normalizeH="0" baseline="0" noProof="0" dirty="0">
                <a:ln>
                  <a:noFill/>
                </a:ln>
                <a:solidFill>
                  <a:srgbClr val="374151"/>
                </a:solidFill>
                <a:effectLst/>
                <a:uLnTx/>
                <a:uFillTx/>
                <a:latin typeface="Arial" panose="020B0604020202020204" pitchFamily="34" charset="0"/>
                <a:ea typeface="+mn-ea"/>
                <a:cs typeface="Arial" panose="020B0604020202020204" pitchFamily="34" charset="0"/>
              </a:rPr>
              <a:t>Life expectancy </a:t>
            </a:r>
            <a:r>
              <a:rPr lang="en-GB" b="1" dirty="0">
                <a:solidFill>
                  <a:srgbClr val="0070C0"/>
                </a:solidFill>
                <a:latin typeface="Arial" panose="020B0604020202020204" pitchFamily="34" charset="0"/>
                <a:cs typeface="Arial" panose="020B0604020202020204" pitchFamily="34" charset="0"/>
              </a:rPr>
              <a:t>74.8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r>
              <a:rPr lang="en-GB" b="1" dirty="0">
                <a:solidFill>
                  <a:srgbClr val="7030A0"/>
                </a:solidFill>
                <a:latin typeface="Arial" panose="020B0604020202020204" pitchFamily="34" charset="0"/>
                <a:cs typeface="Arial" panose="020B0604020202020204" pitchFamily="34" charset="0"/>
              </a:rPr>
              <a:t>81.0</a:t>
            </a:r>
            <a:r>
              <a:rPr kumimoji="0" lang="en-GB" sz="1800" b="1"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a:t>
            </a:r>
            <a:endParaRPr kumimoji="0" lang="en-GB" sz="18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endParaRPr>
          </a:p>
          <a:p>
            <a:pPr algn="l"/>
            <a:endParaRPr lang="en-GB" sz="2400" b="0" i="0" dirty="0">
              <a:solidFill>
                <a:srgbClr val="37415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1" i="0" dirty="0">
                <a:solidFill>
                  <a:srgbClr val="374151"/>
                </a:solidFill>
                <a:effectLst/>
                <a:latin typeface="Arial" panose="020B0604020202020204" pitchFamily="34" charset="0"/>
                <a:cs typeface="Arial" panose="020B0604020202020204" pitchFamily="34" charset="0"/>
              </a:rPr>
              <a:t>Family-Centric:</a:t>
            </a:r>
            <a:r>
              <a:rPr lang="en-GB" b="0" i="0" dirty="0">
                <a:solidFill>
                  <a:srgbClr val="374151"/>
                </a:solidFill>
                <a:effectLst/>
                <a:latin typeface="Arial" panose="020B0604020202020204" pitchFamily="34" charset="0"/>
                <a:cs typeface="Arial" panose="020B0604020202020204" pitchFamily="34" charset="0"/>
              </a:rPr>
              <a:t> Chinese culture places a strong emphasis on filial piety, and 'old age' is often defined by the support and care provided by children and extended family members.</a:t>
            </a:r>
          </a:p>
          <a:p>
            <a:pPr algn="l">
              <a:buFont typeface="Arial" panose="020B0604020202020204" pitchFamily="34" charset="0"/>
              <a:buChar char="•"/>
            </a:pPr>
            <a:r>
              <a:rPr lang="en-GB" b="1" i="0" dirty="0">
                <a:solidFill>
                  <a:srgbClr val="374151"/>
                </a:solidFill>
                <a:effectLst/>
                <a:latin typeface="Arial" panose="020B0604020202020204" pitchFamily="34" charset="0"/>
                <a:cs typeface="Arial" panose="020B0604020202020204" pitchFamily="34" charset="0"/>
              </a:rPr>
              <a:t>Confucian Values:</a:t>
            </a:r>
            <a:r>
              <a:rPr lang="en-GB" b="0" i="0" dirty="0">
                <a:solidFill>
                  <a:srgbClr val="374151"/>
                </a:solidFill>
                <a:effectLst/>
                <a:latin typeface="Arial" panose="020B0604020202020204" pitchFamily="34" charset="0"/>
                <a:cs typeface="Arial" panose="020B0604020202020204" pitchFamily="34" charset="0"/>
              </a:rPr>
              <a:t> Elders are respected for their wisdom and adherence to Confucian values.</a:t>
            </a:r>
          </a:p>
          <a:p>
            <a:pPr algn="l">
              <a:buFont typeface="Arial" panose="020B0604020202020204" pitchFamily="34" charset="0"/>
              <a:buChar char="•"/>
            </a:pPr>
            <a:r>
              <a:rPr lang="en-GB" b="1" i="0" dirty="0">
                <a:solidFill>
                  <a:srgbClr val="374151"/>
                </a:solidFill>
                <a:effectLst/>
                <a:latin typeface="Arial" panose="020B0604020202020204" pitchFamily="34" charset="0"/>
                <a:cs typeface="Arial" panose="020B0604020202020204" pitchFamily="34" charset="0"/>
              </a:rPr>
              <a:t>Aging Population:</a:t>
            </a:r>
            <a:r>
              <a:rPr lang="en-GB" b="0" i="0" dirty="0">
                <a:solidFill>
                  <a:srgbClr val="374151"/>
                </a:solidFill>
                <a:effectLst/>
                <a:latin typeface="Arial" panose="020B0604020202020204" pitchFamily="34" charset="0"/>
                <a:cs typeface="Arial" panose="020B0604020202020204" pitchFamily="34" charset="0"/>
              </a:rPr>
              <a:t> China faces significant challenges due to its rapidly aging population, which is reshaping perceptions of 'old age.'</a:t>
            </a:r>
          </a:p>
        </p:txBody>
      </p:sp>
      <p:pic>
        <p:nvPicPr>
          <p:cNvPr id="4098" name="Picture 2" descr="Xinhua Portraits | Senior People in China - Xinhua | English.news.cn">
            <a:extLst>
              <a:ext uri="{FF2B5EF4-FFF2-40B4-BE49-F238E27FC236}">
                <a16:creationId xmlns:a16="http://schemas.microsoft.com/office/drawing/2014/main" id="{4D0BB0A6-692B-5187-08D3-0E3C84D360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2678" y="3772141"/>
            <a:ext cx="2552700" cy="17907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100" name="Picture 4" descr="Chinese Family Values | LoveToKnow">
            <a:extLst>
              <a:ext uri="{FF2B5EF4-FFF2-40B4-BE49-F238E27FC236}">
                <a16:creationId xmlns:a16="http://schemas.microsoft.com/office/drawing/2014/main" id="{FC82A105-A1FD-6C87-5EC6-4F72E129B7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3240" y="3772141"/>
            <a:ext cx="2619375" cy="17907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5482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34BDDE-C854-397B-BA4A-8EC48428455C}"/>
              </a:ext>
            </a:extLst>
          </p:cNvPr>
          <p:cNvSpPr txBox="1"/>
          <p:nvPr/>
        </p:nvSpPr>
        <p:spPr>
          <a:xfrm>
            <a:off x="957805" y="683997"/>
            <a:ext cx="7228389" cy="276998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400" b="1" i="0" dirty="0">
                <a:solidFill>
                  <a:srgbClr val="374151"/>
                </a:solidFill>
                <a:effectLst/>
                <a:latin typeface="Arial" panose="020B0604020202020204" pitchFamily="34" charset="0"/>
                <a:cs typeface="Arial" panose="020B0604020202020204" pitchFamily="34" charset="0"/>
              </a:rPr>
              <a:t>Nigeria: </a:t>
            </a:r>
            <a:r>
              <a:rPr kumimoji="0" lang="en-GB" sz="2400" b="1" i="0" u="none" strike="noStrike" kern="1200" cap="none" spc="0" normalizeH="0" baseline="0" noProof="0" dirty="0">
                <a:ln>
                  <a:noFill/>
                </a:ln>
                <a:solidFill>
                  <a:srgbClr val="374151"/>
                </a:solidFill>
                <a:effectLst/>
                <a:uLnTx/>
                <a:uFillTx/>
                <a:latin typeface="Arial" panose="020B0604020202020204" pitchFamily="34" charset="0"/>
                <a:ea typeface="+mn-ea"/>
                <a:cs typeface="Arial" panose="020B0604020202020204" pitchFamily="34" charset="0"/>
              </a:rPr>
              <a:t>(</a:t>
            </a:r>
            <a:r>
              <a:rPr kumimoji="0" lang="en-GB" sz="1800" b="1" i="0" u="none" strike="noStrike" kern="1200" cap="none" spc="0" normalizeH="0" baseline="0" noProof="0" dirty="0">
                <a:ln>
                  <a:noFill/>
                </a:ln>
                <a:solidFill>
                  <a:srgbClr val="374151"/>
                </a:solidFill>
                <a:effectLst/>
                <a:uLnTx/>
                <a:uFillTx/>
                <a:latin typeface="Arial" panose="020B0604020202020204" pitchFamily="34" charset="0"/>
                <a:ea typeface="+mn-ea"/>
                <a:cs typeface="Arial" panose="020B0604020202020204" pitchFamily="34" charset="0"/>
              </a:rPr>
              <a:t>Life expectancy </a:t>
            </a: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59.3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 </a:t>
            </a:r>
            <a:r>
              <a:rPr kumimoji="0" lang="en-GB" sz="1800" b="1"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63.75)</a:t>
            </a:r>
            <a:endParaRPr lang="en-GB" dirty="0">
              <a:solidFill>
                <a:srgbClr val="7030A0"/>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b="1" i="0" dirty="0">
              <a:solidFill>
                <a:srgbClr val="374151"/>
              </a:solidFill>
              <a:effectLst/>
              <a:latin typeface="Arial" panose="020B0604020202020204" pitchFamily="34" charset="0"/>
              <a:cs typeface="Arial" panose="020B0604020202020204" pitchFamily="34" charset="0"/>
            </a:endParaRPr>
          </a:p>
          <a:p>
            <a:pPr algn="l"/>
            <a:r>
              <a:rPr lang="en-GB" b="1" i="0" dirty="0">
                <a:solidFill>
                  <a:srgbClr val="374151"/>
                </a:solidFill>
                <a:effectLst/>
                <a:latin typeface="Arial" panose="020B0604020202020204" pitchFamily="34" charset="0"/>
                <a:cs typeface="Arial" panose="020B0604020202020204" pitchFamily="34" charset="0"/>
              </a:rPr>
              <a:t>Community and Respect:</a:t>
            </a:r>
            <a:r>
              <a:rPr lang="en-GB" b="0" i="0" dirty="0">
                <a:solidFill>
                  <a:srgbClr val="374151"/>
                </a:solidFill>
                <a:effectLst/>
                <a:latin typeface="Arial" panose="020B0604020202020204" pitchFamily="34" charset="0"/>
                <a:cs typeface="Arial" panose="020B0604020202020204" pitchFamily="34" charset="0"/>
              </a:rPr>
              <a:t> In Nigeria, 'old age' is associated with respect, and elders are highly esteemed members of the community.</a:t>
            </a:r>
          </a:p>
          <a:p>
            <a:pPr algn="l">
              <a:buFont typeface="Arial" panose="020B0604020202020204" pitchFamily="34" charset="0"/>
              <a:buChar char="•"/>
            </a:pPr>
            <a:r>
              <a:rPr lang="en-GB" b="1" i="0" dirty="0">
                <a:solidFill>
                  <a:srgbClr val="374151"/>
                </a:solidFill>
                <a:effectLst/>
                <a:latin typeface="Arial" panose="020B0604020202020204" pitchFamily="34" charset="0"/>
                <a:cs typeface="Arial" panose="020B0604020202020204" pitchFamily="34" charset="0"/>
              </a:rPr>
              <a:t>Intergenerational Living:</a:t>
            </a:r>
            <a:r>
              <a:rPr lang="en-GB" b="0" i="0" dirty="0">
                <a:solidFill>
                  <a:srgbClr val="374151"/>
                </a:solidFill>
                <a:effectLst/>
                <a:latin typeface="Arial" panose="020B0604020202020204" pitchFamily="34" charset="0"/>
                <a:cs typeface="Arial" panose="020B0604020202020204" pitchFamily="34" charset="0"/>
              </a:rPr>
              <a:t> It's common for multiple generations to live together, with elders actively involved in childcare and family decision-making.</a:t>
            </a:r>
          </a:p>
          <a:p>
            <a:pPr algn="l">
              <a:buFont typeface="Arial" panose="020B0604020202020204" pitchFamily="34" charset="0"/>
              <a:buChar char="•"/>
            </a:pPr>
            <a:r>
              <a:rPr lang="en-GB" b="1" i="0" dirty="0">
                <a:solidFill>
                  <a:srgbClr val="374151"/>
                </a:solidFill>
                <a:effectLst/>
                <a:latin typeface="Arial" panose="020B0604020202020204" pitchFamily="34" charset="0"/>
                <a:cs typeface="Arial" panose="020B0604020202020204" pitchFamily="34" charset="0"/>
              </a:rPr>
              <a:t>Traditional Medicine:</a:t>
            </a:r>
            <a:r>
              <a:rPr lang="en-GB" b="0" i="0" dirty="0">
                <a:solidFill>
                  <a:srgbClr val="374151"/>
                </a:solidFill>
                <a:effectLst/>
                <a:latin typeface="Arial" panose="020B0604020202020204" pitchFamily="34" charset="0"/>
                <a:cs typeface="Arial" panose="020B0604020202020204" pitchFamily="34" charset="0"/>
              </a:rPr>
              <a:t> Many older Nigerians turn to traditional healing practices alongside modern healthcare.</a:t>
            </a:r>
          </a:p>
        </p:txBody>
      </p:sp>
      <p:pic>
        <p:nvPicPr>
          <p:cNvPr id="5122" name="Picture 2" descr="Akure, Nigeria - 12 Août 2012: Les Membres D'une Famille Nigerian De Akure,  Levez-vous Pour Un Portrait En Face De Leur Maison à Un Village Local à  L'état D'ondo Au Nigeria, Le">
            <a:extLst>
              <a:ext uri="{FF2B5EF4-FFF2-40B4-BE49-F238E27FC236}">
                <a16:creationId xmlns:a16="http://schemas.microsoft.com/office/drawing/2014/main" id="{10756B27-9137-F1B8-E2E9-944722E8EF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486" y="3773346"/>
            <a:ext cx="2905832" cy="193369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5124" name="Picture 4" descr="THE INTERSECTION OF TRADITIONAL MEDICINE AND MODERN HEALTHCARE IN AFRICA -  Right for Education">
            <a:extLst>
              <a:ext uri="{FF2B5EF4-FFF2-40B4-BE49-F238E27FC236}">
                <a16:creationId xmlns:a16="http://schemas.microsoft.com/office/drawing/2014/main" id="{EA9B9E05-8FD3-742A-3129-060BEE42246E}"/>
              </a:ext>
            </a:extLst>
          </p:cNvPr>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t="19995" b="18532"/>
          <a:stretch/>
        </p:blipFill>
        <p:spPr bwMode="auto">
          <a:xfrm>
            <a:off x="4328932" y="3773346"/>
            <a:ext cx="4051139" cy="220863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3823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5D0D22-9D40-12F5-DBC1-5959BB616DA1}"/>
              </a:ext>
            </a:extLst>
          </p:cNvPr>
          <p:cNvSpPr txBox="1"/>
          <p:nvPr/>
        </p:nvSpPr>
        <p:spPr>
          <a:xfrm>
            <a:off x="694481" y="659757"/>
            <a:ext cx="7755038" cy="249299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400" b="1" i="0" dirty="0">
                <a:solidFill>
                  <a:srgbClr val="374151"/>
                </a:solidFill>
                <a:effectLst/>
                <a:latin typeface="Arial" panose="020B0604020202020204" pitchFamily="34" charset="0"/>
                <a:cs typeface="Arial" panose="020B0604020202020204" pitchFamily="34" charset="0"/>
              </a:rPr>
              <a:t>United States:</a:t>
            </a:r>
            <a:r>
              <a:rPr kumimoji="0" lang="en-GB" sz="2400" b="1" i="0" u="none" strike="noStrike" kern="1200" cap="none" spc="0" normalizeH="0" baseline="0" noProof="0" dirty="0">
                <a:ln>
                  <a:noFill/>
                </a:ln>
                <a:solidFill>
                  <a:srgbClr val="374151"/>
                </a:solidFill>
                <a:effectLst/>
                <a:uLnTx/>
                <a:uFillTx/>
                <a:latin typeface="Arial" panose="020B0604020202020204" pitchFamily="34" charset="0"/>
                <a:ea typeface="+mn-ea"/>
                <a:cs typeface="Arial" panose="020B0604020202020204" pitchFamily="34" charset="0"/>
              </a:rPr>
              <a:t>(</a:t>
            </a:r>
            <a:r>
              <a:rPr kumimoji="0" lang="en-GB" sz="1800" b="1" i="0" u="none" strike="noStrike" kern="1200" cap="none" spc="0" normalizeH="0" baseline="0" noProof="0" dirty="0">
                <a:ln>
                  <a:noFill/>
                </a:ln>
                <a:solidFill>
                  <a:srgbClr val="374151"/>
                </a:solidFill>
                <a:effectLst/>
                <a:uLnTx/>
                <a:uFillTx/>
                <a:latin typeface="Arial" panose="020B0604020202020204" pitchFamily="34" charset="0"/>
                <a:ea typeface="+mn-ea"/>
                <a:cs typeface="Arial" panose="020B0604020202020204" pitchFamily="34" charset="0"/>
              </a:rPr>
              <a:t>Life expectancy </a:t>
            </a:r>
            <a:r>
              <a:rPr kumimoji="0" lang="en-GB" sz="1800" b="1" i="0" u="none" strike="noStrike" kern="1200" cap="none" spc="0" normalizeH="0" baseline="0" noProof="0" dirty="0">
                <a:ln>
                  <a:noFill/>
                </a:ln>
                <a:solidFill>
                  <a:srgbClr val="0070C0"/>
                </a:solidFill>
                <a:effectLst/>
                <a:uLnTx/>
                <a:uFillTx/>
                <a:latin typeface="Arial" panose="020B0604020202020204" pitchFamily="34" charset="0"/>
                <a:ea typeface="+mn-ea"/>
                <a:cs typeface="Arial" panose="020B0604020202020204" pitchFamily="34" charset="0"/>
              </a:rPr>
              <a:t>77.0 </a:t>
            </a:r>
            <a:r>
              <a:rPr kumimoji="0" lang="en-GB" sz="18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GB" sz="1800" b="1"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rPr>
              <a:t>81.0)</a:t>
            </a:r>
            <a:endParaRPr kumimoji="0" lang="en-GB" sz="1800" b="0"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endParaRPr>
          </a:p>
          <a:p>
            <a:pPr algn="l"/>
            <a:endParaRPr lang="en-GB" sz="2400" b="0" i="0" dirty="0">
              <a:solidFill>
                <a:srgbClr val="37415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1" i="0" dirty="0">
                <a:solidFill>
                  <a:srgbClr val="374151"/>
                </a:solidFill>
                <a:effectLst/>
                <a:latin typeface="Arial" panose="020B0604020202020204" pitchFamily="34" charset="0"/>
                <a:cs typeface="Arial" panose="020B0604020202020204" pitchFamily="34" charset="0"/>
              </a:rPr>
              <a:t>Youth-Oriented Culture:</a:t>
            </a:r>
            <a:r>
              <a:rPr lang="en-GB" b="0" i="0" dirty="0">
                <a:solidFill>
                  <a:srgbClr val="374151"/>
                </a:solidFill>
                <a:effectLst/>
                <a:latin typeface="Arial" panose="020B0604020202020204" pitchFamily="34" charset="0"/>
                <a:cs typeface="Arial" panose="020B0604020202020204" pitchFamily="34" charset="0"/>
              </a:rPr>
              <a:t> In the U.S., 'old age' is often associated with retirement, typically in the late 60s or early 70s.</a:t>
            </a:r>
          </a:p>
          <a:p>
            <a:pPr algn="l">
              <a:buFont typeface="Arial" panose="020B0604020202020204" pitchFamily="34" charset="0"/>
              <a:buChar char="•"/>
            </a:pPr>
            <a:r>
              <a:rPr lang="en-GB" b="1" i="0" dirty="0">
                <a:solidFill>
                  <a:srgbClr val="374151"/>
                </a:solidFill>
                <a:effectLst/>
                <a:latin typeface="Arial" panose="020B0604020202020204" pitchFamily="34" charset="0"/>
                <a:cs typeface="Arial" panose="020B0604020202020204" pitchFamily="34" charset="0"/>
              </a:rPr>
              <a:t>Independence:</a:t>
            </a:r>
            <a:r>
              <a:rPr lang="en-GB" b="0" i="0" dirty="0">
                <a:solidFill>
                  <a:srgbClr val="374151"/>
                </a:solidFill>
                <a:effectLst/>
                <a:latin typeface="Arial" panose="020B0604020202020204" pitchFamily="34" charset="0"/>
                <a:cs typeface="Arial" panose="020B0604020202020204" pitchFamily="34" charset="0"/>
              </a:rPr>
              <a:t> There's an emphasis on maintaining independence in old age, and many older adults live in senior communities or care facilities.</a:t>
            </a:r>
          </a:p>
          <a:p>
            <a:pPr algn="l">
              <a:buFont typeface="Arial" panose="020B0604020202020204" pitchFamily="34" charset="0"/>
              <a:buChar char="•"/>
            </a:pPr>
            <a:r>
              <a:rPr lang="en-GB" b="1" i="0" dirty="0">
                <a:solidFill>
                  <a:srgbClr val="374151"/>
                </a:solidFill>
                <a:effectLst/>
                <a:latin typeface="Arial" panose="020B0604020202020204" pitchFamily="34" charset="0"/>
                <a:cs typeface="Arial" panose="020B0604020202020204" pitchFamily="34" charset="0"/>
              </a:rPr>
              <a:t>Varied Experiences:</a:t>
            </a:r>
            <a:r>
              <a:rPr lang="en-GB" b="0" i="0" dirty="0">
                <a:solidFill>
                  <a:srgbClr val="374151"/>
                </a:solidFill>
                <a:effectLst/>
                <a:latin typeface="Arial" panose="020B0604020202020204" pitchFamily="34" charset="0"/>
                <a:cs typeface="Arial" panose="020B0604020202020204" pitchFamily="34" charset="0"/>
              </a:rPr>
              <a:t> Perceptions of 'old age' in the U.S. vary widely based on cultural backgrounds and personal beliefs.</a:t>
            </a:r>
          </a:p>
        </p:txBody>
      </p:sp>
      <p:pic>
        <p:nvPicPr>
          <p:cNvPr id="3074" name="Picture 2" descr="Nation faces older people homelessness time bomb,councils warn">
            <a:extLst>
              <a:ext uri="{FF2B5EF4-FFF2-40B4-BE49-F238E27FC236}">
                <a16:creationId xmlns:a16="http://schemas.microsoft.com/office/drawing/2014/main" id="{9F979A7B-DC37-C3DC-7685-E44D65B37A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381" y="3315303"/>
            <a:ext cx="2466975" cy="184785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3076" name="Picture 4" descr="48,600+ Retirement Village Stock Photos, Pictures &amp; Royalty-Free Images -  iStock | Retirement village exterior, Retirement village australia,  Retirement village building">
            <a:extLst>
              <a:ext uri="{FF2B5EF4-FFF2-40B4-BE49-F238E27FC236}">
                <a16:creationId xmlns:a16="http://schemas.microsoft.com/office/drawing/2014/main" id="{5CF3561D-D0A0-4D75-C6FE-48DCF14F3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8237" y="3315303"/>
            <a:ext cx="2619375" cy="184785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9907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AF380FC-8E34-F8E6-E32B-221A233EFEE5}"/>
              </a:ext>
            </a:extLst>
          </p:cNvPr>
          <p:cNvSpPr txBox="1"/>
          <p:nvPr/>
        </p:nvSpPr>
        <p:spPr>
          <a:xfrm>
            <a:off x="856527" y="763929"/>
            <a:ext cx="7002683" cy="2677656"/>
          </a:xfrm>
          <a:prstGeom prst="rect">
            <a:avLst/>
          </a:prstGeom>
          <a:noFill/>
        </p:spPr>
        <p:txBody>
          <a:bodyPr wrap="square">
            <a:spAutoFit/>
          </a:bodyPr>
          <a:lstStyle/>
          <a:p>
            <a:pPr algn="l"/>
            <a:r>
              <a:rPr lang="en-GB" sz="2400" b="1" i="0" dirty="0">
                <a:solidFill>
                  <a:srgbClr val="374151"/>
                </a:solidFill>
                <a:effectLst/>
                <a:latin typeface="Arial" panose="020B0604020202020204" pitchFamily="34" charset="0"/>
                <a:ea typeface="SimSun-ExtB" panose="02010609060101010101" pitchFamily="49" charset="-122"/>
                <a:cs typeface="Arial" panose="020B0604020202020204" pitchFamily="34" charset="0"/>
              </a:rPr>
              <a:t>India:</a:t>
            </a:r>
            <a:endParaRPr lang="en-GB" sz="2400" b="0" i="0" dirty="0">
              <a:solidFill>
                <a:srgbClr val="374151"/>
              </a:solidFill>
              <a:effectLst/>
              <a:latin typeface="Arial" panose="020B0604020202020204" pitchFamily="34" charset="0"/>
              <a:ea typeface="SimSun-ExtB" panose="02010609060101010101" pitchFamily="49" charset="-122"/>
              <a:cs typeface="Arial" panose="020B0604020202020204" pitchFamily="34" charset="0"/>
            </a:endParaRPr>
          </a:p>
          <a:p>
            <a:pPr algn="l">
              <a:buFont typeface="Arial" panose="020B0604020202020204" pitchFamily="34" charset="0"/>
              <a:buChar char="•"/>
            </a:pPr>
            <a:r>
              <a:rPr lang="en-GB" b="1" i="0" dirty="0">
                <a:solidFill>
                  <a:srgbClr val="374151"/>
                </a:solidFill>
                <a:effectLst/>
                <a:latin typeface="Arial" panose="020B0604020202020204" pitchFamily="34" charset="0"/>
                <a:ea typeface="SimSun-ExtB" panose="02010609060101010101" pitchFamily="49" charset="-122"/>
                <a:cs typeface="Arial" panose="020B0604020202020204" pitchFamily="34" charset="0"/>
              </a:rPr>
              <a:t>Extended Families:</a:t>
            </a:r>
            <a:r>
              <a:rPr lang="en-GB" b="0" i="0" dirty="0">
                <a:solidFill>
                  <a:srgbClr val="374151"/>
                </a:solidFill>
                <a:effectLst/>
                <a:latin typeface="Arial" panose="020B0604020202020204" pitchFamily="34" charset="0"/>
                <a:ea typeface="SimSun-ExtB" panose="02010609060101010101" pitchFamily="49" charset="-122"/>
                <a:cs typeface="Arial" panose="020B0604020202020204" pitchFamily="34" charset="0"/>
              </a:rPr>
              <a:t> In India, 'old age' is viewed as a time to enjoy the company of multiple generations living together in an extended family system.</a:t>
            </a:r>
          </a:p>
          <a:p>
            <a:pPr algn="l">
              <a:buFont typeface="Arial" panose="020B0604020202020204" pitchFamily="34" charset="0"/>
              <a:buChar char="•"/>
            </a:pPr>
            <a:r>
              <a:rPr lang="en-GB" b="1" i="0" dirty="0">
                <a:solidFill>
                  <a:srgbClr val="374151"/>
                </a:solidFill>
                <a:effectLst/>
                <a:latin typeface="Arial" panose="020B0604020202020204" pitchFamily="34" charset="0"/>
                <a:ea typeface="SimSun-ExtB" panose="02010609060101010101" pitchFamily="49" charset="-122"/>
                <a:cs typeface="Arial" panose="020B0604020202020204" pitchFamily="34" charset="0"/>
              </a:rPr>
              <a:t>Respect and Wisdom:</a:t>
            </a:r>
            <a:r>
              <a:rPr lang="en-GB" b="0" i="0" dirty="0">
                <a:solidFill>
                  <a:srgbClr val="374151"/>
                </a:solidFill>
                <a:effectLst/>
                <a:latin typeface="Arial" panose="020B0604020202020204" pitchFamily="34" charset="0"/>
                <a:ea typeface="SimSun-ExtB" panose="02010609060101010101" pitchFamily="49" charset="-122"/>
                <a:cs typeface="Arial" panose="020B0604020202020204" pitchFamily="34" charset="0"/>
              </a:rPr>
              <a:t> Elders are respected as sources of wisdom and guidance.</a:t>
            </a:r>
          </a:p>
          <a:p>
            <a:pPr algn="l">
              <a:buFont typeface="Arial" panose="020B0604020202020204" pitchFamily="34" charset="0"/>
              <a:buChar char="•"/>
            </a:pPr>
            <a:r>
              <a:rPr lang="en-GB" b="1" i="0" dirty="0">
                <a:solidFill>
                  <a:srgbClr val="374151"/>
                </a:solidFill>
                <a:effectLst/>
                <a:latin typeface="Arial" panose="020B0604020202020204" pitchFamily="34" charset="0"/>
                <a:ea typeface="SimSun-ExtB" panose="02010609060101010101" pitchFamily="49" charset="-122"/>
                <a:cs typeface="Arial" panose="020B0604020202020204" pitchFamily="34" charset="0"/>
              </a:rPr>
              <a:t>Retirement Norms:</a:t>
            </a:r>
            <a:r>
              <a:rPr lang="en-GB" b="0" i="0" dirty="0">
                <a:solidFill>
                  <a:srgbClr val="374151"/>
                </a:solidFill>
                <a:effectLst/>
                <a:latin typeface="Arial" panose="020B0604020202020204" pitchFamily="34" charset="0"/>
                <a:ea typeface="SimSun-ExtB" panose="02010609060101010101" pitchFamily="49" charset="-122"/>
                <a:cs typeface="Arial" panose="020B0604020202020204" pitchFamily="34" charset="0"/>
              </a:rPr>
              <a:t> Retirement isn't always a formal concept, and many continue to work in some capacity well into what might be considered 'old age.'</a:t>
            </a:r>
          </a:p>
        </p:txBody>
      </p:sp>
      <p:sp>
        <p:nvSpPr>
          <p:cNvPr id="4" name="TextBox 3">
            <a:extLst>
              <a:ext uri="{FF2B5EF4-FFF2-40B4-BE49-F238E27FC236}">
                <a16:creationId xmlns:a16="http://schemas.microsoft.com/office/drawing/2014/main" id="{FE1E2B8E-E465-51FC-7A07-65B88CDC6FA8}"/>
              </a:ext>
            </a:extLst>
          </p:cNvPr>
          <p:cNvSpPr txBox="1"/>
          <p:nvPr/>
        </p:nvSpPr>
        <p:spPr>
          <a:xfrm>
            <a:off x="6817890" y="5419961"/>
            <a:ext cx="387059" cy="243051"/>
          </a:xfrm>
          <a:prstGeom prst="rect">
            <a:avLst/>
          </a:prstGeom>
          <a:noFill/>
        </p:spPr>
        <p:txBody>
          <a:bodyPr wrap="square" rtlCol="0">
            <a:spAutoFit/>
          </a:bodyPr>
          <a:lstStyle/>
          <a:p>
            <a:endParaRPr lang="en-GB" dirty="0"/>
          </a:p>
        </p:txBody>
      </p:sp>
      <p:pic>
        <p:nvPicPr>
          <p:cNvPr id="2050" name="Picture 2" descr="3200x1800px | free download | HD wallpaper: india, hyderabad, group of  people, happiness, smiling, women | Wallpaper Flare">
            <a:extLst>
              <a:ext uri="{FF2B5EF4-FFF2-40B4-BE49-F238E27FC236}">
                <a16:creationId xmlns:a16="http://schemas.microsoft.com/office/drawing/2014/main" id="{669AF8FC-5359-18C0-91E8-FD0C7A83827B}"/>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379806" y="3159888"/>
            <a:ext cx="4791921" cy="295733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03434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7" y="1099975"/>
            <a:ext cx="6798734" cy="1303867"/>
          </a:xfrm>
        </p:spPr>
        <p:txBody>
          <a:bodyPr>
            <a:normAutofit fontScale="90000"/>
          </a:bodyPr>
          <a:lstStyle/>
          <a:p>
            <a:r>
              <a:rPr lang="en-GB" sz="4900" b="1" dirty="0">
                <a:solidFill>
                  <a:srgbClr val="363636"/>
                </a:solidFill>
                <a:latin typeface="Arial" panose="020B0604020202020204" pitchFamily="34" charset="0"/>
                <a:cs typeface="Arial" panose="020B0604020202020204" pitchFamily="34" charset="0"/>
              </a:rPr>
              <a:t>So, When are you Considered Old?</a:t>
            </a:r>
            <a:br>
              <a:rPr lang="en-GB" dirty="0">
                <a:solidFill>
                  <a:srgbClr val="363636"/>
                </a:solidFill>
                <a:latin typeface="lato"/>
              </a:rPr>
            </a:br>
            <a:endParaRPr lang="en-GB" dirty="0"/>
          </a:p>
        </p:txBody>
      </p:sp>
      <p:sp>
        <p:nvSpPr>
          <p:cNvPr id="3" name="Content Placeholder 2"/>
          <p:cNvSpPr>
            <a:spLocks noGrp="1"/>
          </p:cNvSpPr>
          <p:nvPr>
            <p:ph idx="1"/>
          </p:nvPr>
        </p:nvSpPr>
        <p:spPr>
          <a:xfrm>
            <a:off x="748601" y="2503288"/>
            <a:ext cx="7538872" cy="3444997"/>
          </a:xfrm>
        </p:spPr>
        <p:txBody>
          <a:bodyPr/>
          <a:lstStyle/>
          <a:p>
            <a:r>
              <a:rPr lang="en-GB" dirty="0">
                <a:latin typeface="Arial" panose="020B0604020202020204" pitchFamily="34" charset="0"/>
                <a:cs typeface="Arial" panose="020B0604020202020204" pitchFamily="34" charset="0"/>
              </a:rPr>
              <a:t>The </a:t>
            </a:r>
            <a:r>
              <a:rPr lang="en-GB" u="sng" dirty="0">
                <a:latin typeface="Arial" panose="020B0604020202020204" pitchFamily="34" charset="0"/>
                <a:cs typeface="Arial" panose="020B0604020202020204" pitchFamily="34" charset="0"/>
                <a:hlinkClick r:id="rId2"/>
              </a:rPr>
              <a:t>World Health Organisation</a:t>
            </a:r>
            <a:r>
              <a:rPr lang="en-GB" dirty="0">
                <a:latin typeface="Arial" panose="020B0604020202020204" pitchFamily="34" charset="0"/>
                <a:cs typeface="Arial" panose="020B0604020202020204" pitchFamily="34" charset="0"/>
              </a:rPr>
              <a:t> believes that most developed world countries characterise old age starting at 60 years and above.</a:t>
            </a:r>
          </a:p>
          <a:p>
            <a:r>
              <a:rPr lang="en-GB" dirty="0">
                <a:latin typeface="Arial" panose="020B0604020202020204" pitchFamily="34" charset="0"/>
                <a:cs typeface="Arial" panose="020B0604020202020204" pitchFamily="34" charset="0"/>
              </a:rPr>
              <a:t>However, this definition isn’t adaptable to a place like some countries in Africa, where the more traditional definition of an elder, or elderly person, starts between 50 to 65 years of age</a:t>
            </a:r>
          </a:p>
          <a:p>
            <a:endParaRPr lang="en-GB" dirty="0"/>
          </a:p>
        </p:txBody>
      </p:sp>
    </p:spTree>
    <p:extLst>
      <p:ext uri="{BB962C8B-B14F-4D97-AF65-F5344CB8AC3E}">
        <p14:creationId xmlns:p14="http://schemas.microsoft.com/office/powerpoint/2010/main" val="23232200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7" y="1099975"/>
            <a:ext cx="6798734" cy="1303867"/>
          </a:xfrm>
        </p:spPr>
        <p:txBody>
          <a:bodyPr>
            <a:normAutofit fontScale="90000"/>
          </a:bodyPr>
          <a:lstStyle/>
          <a:p>
            <a:r>
              <a:rPr lang="en-GB" sz="4900" b="1" dirty="0">
                <a:solidFill>
                  <a:srgbClr val="363636"/>
                </a:solidFill>
                <a:latin typeface="Arial" panose="020B0604020202020204" pitchFamily="34" charset="0"/>
                <a:cs typeface="Arial" panose="020B0604020202020204" pitchFamily="34" charset="0"/>
              </a:rPr>
              <a:t>So, When are you Considered Old?</a:t>
            </a:r>
            <a:br>
              <a:rPr lang="en-GB" dirty="0">
                <a:solidFill>
                  <a:srgbClr val="363636"/>
                </a:solidFill>
                <a:latin typeface="lato"/>
              </a:rPr>
            </a:br>
            <a:endParaRPr lang="en-GB" dirty="0"/>
          </a:p>
        </p:txBody>
      </p:sp>
      <p:sp>
        <p:nvSpPr>
          <p:cNvPr id="3" name="Content Placeholder 2"/>
          <p:cNvSpPr>
            <a:spLocks noGrp="1"/>
          </p:cNvSpPr>
          <p:nvPr>
            <p:ph idx="1"/>
          </p:nvPr>
        </p:nvSpPr>
        <p:spPr>
          <a:xfrm>
            <a:off x="762000" y="2490135"/>
            <a:ext cx="7711439" cy="3809065"/>
          </a:xfrm>
        </p:spPr>
        <p:txBody>
          <a:bodyPr/>
          <a:lstStyle/>
          <a:p>
            <a:r>
              <a:rPr lang="en-GB" dirty="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hlinkClick r:id="rId2"/>
              </a:rPr>
              <a:t>World Economic Forum (WEF)</a:t>
            </a:r>
            <a:r>
              <a:rPr lang="en-GB" dirty="0">
                <a:latin typeface="Arial" panose="020B0604020202020204" pitchFamily="34" charset="0"/>
                <a:cs typeface="Arial" panose="020B0604020202020204" pitchFamily="34" charset="0"/>
              </a:rPr>
              <a:t> has recently defined old age through a new measure called “prospective age” which looks at the average number of years people have left to live. So according to WEF, being old doesn’t start at age 65, rather when people have an average of 15 more years left to live</a:t>
            </a:r>
          </a:p>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Scherbov</a:t>
            </a:r>
            <a:r>
              <a:rPr lang="en-GB" sz="1400" dirty="0">
                <a:latin typeface="Arial" panose="020B0604020202020204" pitchFamily="34" charset="0"/>
                <a:cs typeface="Arial" panose="020B0604020202020204" pitchFamily="34" charset="0"/>
              </a:rPr>
              <a:t>, 2015)</a:t>
            </a:r>
          </a:p>
        </p:txBody>
      </p:sp>
    </p:spTree>
    <p:extLst>
      <p:ext uri="{BB962C8B-B14F-4D97-AF65-F5344CB8AC3E}">
        <p14:creationId xmlns:p14="http://schemas.microsoft.com/office/powerpoint/2010/main" val="23390729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C81BC-E29E-4F72-AFB4-84E011E5C1AB}"/>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Prospective Age</a:t>
            </a:r>
          </a:p>
        </p:txBody>
      </p:sp>
      <p:sp>
        <p:nvSpPr>
          <p:cNvPr id="3" name="Content Placeholder 2">
            <a:extLst>
              <a:ext uri="{FF2B5EF4-FFF2-40B4-BE49-F238E27FC236}">
                <a16:creationId xmlns:a16="http://schemas.microsoft.com/office/drawing/2014/main" id="{CB2D0621-1ACE-4573-B377-1DB67B15C1AD}"/>
              </a:ext>
            </a:extLst>
          </p:cNvPr>
          <p:cNvSpPr>
            <a:spLocks noGrp="1"/>
          </p:cNvSpPr>
          <p:nvPr>
            <p:ph idx="1"/>
          </p:nvPr>
        </p:nvSpPr>
        <p:spPr/>
        <p:txBody>
          <a:bodyPr>
            <a:normAutofit/>
          </a:bodyPr>
          <a:lstStyle/>
          <a:p>
            <a:r>
              <a:rPr lang="en-GB" sz="3200" b="1" dirty="0">
                <a:latin typeface="Arial" panose="020B0604020202020204" pitchFamily="34" charset="0"/>
                <a:cs typeface="Arial" panose="020B0604020202020204" pitchFamily="34" charset="0"/>
              </a:rPr>
              <a:t>Task…</a:t>
            </a:r>
          </a:p>
          <a:p>
            <a:r>
              <a:rPr lang="en-GB" sz="2800" dirty="0">
                <a:latin typeface="Arial" panose="020B0604020202020204" pitchFamily="34" charset="0"/>
                <a:cs typeface="Arial" panose="020B0604020202020204" pitchFamily="34" charset="0"/>
              </a:rPr>
              <a:t>What is this?</a:t>
            </a:r>
          </a:p>
          <a:p>
            <a:r>
              <a:rPr lang="en-GB" sz="2800" dirty="0">
                <a:latin typeface="Arial" panose="020B0604020202020204" pitchFamily="34" charset="0"/>
                <a:cs typeface="Arial" panose="020B0604020202020204" pitchFamily="34" charset="0"/>
              </a:rPr>
              <a:t>Look online and feedback to the class…</a:t>
            </a:r>
          </a:p>
        </p:txBody>
      </p:sp>
    </p:spTree>
    <p:extLst>
      <p:ext uri="{BB962C8B-B14F-4D97-AF65-F5344CB8AC3E}">
        <p14:creationId xmlns:p14="http://schemas.microsoft.com/office/powerpoint/2010/main" val="14732332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b="1" dirty="0">
                <a:latin typeface="Arial" panose="020B0604020202020204" pitchFamily="34" charset="0"/>
                <a:cs typeface="Arial" panose="020B0604020202020204" pitchFamily="34" charset="0"/>
              </a:rPr>
              <a:t>What age is considered “old” in other countries?</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Most of Europe have similar views of old age to the World Health Organisation, believing old age starts at 65 years of age.</a:t>
            </a:r>
          </a:p>
          <a:p>
            <a:r>
              <a:rPr lang="en-GB" dirty="0">
                <a:latin typeface="Arial" panose="020B0604020202020204" pitchFamily="34" charset="0"/>
                <a:cs typeface="Arial" panose="020B0604020202020204" pitchFamily="34" charset="0"/>
              </a:rPr>
              <a:t>In America, one researcher found that you are considered old at 70 to 71 years of age for men and 73 to 73 for women.</a:t>
            </a:r>
          </a:p>
          <a:p>
            <a:r>
              <a:rPr lang="en-GB" dirty="0">
                <a:latin typeface="Arial" panose="020B0604020202020204" pitchFamily="34" charset="0"/>
                <a:cs typeface="Arial" panose="020B0604020202020204" pitchFamily="34" charset="0"/>
              </a:rPr>
              <a:t>Just under a decade ago in Britain, people believed old age started at 59. However, research undertaken in 2018 found that British people believed you were considered old at 70</a:t>
            </a:r>
          </a:p>
          <a:p>
            <a:r>
              <a:rPr lang="en-GB" sz="16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15749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b="1" dirty="0">
                <a:latin typeface="Arial" panose="020B0604020202020204" pitchFamily="34" charset="0"/>
                <a:cs typeface="Arial" panose="020B0604020202020204" pitchFamily="34" charset="0"/>
              </a:rPr>
              <a:t>What age is considered “old” in other countries?</a:t>
            </a:r>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A decade ago, Turkey considered 55 the beginning of old age, because the country’s average life expectancy at the time was 72. Now, however, with an unexpected boom in people over the age of 65, you are considered old when you reach the age of 70.</a:t>
            </a:r>
          </a:p>
          <a:p>
            <a:r>
              <a:rPr lang="en-GB" dirty="0">
                <a:latin typeface="Arial" panose="020B0604020202020204" pitchFamily="34" charset="0"/>
                <a:cs typeface="Arial" panose="020B0604020202020204" pitchFamily="34" charset="0"/>
              </a:rPr>
              <a:t>In China, the retirement age is 60 for men and 50 for female workers, or for female civil servants, 55. China’s retirement age is considered one of the bigger gaps in retirement age.</a:t>
            </a:r>
          </a:p>
          <a:p>
            <a:r>
              <a:rPr lang="en-GB" dirty="0">
                <a:latin typeface="Arial" panose="020B0604020202020204" pitchFamily="34" charset="0"/>
                <a:cs typeface="Arial" panose="020B0604020202020204" pitchFamily="34" charset="0"/>
              </a:rPr>
              <a:t>Whereas, India has one of the lowest retirement ages in Asia, with 58 considered the age to retire.</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8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(ACG, 2019)</a:t>
            </a:r>
          </a:p>
          <a:p>
            <a:endParaRPr lang="en-GB" dirty="0"/>
          </a:p>
        </p:txBody>
      </p:sp>
    </p:spTree>
    <p:extLst>
      <p:ext uri="{BB962C8B-B14F-4D97-AF65-F5344CB8AC3E}">
        <p14:creationId xmlns:p14="http://schemas.microsoft.com/office/powerpoint/2010/main" val="27507316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1610" y="718567"/>
            <a:ext cx="6798734" cy="1303867"/>
          </a:xfrm>
        </p:spPr>
        <p:txBody>
          <a:bodyPr>
            <a:normAutofit fontScale="90000"/>
          </a:bodyPr>
          <a:lstStyle/>
          <a:p>
            <a:r>
              <a:rPr lang="en-US" b="1" dirty="0">
                <a:latin typeface="Arial" panose="020B0604020202020204" pitchFamily="34" charset="0"/>
                <a:cs typeface="Arial" panose="020B0604020202020204" pitchFamily="34" charset="0"/>
              </a:rPr>
              <a:t>Developing and Underdeveloped Countries- Example</a:t>
            </a:r>
          </a:p>
        </p:txBody>
      </p:sp>
      <p:sp>
        <p:nvSpPr>
          <p:cNvPr id="3" name="Content Placeholder 2"/>
          <p:cNvSpPr>
            <a:spLocks noGrp="1"/>
          </p:cNvSpPr>
          <p:nvPr>
            <p:ph idx="1"/>
          </p:nvPr>
        </p:nvSpPr>
        <p:spPr>
          <a:xfrm>
            <a:off x="544010" y="2426678"/>
            <a:ext cx="7893934" cy="4027201"/>
          </a:xfrm>
        </p:spPr>
        <p:txBody>
          <a:bodyPr>
            <a:normAutofit fontScale="85000" lnSpcReduction="20000"/>
          </a:bodyPr>
          <a:lstStyle/>
          <a:p>
            <a:r>
              <a:rPr lang="en-US" dirty="0">
                <a:latin typeface="Arial" panose="020B0604020202020204" pitchFamily="34" charset="0"/>
                <a:cs typeface="Arial" panose="020B0604020202020204" pitchFamily="34" charset="0"/>
              </a:rPr>
              <a:t>Some more traditional cultural definitions of an elder or 'elderly' person correlate with the chronological ages of 50 to 65 years, depending on the setting, the region and the country. </a:t>
            </a:r>
          </a:p>
          <a:p>
            <a:r>
              <a:rPr lang="en-US" dirty="0">
                <a:latin typeface="Arial" panose="020B0604020202020204" pitchFamily="34" charset="0"/>
                <a:cs typeface="Arial" panose="020B0604020202020204" pitchFamily="34" charset="0"/>
              </a:rPr>
              <a:t>Birthdates are sometimes unknown because many individuals in underdeveloped countries do not have an official record of their birthdate. </a:t>
            </a:r>
          </a:p>
          <a:p>
            <a:r>
              <a:rPr lang="en-US" dirty="0">
                <a:latin typeface="Arial" panose="020B0604020202020204" pitchFamily="34" charset="0"/>
                <a:cs typeface="Arial" panose="020B0604020202020204" pitchFamily="34" charset="0"/>
              </a:rPr>
              <a:t>In addition, chronological or "official" definitions of ageing can differ widely from traditional or community understandings of when a person is older.</a:t>
            </a:r>
          </a:p>
          <a:p>
            <a:r>
              <a:rPr lang="en-US" dirty="0">
                <a:latin typeface="Arial" panose="020B0604020202020204" pitchFamily="34" charset="0"/>
                <a:cs typeface="Arial" panose="020B0604020202020204" pitchFamily="34" charset="0"/>
              </a:rPr>
              <a:t>So we need to consider cultural factors too!</a:t>
            </a:r>
          </a:p>
          <a:p>
            <a:r>
              <a:rPr lang="en-US" dirty="0">
                <a:solidFill>
                  <a:srgbClr val="C00000"/>
                </a:solidFill>
                <a:latin typeface="Arial" panose="020B0604020202020204" pitchFamily="34" charset="0"/>
                <a:cs typeface="Arial" panose="020B0604020202020204" pitchFamily="34" charset="0"/>
              </a:rPr>
              <a:t>Cultural gerontology </a:t>
            </a:r>
            <a:r>
              <a:rPr lang="en-US" dirty="0">
                <a:latin typeface="Arial" panose="020B0604020202020204" pitchFamily="34" charset="0"/>
                <a:cs typeface="Arial" panose="020B0604020202020204" pitchFamily="34" charset="0"/>
              </a:rPr>
              <a:t>is a relatively new field in the social study of Old Age                                                 </a:t>
            </a:r>
          </a:p>
          <a:p>
            <a:pPr marL="0" indent="0">
              <a:buNone/>
            </a:pPr>
            <a:r>
              <a:rPr lang="en-US"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(Hyde and Higgs, 2016)</a:t>
            </a:r>
          </a:p>
          <a:p>
            <a:endParaRPr lang="en-US" dirty="0"/>
          </a:p>
          <a:p>
            <a:endParaRPr lang="en-US" dirty="0"/>
          </a:p>
        </p:txBody>
      </p:sp>
    </p:spTree>
    <p:extLst>
      <p:ext uri="{BB962C8B-B14F-4D97-AF65-F5344CB8AC3E}">
        <p14:creationId xmlns:p14="http://schemas.microsoft.com/office/powerpoint/2010/main" val="3497738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Autofit/>
          </a:bodyPr>
          <a:lstStyle/>
          <a:p>
            <a:r>
              <a:rPr lang="en-GB" altLang="en-US" sz="4400" b="1" dirty="0">
                <a:latin typeface="Arial" panose="020B0604020202020204" pitchFamily="34" charset="0"/>
                <a:cs typeface="Arial" panose="020B0604020202020204" pitchFamily="34" charset="0"/>
              </a:rPr>
              <a:t>Transitions?</a:t>
            </a:r>
            <a:br>
              <a:rPr lang="en-GB" altLang="en-US" sz="4400" b="1" dirty="0">
                <a:latin typeface="Arial" panose="020B0604020202020204" pitchFamily="34" charset="0"/>
                <a:cs typeface="Arial" panose="020B0604020202020204" pitchFamily="34" charset="0"/>
              </a:rPr>
            </a:br>
            <a:r>
              <a:rPr lang="en-GB" altLang="en-US" sz="4400" b="1" dirty="0">
                <a:latin typeface="Arial" panose="020B0604020202020204" pitchFamily="34" charset="0"/>
                <a:cs typeface="Arial" panose="020B0604020202020204" pitchFamily="34" charset="0"/>
              </a:rPr>
              <a:t>(Rites of Passage)</a:t>
            </a:r>
          </a:p>
        </p:txBody>
      </p:sp>
      <p:sp>
        <p:nvSpPr>
          <p:cNvPr id="5123" name="Rectangle 3"/>
          <p:cNvSpPr>
            <a:spLocks noGrp="1" noChangeArrowheads="1"/>
          </p:cNvSpPr>
          <p:nvPr>
            <p:ph idx="1"/>
          </p:nvPr>
        </p:nvSpPr>
        <p:spPr>
          <a:xfrm>
            <a:off x="639232" y="2713655"/>
            <a:ext cx="7865535" cy="3444997"/>
          </a:xfrm>
        </p:spPr>
        <p:txBody>
          <a:bodyPr>
            <a:normAutofit lnSpcReduction="10000"/>
          </a:bodyPr>
          <a:lstStyle/>
          <a:p>
            <a:pPr lvl="0">
              <a:buClr>
                <a:srgbClr val="D9B247"/>
              </a:buClr>
            </a:pPr>
            <a:r>
              <a:rPr lang="en-GB" altLang="en-US" dirty="0">
                <a:solidFill>
                  <a:prstClr val="black">
                    <a:lumMod val="85000"/>
                    <a:lumOff val="15000"/>
                  </a:prstClr>
                </a:solidFill>
                <a:latin typeface="Arial" panose="020B0604020202020204" pitchFamily="34" charset="0"/>
                <a:cs typeface="Arial" panose="020B0604020202020204" pitchFamily="34" charset="0"/>
              </a:rPr>
              <a:t>It can be said that going through transitions (or changes) is a part of ageing.</a:t>
            </a:r>
          </a:p>
          <a:p>
            <a:r>
              <a:rPr lang="en-GB" altLang="en-US" dirty="0">
                <a:latin typeface="Arial" panose="020B0604020202020204" pitchFamily="34" charset="0"/>
                <a:cs typeface="Arial" panose="020B0604020202020204" pitchFamily="34" charset="0"/>
              </a:rPr>
              <a:t>There are a range of ‘transitions’ across the life course that encompass a range of maturational tasks </a:t>
            </a:r>
          </a:p>
          <a:p>
            <a:r>
              <a:rPr lang="en-GB" altLang="en-US" dirty="0">
                <a:latin typeface="Arial" panose="020B0604020202020204" pitchFamily="34" charset="0"/>
                <a:cs typeface="Arial" panose="020B0604020202020204" pitchFamily="34" charset="0"/>
              </a:rPr>
              <a:t>These are no easier for older adults to negotiate than for adolescents entering adulthood</a:t>
            </a:r>
          </a:p>
          <a:p>
            <a:endParaRPr lang="en-GB" altLang="en-US"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(Coleman and Hendry,1999) </a:t>
            </a:r>
          </a:p>
          <a:p>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2300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504816" y="703345"/>
            <a:ext cx="8151190" cy="1303867"/>
          </a:xfrm>
        </p:spPr>
        <p:txBody>
          <a:bodyPr>
            <a:noAutofit/>
          </a:bodyPr>
          <a:lstStyle/>
          <a:p>
            <a:r>
              <a:rPr lang="en-GB" altLang="en-US" b="1" dirty="0">
                <a:latin typeface="Arial" panose="020B0604020202020204" pitchFamily="34" charset="0"/>
                <a:cs typeface="Arial" panose="020B0604020202020204" pitchFamily="34" charset="0"/>
              </a:rPr>
              <a:t>Transitions</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(Rites of Passage or Life Events)</a:t>
            </a:r>
          </a:p>
        </p:txBody>
      </p:sp>
      <p:sp>
        <p:nvSpPr>
          <p:cNvPr id="5123" name="Rectangle 3"/>
          <p:cNvSpPr>
            <a:spLocks noGrp="1" noChangeArrowheads="1"/>
          </p:cNvSpPr>
          <p:nvPr>
            <p:ph idx="1"/>
          </p:nvPr>
        </p:nvSpPr>
        <p:spPr/>
        <p:txBody>
          <a:bodyPr>
            <a:normAutofit lnSpcReduction="10000"/>
          </a:bodyPr>
          <a:lstStyle/>
          <a:p>
            <a:pPr marL="0" indent="0">
              <a:buNone/>
            </a:pPr>
            <a:r>
              <a:rPr lang="en-GB" altLang="en-US" b="1" dirty="0">
                <a:latin typeface="Arial" panose="020B0604020202020204" pitchFamily="34" charset="0"/>
                <a:cs typeface="Arial" panose="020B0604020202020204" pitchFamily="34" charset="0"/>
              </a:rPr>
              <a:t>For an older person what could these be?</a:t>
            </a:r>
          </a:p>
          <a:p>
            <a:r>
              <a:rPr lang="en-GB" altLang="en-US" dirty="0">
                <a:latin typeface="Arial" panose="020B0604020202020204" pitchFamily="34" charset="0"/>
                <a:cs typeface="Arial" panose="020B0604020202020204" pitchFamily="34" charset="0"/>
              </a:rPr>
              <a:t>Having grandchildren</a:t>
            </a:r>
          </a:p>
          <a:p>
            <a:r>
              <a:rPr lang="en-GB" altLang="en-US" dirty="0">
                <a:latin typeface="Arial" panose="020B0604020202020204" pitchFamily="34" charset="0"/>
                <a:cs typeface="Arial" panose="020B0604020202020204" pitchFamily="34" charset="0"/>
              </a:rPr>
              <a:t>Retirement</a:t>
            </a:r>
          </a:p>
          <a:p>
            <a:r>
              <a:rPr lang="en-GB" altLang="en-US" dirty="0">
                <a:latin typeface="Arial" panose="020B0604020202020204" pitchFamily="34" charset="0"/>
                <a:cs typeface="Arial" panose="020B0604020202020204" pitchFamily="34" charset="0"/>
              </a:rPr>
              <a:t>Loss of loved one</a:t>
            </a:r>
          </a:p>
          <a:p>
            <a:r>
              <a:rPr lang="en-GB" altLang="en-US" dirty="0">
                <a:latin typeface="Arial" panose="020B0604020202020204" pitchFamily="34" charset="0"/>
                <a:cs typeface="Arial" panose="020B0604020202020204" pitchFamily="34" charset="0"/>
              </a:rPr>
              <a:t>Decrease in abilities</a:t>
            </a:r>
          </a:p>
          <a:p>
            <a:r>
              <a:rPr lang="en-GB" altLang="en-US" dirty="0">
                <a:latin typeface="Arial" panose="020B0604020202020204" pitchFamily="34" charset="0"/>
                <a:cs typeface="Arial" panose="020B0604020202020204" pitchFamily="34" charset="0"/>
              </a:rPr>
              <a:t>Loss of health</a:t>
            </a:r>
          </a:p>
          <a:p>
            <a:r>
              <a:rPr lang="en-GB" altLang="en-US" dirty="0">
                <a:latin typeface="Arial" panose="020B0604020202020204" pitchFamily="34" charset="0"/>
                <a:cs typeface="Arial" panose="020B0604020202020204" pitchFamily="34" charset="0"/>
              </a:rPr>
              <a:t>Change in appearance</a:t>
            </a:r>
          </a:p>
          <a:p>
            <a:pPr marL="0" indent="0">
              <a:buNone/>
            </a:pPr>
            <a:endParaRPr lang="en-GB" altLang="en-US" dirty="0">
              <a:latin typeface="Times New Roman" panose="02020603050405020304" pitchFamily="18" charset="0"/>
              <a:cs typeface="Times New Roman" panose="02020603050405020304" pitchFamily="18" charset="0"/>
            </a:endParaRPr>
          </a:p>
        </p:txBody>
      </p:sp>
      <p:sp>
        <p:nvSpPr>
          <p:cNvPr id="2" name="TextBox 1"/>
          <p:cNvSpPr txBox="1"/>
          <p:nvPr/>
        </p:nvSpPr>
        <p:spPr>
          <a:xfrm>
            <a:off x="6989195" y="5672739"/>
            <a:ext cx="163633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(Robertson, 2014)</a:t>
            </a:r>
          </a:p>
        </p:txBody>
      </p:sp>
    </p:spTree>
    <p:extLst>
      <p:ext uri="{BB962C8B-B14F-4D97-AF65-F5344CB8AC3E}">
        <p14:creationId xmlns:p14="http://schemas.microsoft.com/office/powerpoint/2010/main" val="3125230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To Illustrate…</a:t>
            </a:r>
          </a:p>
        </p:txBody>
      </p:sp>
      <p:sp>
        <p:nvSpPr>
          <p:cNvPr id="6147" name="Rectangle 3"/>
          <p:cNvSpPr>
            <a:spLocks noGrp="1" noChangeArrowheads="1"/>
          </p:cNvSpPr>
          <p:nvPr>
            <p:ph idx="1"/>
          </p:nvPr>
        </p:nvSpPr>
        <p:spPr>
          <a:xfrm>
            <a:off x="512103" y="2490135"/>
            <a:ext cx="8388057" cy="3444997"/>
          </a:xfrm>
        </p:spPr>
        <p:txBody>
          <a:bodyPr>
            <a:normAutofit fontScale="92500" lnSpcReduction="20000"/>
          </a:bodyPr>
          <a:lstStyle/>
          <a:p>
            <a:r>
              <a:rPr lang="en-GB" altLang="en-US" dirty="0">
                <a:latin typeface="Arial" panose="020B0604020202020204" pitchFamily="34" charset="0"/>
                <a:cs typeface="Arial" panose="020B0604020202020204" pitchFamily="34" charset="0"/>
              </a:rPr>
              <a:t>It is suggested that the dramatic change to an individual’s self-identity is no less for the pubescent child discovering pubic hair than for the older adult’s hair turning silver or disappearing altogether!</a:t>
            </a:r>
          </a:p>
          <a:p>
            <a:pPr marL="0" indent="0">
              <a:buNone/>
            </a:pPr>
            <a:r>
              <a:rPr lang="en-GB" altLang="en-US" sz="2600" b="1" dirty="0">
                <a:latin typeface="Arial" panose="020B0604020202020204" pitchFamily="34" charset="0"/>
                <a:cs typeface="Arial" panose="020B0604020202020204" pitchFamily="34" charset="0"/>
              </a:rPr>
              <a:t>Thus, the experience of transition as well as the timing vary widely</a:t>
            </a:r>
          </a:p>
          <a:p>
            <a:r>
              <a:rPr lang="en-GB" altLang="en-US" dirty="0">
                <a:latin typeface="Arial" panose="020B0604020202020204" pitchFamily="34" charset="0"/>
                <a:cs typeface="Arial" panose="020B0604020202020204" pitchFamily="34" charset="0"/>
              </a:rPr>
              <a:t>Many people choose to retire between the age of 50/60, if they can afford to</a:t>
            </a:r>
          </a:p>
          <a:p>
            <a:r>
              <a:rPr lang="en-GB" altLang="en-US" dirty="0">
                <a:latin typeface="Arial" panose="020B0604020202020204" pitchFamily="34" charset="0"/>
                <a:cs typeface="Arial" panose="020B0604020202020204" pitchFamily="34" charset="0"/>
              </a:rPr>
              <a:t>Others, may have to work beyond the age of 65 years as the retirement age increases</a:t>
            </a:r>
          </a:p>
          <a:p>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4551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07010" y="915337"/>
            <a:ext cx="7984503" cy="1303867"/>
          </a:xfrm>
        </p:spPr>
        <p:txBody>
          <a:bodyPr>
            <a:noAutofit/>
          </a:bodyPr>
          <a:lstStyle/>
          <a:p>
            <a:r>
              <a:rPr lang="en-GB" b="1" dirty="0">
                <a:latin typeface="Arial" panose="020B0604020202020204" pitchFamily="34" charset="0"/>
                <a:cs typeface="Arial" panose="020B0604020202020204" pitchFamily="34" charset="0"/>
              </a:rPr>
              <a:t>Transition ‘Experiences’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Depend on a Number of Factors </a:t>
            </a:r>
          </a:p>
        </p:txBody>
      </p:sp>
      <p:sp>
        <p:nvSpPr>
          <p:cNvPr id="7170" name="Rectangle 3"/>
          <p:cNvSpPr>
            <a:spLocks noGrp="1" noChangeArrowheads="1"/>
          </p:cNvSpPr>
          <p:nvPr>
            <p:ph idx="1"/>
          </p:nvPr>
        </p:nvSpPr>
        <p:spPr>
          <a:xfrm>
            <a:off x="1176864" y="2294192"/>
            <a:ext cx="6798736" cy="3444997"/>
          </a:xfrm>
        </p:spPr>
        <p:txBody>
          <a:bodyPr/>
          <a:lstStyle/>
          <a:p>
            <a:pPr marL="0" indent="0">
              <a:buNone/>
            </a:pPr>
            <a:endParaRPr lang="en-GB" altLang="en-US" dirty="0">
              <a:latin typeface="Times New Roman" panose="02020603050405020304" pitchFamily="18" charset="0"/>
              <a:cs typeface="Times New Roman" panose="02020603050405020304" pitchFamily="18" charset="0"/>
            </a:endParaRPr>
          </a:p>
          <a:p>
            <a:pPr lvl="1"/>
            <a:r>
              <a:rPr lang="en-GB" altLang="en-US" dirty="0">
                <a:latin typeface="Arial" panose="020B0604020202020204" pitchFamily="34" charset="0"/>
                <a:cs typeface="Arial" panose="020B0604020202020204" pitchFamily="34" charset="0"/>
              </a:rPr>
              <a:t>Social</a:t>
            </a:r>
          </a:p>
          <a:p>
            <a:pPr lvl="1"/>
            <a:r>
              <a:rPr lang="en-GB" altLang="en-US" dirty="0">
                <a:latin typeface="Arial" panose="020B0604020202020204" pitchFamily="34" charset="0"/>
                <a:cs typeface="Arial" panose="020B0604020202020204" pitchFamily="34" charset="0"/>
              </a:rPr>
              <a:t>Economic </a:t>
            </a:r>
          </a:p>
          <a:p>
            <a:pPr lvl="1"/>
            <a:r>
              <a:rPr lang="en-GB" altLang="en-US" dirty="0">
                <a:latin typeface="Arial" panose="020B0604020202020204" pitchFamily="34" charset="0"/>
                <a:cs typeface="Arial" panose="020B0604020202020204" pitchFamily="34" charset="0"/>
              </a:rPr>
              <a:t>Personal</a:t>
            </a:r>
          </a:p>
          <a:p>
            <a:r>
              <a:rPr lang="en-GB" altLang="en-US" sz="3200" dirty="0">
                <a:latin typeface="Arial" panose="020B0604020202020204" pitchFamily="34" charset="0"/>
                <a:cs typeface="Arial" panose="020B0604020202020204" pitchFamily="34" charset="0"/>
              </a:rPr>
              <a:t>What might these be?</a:t>
            </a:r>
          </a:p>
          <a:p>
            <a:pPr marL="0" indent="0">
              <a:buNone/>
            </a:pPr>
            <a:r>
              <a:rPr lang="en-GB" altLang="en-US" sz="3200" dirty="0">
                <a:latin typeface="Arial" panose="020B0604020202020204" pitchFamily="34" charset="0"/>
                <a:cs typeface="Arial" panose="020B0604020202020204" pitchFamily="34" charset="0"/>
              </a:rPr>
              <a:t>                                      </a:t>
            </a:r>
            <a:r>
              <a:rPr lang="en-GB" altLang="en-US" sz="3200" i="1" dirty="0">
                <a:solidFill>
                  <a:srgbClr val="0070C0"/>
                </a:solidFill>
                <a:latin typeface="Arial" panose="020B0604020202020204" pitchFamily="34" charset="0"/>
                <a:cs typeface="Arial" panose="020B0604020202020204" pitchFamily="34" charset="0"/>
              </a:rPr>
              <a:t>Discuss…</a:t>
            </a:r>
          </a:p>
          <a:p>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7808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0">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17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C9CF1-4C38-8283-15A8-81AF7DD77CD4}"/>
              </a:ext>
            </a:extLst>
          </p:cNvPr>
          <p:cNvSpPr>
            <a:spLocks noGrp="1"/>
          </p:cNvSpPr>
          <p:nvPr>
            <p:ph type="title"/>
          </p:nvPr>
        </p:nvSpPr>
        <p:spPr>
          <a:xfrm>
            <a:off x="254644" y="706992"/>
            <a:ext cx="8889356" cy="1303867"/>
          </a:xfrm>
        </p:spPr>
        <p:txBody>
          <a:bodyPr>
            <a:noAutofit/>
          </a:bodyPr>
          <a:lstStyle/>
          <a:p>
            <a:r>
              <a:rPr lang="en-GB" sz="4400" b="1" dirty="0">
                <a:latin typeface="Arial" panose="020B0604020202020204" pitchFamily="34" charset="0"/>
                <a:cs typeface="Arial" panose="020B0604020202020204" pitchFamily="34" charset="0"/>
              </a:rPr>
              <a:t>Transition can be Influenced by… </a:t>
            </a:r>
          </a:p>
        </p:txBody>
      </p:sp>
      <p:sp>
        <p:nvSpPr>
          <p:cNvPr id="3" name="Content Placeholder 2">
            <a:extLst>
              <a:ext uri="{FF2B5EF4-FFF2-40B4-BE49-F238E27FC236}">
                <a16:creationId xmlns:a16="http://schemas.microsoft.com/office/drawing/2014/main" id="{B8402203-963C-0D52-BDEA-BCB82C0B2DAB}"/>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Family Structure</a:t>
            </a:r>
          </a:p>
          <a:p>
            <a:r>
              <a:rPr lang="en-GB" dirty="0">
                <a:latin typeface="Arial" panose="020B0604020202020204" pitchFamily="34" charset="0"/>
                <a:cs typeface="Arial" panose="020B0604020202020204" pitchFamily="34" charset="0"/>
              </a:rPr>
              <a:t>Social Support</a:t>
            </a:r>
          </a:p>
          <a:p>
            <a:r>
              <a:rPr lang="en-GB" dirty="0">
                <a:latin typeface="Arial" panose="020B0604020202020204" pitchFamily="34" charset="0"/>
                <a:cs typeface="Arial" panose="020B0604020202020204" pitchFamily="34" charset="0"/>
              </a:rPr>
              <a:t>Cultural and Ethnic Background</a:t>
            </a:r>
          </a:p>
          <a:p>
            <a:r>
              <a:rPr lang="en-GB" dirty="0">
                <a:latin typeface="Arial" panose="020B0604020202020204" pitchFamily="34" charset="0"/>
                <a:cs typeface="Arial" panose="020B0604020202020204" pitchFamily="34" charset="0"/>
              </a:rPr>
              <a:t>Income and Financial Security</a:t>
            </a:r>
          </a:p>
          <a:p>
            <a:r>
              <a:rPr lang="en-GB" dirty="0">
                <a:latin typeface="Arial" panose="020B0604020202020204" pitchFamily="34" charset="0"/>
                <a:cs typeface="Arial" panose="020B0604020202020204" pitchFamily="34" charset="0"/>
              </a:rPr>
              <a:t>Access to Quality Healthcare</a:t>
            </a:r>
          </a:p>
          <a:p>
            <a:r>
              <a:rPr lang="en-GB" dirty="0">
                <a:latin typeface="Arial" panose="020B0604020202020204" pitchFamily="34" charset="0"/>
                <a:cs typeface="Arial" panose="020B0604020202020204" pitchFamily="34" charset="0"/>
              </a:rPr>
              <a:t>Lifestyle choices</a:t>
            </a:r>
          </a:p>
          <a:p>
            <a:r>
              <a:rPr lang="en-GB" dirty="0">
                <a:latin typeface="Arial" panose="020B0604020202020204" pitchFamily="34" charset="0"/>
                <a:cs typeface="Arial" panose="020B0604020202020204" pitchFamily="34" charset="0"/>
              </a:rPr>
              <a:t>Psychological well-being</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1315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984155" y="1815131"/>
            <a:ext cx="5265057" cy="2585323"/>
          </a:xfrm>
          <a:prstGeom prst="rect">
            <a:avLst/>
          </a:prstGeom>
        </p:spPr>
        <p:txBody>
          <a:bodyPr wrap="square">
            <a:spAutoFit/>
          </a:bodyPr>
          <a:lstStyle/>
          <a:p>
            <a:pPr algn="ctr"/>
            <a:r>
              <a:rPr lang="en-GB" altLang="en-US" sz="5400" b="1" dirty="0">
                <a:latin typeface="Arial" panose="020B0604020202020204" pitchFamily="34" charset="0"/>
                <a:cs typeface="Arial" panose="020B0604020202020204" pitchFamily="34" charset="0"/>
              </a:rPr>
              <a:t>Characteristics </a:t>
            </a:r>
            <a:br>
              <a:rPr lang="en-GB" altLang="en-US" sz="5400" b="1" dirty="0">
                <a:latin typeface="Arial" panose="020B0604020202020204" pitchFamily="34" charset="0"/>
                <a:cs typeface="Arial" panose="020B0604020202020204" pitchFamily="34" charset="0"/>
              </a:rPr>
            </a:br>
            <a:r>
              <a:rPr lang="en-GB" altLang="en-US" sz="5400" b="1" dirty="0">
                <a:latin typeface="Arial" panose="020B0604020202020204" pitchFamily="34" charset="0"/>
                <a:cs typeface="Arial" panose="020B0604020202020204" pitchFamily="34" charset="0"/>
              </a:rPr>
              <a:t>of the Elderly Population</a:t>
            </a:r>
            <a:endParaRPr lang="en-GB"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13147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47446" y="5565531"/>
            <a:ext cx="6532685" cy="646331"/>
          </a:xfrm>
          <a:prstGeom prst="rect">
            <a:avLst/>
          </a:prstGeom>
          <a:noFill/>
        </p:spPr>
        <p:txBody>
          <a:bodyPr wrap="square" rtlCol="0">
            <a:spAutoFit/>
          </a:bodyPr>
          <a:lstStyle/>
          <a:p>
            <a:r>
              <a:rPr lang="en-GB" dirty="0">
                <a:hlinkClick r:id="rId2"/>
              </a:rPr>
              <a:t>https://www.ageuk.org.uk/globalassets/age-uk/documents/reports-and-publications/later_life_uk_factsheet.pdf</a:t>
            </a:r>
            <a:r>
              <a:rPr lang="en-GB" dirty="0"/>
              <a:t> </a:t>
            </a:r>
          </a:p>
        </p:txBody>
      </p:sp>
      <p:pic>
        <p:nvPicPr>
          <p:cNvPr id="3" name="Picture 2"/>
          <p:cNvPicPr/>
          <p:nvPr/>
        </p:nvPicPr>
        <p:blipFill rotWithShape="1">
          <a:blip r:embed="rId3"/>
          <a:srcRect l="70197" t="12482" r="10907" b="10672"/>
          <a:stretch/>
        </p:blipFill>
        <p:spPr bwMode="auto">
          <a:xfrm>
            <a:off x="4681904" y="1670538"/>
            <a:ext cx="3130061" cy="3745523"/>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1019907" y="927198"/>
            <a:ext cx="2998177" cy="2616101"/>
          </a:xfrm>
          <a:prstGeom prst="rect">
            <a:avLst/>
          </a:prstGeom>
          <a:noFill/>
        </p:spPr>
        <p:txBody>
          <a:bodyPr wrap="square" rtlCol="0">
            <a:spAutoFit/>
          </a:bodyPr>
          <a:lstStyle/>
          <a:p>
            <a:r>
              <a:rPr lang="en-GB" sz="4400" dirty="0">
                <a:solidFill>
                  <a:srgbClr val="0070C0"/>
                </a:solidFill>
                <a:latin typeface="Arial" panose="020B0604020202020204" pitchFamily="34" charset="0"/>
                <a:cs typeface="Arial" panose="020B0604020202020204" pitchFamily="34" charset="0"/>
              </a:rPr>
              <a:t>Activity…</a:t>
            </a:r>
          </a:p>
          <a:p>
            <a:r>
              <a:rPr lang="en-GB" sz="2000" dirty="0">
                <a:solidFill>
                  <a:srgbClr val="0070C0"/>
                </a:solidFill>
                <a:latin typeface="Arial" panose="020B0604020202020204" pitchFamily="34" charset="0"/>
                <a:cs typeface="Arial" panose="020B0604020202020204" pitchFamily="34" charset="0"/>
              </a:rPr>
              <a:t>Look at the document online</a:t>
            </a:r>
          </a:p>
          <a:p>
            <a:r>
              <a:rPr lang="en-GB" sz="2000" dirty="0">
                <a:solidFill>
                  <a:srgbClr val="0070C0"/>
                </a:solidFill>
                <a:latin typeface="Arial" panose="020B0604020202020204" pitchFamily="34" charset="0"/>
                <a:cs typeface="Arial" panose="020B0604020202020204" pitchFamily="34" charset="0"/>
              </a:rPr>
              <a:t>What did you find interesting?</a:t>
            </a:r>
          </a:p>
          <a:p>
            <a:r>
              <a:rPr lang="en-GB" sz="2000" dirty="0">
                <a:solidFill>
                  <a:srgbClr val="0070C0"/>
                </a:solidFill>
                <a:latin typeface="Arial" panose="020B0604020202020204" pitchFamily="34" charset="0"/>
                <a:cs typeface="Arial" panose="020B0604020202020204" pitchFamily="34" charset="0"/>
              </a:rPr>
              <a:t>What did you find surprising?</a:t>
            </a:r>
          </a:p>
        </p:txBody>
      </p:sp>
    </p:spTree>
    <p:extLst>
      <p:ext uri="{BB962C8B-B14F-4D97-AF65-F5344CB8AC3E}">
        <p14:creationId xmlns:p14="http://schemas.microsoft.com/office/powerpoint/2010/main" val="29411715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Autofit/>
          </a:bodyPr>
          <a:lstStyle/>
          <a:p>
            <a:r>
              <a:rPr lang="en-GB" altLang="en-US" b="1" dirty="0">
                <a:latin typeface="Arial" panose="020B0604020202020204" pitchFamily="34" charset="0"/>
                <a:cs typeface="Arial" panose="020B0604020202020204" pitchFamily="34" charset="0"/>
              </a:rPr>
              <a:t>Characteristics </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of the Elderly Population</a:t>
            </a:r>
          </a:p>
        </p:txBody>
      </p:sp>
      <p:sp>
        <p:nvSpPr>
          <p:cNvPr id="9219" name="Rectangle 3"/>
          <p:cNvSpPr>
            <a:spLocks noGrp="1" noChangeArrowheads="1"/>
          </p:cNvSpPr>
          <p:nvPr>
            <p:ph idx="1"/>
          </p:nvPr>
        </p:nvSpPr>
        <p:spPr>
          <a:xfrm>
            <a:off x="713876" y="2497666"/>
            <a:ext cx="7619895" cy="3444997"/>
          </a:xfrm>
        </p:spPr>
        <p:txBody>
          <a:bodyPr>
            <a:normAutofit fontScale="77500" lnSpcReduction="20000"/>
          </a:bodyPr>
          <a:lstStyle/>
          <a:p>
            <a:r>
              <a:rPr lang="en-GB" altLang="en-US" dirty="0">
                <a:latin typeface="Arial" panose="020B0604020202020204" pitchFamily="34" charset="0"/>
                <a:cs typeface="Arial" panose="020B0604020202020204" pitchFamily="34" charset="0"/>
              </a:rPr>
              <a:t>Gerontology is the scientific study of ageing</a:t>
            </a:r>
          </a:p>
          <a:p>
            <a:r>
              <a:rPr lang="en-GB" altLang="en-US" dirty="0">
                <a:latin typeface="Arial" panose="020B0604020202020204" pitchFamily="34" charset="0"/>
                <a:cs typeface="Arial" panose="020B0604020202020204" pitchFamily="34" charset="0"/>
              </a:rPr>
              <a:t>Life expectancy increases as a person gets older! Average age </a:t>
            </a:r>
            <a:r>
              <a:rPr lang="en-GB" altLang="en-US" dirty="0">
                <a:solidFill>
                  <a:schemeClr val="tx1"/>
                </a:solidFill>
                <a:latin typeface="Arial" panose="020B0604020202020204" pitchFamily="34" charset="0"/>
                <a:cs typeface="Arial" panose="020B0604020202020204" pitchFamily="34" charset="0"/>
              </a:rPr>
              <a:t>is 65, but if you get to 80, then you are likely to live until you are 90!</a:t>
            </a:r>
          </a:p>
          <a:p>
            <a:r>
              <a:rPr lang="en-GB" altLang="en-US" dirty="0">
                <a:solidFill>
                  <a:schemeClr val="tx1"/>
                </a:solidFill>
                <a:latin typeface="Arial" panose="020B0604020202020204" pitchFamily="34" charset="0"/>
                <a:cs typeface="Arial" panose="020B0604020202020204" pitchFamily="34" charset="0"/>
              </a:rPr>
              <a:t>The UK has an ageing population </a:t>
            </a:r>
          </a:p>
          <a:p>
            <a:r>
              <a:rPr lang="en-GB" altLang="en-US" dirty="0">
                <a:solidFill>
                  <a:schemeClr val="tx1"/>
                </a:solidFill>
                <a:latin typeface="Arial" panose="020B0604020202020204" pitchFamily="34" charset="0"/>
                <a:cs typeface="Arial" panose="020B0604020202020204" pitchFamily="34" charset="0"/>
              </a:rPr>
              <a:t>According to the 2021 census o</a:t>
            </a:r>
            <a:r>
              <a:rPr lang="en-GB" dirty="0">
                <a:solidFill>
                  <a:schemeClr val="tx1"/>
                </a:solidFill>
                <a:latin typeface="Arial" panose="020B0604020202020204" pitchFamily="34" charset="0"/>
                <a:cs typeface="Arial" panose="020B0604020202020204" pitchFamily="34" charset="0"/>
              </a:rPr>
              <a:t>ver 11 million people – 18.6% of the total population – were aged 65 years or older, compared with 16.4% at the time of the previous census in 2011.</a:t>
            </a:r>
          </a:p>
          <a:p>
            <a:r>
              <a:rPr lang="en-GB" dirty="0">
                <a:solidFill>
                  <a:schemeClr val="tx1"/>
                </a:solidFill>
                <a:latin typeface="Arial" panose="020B0604020202020204" pitchFamily="34" charset="0"/>
                <a:cs typeface="Arial" panose="020B0604020202020204" pitchFamily="34" charset="0"/>
              </a:rPr>
              <a:t>This included over half a million (527,900) people who were at least 90 years of age</a:t>
            </a:r>
            <a:endParaRPr lang="en-GB" altLang="en-US" sz="1900" dirty="0">
              <a:solidFill>
                <a:schemeClr val="tx1"/>
              </a:solidFill>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                                                                                                              (AgeUK, 2018; ONS, 2022)</a:t>
            </a:r>
          </a:p>
        </p:txBody>
      </p:sp>
    </p:spTree>
    <p:extLst>
      <p:ext uri="{BB962C8B-B14F-4D97-AF65-F5344CB8AC3E}">
        <p14:creationId xmlns:p14="http://schemas.microsoft.com/office/powerpoint/2010/main" val="3507005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b="1" dirty="0">
                <a:latin typeface="Arial" panose="020B0604020202020204" pitchFamily="34" charset="0"/>
                <a:cs typeface="Arial" panose="020B0604020202020204" pitchFamily="34" charset="0"/>
              </a:rPr>
              <a:t>Subgroups</a:t>
            </a:r>
          </a:p>
        </p:txBody>
      </p:sp>
      <p:sp>
        <p:nvSpPr>
          <p:cNvPr id="9219" name="Rectangle 3"/>
          <p:cNvSpPr>
            <a:spLocks noGrp="1" noChangeArrowheads="1"/>
          </p:cNvSpPr>
          <p:nvPr>
            <p:ph idx="1"/>
          </p:nvPr>
        </p:nvSpPr>
        <p:spPr>
          <a:xfrm>
            <a:off x="1073497" y="2490135"/>
            <a:ext cx="7028881" cy="3444997"/>
          </a:xfrm>
        </p:spPr>
        <p:txBody>
          <a:bodyPr>
            <a:normAutofit/>
          </a:bodyPr>
          <a:lstStyle/>
          <a:p>
            <a:r>
              <a:rPr lang="en-GB" altLang="en-US" dirty="0">
                <a:latin typeface="Arial" panose="020B0604020202020204" pitchFamily="34" charset="0"/>
                <a:cs typeface="Arial" panose="020B0604020202020204" pitchFamily="34" charset="0"/>
              </a:rPr>
              <a:t>Gerontologists point out that there are important differences in subgroups</a:t>
            </a:r>
          </a:p>
          <a:p>
            <a:endParaRPr lang="en-GB" altLang="en-US" dirty="0">
              <a:latin typeface="Arial" panose="020B0604020202020204" pitchFamily="34" charset="0"/>
              <a:cs typeface="Arial" panose="020B0604020202020204" pitchFamily="34" charset="0"/>
            </a:endParaRPr>
          </a:p>
          <a:p>
            <a:pPr lvl="1"/>
            <a:r>
              <a:rPr lang="en-GB" altLang="en-US" dirty="0">
                <a:latin typeface="Arial" panose="020B0604020202020204" pitchFamily="34" charset="0"/>
                <a:cs typeface="Arial" panose="020B0604020202020204" pitchFamily="34" charset="0"/>
              </a:rPr>
              <a:t> 60-75 years are the ‘young’ old</a:t>
            </a:r>
          </a:p>
          <a:p>
            <a:pPr lvl="1"/>
            <a:r>
              <a:rPr lang="en-GB" altLang="en-US" dirty="0">
                <a:latin typeface="Arial" panose="020B0604020202020204" pitchFamily="34" charset="0"/>
                <a:cs typeface="Arial" panose="020B0604020202020204" pitchFamily="34" charset="0"/>
              </a:rPr>
              <a:t> 75- 85 years are the ‘old’ old</a:t>
            </a:r>
          </a:p>
          <a:p>
            <a:pPr lvl="1"/>
            <a:r>
              <a:rPr lang="en-GB" altLang="en-US" dirty="0">
                <a:latin typeface="Arial" panose="020B0604020202020204" pitchFamily="34" charset="0"/>
                <a:cs typeface="Arial" panose="020B0604020202020204" pitchFamily="34" charset="0"/>
              </a:rPr>
              <a:t> 85 + years are the ‘oldest’ old</a:t>
            </a:r>
          </a:p>
          <a:p>
            <a:pPr marL="457200" lvl="1" indent="0">
              <a:buNone/>
            </a:pPr>
            <a:r>
              <a:rPr lang="en-GB" altLang="en-US" dirty="0">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(Department of Health, 2011)</a:t>
            </a:r>
          </a:p>
        </p:txBody>
      </p:sp>
    </p:spTree>
    <p:extLst>
      <p:ext uri="{BB962C8B-B14F-4D97-AF65-F5344CB8AC3E}">
        <p14:creationId xmlns:p14="http://schemas.microsoft.com/office/powerpoint/2010/main" val="1593730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US" altLang="en-US" b="1" dirty="0">
                <a:latin typeface="Arial" panose="020B0604020202020204" pitchFamily="34" charset="0"/>
                <a:cs typeface="Arial" panose="020B0604020202020204" pitchFamily="34" charset="0"/>
              </a:rPr>
              <a:t>The Oldest Old</a:t>
            </a:r>
          </a:p>
        </p:txBody>
      </p:sp>
      <p:sp>
        <p:nvSpPr>
          <p:cNvPr id="11267" name="Content Placeholder 2"/>
          <p:cNvSpPr>
            <a:spLocks noGrp="1"/>
          </p:cNvSpPr>
          <p:nvPr>
            <p:ph idx="1"/>
          </p:nvPr>
        </p:nvSpPr>
        <p:spPr>
          <a:xfrm>
            <a:off x="422031" y="2639605"/>
            <a:ext cx="8335107" cy="3383126"/>
          </a:xfrm>
        </p:spPr>
        <p:txBody>
          <a:bodyPr/>
          <a:lstStyle/>
          <a:p>
            <a:pPr lvl="1"/>
            <a:r>
              <a:rPr lang="en-GB" altLang="en-US" dirty="0">
                <a:latin typeface="Arial" panose="020B0604020202020204" pitchFamily="34" charset="0"/>
                <a:cs typeface="Arial" panose="020B0604020202020204" pitchFamily="34" charset="0"/>
              </a:rPr>
              <a:t>This last group are more likely to suffer from significant physical and mental impairments that the other groups, thus within this sub-group are the  </a:t>
            </a:r>
            <a:r>
              <a:rPr lang="en-GB" altLang="en-US" b="1" dirty="0">
                <a:latin typeface="Arial" panose="020B0604020202020204" pitchFamily="34" charset="0"/>
                <a:cs typeface="Arial" panose="020B0604020202020204" pitchFamily="34" charset="0"/>
              </a:rPr>
              <a:t>‘frail elderly’ </a:t>
            </a:r>
            <a:r>
              <a:rPr lang="en-GB" altLang="en-US" dirty="0">
                <a:latin typeface="Arial" panose="020B0604020202020204" pitchFamily="34" charset="0"/>
                <a:cs typeface="Arial" panose="020B0604020202020204" pitchFamily="34" charset="0"/>
              </a:rPr>
              <a:t>who are unable to care for themselves</a:t>
            </a:r>
          </a:p>
          <a:p>
            <a:pPr lvl="1"/>
            <a:r>
              <a:rPr lang="en-GB" altLang="en-US" dirty="0">
                <a:latin typeface="Arial" panose="020B0604020202020204" pitchFamily="34" charset="0"/>
                <a:cs typeface="Arial" panose="020B0604020202020204" pitchFamily="34" charset="0"/>
              </a:rPr>
              <a:t> Statistically this age group continues to grow – worrying demographers and economists who are concerned about the ability of the young and middle aged to support them.  </a:t>
            </a:r>
          </a:p>
          <a:p>
            <a:endParaRPr lang="en-US" altLang="en-US" dirty="0"/>
          </a:p>
        </p:txBody>
      </p:sp>
    </p:spTree>
    <p:extLst>
      <p:ext uri="{BB962C8B-B14F-4D97-AF65-F5344CB8AC3E}">
        <p14:creationId xmlns:p14="http://schemas.microsoft.com/office/powerpoint/2010/main" val="2820958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Class Exercise</a:t>
            </a:r>
          </a:p>
        </p:txBody>
      </p:sp>
      <p:sp>
        <p:nvSpPr>
          <p:cNvPr id="3" name="Content Placeholder 2"/>
          <p:cNvSpPr>
            <a:spLocks noGrp="1"/>
          </p:cNvSpPr>
          <p:nvPr>
            <p:ph idx="1"/>
          </p:nvPr>
        </p:nvSpPr>
        <p:spPr>
          <a:xfrm>
            <a:off x="948270" y="2841980"/>
            <a:ext cx="7426961" cy="3242755"/>
          </a:xfrm>
        </p:spPr>
        <p:txBody>
          <a:bodyPr/>
          <a:lstStyle/>
          <a:p>
            <a:r>
              <a:rPr lang="en-GB" dirty="0">
                <a:latin typeface="Times New Roman" panose="02020603050405020304" pitchFamily="18" charset="0"/>
                <a:cs typeface="Times New Roman" panose="02020603050405020304" pitchFamily="18" charset="0"/>
              </a:rPr>
              <a:t> </a:t>
            </a:r>
            <a:r>
              <a:rPr lang="en-GB" dirty="0">
                <a:latin typeface="Arial" panose="020B0604020202020204" pitchFamily="34" charset="0"/>
                <a:cs typeface="Arial" panose="020B0604020202020204" pitchFamily="34" charset="0"/>
              </a:rPr>
              <a:t>If I could transport you now to 85 years old…what do you think/hope your life would be like?</a:t>
            </a:r>
          </a:p>
          <a:p>
            <a:r>
              <a:rPr lang="en-GB" dirty="0">
                <a:latin typeface="Arial" panose="020B0604020202020204" pitchFamily="34" charset="0"/>
                <a:cs typeface="Arial" panose="020B0604020202020204" pitchFamily="34" charset="0"/>
              </a:rPr>
              <a:t> </a:t>
            </a:r>
            <a:r>
              <a:rPr lang="en-GB" sz="3600" dirty="0">
                <a:solidFill>
                  <a:srgbClr val="0070C0"/>
                </a:solidFill>
                <a:latin typeface="Arial" panose="020B0604020202020204" pitchFamily="34" charset="0"/>
                <a:cs typeface="Arial" panose="020B0604020202020204" pitchFamily="34" charset="0"/>
              </a:rPr>
              <a:t>Justify your answer….</a:t>
            </a:r>
          </a:p>
          <a:p>
            <a:endParaRPr lang="en-GB" dirty="0"/>
          </a:p>
        </p:txBody>
      </p:sp>
    </p:spTree>
    <p:extLst>
      <p:ext uri="{BB962C8B-B14F-4D97-AF65-F5344CB8AC3E}">
        <p14:creationId xmlns:p14="http://schemas.microsoft.com/office/powerpoint/2010/main" val="9084305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Historical Perspectives on Ageing</a:t>
            </a:r>
          </a:p>
        </p:txBody>
      </p:sp>
      <p:sp>
        <p:nvSpPr>
          <p:cNvPr id="3" name="Content Placeholder 2"/>
          <p:cNvSpPr>
            <a:spLocks noGrp="1"/>
          </p:cNvSpPr>
          <p:nvPr>
            <p:ph idx="1"/>
          </p:nvPr>
        </p:nvSpPr>
        <p:spPr>
          <a:xfrm>
            <a:off x="609705" y="2522393"/>
            <a:ext cx="7943985" cy="3444997"/>
          </a:xfrm>
        </p:spPr>
        <p:txBody>
          <a:bodyPr>
            <a:normAutofit lnSpcReduction="10000"/>
          </a:bodyPr>
          <a:lstStyle/>
          <a:p>
            <a:r>
              <a:rPr lang="en-GB" dirty="0">
                <a:latin typeface="Arial" panose="020B0604020202020204" pitchFamily="34" charset="0"/>
                <a:cs typeface="Arial" panose="020B0604020202020204" pitchFamily="34" charset="0"/>
              </a:rPr>
              <a:t>We have a rosy view of how we treated our elderly in the past but is this realistic?</a:t>
            </a:r>
          </a:p>
          <a:p>
            <a:r>
              <a:rPr lang="en-GB" dirty="0">
                <a:latin typeface="Arial" panose="020B0604020202020204" pitchFamily="34" charset="0"/>
                <a:cs typeface="Arial" panose="020B0604020202020204" pitchFamily="34" charset="0"/>
              </a:rPr>
              <a:t>Between 1600 and 1800 only 3.4% were over 60</a:t>
            </a:r>
          </a:p>
          <a:p>
            <a:r>
              <a:rPr lang="en-GB" dirty="0">
                <a:latin typeface="Arial" panose="020B0604020202020204" pitchFamily="34" charset="0"/>
                <a:cs typeface="Arial" panose="020B0604020202020204" pitchFamily="34" charset="0"/>
              </a:rPr>
              <a:t>Today more than 18% are over 65!</a:t>
            </a:r>
          </a:p>
          <a:p>
            <a:pPr marL="0" indent="0">
              <a:buNone/>
            </a:pPr>
            <a:r>
              <a:rPr lang="en-GB" b="1" dirty="0">
                <a:latin typeface="Arial" panose="020B0604020202020204" pitchFamily="34" charset="0"/>
                <a:cs typeface="Arial" panose="020B0604020202020204" pitchFamily="34" charset="0"/>
              </a:rPr>
              <a:t>What are the implications of this on society and the family? </a:t>
            </a:r>
          </a:p>
          <a:p>
            <a:pPr marL="0" indent="0">
              <a:buNone/>
            </a:pPr>
            <a:r>
              <a:rPr lang="en-GB"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25458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Historical Perspectives on Old Age</a:t>
            </a:r>
          </a:p>
        </p:txBody>
      </p:sp>
      <p:sp>
        <p:nvSpPr>
          <p:cNvPr id="3" name="Content Placeholder 2"/>
          <p:cNvSpPr>
            <a:spLocks noGrp="1"/>
          </p:cNvSpPr>
          <p:nvPr>
            <p:ph idx="1"/>
          </p:nvPr>
        </p:nvSpPr>
        <p:spPr>
          <a:xfrm>
            <a:off x="787078" y="2490135"/>
            <a:ext cx="7639291" cy="3444997"/>
          </a:xfrm>
        </p:spPr>
        <p:txBody>
          <a:bodyPr>
            <a:normAutofit fontScale="92500" lnSpcReduction="20000"/>
          </a:bodyPr>
          <a:lstStyle/>
          <a:p>
            <a:r>
              <a:rPr lang="en-GB" dirty="0">
                <a:latin typeface="Arial" panose="020B0604020202020204" pitchFamily="34" charset="0"/>
                <a:cs typeface="Arial" panose="020B0604020202020204" pitchFamily="34" charset="0"/>
              </a:rPr>
              <a:t>In Medieval and Tudor times the elderly in poverty were looked after by the </a:t>
            </a:r>
            <a:r>
              <a:rPr lang="en-GB" b="1" dirty="0">
                <a:latin typeface="Arial" panose="020B0604020202020204" pitchFamily="34" charset="0"/>
                <a:cs typeface="Arial" panose="020B0604020202020204" pitchFamily="34" charset="0"/>
              </a:rPr>
              <a:t>parish</a:t>
            </a:r>
          </a:p>
          <a:p>
            <a:r>
              <a:rPr lang="en-GB" dirty="0">
                <a:latin typeface="Arial" panose="020B0604020202020204" pitchFamily="34" charset="0"/>
                <a:cs typeface="Arial" panose="020B0604020202020204" pitchFamily="34" charset="0"/>
              </a:rPr>
              <a:t>In the early 17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the  </a:t>
            </a:r>
            <a:r>
              <a:rPr lang="en-GB" b="1" dirty="0">
                <a:latin typeface="Arial" panose="020B0604020202020204" pitchFamily="34" charset="0"/>
                <a:cs typeface="Arial" panose="020B0604020202020204" pitchFamily="34" charset="0"/>
              </a:rPr>
              <a:t>Poor Laws </a:t>
            </a:r>
            <a:r>
              <a:rPr lang="en-GB" dirty="0">
                <a:latin typeface="Arial" panose="020B0604020202020204" pitchFamily="34" charset="0"/>
                <a:cs typeface="Arial" panose="020B0604020202020204" pitchFamily="34" charset="0"/>
              </a:rPr>
              <a:t>outlined the obligation of </a:t>
            </a:r>
            <a:r>
              <a:rPr lang="en-GB" b="1" dirty="0">
                <a:latin typeface="Arial" panose="020B0604020202020204" pitchFamily="34" charset="0"/>
                <a:cs typeface="Arial" panose="020B0604020202020204" pitchFamily="34" charset="0"/>
              </a:rPr>
              <a:t>family</a:t>
            </a:r>
            <a:r>
              <a:rPr lang="en-GB" dirty="0">
                <a:latin typeface="Arial" panose="020B0604020202020204" pitchFamily="34" charset="0"/>
                <a:cs typeface="Arial" panose="020B0604020202020204" pitchFamily="34" charset="0"/>
              </a:rPr>
              <a:t> members to care for their elderly relatives although this was rarely enforced</a:t>
            </a:r>
          </a:p>
          <a:p>
            <a:r>
              <a:rPr lang="en-GB" dirty="0">
                <a:latin typeface="Arial" panose="020B0604020202020204" pitchFamily="34" charset="0"/>
                <a:cs typeface="Arial" panose="020B0604020202020204" pitchFamily="34" charset="0"/>
              </a:rPr>
              <a:t>In the 18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and early 19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although there was some </a:t>
            </a:r>
            <a:r>
              <a:rPr lang="en-GB" b="1" dirty="0">
                <a:latin typeface="Arial" panose="020B0604020202020204" pitchFamily="34" charset="0"/>
                <a:cs typeface="Arial" panose="020B0604020202020204" pitchFamily="34" charset="0"/>
              </a:rPr>
              <a:t>outdoor relief </a:t>
            </a:r>
            <a:r>
              <a:rPr lang="en-GB" dirty="0">
                <a:latin typeface="Arial" panose="020B0604020202020204" pitchFamily="34" charset="0"/>
                <a:cs typeface="Arial" panose="020B0604020202020204" pitchFamily="34" charset="0"/>
              </a:rPr>
              <a:t>the majority of elderly people without support or/and in poverty had to enter the </a:t>
            </a:r>
            <a:r>
              <a:rPr lang="en-GB" b="1" dirty="0">
                <a:latin typeface="Arial" panose="020B0604020202020204" pitchFamily="34" charset="0"/>
                <a:cs typeface="Arial" panose="020B0604020202020204" pitchFamily="34" charset="0"/>
              </a:rPr>
              <a:t>workhouse</a:t>
            </a:r>
          </a:p>
          <a:p>
            <a:r>
              <a:rPr lang="en-GB" b="1" dirty="0">
                <a:latin typeface="Arial" panose="020B0604020202020204" pitchFamily="34" charset="0"/>
                <a:cs typeface="Arial" panose="020B0604020202020204" pitchFamily="34" charset="0"/>
              </a:rPr>
              <a:t>These were routinely segregated </a:t>
            </a:r>
          </a:p>
        </p:txBody>
      </p:sp>
    </p:spTree>
    <p:extLst>
      <p:ext uri="{BB962C8B-B14F-4D97-AF65-F5344CB8AC3E}">
        <p14:creationId xmlns:p14="http://schemas.microsoft.com/office/powerpoint/2010/main" val="331483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9135" y="783453"/>
            <a:ext cx="7729742" cy="1303867"/>
          </a:xfrm>
        </p:spPr>
        <p:txBody>
          <a:bodyPr>
            <a:noAutofit/>
          </a:bodyPr>
          <a:lstStyle/>
          <a:p>
            <a:r>
              <a:rPr lang="en-GB" b="1" dirty="0">
                <a:latin typeface="Arial" panose="020B0604020202020204" pitchFamily="34" charset="0"/>
                <a:cs typeface="Arial" panose="020B0604020202020204" pitchFamily="34" charset="0"/>
              </a:rPr>
              <a:t>Mr Bumble refusing Darby and-Joan entry to the Workhouse Together</a:t>
            </a:r>
          </a:p>
        </p:txBody>
      </p:sp>
      <p:pic>
        <p:nvPicPr>
          <p:cNvPr id="4" name="Content Placeholder 3"/>
          <p:cNvPicPr>
            <a:picLocks noGrp="1"/>
          </p:cNvPicPr>
          <p:nvPr>
            <p:ph idx="1"/>
          </p:nvPr>
        </p:nvPicPr>
        <p:blipFill>
          <a:blip r:embed="rId2" cstate="email">
            <a:extLst>
              <a:ext uri="{28A0092B-C50C-407E-A947-70E740481C1C}">
                <a14:useLocalDpi xmlns:a14="http://schemas.microsoft.com/office/drawing/2010/main" val="0"/>
              </a:ext>
            </a:extLst>
          </a:blip>
          <a:stretch>
            <a:fillRect/>
          </a:stretch>
        </p:blipFill>
        <p:spPr bwMode="auto">
          <a:xfrm>
            <a:off x="2580203" y="2612802"/>
            <a:ext cx="3991532" cy="3200847"/>
          </a:xfrm>
          <a:prstGeom prst="rect">
            <a:avLst/>
          </a:prstGeom>
          <a:noFill/>
          <a:ln>
            <a:noFill/>
          </a:ln>
        </p:spPr>
      </p:pic>
    </p:spTree>
    <p:extLst>
      <p:ext uri="{BB962C8B-B14F-4D97-AF65-F5344CB8AC3E}">
        <p14:creationId xmlns:p14="http://schemas.microsoft.com/office/powerpoint/2010/main" val="38573924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r>
              <a:rPr lang="en-GB" sz="4400" b="1" dirty="0">
                <a:latin typeface="Arial" panose="020B0604020202020204" pitchFamily="34" charset="0"/>
                <a:cs typeface="Arial" panose="020B0604020202020204" pitchFamily="34" charset="0"/>
              </a:rPr>
              <a:t>20</a:t>
            </a:r>
            <a:r>
              <a:rPr lang="en-GB" sz="4400" b="1" baseline="30000" dirty="0">
                <a:latin typeface="Arial" panose="020B0604020202020204" pitchFamily="34" charset="0"/>
                <a:cs typeface="Arial" panose="020B0604020202020204" pitchFamily="34" charset="0"/>
              </a:rPr>
              <a:t>th</a:t>
            </a:r>
            <a:r>
              <a:rPr lang="en-GB" sz="4400" b="1" dirty="0">
                <a:latin typeface="Arial" panose="020B0604020202020204" pitchFamily="34" charset="0"/>
                <a:cs typeface="Arial" panose="020B0604020202020204" pitchFamily="34" charset="0"/>
              </a:rPr>
              <a:t> Century Perspectives on Ageing</a:t>
            </a:r>
          </a:p>
        </p:txBody>
      </p:sp>
      <p:sp>
        <p:nvSpPr>
          <p:cNvPr id="3" name="Content Placeholder 2"/>
          <p:cNvSpPr>
            <a:spLocks noGrp="1"/>
          </p:cNvSpPr>
          <p:nvPr>
            <p:ph idx="1"/>
          </p:nvPr>
        </p:nvSpPr>
        <p:spPr>
          <a:xfrm>
            <a:off x="1176865" y="2490135"/>
            <a:ext cx="7203810" cy="3444997"/>
          </a:xfrm>
        </p:spPr>
        <p:txBody>
          <a:bodyPr>
            <a:normAutofit/>
          </a:bodyPr>
          <a:lstStyle/>
          <a:p>
            <a:r>
              <a:rPr lang="en-GB" dirty="0">
                <a:latin typeface="Arial" panose="020B0604020202020204" pitchFamily="34" charset="0"/>
                <a:cs typeface="Arial" panose="020B0604020202020204" pitchFamily="34" charset="0"/>
              </a:rPr>
              <a:t>Ageing approached as an individual and social </a:t>
            </a:r>
            <a:r>
              <a:rPr lang="en-GB" b="1" dirty="0">
                <a:latin typeface="Arial" panose="020B0604020202020204" pitchFamily="34" charset="0"/>
                <a:cs typeface="Arial" panose="020B0604020202020204" pitchFamily="34" charset="0"/>
              </a:rPr>
              <a:t>problem</a:t>
            </a:r>
            <a:r>
              <a:rPr lang="en-GB" dirty="0">
                <a:latin typeface="Arial" panose="020B0604020202020204" pitchFamily="34" charset="0"/>
                <a:cs typeface="Arial" panose="020B0604020202020204" pitchFamily="34" charset="0"/>
              </a:rPr>
              <a:t> (1940s -60s)</a:t>
            </a:r>
          </a:p>
          <a:p>
            <a:r>
              <a:rPr lang="en-GB" dirty="0">
                <a:latin typeface="Arial" panose="020B0604020202020204" pitchFamily="34" charset="0"/>
                <a:cs typeface="Arial" panose="020B0604020202020204" pitchFamily="34" charset="0"/>
              </a:rPr>
              <a:t>Ageing treated as an economic and employment </a:t>
            </a:r>
            <a:r>
              <a:rPr lang="en-GB" b="1" dirty="0">
                <a:latin typeface="Arial" panose="020B0604020202020204" pitchFamily="34" charset="0"/>
                <a:cs typeface="Arial" panose="020B0604020202020204" pitchFamily="34" charset="0"/>
              </a:rPr>
              <a:t>issue</a:t>
            </a:r>
            <a:r>
              <a:rPr lang="en-GB" dirty="0">
                <a:latin typeface="Arial" panose="020B0604020202020204" pitchFamily="34" charset="0"/>
                <a:cs typeface="Arial" panose="020B0604020202020204" pitchFamily="34" charset="0"/>
              </a:rPr>
              <a:t> (1970s- 80s)</a:t>
            </a:r>
          </a:p>
          <a:p>
            <a:r>
              <a:rPr lang="en-GB" dirty="0">
                <a:latin typeface="Arial" panose="020B0604020202020204" pitchFamily="34" charset="0"/>
                <a:cs typeface="Arial" panose="020B0604020202020204" pitchFamily="34" charset="0"/>
              </a:rPr>
              <a:t>Ageing constructed as a global </a:t>
            </a:r>
            <a:r>
              <a:rPr lang="en-GB" b="1" dirty="0">
                <a:latin typeface="Arial" panose="020B0604020202020204" pitchFamily="34" charset="0"/>
                <a:cs typeface="Arial" panose="020B0604020202020204" pitchFamily="34" charset="0"/>
              </a:rPr>
              <a:t>issue</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concern </a:t>
            </a:r>
            <a:r>
              <a:rPr lang="en-GB" dirty="0">
                <a:latin typeface="Arial" panose="020B0604020202020204" pitchFamily="34" charset="0"/>
                <a:cs typeface="Arial" panose="020B0604020202020204" pitchFamily="34" charset="0"/>
              </a:rPr>
              <a:t>(1990s to present)</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(Bond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2007)</a:t>
            </a:r>
          </a:p>
        </p:txBody>
      </p:sp>
    </p:spTree>
    <p:extLst>
      <p:ext uri="{BB962C8B-B14F-4D97-AF65-F5344CB8AC3E}">
        <p14:creationId xmlns:p14="http://schemas.microsoft.com/office/powerpoint/2010/main" val="320783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285" y="853791"/>
            <a:ext cx="7553896" cy="1303867"/>
          </a:xfrm>
        </p:spPr>
        <p:txBody>
          <a:bodyPr>
            <a:noAutofit/>
          </a:bodyPr>
          <a:lstStyle/>
          <a:p>
            <a:r>
              <a:rPr lang="en-GB" b="1" dirty="0">
                <a:latin typeface="Arial" panose="020B0604020202020204" pitchFamily="34" charset="0"/>
                <a:cs typeface="Arial" panose="020B0604020202020204" pitchFamily="34" charset="0"/>
              </a:rPr>
              <a:t>How Media and Modern Society Portray Older People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The perception in our media, whether that is film, television, books or news, seem to continue perpetuating ageist stereotypes.</a:t>
            </a:r>
          </a:p>
          <a:p>
            <a:r>
              <a:rPr lang="en-GB" dirty="0">
                <a:latin typeface="Arial" panose="020B0604020202020204" pitchFamily="34" charset="0"/>
                <a:cs typeface="Arial" panose="020B0604020202020204" pitchFamily="34" charset="0"/>
              </a:rPr>
              <a:t>One of the biggest is around computer literacy. Whilst the perception is the older you are the less familiar you'll be with modern technology, a large portion of older people are able to use computers and quite well.</a:t>
            </a: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270613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285" y="853791"/>
            <a:ext cx="7553896" cy="1303867"/>
          </a:xfrm>
        </p:spPr>
        <p:txBody>
          <a:bodyPr>
            <a:noAutofit/>
          </a:bodyPr>
          <a:lstStyle/>
          <a:p>
            <a:r>
              <a:rPr lang="en-GB" b="1" dirty="0">
                <a:latin typeface="Arial" panose="020B0604020202020204" pitchFamily="34" charset="0"/>
                <a:cs typeface="Arial" panose="020B0604020202020204" pitchFamily="34" charset="0"/>
              </a:rPr>
              <a:t>How Media and Modern Society Portray Older People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 large number of YouTube consumers are retirees with around 36 percent of users clicking on the plethora of free entertainment and informational videos.</a:t>
            </a:r>
          </a:p>
          <a:p>
            <a:r>
              <a:rPr lang="en-GB" dirty="0">
                <a:latin typeface="Arial" panose="020B0604020202020204" pitchFamily="34" charset="0"/>
                <a:cs typeface="Arial" panose="020B0604020202020204" pitchFamily="34" charset="0"/>
              </a:rPr>
              <a:t>Additionally, one of Facebook’s biggest demographics are people over the age of 50. It’s the most commonly used social media by older people</a:t>
            </a: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183729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285" y="853791"/>
            <a:ext cx="7553896" cy="1303867"/>
          </a:xfrm>
        </p:spPr>
        <p:txBody>
          <a:bodyPr>
            <a:noAutofit/>
          </a:bodyPr>
          <a:lstStyle/>
          <a:p>
            <a:r>
              <a:rPr lang="en-GB" b="1" dirty="0">
                <a:latin typeface="Arial" panose="020B0604020202020204" pitchFamily="34" charset="0"/>
                <a:cs typeface="Arial" panose="020B0604020202020204" pitchFamily="34" charset="0"/>
              </a:rPr>
              <a:t>How Media and Modern Society Portray Older People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Dementia is nothing to joke about. However, many jokes in the media we consume poke fun at older adults and their memory loss.</a:t>
            </a:r>
          </a:p>
          <a:p>
            <a:r>
              <a:rPr lang="en-GB" dirty="0">
                <a:latin typeface="Arial" panose="020B0604020202020204" pitchFamily="34" charset="0"/>
                <a:cs typeface="Arial" panose="020B0604020202020204" pitchFamily="34" charset="0"/>
              </a:rPr>
              <a:t>Along with perceptions of older people having memory loss, is the continued stereotype of older adults being mean and rude</a:t>
            </a: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3535859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117560"/>
            <a:ext cx="6798734" cy="1303867"/>
          </a:xfrm>
        </p:spPr>
        <p:txBody>
          <a:bodyPr>
            <a:normAutofit fontScale="90000"/>
          </a:bodyPr>
          <a:lstStyle/>
          <a:p>
            <a:r>
              <a:rPr lang="en-GB" sz="4900" b="1" dirty="0">
                <a:latin typeface="Arial" panose="020B0604020202020204" pitchFamily="34" charset="0"/>
                <a:cs typeface="Arial" panose="020B0604020202020204" pitchFamily="34" charset="0"/>
              </a:rPr>
              <a:t>You’re Only as Old as you Feel</a:t>
            </a:r>
            <a:br>
              <a:rPr lang="en-GB" dirty="0"/>
            </a:b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Depending on who you ask, the definition of what old is can differ depending on opinion and the age of the person being asked.</a:t>
            </a:r>
          </a:p>
          <a:p>
            <a:r>
              <a:rPr lang="en-GB" dirty="0">
                <a:latin typeface="Arial" panose="020B0604020202020204" pitchFamily="34" charset="0"/>
                <a:cs typeface="Arial" panose="020B0604020202020204" pitchFamily="34" charset="0"/>
              </a:rPr>
              <a:t>Searching for what is considered “old” can seem irrelevant when you will always receive a subjective answer.</a:t>
            </a:r>
          </a:p>
          <a:p>
            <a:endParaRPr lang="en-GB" dirty="0"/>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708494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117560"/>
            <a:ext cx="6798734" cy="1303867"/>
          </a:xfrm>
        </p:spPr>
        <p:txBody>
          <a:bodyPr>
            <a:normAutofit fontScale="90000"/>
          </a:bodyPr>
          <a:lstStyle/>
          <a:p>
            <a:r>
              <a:rPr lang="en-GB" sz="4900" b="1" dirty="0">
                <a:latin typeface="Arial" panose="020B0604020202020204" pitchFamily="34" charset="0"/>
                <a:cs typeface="Arial" panose="020B0604020202020204" pitchFamily="34" charset="0"/>
              </a:rPr>
              <a:t>You’re Only as Old as you Feel</a:t>
            </a:r>
            <a:br>
              <a:rPr lang="en-GB" dirty="0"/>
            </a:br>
            <a:endParaRPr lang="en-GB" dirty="0"/>
          </a:p>
        </p:txBody>
      </p:sp>
      <p:sp>
        <p:nvSpPr>
          <p:cNvPr id="3" name="Content Placeholder 2"/>
          <p:cNvSpPr>
            <a:spLocks noGrp="1"/>
          </p:cNvSpPr>
          <p:nvPr>
            <p:ph idx="1"/>
          </p:nvPr>
        </p:nvSpPr>
        <p:spPr>
          <a:xfrm>
            <a:off x="1282373" y="2947335"/>
            <a:ext cx="6798736" cy="3444997"/>
          </a:xfrm>
        </p:spPr>
        <p:txBody>
          <a:bodyPr/>
          <a:lstStyle/>
          <a:p>
            <a:r>
              <a:rPr lang="en-GB" dirty="0">
                <a:latin typeface="Arial" panose="020B0604020202020204" pitchFamily="34" charset="0"/>
                <a:cs typeface="Arial" panose="020B0604020202020204" pitchFamily="34" charset="0"/>
              </a:rPr>
              <a:t>These days it seems age has become just a number, and it’s more about how you are feeling physically and mentally which determines whether you are old.</a:t>
            </a: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248812193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117560"/>
            <a:ext cx="6798734" cy="1303867"/>
          </a:xfrm>
        </p:spPr>
        <p:txBody>
          <a:bodyPr>
            <a:normAutofit fontScale="90000"/>
          </a:bodyPr>
          <a:lstStyle/>
          <a:p>
            <a:r>
              <a:rPr lang="en-GB" sz="4900" b="1" dirty="0">
                <a:latin typeface="Arial" panose="020B0604020202020204" pitchFamily="34" charset="0"/>
                <a:cs typeface="Arial" panose="020B0604020202020204" pitchFamily="34" charset="0"/>
              </a:rPr>
              <a:t>You’re Only as Old as you Feel</a:t>
            </a:r>
            <a:br>
              <a:rPr lang="en-GB" dirty="0"/>
            </a:b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If a 95 year old Finnish woman can be one of the oldest person to bungee jump, or a 80 year old can be the oldest person to reach the summit of Mount Everest even after four open-heart surgeries and suffering a shattered pelvis, who really gets to decide if you are too old to do something?</a:t>
            </a:r>
          </a:p>
        </p:txBody>
      </p:sp>
      <p:sp>
        <p:nvSpPr>
          <p:cNvPr id="4" name="TextBox 3"/>
          <p:cNvSpPr txBox="1"/>
          <p:nvPr/>
        </p:nvSpPr>
        <p:spPr>
          <a:xfrm>
            <a:off x="5530362" y="5565531"/>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398690653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84521" y="2051130"/>
            <a:ext cx="7015141" cy="1938992"/>
          </a:xfrm>
          <a:prstGeom prst="rect">
            <a:avLst/>
          </a:prstGeom>
        </p:spPr>
        <p:txBody>
          <a:bodyPr wrap="square">
            <a:spAutoFit/>
          </a:bodyPr>
          <a:lstStyle/>
          <a:p>
            <a:pPr algn="ctr"/>
            <a:r>
              <a:rPr lang="en-GB" altLang="en-US" sz="4000" b="1" dirty="0">
                <a:latin typeface="Arial" panose="020B0604020202020204" pitchFamily="34" charset="0"/>
                <a:cs typeface="Arial" panose="020B0604020202020204" pitchFamily="34" charset="0"/>
              </a:rPr>
              <a:t>Life Course Changes in the Elderly</a:t>
            </a:r>
          </a:p>
          <a:p>
            <a:endParaRPr lang="en-GB" sz="40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1863969" y="3781281"/>
            <a:ext cx="6594231" cy="1200329"/>
          </a:xfrm>
          <a:prstGeom prst="rect">
            <a:avLst/>
          </a:prstGeom>
          <a:noFill/>
        </p:spPr>
        <p:txBody>
          <a:bodyPr wrap="square" rtlCol="0">
            <a:spAutoFit/>
          </a:bodyPr>
          <a:lstStyle/>
          <a:p>
            <a:r>
              <a:rPr lang="en-GB" sz="3600" dirty="0">
                <a:solidFill>
                  <a:srgbClr val="0070C0"/>
                </a:solidFill>
                <a:latin typeface="Arial" panose="020B0604020202020204" pitchFamily="34" charset="0"/>
                <a:cs typeface="Arial" panose="020B0604020202020204" pitchFamily="34" charset="0"/>
              </a:rPr>
              <a:t>What are these? </a:t>
            </a:r>
          </a:p>
          <a:p>
            <a:r>
              <a:rPr lang="en-GB" sz="3600" dirty="0">
                <a:solidFill>
                  <a:srgbClr val="0070C0"/>
                </a:solidFill>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347582900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Autofit/>
          </a:bodyPr>
          <a:lstStyle/>
          <a:p>
            <a:r>
              <a:rPr lang="en-GB" altLang="en-US" b="1" dirty="0">
                <a:latin typeface="Arial" panose="020B0604020202020204" pitchFamily="34" charset="0"/>
                <a:cs typeface="Arial" panose="020B0604020202020204" pitchFamily="34" charset="0"/>
              </a:rPr>
              <a:t>Life Course Changes in the Elderly</a:t>
            </a:r>
          </a:p>
        </p:txBody>
      </p:sp>
      <p:sp>
        <p:nvSpPr>
          <p:cNvPr id="14339" name="Rectangle 3"/>
          <p:cNvSpPr>
            <a:spLocks noGrp="1" noChangeArrowheads="1"/>
          </p:cNvSpPr>
          <p:nvPr>
            <p:ph idx="1"/>
          </p:nvPr>
        </p:nvSpPr>
        <p:spPr/>
        <p:txBody>
          <a:bodyPr>
            <a:normAutofit/>
          </a:bodyPr>
          <a:lstStyle/>
          <a:p>
            <a:pPr lvl="1"/>
            <a:r>
              <a:rPr lang="en-GB" altLang="en-US" sz="2600" dirty="0">
                <a:latin typeface="Arial" panose="020B0604020202020204" pitchFamily="34" charset="0"/>
                <a:cs typeface="Arial" panose="020B0604020202020204" pitchFamily="34" charset="0"/>
              </a:rPr>
              <a:t>Appearance</a:t>
            </a:r>
          </a:p>
          <a:p>
            <a:pPr lvl="1"/>
            <a:r>
              <a:rPr lang="en-GB" altLang="en-US" sz="2600" dirty="0">
                <a:latin typeface="Arial" panose="020B0604020202020204" pitchFamily="34" charset="0"/>
                <a:cs typeface="Arial" panose="020B0604020202020204" pitchFamily="34" charset="0"/>
              </a:rPr>
              <a:t>Physical</a:t>
            </a:r>
          </a:p>
          <a:p>
            <a:pPr lvl="1"/>
            <a:r>
              <a:rPr lang="en-GB" altLang="en-US" sz="2600" dirty="0">
                <a:latin typeface="Arial" panose="020B0604020202020204" pitchFamily="34" charset="0"/>
                <a:cs typeface="Arial" panose="020B0604020202020204" pitchFamily="34" charset="0"/>
              </a:rPr>
              <a:t>Biological </a:t>
            </a:r>
          </a:p>
          <a:p>
            <a:pPr lvl="1"/>
            <a:r>
              <a:rPr lang="en-GB" altLang="en-US" sz="2600" dirty="0">
                <a:latin typeface="Arial" panose="020B0604020202020204" pitchFamily="34" charset="0"/>
                <a:cs typeface="Arial" panose="020B0604020202020204" pitchFamily="34" charset="0"/>
              </a:rPr>
              <a:t>Cognitive</a:t>
            </a:r>
          </a:p>
          <a:p>
            <a:pPr lvl="1"/>
            <a:r>
              <a:rPr lang="en-GB" altLang="en-US" sz="2600" dirty="0">
                <a:latin typeface="Arial" panose="020B0604020202020204" pitchFamily="34" charset="0"/>
                <a:cs typeface="Arial" panose="020B0604020202020204" pitchFamily="34" charset="0"/>
              </a:rPr>
              <a:t>Social</a:t>
            </a:r>
          </a:p>
        </p:txBody>
      </p:sp>
    </p:spTree>
    <p:extLst>
      <p:ext uri="{BB962C8B-B14F-4D97-AF65-F5344CB8AC3E}">
        <p14:creationId xmlns:p14="http://schemas.microsoft.com/office/powerpoint/2010/main" val="3531669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Physical</a:t>
            </a:r>
          </a:p>
        </p:txBody>
      </p:sp>
      <p:sp>
        <p:nvSpPr>
          <p:cNvPr id="15363" name="Rectangle 3"/>
          <p:cNvSpPr>
            <a:spLocks noGrp="1" noChangeArrowheads="1"/>
          </p:cNvSpPr>
          <p:nvPr>
            <p:ph idx="1"/>
          </p:nvPr>
        </p:nvSpPr>
        <p:spPr>
          <a:xfrm>
            <a:off x="1176865" y="2369127"/>
            <a:ext cx="6798736" cy="3566005"/>
          </a:xfrm>
        </p:spPr>
        <p:txBody>
          <a:bodyPr>
            <a:normAutofit lnSpcReduction="10000"/>
          </a:bodyPr>
          <a:lstStyle/>
          <a:p>
            <a:pPr marL="0" indent="0">
              <a:buNone/>
            </a:pPr>
            <a:r>
              <a:rPr lang="en-GB" altLang="en-US" b="1" dirty="0">
                <a:latin typeface="Arial" panose="020B0604020202020204" pitchFamily="34" charset="0"/>
                <a:cs typeface="Arial" panose="020B0604020202020204" pitchFamily="34" charset="0"/>
              </a:rPr>
              <a:t>Brain and the nervous system</a:t>
            </a:r>
          </a:p>
          <a:p>
            <a:pPr lvl="1"/>
            <a:r>
              <a:rPr lang="en-GB" altLang="en-US" dirty="0">
                <a:latin typeface="Arial" panose="020B0604020202020204" pitchFamily="34" charset="0"/>
                <a:cs typeface="Arial" panose="020B0604020202020204" pitchFamily="34" charset="0"/>
              </a:rPr>
              <a:t>Slowing down</a:t>
            </a:r>
          </a:p>
          <a:p>
            <a:pPr lvl="1"/>
            <a:r>
              <a:rPr lang="en-GB" altLang="en-US" dirty="0">
                <a:latin typeface="Arial" panose="020B0604020202020204" pitchFamily="34" charset="0"/>
                <a:cs typeface="Arial" panose="020B0604020202020204" pitchFamily="34" charset="0"/>
              </a:rPr>
              <a:t>Sleeping and eating patterns</a:t>
            </a:r>
          </a:p>
          <a:p>
            <a:pPr lvl="1"/>
            <a:r>
              <a:rPr lang="en-GB" altLang="en-US" dirty="0">
                <a:latin typeface="Arial" panose="020B0604020202020204" pitchFamily="34" charset="0"/>
                <a:cs typeface="Arial" panose="020B0604020202020204" pitchFamily="34" charset="0"/>
              </a:rPr>
              <a:t>Motor function</a:t>
            </a:r>
          </a:p>
          <a:p>
            <a:r>
              <a:rPr lang="en-GB" altLang="en-US" b="1" dirty="0">
                <a:latin typeface="Arial" panose="020B0604020202020204" pitchFamily="34" charset="0"/>
                <a:cs typeface="Arial" panose="020B0604020202020204" pitchFamily="34" charset="0"/>
              </a:rPr>
              <a:t>Vision</a:t>
            </a:r>
            <a:r>
              <a:rPr lang="en-GB" altLang="en-US" dirty="0">
                <a:latin typeface="Arial" panose="020B0604020202020204" pitchFamily="34" charset="0"/>
                <a:cs typeface="Arial" panose="020B0604020202020204" pitchFamily="34" charset="0"/>
              </a:rPr>
              <a:t> – field of vision deteriorates</a:t>
            </a:r>
          </a:p>
          <a:p>
            <a:r>
              <a:rPr lang="en-GB" altLang="en-US" b="1" dirty="0">
                <a:latin typeface="Arial" panose="020B0604020202020204" pitchFamily="34" charset="0"/>
                <a:cs typeface="Arial" panose="020B0604020202020204" pitchFamily="34" charset="0"/>
              </a:rPr>
              <a:t>Hearing</a:t>
            </a:r>
            <a:r>
              <a:rPr lang="en-GB" altLang="en-US" dirty="0">
                <a:latin typeface="Arial" panose="020B0604020202020204" pitchFamily="34" charset="0"/>
                <a:cs typeface="Arial" panose="020B0604020202020204" pitchFamily="34" charset="0"/>
              </a:rPr>
              <a:t> – deteriorates, discrimination of sounds becomes more difficult</a:t>
            </a:r>
          </a:p>
          <a:p>
            <a:pPr marL="0" indent="0">
              <a:buNone/>
            </a:pPr>
            <a:r>
              <a:rPr lang="en-GB" altLang="en-US" sz="2000" b="1" dirty="0">
                <a:solidFill>
                  <a:srgbClr val="002060"/>
                </a:solidFill>
                <a:latin typeface="Arial" panose="020B0604020202020204" pitchFamily="34" charset="0"/>
                <a:cs typeface="Arial" panose="020B0604020202020204" pitchFamily="34" charset="0"/>
              </a:rPr>
              <a:t>                                                              </a:t>
            </a:r>
            <a:r>
              <a:rPr lang="en-GB" altLang="en-US" sz="1200" dirty="0">
                <a:solidFill>
                  <a:schemeClr val="tx1"/>
                </a:solidFill>
                <a:latin typeface="Arial" panose="020B0604020202020204" pitchFamily="34" charset="0"/>
                <a:cs typeface="Arial" panose="020B0604020202020204" pitchFamily="34" charset="0"/>
              </a:rPr>
              <a:t>(Saxon, </a:t>
            </a:r>
            <a:r>
              <a:rPr lang="en-GB" altLang="en-US" sz="1200" dirty="0" err="1">
                <a:solidFill>
                  <a:schemeClr val="tx1"/>
                </a:solidFill>
                <a:latin typeface="Arial" panose="020B0604020202020204" pitchFamily="34" charset="0"/>
                <a:cs typeface="Arial" panose="020B0604020202020204" pitchFamily="34" charset="0"/>
              </a:rPr>
              <a:t>Etten</a:t>
            </a:r>
            <a:r>
              <a:rPr lang="en-GB" altLang="en-US" sz="1200" dirty="0">
                <a:solidFill>
                  <a:schemeClr val="tx1"/>
                </a:solidFill>
                <a:latin typeface="Arial" panose="020B0604020202020204" pitchFamily="34" charset="0"/>
                <a:cs typeface="Arial" panose="020B0604020202020204" pitchFamily="34" charset="0"/>
              </a:rPr>
              <a:t> and Perkins, 2015)</a:t>
            </a:r>
          </a:p>
        </p:txBody>
      </p:sp>
    </p:spTree>
    <p:extLst>
      <p:ext uri="{BB962C8B-B14F-4D97-AF65-F5344CB8AC3E}">
        <p14:creationId xmlns:p14="http://schemas.microsoft.com/office/powerpoint/2010/main" val="125880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Physical</a:t>
            </a:r>
          </a:p>
        </p:txBody>
      </p:sp>
      <p:sp>
        <p:nvSpPr>
          <p:cNvPr id="15363" name="Rectangle 3"/>
          <p:cNvSpPr>
            <a:spLocks noGrp="1" noChangeArrowheads="1"/>
          </p:cNvSpPr>
          <p:nvPr>
            <p:ph idx="1"/>
          </p:nvPr>
        </p:nvSpPr>
        <p:spPr>
          <a:xfrm>
            <a:off x="1176865" y="2369127"/>
            <a:ext cx="6798736" cy="3566005"/>
          </a:xfrm>
        </p:spPr>
        <p:txBody>
          <a:bodyPr>
            <a:normAutofit lnSpcReduction="10000"/>
          </a:bodyPr>
          <a:lstStyle/>
          <a:p>
            <a:pPr marL="0" indent="0">
              <a:buNone/>
            </a:pPr>
            <a:r>
              <a:rPr lang="en-GB" altLang="en-US" b="1" dirty="0">
                <a:latin typeface="Arial" panose="020B0604020202020204" pitchFamily="34" charset="0"/>
                <a:cs typeface="Arial" panose="020B0604020202020204" pitchFamily="34" charset="0"/>
              </a:rPr>
              <a:t>Brain and the nervous system</a:t>
            </a:r>
          </a:p>
          <a:p>
            <a:r>
              <a:rPr lang="en-GB" altLang="en-US" b="1" dirty="0">
                <a:latin typeface="Arial" panose="020B0604020202020204" pitchFamily="34" charset="0"/>
                <a:cs typeface="Arial" panose="020B0604020202020204" pitchFamily="34" charset="0"/>
              </a:rPr>
              <a:t>Senses</a:t>
            </a:r>
            <a:r>
              <a:rPr lang="en-GB" altLang="en-US" dirty="0">
                <a:latin typeface="Arial" panose="020B0604020202020204" pitchFamily="34" charset="0"/>
                <a:cs typeface="Arial" panose="020B0604020202020204" pitchFamily="34" charset="0"/>
              </a:rPr>
              <a:t> - Taste, smell and touch – as one gets older the loss of these senses may impact on nutrition and safety.</a:t>
            </a:r>
          </a:p>
          <a:p>
            <a:r>
              <a:rPr lang="en-GB" altLang="en-US" b="1" dirty="0">
                <a:latin typeface="Arial" panose="020B0604020202020204" pitchFamily="34" charset="0"/>
                <a:cs typeface="Arial" panose="020B0604020202020204" pitchFamily="34" charset="0"/>
              </a:rPr>
              <a:t>Motor function </a:t>
            </a:r>
            <a:r>
              <a:rPr lang="en-GB" altLang="en-US" dirty="0">
                <a:latin typeface="Arial" panose="020B0604020202020204" pitchFamily="34" charset="0"/>
                <a:cs typeface="Arial" panose="020B0604020202020204" pitchFamily="34" charset="0"/>
              </a:rPr>
              <a:t>– gross and fine skills - reduction in stamina, dexterity and balance</a:t>
            </a:r>
          </a:p>
          <a:p>
            <a:r>
              <a:rPr lang="en-GB" altLang="en-US" b="1" dirty="0">
                <a:latin typeface="Arial" panose="020B0604020202020204" pitchFamily="34" charset="0"/>
                <a:cs typeface="Arial" panose="020B0604020202020204" pitchFamily="34" charset="0"/>
              </a:rPr>
              <a:t>Sexual activity</a:t>
            </a:r>
            <a:endParaRPr lang="en-GB" altLang="en-US" sz="2000" b="1" dirty="0">
              <a:solidFill>
                <a:srgbClr val="002060"/>
              </a:solidFill>
              <a:latin typeface="Arial" panose="020B0604020202020204" pitchFamily="34" charset="0"/>
              <a:cs typeface="Arial" panose="020B0604020202020204" pitchFamily="34" charset="0"/>
            </a:endParaRPr>
          </a:p>
          <a:p>
            <a:pPr marL="0" indent="0" algn="r">
              <a:buNone/>
            </a:pPr>
            <a:r>
              <a:rPr lang="en-GB" altLang="en-US" sz="2000" b="1" dirty="0">
                <a:solidFill>
                  <a:srgbClr val="002060"/>
                </a:solidFill>
                <a:latin typeface="Times New Roman" panose="02020603050405020304" pitchFamily="18" charset="0"/>
                <a:cs typeface="Times New Roman" panose="02020603050405020304" pitchFamily="18" charset="0"/>
              </a:rPr>
              <a:t>                                                                                                                     </a:t>
            </a:r>
            <a:r>
              <a:rPr lang="en-GB" altLang="en-US" sz="1200" dirty="0">
                <a:solidFill>
                  <a:schemeClr val="tx1"/>
                </a:solidFill>
                <a:latin typeface="Arial" panose="020B0604020202020204" pitchFamily="34" charset="0"/>
                <a:cs typeface="Arial" panose="020B0604020202020204" pitchFamily="34" charset="0"/>
              </a:rPr>
              <a:t>(Saxon, </a:t>
            </a:r>
            <a:r>
              <a:rPr lang="en-GB" altLang="en-US" sz="1200" dirty="0" err="1">
                <a:solidFill>
                  <a:schemeClr val="tx1"/>
                </a:solidFill>
                <a:latin typeface="Arial" panose="020B0604020202020204" pitchFamily="34" charset="0"/>
                <a:cs typeface="Arial" panose="020B0604020202020204" pitchFamily="34" charset="0"/>
              </a:rPr>
              <a:t>Etten</a:t>
            </a:r>
            <a:r>
              <a:rPr lang="en-GB" altLang="en-US" sz="1200" dirty="0">
                <a:solidFill>
                  <a:schemeClr val="tx1"/>
                </a:solidFill>
                <a:latin typeface="Arial" panose="020B0604020202020204" pitchFamily="34" charset="0"/>
                <a:cs typeface="Arial" panose="020B0604020202020204" pitchFamily="34" charset="0"/>
              </a:rPr>
              <a:t> and Perkins, 2015)</a:t>
            </a:r>
          </a:p>
        </p:txBody>
      </p:sp>
    </p:spTree>
    <p:extLst>
      <p:ext uri="{BB962C8B-B14F-4D97-AF65-F5344CB8AC3E}">
        <p14:creationId xmlns:p14="http://schemas.microsoft.com/office/powerpoint/2010/main" val="24121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b="1" dirty="0">
                <a:latin typeface="Arial" panose="020B0604020202020204" pitchFamily="34" charset="0"/>
                <a:cs typeface="Arial" panose="020B0604020202020204" pitchFamily="34" charset="0"/>
              </a:rPr>
              <a:t>Biological</a:t>
            </a:r>
          </a:p>
        </p:txBody>
      </p:sp>
      <p:sp>
        <p:nvSpPr>
          <p:cNvPr id="16387" name="Rectangle 3"/>
          <p:cNvSpPr>
            <a:spLocks noGrp="1" noChangeArrowheads="1"/>
          </p:cNvSpPr>
          <p:nvPr>
            <p:ph sz="half" idx="1"/>
          </p:nvPr>
        </p:nvSpPr>
        <p:spPr>
          <a:xfrm>
            <a:off x="197963" y="2349396"/>
            <a:ext cx="8400914" cy="3409566"/>
          </a:xfrm>
        </p:spPr>
        <p:txBody>
          <a:bodyPr>
            <a:normAutofit fontScale="25000" lnSpcReduction="20000"/>
          </a:bodyPr>
          <a:lstStyle/>
          <a:p>
            <a:pPr marL="0" indent="0">
              <a:buNone/>
            </a:pPr>
            <a:endParaRPr lang="en-GB" altLang="en-US" sz="1600" dirty="0"/>
          </a:p>
          <a:p>
            <a:pPr lvl="1">
              <a:buFont typeface="Arial" panose="020B0604020202020204" pitchFamily="34" charset="0"/>
              <a:buChar char="•"/>
            </a:pPr>
            <a:r>
              <a:rPr lang="en-GB" sz="9600" dirty="0">
                <a:latin typeface="Arial" panose="020B0604020202020204" pitchFamily="34" charset="0"/>
                <a:cs typeface="Arial" panose="020B0604020202020204" pitchFamily="34" charset="0"/>
              </a:rPr>
              <a:t>Although ageing is not itself a disease, it carries with it with an increased risk of many life-threatening diseases and shares several biological mechanisms that are important in the development of chronic diseases, such as heart disease, diabetes and dementia</a:t>
            </a:r>
            <a:r>
              <a:rPr lang="en-GB" dirty="0">
                <a:latin typeface="Arial" panose="020B0604020202020204" pitchFamily="34" charset="0"/>
                <a:cs typeface="Arial" panose="020B0604020202020204" pitchFamily="34" charset="0"/>
              </a:rPr>
              <a:t>.</a:t>
            </a:r>
          </a:p>
          <a:p>
            <a:pPr lvl="1">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lvl="1">
              <a:buFont typeface="Arial" panose="020B0604020202020204" pitchFamily="34" charset="0"/>
              <a:buChar char="•"/>
            </a:pPr>
            <a:r>
              <a:rPr lang="en-GB" sz="9600" dirty="0">
                <a:latin typeface="Arial" panose="020B0604020202020204" pitchFamily="34" charset="0"/>
                <a:cs typeface="Arial" panose="020B0604020202020204" pitchFamily="34" charset="0"/>
              </a:rPr>
              <a:t>Thus, if ageing can be delayed it should also be possible to also delay the development of disease, increasing longevity and minimising poor health in old age.</a:t>
            </a:r>
          </a:p>
          <a:p>
            <a:pPr marL="457200" lvl="1" indent="0">
              <a:buNone/>
            </a:pPr>
            <a:endParaRPr lang="en-GB" altLang="en-US" dirty="0"/>
          </a:p>
          <a:p>
            <a:endParaRPr lang="en-GB" altLang="en-US" dirty="0"/>
          </a:p>
          <a:p>
            <a:pPr lvl="1"/>
            <a:endParaRPr lang="en-GB" altLang="en-US" dirty="0"/>
          </a:p>
        </p:txBody>
      </p:sp>
      <p:sp>
        <p:nvSpPr>
          <p:cNvPr id="2" name="Content Placeholder 1"/>
          <p:cNvSpPr>
            <a:spLocks noGrp="1"/>
          </p:cNvSpPr>
          <p:nvPr>
            <p:ph sz="half" idx="2"/>
          </p:nvPr>
        </p:nvSpPr>
        <p:spPr>
          <a:xfrm>
            <a:off x="5301762" y="5650596"/>
            <a:ext cx="3659358" cy="750204"/>
          </a:xfrm>
        </p:spPr>
        <p:txBody>
          <a:bodyPr>
            <a:noAutofit/>
          </a:bodyPr>
          <a:lstStyle/>
          <a:p>
            <a:pPr marL="0" indent="0">
              <a:buNone/>
            </a:pPr>
            <a:r>
              <a:rPr lang="en-GB" sz="14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(British Society for Research on Ageing, 2020)</a:t>
            </a:r>
          </a:p>
        </p:txBody>
      </p:sp>
    </p:spTree>
    <p:extLst>
      <p:ext uri="{BB962C8B-B14F-4D97-AF65-F5344CB8AC3E}">
        <p14:creationId xmlns:p14="http://schemas.microsoft.com/office/powerpoint/2010/main" val="98448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Biological</a:t>
            </a:r>
          </a:p>
        </p:txBody>
      </p:sp>
      <p:sp>
        <p:nvSpPr>
          <p:cNvPr id="3" name="Content Placeholder 2"/>
          <p:cNvSpPr>
            <a:spLocks noGrp="1"/>
          </p:cNvSpPr>
          <p:nvPr>
            <p:ph idx="1"/>
          </p:nvPr>
        </p:nvSpPr>
        <p:spPr>
          <a:xfrm>
            <a:off x="1176865" y="2490135"/>
            <a:ext cx="7360466" cy="3444997"/>
          </a:xfrm>
        </p:spPr>
        <p:txBody>
          <a:bodyPr/>
          <a:lstStyle/>
          <a:p>
            <a:pPr marL="0" indent="0">
              <a:buNone/>
            </a:pPr>
            <a:r>
              <a:rPr lang="en-GB" sz="2800" b="1" dirty="0">
                <a:latin typeface="Arial" panose="020B0604020202020204" pitchFamily="34" charset="0"/>
                <a:cs typeface="Arial" panose="020B0604020202020204" pitchFamily="34" charset="0"/>
              </a:rPr>
              <a:t>Disease including</a:t>
            </a:r>
          </a:p>
          <a:p>
            <a:r>
              <a:rPr lang="en-GB" dirty="0">
                <a:latin typeface="Arial" panose="020B0604020202020204" pitchFamily="34" charset="0"/>
                <a:cs typeface="Arial" panose="020B0604020202020204" pitchFamily="34" charset="0"/>
              </a:rPr>
              <a:t>Dementia</a:t>
            </a:r>
          </a:p>
          <a:p>
            <a:r>
              <a:rPr lang="en-GB" dirty="0">
                <a:latin typeface="Arial" panose="020B0604020202020204" pitchFamily="34" charset="0"/>
                <a:cs typeface="Arial" panose="020B0604020202020204" pitchFamily="34" charset="0"/>
              </a:rPr>
              <a:t>Parkinson’s Disease</a:t>
            </a:r>
          </a:p>
          <a:p>
            <a:r>
              <a:rPr lang="en-GB" dirty="0">
                <a:latin typeface="Arial" panose="020B0604020202020204" pitchFamily="34" charset="0"/>
                <a:cs typeface="Arial" panose="020B0604020202020204" pitchFamily="34" charset="0"/>
              </a:rPr>
              <a:t>Heart Disease</a:t>
            </a:r>
          </a:p>
          <a:p>
            <a:endParaRPr lang="en-GB"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(Ryan and Coughlan, 2013)</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7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spcBef>
                <a:spcPct val="20000"/>
              </a:spcBef>
              <a:spcAft>
                <a:spcPts val="600"/>
              </a:spcAft>
            </a:pPr>
            <a:r>
              <a:rPr lang="en-GB" b="1" dirty="0">
                <a:ln>
                  <a:noFill/>
                </a:ln>
                <a:solidFill>
                  <a:prstClr val="black">
                    <a:lumMod val="85000"/>
                    <a:lumOff val="15000"/>
                  </a:prstClr>
                </a:solidFill>
                <a:latin typeface="Arial" panose="020B0604020202020204" pitchFamily="34" charset="0"/>
                <a:ea typeface="+mn-ea"/>
                <a:cs typeface="Arial" panose="020B0604020202020204" pitchFamily="34" charset="0"/>
              </a:rPr>
              <a:t>Mental Health Problems including…</a:t>
            </a:r>
          </a:p>
        </p:txBody>
      </p:sp>
      <p:sp>
        <p:nvSpPr>
          <p:cNvPr id="3" name="Content Placeholder 2"/>
          <p:cNvSpPr>
            <a:spLocks noGrp="1"/>
          </p:cNvSpPr>
          <p:nvPr>
            <p:ph idx="1"/>
          </p:nvPr>
        </p:nvSpPr>
        <p:spPr>
          <a:xfrm>
            <a:off x="1176866" y="2862675"/>
            <a:ext cx="6798736" cy="2187373"/>
          </a:xfrm>
        </p:spPr>
        <p:txBody>
          <a:bodyPr>
            <a:normAutofit/>
          </a:bodyPr>
          <a:lstStyle/>
          <a:p>
            <a:r>
              <a:rPr lang="en-GB" dirty="0">
                <a:latin typeface="Arial" panose="020B0604020202020204" pitchFamily="34" charset="0"/>
                <a:cs typeface="Arial" panose="020B0604020202020204" pitchFamily="34" charset="0"/>
              </a:rPr>
              <a:t>Depression</a:t>
            </a:r>
          </a:p>
          <a:p>
            <a:r>
              <a:rPr lang="en-GB" dirty="0">
                <a:latin typeface="Arial" panose="020B0604020202020204" pitchFamily="34" charset="0"/>
                <a:cs typeface="Arial" panose="020B0604020202020204" pitchFamily="34" charset="0"/>
              </a:rPr>
              <a:t>Helplessness</a:t>
            </a:r>
          </a:p>
          <a:p>
            <a:r>
              <a:rPr lang="en-GB" dirty="0">
                <a:latin typeface="Arial" panose="020B0604020202020204" pitchFamily="34" charset="0"/>
                <a:cs typeface="Arial" panose="020B0604020202020204" pitchFamily="34" charset="0"/>
              </a:rPr>
              <a:t>Suicide…</a:t>
            </a:r>
          </a:p>
          <a:p>
            <a:endParaRPr lang="en-GB" dirty="0">
              <a:latin typeface="Times New Roman" panose="02020603050405020304" pitchFamily="18" charset="0"/>
              <a:cs typeface="Times New Roman" panose="02020603050405020304" pitchFamily="18" charset="0"/>
            </a:endParaRPr>
          </a:p>
          <a:p>
            <a:endParaRPr lang="en-GB" dirty="0"/>
          </a:p>
          <a:p>
            <a:endParaRPr lang="en-GB" dirty="0"/>
          </a:p>
        </p:txBody>
      </p:sp>
      <p:sp>
        <p:nvSpPr>
          <p:cNvPr id="5" name="TextBox 4"/>
          <p:cNvSpPr txBox="1"/>
          <p:nvPr/>
        </p:nvSpPr>
        <p:spPr>
          <a:xfrm>
            <a:off x="7051430" y="5671039"/>
            <a:ext cx="170570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England, 2017)</a:t>
            </a:r>
          </a:p>
        </p:txBody>
      </p:sp>
    </p:spTree>
    <p:extLst>
      <p:ext uri="{BB962C8B-B14F-4D97-AF65-F5344CB8AC3E}">
        <p14:creationId xmlns:p14="http://schemas.microsoft.com/office/powerpoint/2010/main" val="289627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Cognitive</a:t>
            </a:r>
          </a:p>
        </p:txBody>
      </p:sp>
      <p:sp>
        <p:nvSpPr>
          <p:cNvPr id="17411" name="Rectangle 3"/>
          <p:cNvSpPr>
            <a:spLocks noGrp="1" noChangeArrowheads="1"/>
          </p:cNvSpPr>
          <p:nvPr>
            <p:ph idx="1"/>
          </p:nvPr>
        </p:nvSpPr>
        <p:spPr>
          <a:xfrm>
            <a:off x="1176864" y="2662863"/>
            <a:ext cx="6798736" cy="3562091"/>
          </a:xfrm>
        </p:spPr>
        <p:txBody>
          <a:bodyPr>
            <a:normAutofit fontScale="92500"/>
          </a:bodyPr>
          <a:lstStyle/>
          <a:p>
            <a:pPr marL="0" indent="0">
              <a:buNone/>
            </a:pPr>
            <a:r>
              <a:rPr lang="en-GB" altLang="en-US" b="1" dirty="0">
                <a:latin typeface="Arial" panose="020B0604020202020204" pitchFamily="34" charset="0"/>
                <a:cs typeface="Arial" panose="020B0604020202020204" pitchFamily="34" charset="0"/>
              </a:rPr>
              <a:t>    </a:t>
            </a:r>
            <a:r>
              <a:rPr lang="en-GB" altLang="en-US" sz="2800" b="1" dirty="0">
                <a:latin typeface="Arial" panose="020B0604020202020204" pitchFamily="34" charset="0"/>
                <a:cs typeface="Arial" panose="020B0604020202020204" pitchFamily="34" charset="0"/>
              </a:rPr>
              <a:t>Memory</a:t>
            </a:r>
            <a:endParaRPr lang="en-GB" altLang="en-US" dirty="0">
              <a:latin typeface="Arial" panose="020B0604020202020204" pitchFamily="34" charset="0"/>
              <a:cs typeface="Arial" panose="020B0604020202020204" pitchFamily="34" charset="0"/>
            </a:endParaRPr>
          </a:p>
          <a:p>
            <a:pPr lvl="1"/>
            <a:r>
              <a:rPr lang="en-GB" altLang="en-US" dirty="0">
                <a:latin typeface="Arial" panose="020B0604020202020204" pitchFamily="34" charset="0"/>
                <a:cs typeface="Arial" panose="020B0604020202020204" pitchFamily="34" charset="0"/>
              </a:rPr>
              <a:t>Becoming more forgetful</a:t>
            </a:r>
          </a:p>
          <a:p>
            <a:pPr lvl="1"/>
            <a:r>
              <a:rPr lang="en-GB" altLang="en-US" dirty="0">
                <a:latin typeface="Arial" panose="020B0604020202020204" pitchFamily="34" charset="0"/>
                <a:cs typeface="Arial" panose="020B0604020202020204" pitchFamily="34" charset="0"/>
              </a:rPr>
              <a:t>Short-term memory malfunction</a:t>
            </a:r>
          </a:p>
          <a:p>
            <a:pPr lvl="1"/>
            <a:r>
              <a:rPr lang="en-GB" altLang="en-US" dirty="0">
                <a:latin typeface="Arial" panose="020B0604020202020204" pitchFamily="34" charset="0"/>
                <a:cs typeface="Arial" panose="020B0604020202020204" pitchFamily="34" charset="0"/>
              </a:rPr>
              <a:t>Long term memory not impaired – may even improve</a:t>
            </a:r>
          </a:p>
          <a:p>
            <a:pPr marL="0" indent="0">
              <a:buNone/>
            </a:pPr>
            <a:r>
              <a:rPr lang="en-GB" altLang="en-US" sz="1200" dirty="0">
                <a:latin typeface="Arial" panose="020B0604020202020204" pitchFamily="34" charset="0"/>
                <a:cs typeface="Arial" panose="020B0604020202020204" pitchFamily="34" charset="0"/>
              </a:rPr>
              <a:t>     </a:t>
            </a:r>
          </a:p>
          <a:p>
            <a:pPr marL="0" indent="0">
              <a:buNone/>
            </a:pPr>
            <a:r>
              <a:rPr lang="en-GB" altLang="en-US" sz="1200" dirty="0">
                <a:latin typeface="Arial" panose="020B0604020202020204" pitchFamily="34" charset="0"/>
                <a:cs typeface="Arial" panose="020B0604020202020204" pitchFamily="34" charset="0"/>
              </a:rPr>
              <a:t>                                                                                                                       </a:t>
            </a:r>
          </a:p>
          <a:p>
            <a:pPr marL="0" indent="0">
              <a:buNone/>
            </a:pPr>
            <a:endParaRPr lang="en-GB" altLang="en-US" sz="1200" dirty="0">
              <a:latin typeface="Arial" panose="020B0604020202020204" pitchFamily="34" charset="0"/>
              <a:cs typeface="Arial" panose="020B0604020202020204" pitchFamily="34" charset="0"/>
            </a:endParaRPr>
          </a:p>
          <a:p>
            <a:pPr marL="0" indent="0">
              <a:buNone/>
            </a:pPr>
            <a:endParaRPr lang="en-GB" altLang="en-US" sz="1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                                                                                                                          (Coleman and O’Hanlon, 2017)  </a:t>
            </a:r>
          </a:p>
          <a:p>
            <a:pPr marL="0" indent="0">
              <a:buNone/>
            </a:pP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731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Cognitive</a:t>
            </a:r>
          </a:p>
        </p:txBody>
      </p:sp>
      <p:sp>
        <p:nvSpPr>
          <p:cNvPr id="3" name="Content Placeholder 2"/>
          <p:cNvSpPr>
            <a:spLocks noGrp="1"/>
          </p:cNvSpPr>
          <p:nvPr>
            <p:ph idx="1"/>
          </p:nvPr>
        </p:nvSpPr>
        <p:spPr>
          <a:xfrm>
            <a:off x="1097735" y="2305469"/>
            <a:ext cx="6798736" cy="3444997"/>
          </a:xfrm>
        </p:spPr>
        <p:txBody>
          <a:bodyPr/>
          <a:lstStyle/>
          <a:p>
            <a:pPr marL="457200" lvl="1" indent="0">
              <a:buNone/>
            </a:pPr>
            <a:r>
              <a:rPr lang="en-GB" altLang="en-US" dirty="0"/>
              <a:t> </a:t>
            </a:r>
          </a:p>
          <a:p>
            <a:pPr marL="457200" lvl="1" indent="0">
              <a:buNone/>
            </a:pPr>
            <a:r>
              <a:rPr lang="en-GB" altLang="en-US" sz="2800" b="1" dirty="0">
                <a:latin typeface="Arial" panose="020B0604020202020204" pitchFamily="34" charset="0"/>
                <a:cs typeface="Arial" panose="020B0604020202020204" pitchFamily="34" charset="0"/>
              </a:rPr>
              <a:t>Positive Changes</a:t>
            </a:r>
          </a:p>
          <a:p>
            <a:pPr lvl="1"/>
            <a:r>
              <a:rPr lang="en-GB" altLang="en-US" dirty="0">
                <a:latin typeface="Arial" panose="020B0604020202020204" pitchFamily="34" charset="0"/>
                <a:cs typeface="Arial" panose="020B0604020202020204" pitchFamily="34" charset="0"/>
              </a:rPr>
              <a:t>Wisdom – accumulative knowledge</a:t>
            </a:r>
          </a:p>
          <a:p>
            <a:pPr lvl="1"/>
            <a:r>
              <a:rPr lang="en-GB" altLang="en-US" dirty="0">
                <a:latin typeface="Arial" panose="020B0604020202020204" pitchFamily="34" charset="0"/>
                <a:cs typeface="Arial" panose="020B0604020202020204" pitchFamily="34" charset="0"/>
              </a:rPr>
              <a:t>Creativity – particularly in areas such as music</a:t>
            </a:r>
          </a:p>
          <a:p>
            <a:pPr lvl="1"/>
            <a:r>
              <a:rPr lang="en-GB" altLang="en-US" dirty="0">
                <a:latin typeface="Arial" panose="020B0604020202020204" pitchFamily="34" charset="0"/>
                <a:cs typeface="Arial" panose="020B0604020202020204" pitchFamily="34" charset="0"/>
              </a:rPr>
              <a:t>‘Ordinary’ people, because they have more knowledge can become more creative</a:t>
            </a:r>
          </a:p>
          <a:p>
            <a:endParaRPr lang="en-GB" dirty="0"/>
          </a:p>
        </p:txBody>
      </p:sp>
      <p:sp>
        <p:nvSpPr>
          <p:cNvPr id="4" name="Rectangle 3"/>
          <p:cNvSpPr/>
          <p:nvPr/>
        </p:nvSpPr>
        <p:spPr>
          <a:xfrm>
            <a:off x="6362759" y="5750466"/>
            <a:ext cx="2406428" cy="369332"/>
          </a:xfrm>
          <a:prstGeom prst="rect">
            <a:avLst/>
          </a:prstGeom>
        </p:spPr>
        <p:txBody>
          <a:bodyPr wrap="none">
            <a:spAutoFit/>
          </a:bodyPr>
          <a:lstStyle/>
          <a:p>
            <a:r>
              <a:rPr lang="en-GB" altLang="en-US" dirty="0">
                <a:latin typeface="Times New Roman" panose="02020603050405020304" pitchFamily="18" charset="0"/>
                <a:cs typeface="Times New Roman" panose="02020603050405020304" pitchFamily="18" charset="0"/>
              </a:rPr>
              <a:t> </a:t>
            </a:r>
            <a:r>
              <a:rPr lang="en-GB" altLang="en-US" sz="1200" dirty="0">
                <a:latin typeface="Arial" panose="020B0604020202020204" pitchFamily="34" charset="0"/>
                <a:cs typeface="Arial" panose="020B0604020202020204" pitchFamily="34" charset="0"/>
              </a:rPr>
              <a:t>(Coleman and O’Hanlon, 2017)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998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GB" altLang="en-US" sz="4400" b="1" dirty="0">
                <a:latin typeface="Arial" panose="020B0604020202020204" pitchFamily="34" charset="0"/>
                <a:cs typeface="Arial" panose="020B0604020202020204" pitchFamily="34" charset="0"/>
              </a:rPr>
              <a:t>Why do We Age?</a:t>
            </a:r>
          </a:p>
        </p:txBody>
      </p:sp>
      <p:sp>
        <p:nvSpPr>
          <p:cNvPr id="24579" name="Rectangle 3"/>
          <p:cNvSpPr>
            <a:spLocks noGrp="1" noChangeArrowheads="1"/>
          </p:cNvSpPr>
          <p:nvPr>
            <p:ph idx="1"/>
          </p:nvPr>
        </p:nvSpPr>
        <p:spPr>
          <a:xfrm>
            <a:off x="970734" y="2411004"/>
            <a:ext cx="7210997" cy="3866703"/>
          </a:xfrm>
        </p:spPr>
        <p:txBody>
          <a:bodyPr>
            <a:normAutofit fontScale="92500" lnSpcReduction="20000"/>
          </a:bodyPr>
          <a:lstStyle/>
          <a:p>
            <a:pPr marL="0" indent="0">
              <a:buNone/>
            </a:pPr>
            <a:r>
              <a:rPr lang="en-GB" altLang="en-US" b="1" dirty="0">
                <a:latin typeface="Arial" panose="020B0604020202020204" pitchFamily="34" charset="0"/>
                <a:cs typeface="Arial" panose="020B0604020202020204" pitchFamily="34" charset="0"/>
              </a:rPr>
              <a:t>Most likely explanations…</a:t>
            </a:r>
          </a:p>
          <a:p>
            <a:pPr lvl="1"/>
            <a:r>
              <a:rPr lang="en-GB" altLang="en-US" dirty="0">
                <a:latin typeface="Arial" panose="020B0604020202020204" pitchFamily="34" charset="0"/>
                <a:cs typeface="Arial" panose="020B0604020202020204" pitchFamily="34" charset="0"/>
              </a:rPr>
              <a:t>Genetically programmed ‘programmed senescent theory’ suggests that age related physical declines result from species-specific genes for aging. </a:t>
            </a:r>
          </a:p>
          <a:p>
            <a:pPr lvl="1"/>
            <a:r>
              <a:rPr lang="en-GB" altLang="en-US" dirty="0">
                <a:latin typeface="Arial" panose="020B0604020202020204" pitchFamily="34" charset="0"/>
                <a:cs typeface="Arial" panose="020B0604020202020204" pitchFamily="34" charset="0"/>
              </a:rPr>
              <a:t>Evolutionary theorists are that the decline occurs to prevent older people procreating and then being unable to raise children to maturity – thus we have a ‘built-in aging clock’ that switches on when we are past reproductive peak </a:t>
            </a:r>
          </a:p>
          <a:p>
            <a:pPr lvl="1"/>
            <a:r>
              <a:rPr lang="en-GB" altLang="en-US" dirty="0">
                <a:latin typeface="Arial" panose="020B0604020202020204" pitchFamily="34" charset="0"/>
                <a:cs typeface="Arial" panose="020B0604020202020204" pitchFamily="34" charset="0"/>
              </a:rPr>
              <a:t>Research also suggests that body cells’ ability to repair breaks in DNA and over time this accumulates and function decreases causing aging.</a:t>
            </a:r>
          </a:p>
          <a:p>
            <a:pPr marL="457200" lvl="1" indent="0">
              <a:buNone/>
            </a:pPr>
            <a:r>
              <a:rPr lang="en-GB" altLang="en-US" dirty="0">
                <a:latin typeface="Arial" panose="020B0604020202020204" pitchFamily="34" charset="0"/>
                <a:cs typeface="Arial" panose="020B0604020202020204" pitchFamily="34" charset="0"/>
              </a:rPr>
              <a:t>                                                                                  </a:t>
            </a:r>
            <a:r>
              <a:rPr lang="en-GB" altLang="en-US" sz="1400" dirty="0">
                <a:latin typeface="Arial" panose="020B0604020202020204" pitchFamily="34" charset="0"/>
                <a:cs typeface="Arial" panose="020B0604020202020204" pitchFamily="34" charset="0"/>
              </a:rPr>
              <a:t>(</a:t>
            </a:r>
            <a:r>
              <a:rPr lang="en-GB" altLang="en-US" sz="1400" dirty="0" err="1">
                <a:latin typeface="Arial" panose="020B0604020202020204" pitchFamily="34" charset="0"/>
                <a:cs typeface="Arial" panose="020B0604020202020204" pitchFamily="34" charset="0"/>
              </a:rPr>
              <a:t>Arking</a:t>
            </a:r>
            <a:r>
              <a:rPr lang="en-GB" altLang="en-US" sz="1400" dirty="0">
                <a:latin typeface="Arial" panose="020B0604020202020204" pitchFamily="34" charset="0"/>
                <a:cs typeface="Arial" panose="020B0604020202020204" pitchFamily="34" charset="0"/>
              </a:rPr>
              <a:t>, 2006</a:t>
            </a:r>
            <a:r>
              <a:rPr lang="en-GB" altLang="en-US" sz="14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9280444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24579">
                                            <p:txEl>
                                              <p:pRg st="1" end="1"/>
                                            </p:txEl>
                                          </p:spTgt>
                                        </p:tgtEl>
                                        <p:attrNameLst>
                                          <p:attrName>style.visibility</p:attrName>
                                        </p:attrNameLst>
                                      </p:cBhvr>
                                      <p:to>
                                        <p:strVal val="visible"/>
                                      </p:to>
                                    </p:set>
                                    <p:animEffect transition="in" filter="circle(in)">
                                      <p:cBhvr>
                                        <p:cTn id="7" dur="2000"/>
                                        <p:tgtEl>
                                          <p:spTgt spid="2457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6" presetClass="entr" presetSubtype="16" fill="hold" nodeType="clickEffect">
                                  <p:stCondLst>
                                    <p:cond delay="0"/>
                                  </p:stCondLst>
                                  <p:childTnLst>
                                    <p:set>
                                      <p:cBhvr>
                                        <p:cTn id="11" dur="1" fill="hold">
                                          <p:stCondLst>
                                            <p:cond delay="0"/>
                                          </p:stCondLst>
                                        </p:cTn>
                                        <p:tgtEl>
                                          <p:spTgt spid="24579">
                                            <p:txEl>
                                              <p:pRg st="2" end="2"/>
                                            </p:txEl>
                                          </p:spTgt>
                                        </p:tgtEl>
                                        <p:attrNameLst>
                                          <p:attrName>style.visibility</p:attrName>
                                        </p:attrNameLst>
                                      </p:cBhvr>
                                      <p:to>
                                        <p:strVal val="visible"/>
                                      </p:to>
                                    </p:set>
                                    <p:animEffect transition="in" filter="circle(in)">
                                      <p:cBhvr>
                                        <p:cTn id="12" dur="2000"/>
                                        <p:tgtEl>
                                          <p:spTgt spid="2457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6" presetClass="entr" presetSubtype="16" fill="hold" nodeType="clickEffect">
                                  <p:stCondLst>
                                    <p:cond delay="0"/>
                                  </p:stCondLst>
                                  <p:childTnLst>
                                    <p:set>
                                      <p:cBhvr>
                                        <p:cTn id="16" dur="1" fill="hold">
                                          <p:stCondLst>
                                            <p:cond delay="0"/>
                                          </p:stCondLst>
                                        </p:cTn>
                                        <p:tgtEl>
                                          <p:spTgt spid="24579">
                                            <p:txEl>
                                              <p:pRg st="3" end="3"/>
                                            </p:txEl>
                                          </p:spTgt>
                                        </p:tgtEl>
                                        <p:attrNameLst>
                                          <p:attrName>style.visibility</p:attrName>
                                        </p:attrNameLst>
                                      </p:cBhvr>
                                      <p:to>
                                        <p:strVal val="visible"/>
                                      </p:to>
                                    </p:set>
                                    <p:animEffect transition="in" filter="circle(in)">
                                      <p:cBhvr>
                                        <p:cTn id="17" dur="2000"/>
                                        <p:tgtEl>
                                          <p:spTgt spid="2457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6" presetClass="entr" presetSubtype="16" fill="hold" nodeType="clickEffect">
                                  <p:stCondLst>
                                    <p:cond delay="0"/>
                                  </p:stCondLst>
                                  <p:childTnLst>
                                    <p:set>
                                      <p:cBhvr>
                                        <p:cTn id="21" dur="1" fill="hold">
                                          <p:stCondLst>
                                            <p:cond delay="0"/>
                                          </p:stCondLst>
                                        </p:cTn>
                                        <p:tgtEl>
                                          <p:spTgt spid="24579">
                                            <p:txEl>
                                              <p:pRg st="4" end="4"/>
                                            </p:txEl>
                                          </p:spTgt>
                                        </p:tgtEl>
                                        <p:attrNameLst>
                                          <p:attrName>style.visibility</p:attrName>
                                        </p:attrNameLst>
                                      </p:cBhvr>
                                      <p:to>
                                        <p:strVal val="visible"/>
                                      </p:to>
                                    </p:set>
                                    <p:animEffect transition="in" filter="circle(in)">
                                      <p:cBhvr>
                                        <p:cTn id="22" dur="2000"/>
                                        <p:tgtEl>
                                          <p:spTgt spid="245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Health and Well-being</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Women live longer than men, (in 2016 the figures were 82.9 years for women and 79.2 years for men)</a:t>
            </a:r>
          </a:p>
          <a:p>
            <a:r>
              <a:rPr lang="en-GB" dirty="0">
                <a:latin typeface="Arial" panose="020B0604020202020204" pitchFamily="34" charset="0"/>
                <a:cs typeface="Arial" panose="020B0604020202020204" pitchFamily="34" charset="0"/>
              </a:rPr>
              <a:t>Women are more likely to have more years in poor health than men (19 years for females, 16.1 for males)</a:t>
            </a:r>
          </a:p>
          <a:p>
            <a:r>
              <a:rPr lang="en-GB" dirty="0">
                <a:latin typeface="Arial" panose="020B0604020202020204" pitchFamily="34" charset="0"/>
                <a:cs typeface="Arial" panose="020B0604020202020204" pitchFamily="34" charset="0"/>
              </a:rPr>
              <a:t>Key factor in health tends to be SES (socio-economic status)                                        </a:t>
            </a:r>
          </a:p>
          <a:p>
            <a:pPr marL="0" indent="0">
              <a:buNone/>
            </a:pPr>
            <a:r>
              <a:rPr lang="en-GB" sz="1400" dirty="0">
                <a:latin typeface="Arial" panose="020B0604020202020204" pitchFamily="34" charset="0"/>
                <a:cs typeface="Arial" panose="020B0604020202020204" pitchFamily="34" charset="0"/>
              </a:rPr>
              <a:t>                                                                                           (GOV.UK, 2017; ONS, 2015)</a:t>
            </a:r>
          </a:p>
          <a:p>
            <a:endParaRPr lang="en-GB" dirty="0"/>
          </a:p>
          <a:p>
            <a:endParaRPr lang="en-GB" dirty="0"/>
          </a:p>
          <a:p>
            <a:endParaRPr lang="en-GB" dirty="0"/>
          </a:p>
        </p:txBody>
      </p:sp>
    </p:spTree>
    <p:extLst>
      <p:ext uri="{BB962C8B-B14F-4D97-AF65-F5344CB8AC3E}">
        <p14:creationId xmlns:p14="http://schemas.microsoft.com/office/powerpoint/2010/main" val="386542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Long-Term Limiting Illness</a:t>
            </a:r>
          </a:p>
        </p:txBody>
      </p:sp>
      <p:sp>
        <p:nvSpPr>
          <p:cNvPr id="3" name="Content Placeholder 2"/>
          <p:cNvSpPr>
            <a:spLocks noGrp="1"/>
          </p:cNvSpPr>
          <p:nvPr>
            <p:ph idx="1"/>
          </p:nvPr>
        </p:nvSpPr>
        <p:spPr>
          <a:xfrm>
            <a:off x="966338" y="2490135"/>
            <a:ext cx="7219789" cy="3444997"/>
          </a:xfrm>
        </p:spPr>
        <p:txBody>
          <a:bodyPr>
            <a:normAutofit fontScale="92500" lnSpcReduction="10000"/>
          </a:bodyPr>
          <a:lstStyle/>
          <a:p>
            <a:r>
              <a:rPr lang="en-GB" dirty="0">
                <a:latin typeface="Arial" panose="020B0604020202020204" pitchFamily="34" charset="0"/>
                <a:cs typeface="Arial" panose="020B0604020202020204" pitchFamily="34" charset="0"/>
              </a:rPr>
              <a:t>40% of all people aged 65+ have a limiting longstanding illness</a:t>
            </a:r>
          </a:p>
          <a:p>
            <a:r>
              <a:rPr lang="en-GB" dirty="0">
                <a:latin typeface="Arial" panose="020B0604020202020204" pitchFamily="34" charset="0"/>
                <a:cs typeface="Arial" panose="020B0604020202020204" pitchFamily="34" charset="0"/>
              </a:rPr>
              <a:t>If nothing is done about age-related disease, there will be over 6.25 million older people with a long-term limiting illness or disability by 2030: nearly 9% of the total population.</a:t>
            </a:r>
          </a:p>
          <a:p>
            <a:r>
              <a:rPr lang="en-GB" dirty="0">
                <a:latin typeface="Arial" panose="020B0604020202020204" pitchFamily="34" charset="0"/>
                <a:cs typeface="Arial" panose="020B0604020202020204" pitchFamily="34" charset="0"/>
              </a:rPr>
              <a:t>Almost two thirds (59%) of people aged 80 and over in the UK have an [age related] disability.</a:t>
            </a:r>
          </a:p>
          <a:p>
            <a:pPr marL="0" indent="0">
              <a:buNone/>
            </a:pPr>
            <a:r>
              <a:rPr lang="en-GB" sz="1900"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t>
            </a:r>
            <a:r>
              <a:rPr lang="en-GB" sz="1300" dirty="0" err="1">
                <a:latin typeface="Arial" panose="020B0604020202020204" pitchFamily="34" charset="0"/>
                <a:cs typeface="Arial" panose="020B0604020202020204" pitchFamily="34" charset="0"/>
              </a:rPr>
              <a:t>AgeUK</a:t>
            </a:r>
            <a:r>
              <a:rPr lang="en-GB" sz="1300" dirty="0">
                <a:latin typeface="Arial" panose="020B0604020202020204" pitchFamily="34" charset="0"/>
                <a:cs typeface="Arial" panose="020B0604020202020204" pitchFamily="34" charset="0"/>
              </a:rPr>
              <a:t>, 2018)</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2109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014" y="2686722"/>
            <a:ext cx="7686720" cy="923330"/>
          </a:xfrm>
          <a:prstGeom prst="rect">
            <a:avLst/>
          </a:prstGeom>
        </p:spPr>
        <p:txBody>
          <a:bodyPr wrap="none">
            <a:spAutoFit/>
          </a:bodyPr>
          <a:lstStyle/>
          <a:p>
            <a:r>
              <a:rPr lang="en-GB" altLang="en-US" sz="5400" b="1" dirty="0">
                <a:latin typeface="Arial" panose="020B0604020202020204" pitchFamily="34" charset="0"/>
                <a:cs typeface="Arial" panose="020B0604020202020204" pitchFamily="34" charset="0"/>
              </a:rPr>
              <a:t>Health and Social Care</a:t>
            </a:r>
            <a:endParaRPr lang="en-GB"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878518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b="1" dirty="0">
                <a:latin typeface="Arial" panose="020B0604020202020204" pitchFamily="34" charset="0"/>
                <a:cs typeface="Arial" panose="020B0604020202020204" pitchFamily="34" charset="0"/>
              </a:rPr>
              <a:t>Health and Social Care</a:t>
            </a:r>
          </a:p>
        </p:txBody>
      </p:sp>
      <p:sp>
        <p:nvSpPr>
          <p:cNvPr id="4" name="Content Placeholder 3"/>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As we get older, general health declines, use of health services increases  </a:t>
            </a:r>
          </a:p>
          <a:p>
            <a:r>
              <a:rPr lang="en-GB" dirty="0">
                <a:latin typeface="Arial" panose="020B0604020202020204" pitchFamily="34" charset="0"/>
                <a:cs typeface="Arial" panose="020B0604020202020204" pitchFamily="34" charset="0"/>
              </a:rPr>
              <a:t>12% of those over 65 receive home-care</a:t>
            </a:r>
          </a:p>
          <a:p>
            <a:r>
              <a:rPr lang="en-GB" dirty="0">
                <a:latin typeface="Arial" panose="020B0604020202020204" pitchFamily="34" charset="0"/>
                <a:cs typeface="Arial" panose="020B0604020202020204" pitchFamily="34" charset="0"/>
              </a:rPr>
              <a:t>There are more than 400,000 older people in residential care in the UK</a:t>
            </a:r>
          </a:p>
          <a:p>
            <a:r>
              <a:rPr lang="en-GB" dirty="0">
                <a:latin typeface="Arial" panose="020B0604020202020204" pitchFamily="34" charset="0"/>
                <a:cs typeface="Arial" panose="020B0604020202020204" pitchFamily="34" charset="0"/>
              </a:rPr>
              <a:t>Older people, particularly women, provide the majority of unpaid care                          </a:t>
            </a:r>
          </a:p>
          <a:p>
            <a:pPr marL="0" indent="0">
              <a:buNone/>
            </a:pP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AgeUK</a:t>
            </a:r>
            <a:r>
              <a:rPr lang="en-GB" sz="1200" dirty="0">
                <a:latin typeface="Arial" panose="020B0604020202020204" pitchFamily="34" charset="0"/>
                <a:cs typeface="Arial" panose="020B0604020202020204" pitchFamily="34" charset="0"/>
              </a:rPr>
              <a:t>, 2018a)</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921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24088" y="731878"/>
            <a:ext cx="7904285" cy="1303867"/>
          </a:xfrm>
        </p:spPr>
        <p:txBody>
          <a:bodyPr>
            <a:noAutofit/>
          </a:bodyPr>
          <a:lstStyle/>
          <a:p>
            <a:r>
              <a:rPr lang="en-GB" altLang="en-US" b="1" dirty="0">
                <a:latin typeface="Arial" panose="020B0604020202020204" pitchFamily="34" charset="0"/>
                <a:cs typeface="Arial" panose="020B0604020202020204" pitchFamily="34" charset="0"/>
              </a:rPr>
              <a:t>Health and Social Care: </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What Do We Need to Think About?</a:t>
            </a:r>
          </a:p>
        </p:txBody>
      </p:sp>
      <p:sp>
        <p:nvSpPr>
          <p:cNvPr id="23555" name="Rectangle 3"/>
          <p:cNvSpPr>
            <a:spLocks noGrp="1" noChangeArrowheads="1"/>
          </p:cNvSpPr>
          <p:nvPr>
            <p:ph idx="1"/>
          </p:nvPr>
        </p:nvSpPr>
        <p:spPr>
          <a:xfrm>
            <a:off x="759718" y="2492047"/>
            <a:ext cx="7633027" cy="3444997"/>
          </a:xfrm>
        </p:spPr>
        <p:txBody>
          <a:bodyPr>
            <a:normAutofit fontScale="85000" lnSpcReduction="20000"/>
          </a:bodyPr>
          <a:lstStyle/>
          <a:p>
            <a:r>
              <a:rPr lang="en-GB" altLang="en-US" dirty="0">
                <a:latin typeface="Arial" panose="020B0604020202020204" pitchFamily="34" charset="0"/>
                <a:cs typeface="Arial" panose="020B0604020202020204" pitchFamily="34" charset="0"/>
              </a:rPr>
              <a:t>What do we mean by this term?</a:t>
            </a:r>
          </a:p>
          <a:p>
            <a:r>
              <a:rPr lang="en-GB" altLang="en-US" dirty="0">
                <a:latin typeface="Arial" panose="020B0604020202020204" pitchFamily="34" charset="0"/>
                <a:cs typeface="Arial" panose="020B0604020202020204" pitchFamily="34" charset="0"/>
              </a:rPr>
              <a:t>What support do we provide for the elderly?</a:t>
            </a:r>
          </a:p>
          <a:p>
            <a:r>
              <a:rPr lang="en-GB" altLang="en-US" dirty="0">
                <a:latin typeface="Arial" panose="020B0604020202020204" pitchFamily="34" charset="0"/>
                <a:cs typeface="Arial" panose="020B0604020202020204" pitchFamily="34" charset="0"/>
              </a:rPr>
              <a:t>Are there barriers in terms of age discrimination in terms of employment, lifestyle?</a:t>
            </a:r>
          </a:p>
          <a:p>
            <a:r>
              <a:rPr lang="en-GB" altLang="en-US" dirty="0">
                <a:latin typeface="Arial" panose="020B0604020202020204" pitchFamily="34" charset="0"/>
                <a:cs typeface="Arial" panose="020B0604020202020204" pitchFamily="34" charset="0"/>
              </a:rPr>
              <a:t>Is there age discrimination in terms of health provision and/or care provision?</a:t>
            </a:r>
          </a:p>
          <a:p>
            <a:r>
              <a:rPr lang="en-GB" altLang="en-US" dirty="0">
                <a:latin typeface="Arial" panose="020B0604020202020204" pitchFamily="34" charset="0"/>
                <a:cs typeface="Arial" panose="020B0604020202020204" pitchFamily="34" charset="0"/>
              </a:rPr>
              <a:t>What changes have taken place in terms of caring for the old and infirm?</a:t>
            </a:r>
          </a:p>
          <a:p>
            <a:r>
              <a:rPr lang="en-GB" altLang="en-US" dirty="0">
                <a:latin typeface="Arial" panose="020B0604020202020204" pitchFamily="34" charset="0"/>
                <a:cs typeface="Arial" panose="020B0604020202020204" pitchFamily="34" charset="0"/>
              </a:rPr>
              <a:t>If, as is widely reported, the ageing population is a financial ‘time bomb’ what may happen to services for the elderly infirm?</a:t>
            </a:r>
          </a:p>
          <a:p>
            <a:endParaRPr lang="en-GB" altLang="en-US" dirty="0">
              <a:latin typeface="Times New Roman" panose="02020603050405020304" pitchFamily="18" charset="0"/>
              <a:cs typeface="Times New Roman" panose="02020603050405020304" pitchFamily="18" charset="0"/>
            </a:endParaRPr>
          </a:p>
          <a:p>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2427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A Poem….</a:t>
            </a:r>
          </a:p>
        </p:txBody>
      </p:sp>
      <p:sp>
        <p:nvSpPr>
          <p:cNvPr id="3" name="Content Placeholder 2"/>
          <p:cNvSpPr>
            <a:spLocks noGrp="1"/>
          </p:cNvSpPr>
          <p:nvPr>
            <p:ph sz="half" idx="1"/>
          </p:nvPr>
        </p:nvSpPr>
        <p:spPr>
          <a:xfrm>
            <a:off x="466165" y="2495375"/>
            <a:ext cx="4237019" cy="3447288"/>
          </a:xfrm>
        </p:spPr>
        <p:txBody>
          <a:bodyPr>
            <a:normAutofit/>
          </a:bodyPr>
          <a:lstStyle/>
          <a:p>
            <a:pPr marL="0" indent="0">
              <a:buNone/>
            </a:pPr>
            <a:r>
              <a:rPr lang="en-US" b="1" dirty="0">
                <a:latin typeface="Arial" panose="020B0604020202020204" pitchFamily="34" charset="0"/>
                <a:cs typeface="Arial" panose="020B0604020202020204" pitchFamily="34" charset="0"/>
              </a:rPr>
              <a:t>Crabbit Old Woman</a:t>
            </a:r>
          </a:p>
          <a:p>
            <a:r>
              <a:rPr lang="en-US" sz="1600" dirty="0">
                <a:latin typeface="Arial" panose="020B0604020202020204" pitchFamily="34" charset="0"/>
                <a:cs typeface="Arial" panose="020B0604020202020204" pitchFamily="34" charset="0"/>
              </a:rPr>
              <a:t>Was written from the perspective of an old lady in a residential home</a:t>
            </a:r>
          </a:p>
          <a:p>
            <a:r>
              <a:rPr lang="en-US" sz="1600" dirty="0">
                <a:latin typeface="Arial" panose="020B0604020202020204" pitchFamily="34" charset="0"/>
                <a:cs typeface="Arial" panose="020B0604020202020204" pitchFamily="34" charset="0"/>
              </a:rPr>
              <a:t>Has entered into ‘caring’ folk law </a:t>
            </a:r>
            <a:r>
              <a:rPr lang="en-GB" altLang="en-US" sz="1600" dirty="0">
                <a:latin typeface="Arial" panose="020B0604020202020204" pitchFamily="34" charset="0"/>
                <a:cs typeface="Arial" panose="020B0604020202020204" pitchFamily="34" charset="0"/>
                <a:hlinkClick r:id="rId2"/>
              </a:rPr>
              <a:t>https://vts.wm.hee.nhs.uk/Portals/5/Presentations/Full%20Day/Crabbit%20Old%20Woman.pdf</a:t>
            </a:r>
            <a:r>
              <a:rPr lang="en-GB" altLang="en-US" sz="1600" dirty="0">
                <a:latin typeface="Arial" panose="020B0604020202020204" pitchFamily="34" charset="0"/>
                <a:cs typeface="Arial" panose="020B0604020202020204" pitchFamily="34" charset="0"/>
              </a:rPr>
              <a:t> </a:t>
            </a:r>
          </a:p>
          <a:p>
            <a:pPr marL="0" indent="0">
              <a:buNone/>
            </a:pPr>
            <a:r>
              <a:rPr lang="en-US" sz="1000" dirty="0">
                <a:solidFill>
                  <a:schemeClr val="tx1"/>
                </a:solidFill>
                <a:latin typeface="Arial" panose="020B0604020202020204" pitchFamily="34" charset="0"/>
                <a:cs typeface="Arial" panose="020B0604020202020204" pitchFamily="34" charset="0"/>
              </a:rPr>
              <a:t>                               (McCormack, 1966)</a:t>
            </a:r>
          </a:p>
          <a:p>
            <a:pPr marL="0" indent="0">
              <a:buNone/>
            </a:pPr>
            <a:r>
              <a:rPr lang="en-US" sz="1400" dirty="0">
                <a:solidFill>
                  <a:schemeClr val="tx1"/>
                </a:solidFill>
                <a:latin typeface="Arial" panose="020B0604020202020204" pitchFamily="34" charset="0"/>
                <a:cs typeface="Arial" panose="020B0604020202020204" pitchFamily="34" charset="0"/>
              </a:rPr>
              <a:t>A nurses reply- </a:t>
            </a:r>
            <a:r>
              <a:rPr lang="en-US" sz="1400" dirty="0">
                <a:solidFill>
                  <a:schemeClr val="tx1"/>
                </a:solidFill>
                <a:latin typeface="Arial" panose="020B0604020202020204" pitchFamily="34" charset="0"/>
                <a:cs typeface="Arial" panose="020B0604020202020204" pitchFamily="34" charset="0"/>
                <a:hlinkClick r:id="rId3"/>
              </a:rPr>
              <a:t>https://www.kalandra.ac.nz/news/the-nurses-reply-to-the-crabbit-old-woman?p=11</a:t>
            </a:r>
            <a:r>
              <a:rPr lang="en-US" sz="1400" dirty="0">
                <a:solidFill>
                  <a:schemeClr val="tx1"/>
                </a:solidFill>
                <a:latin typeface="Arial" panose="020B0604020202020204" pitchFamily="34" charset="0"/>
                <a:cs typeface="Arial" panose="020B0604020202020204" pitchFamily="34" charset="0"/>
              </a:rPr>
              <a:t> </a:t>
            </a:r>
          </a:p>
        </p:txBody>
      </p:sp>
      <p:pic>
        <p:nvPicPr>
          <p:cNvPr id="5" name="Content Placeholder 4" descr="Elderly-Person.bmp"/>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770630" y="2890209"/>
            <a:ext cx="3085714" cy="2641270"/>
          </a:xfrm>
        </p:spPr>
      </p:pic>
    </p:spTree>
    <p:extLst>
      <p:ext uri="{BB962C8B-B14F-4D97-AF65-F5344CB8AC3E}">
        <p14:creationId xmlns:p14="http://schemas.microsoft.com/office/powerpoint/2010/main" val="297754481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What Do You Think and/or </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Feel About this Poem?</a:t>
            </a:r>
          </a:p>
        </p:txBody>
      </p:sp>
      <p:sp>
        <p:nvSpPr>
          <p:cNvPr id="3" name="Content Placeholder 2"/>
          <p:cNvSpPr>
            <a:spLocks noGrp="1"/>
          </p:cNvSpPr>
          <p:nvPr>
            <p:ph sz="half" idx="1"/>
          </p:nvPr>
        </p:nvSpPr>
        <p:spPr>
          <a:xfrm>
            <a:off x="752354" y="2751118"/>
            <a:ext cx="7882360" cy="3447288"/>
          </a:xfrm>
        </p:spPr>
        <p:txBody>
          <a:bodyPr>
            <a:normAutofit/>
          </a:bodyPr>
          <a:lstStyle/>
          <a:p>
            <a:r>
              <a:rPr lang="en-US" dirty="0">
                <a:latin typeface="Arial" panose="020B0604020202020204" pitchFamily="34" charset="0"/>
                <a:cs typeface="Arial" panose="020B0604020202020204" pitchFamily="34" charset="0"/>
              </a:rPr>
              <a:t>Has it changed your opinion?</a:t>
            </a:r>
          </a:p>
          <a:p>
            <a:r>
              <a:rPr lang="en-US" dirty="0">
                <a:latin typeface="Arial" panose="020B0604020202020204" pitchFamily="34" charset="0"/>
                <a:cs typeface="Arial" panose="020B0604020202020204" pitchFamily="34" charset="0"/>
              </a:rPr>
              <a:t>Do you think professionals need empathy?</a:t>
            </a:r>
          </a:p>
          <a:p>
            <a:r>
              <a:rPr lang="en-US" dirty="0">
                <a:latin typeface="Arial" panose="020B0604020202020204" pitchFamily="34" charset="0"/>
                <a:cs typeface="Arial" panose="020B0604020202020204" pitchFamily="34" charset="0"/>
              </a:rPr>
              <a:t>Or practical care-giving skills?</a:t>
            </a:r>
          </a:p>
          <a:p>
            <a:r>
              <a:rPr lang="en-US" dirty="0">
                <a:latin typeface="Arial" panose="020B0604020202020204" pitchFamily="34" charset="0"/>
                <a:cs typeface="Arial" panose="020B0604020202020204" pitchFamily="34" charset="0"/>
              </a:rPr>
              <a:t>What do you think about the role of CARER?</a:t>
            </a:r>
          </a:p>
          <a:p>
            <a:r>
              <a:rPr lang="en-US" sz="3200">
                <a:latin typeface="Arial" panose="020B0604020202020204" pitchFamily="34" charset="0"/>
                <a:cs typeface="Arial" panose="020B0604020202020204" pitchFamily="34" charset="0"/>
              </a:rPr>
              <a:t>Consider </a:t>
            </a:r>
            <a:r>
              <a:rPr lang="en-US" sz="3200" dirty="0">
                <a:latin typeface="Arial" panose="020B0604020202020204" pitchFamily="34" charset="0"/>
                <a:cs typeface="Arial" panose="020B0604020202020204" pitchFamily="34" charset="0"/>
              </a:rPr>
              <a:t>this before our next lecture…</a:t>
            </a:r>
          </a:p>
        </p:txBody>
      </p:sp>
    </p:spTree>
    <p:extLst>
      <p:ext uri="{BB962C8B-B14F-4D97-AF65-F5344CB8AC3E}">
        <p14:creationId xmlns:p14="http://schemas.microsoft.com/office/powerpoint/2010/main" val="1339528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References</a:t>
            </a:r>
            <a:endParaRPr lang="en-US" altLang="en-US" b="1" dirty="0">
              <a:latin typeface="Times New Roman" panose="02020603050405020304" pitchFamily="18" charset="0"/>
              <a:cs typeface="Times New Roman" panose="02020603050405020304" pitchFamily="18" charset="0"/>
            </a:endParaRPr>
          </a:p>
        </p:txBody>
      </p:sp>
      <p:sp>
        <p:nvSpPr>
          <p:cNvPr id="30723" name="Content Placeholder 2"/>
          <p:cNvSpPr>
            <a:spLocks noGrp="1"/>
          </p:cNvSpPr>
          <p:nvPr>
            <p:ph idx="1"/>
          </p:nvPr>
        </p:nvSpPr>
        <p:spPr>
          <a:xfrm>
            <a:off x="368346" y="2419797"/>
            <a:ext cx="8337909" cy="4340926"/>
          </a:xfrm>
        </p:spPr>
        <p:txBody>
          <a:bodyPr>
            <a:noAutofit/>
          </a:bodyPr>
          <a:lstStyle/>
          <a:p>
            <a:r>
              <a:rPr lang="en-GB" altLang="en-US" sz="1000" dirty="0">
                <a:latin typeface="Arial" panose="020B0604020202020204" pitchFamily="34" charset="0"/>
                <a:cs typeface="Arial" panose="020B0604020202020204" pitchFamily="34" charset="0"/>
              </a:rPr>
              <a:t>Aged Care Guide (2020) </a:t>
            </a:r>
            <a:r>
              <a:rPr lang="en-GB" altLang="en-US" sz="1000" i="1" dirty="0">
                <a:latin typeface="Arial" panose="020B0604020202020204" pitchFamily="34" charset="0"/>
                <a:cs typeface="Arial" panose="020B0604020202020204" pitchFamily="34" charset="0"/>
              </a:rPr>
              <a:t>What Age is Considered Old? </a:t>
            </a:r>
            <a:r>
              <a:rPr lang="en-GB" altLang="en-US" sz="1000" dirty="0">
                <a:latin typeface="Arial" panose="020B0604020202020204" pitchFamily="34" charset="0"/>
                <a:cs typeface="Arial" panose="020B0604020202020204" pitchFamily="34" charset="0"/>
              </a:rPr>
              <a:t>Available at: </a:t>
            </a:r>
            <a:r>
              <a:rPr lang="en-GB" altLang="en-US" sz="1000" dirty="0">
                <a:latin typeface="Arial" panose="020B0604020202020204" pitchFamily="34" charset="0"/>
                <a:cs typeface="Arial" panose="020B0604020202020204" pitchFamily="34" charset="0"/>
                <a:hlinkClick r:id="rId2"/>
              </a:rPr>
              <a:t>https://www.agedcareguide.com.au/talking-aged-care/what-age-is-considered-old</a:t>
            </a:r>
            <a:r>
              <a:rPr lang="en-GB" altLang="en-US" sz="1000" dirty="0">
                <a:latin typeface="Arial" panose="020B0604020202020204" pitchFamily="34" charset="0"/>
                <a:cs typeface="Arial" panose="020B0604020202020204" pitchFamily="34" charset="0"/>
              </a:rPr>
              <a:t> (Accessed: 10 January 2024). </a:t>
            </a:r>
          </a:p>
          <a:p>
            <a:r>
              <a:rPr lang="en-GB" altLang="en-US" sz="1000" dirty="0" err="1">
                <a:latin typeface="Arial" panose="020B0604020202020204" pitchFamily="34" charset="0"/>
                <a:cs typeface="Arial" panose="020B0604020202020204" pitchFamily="34" charset="0"/>
              </a:rPr>
              <a:t>AgeUK</a:t>
            </a:r>
            <a:r>
              <a:rPr lang="en-GB" altLang="en-US" sz="1000" dirty="0">
                <a:latin typeface="Arial" panose="020B0604020202020204" pitchFamily="34" charset="0"/>
                <a:cs typeface="Arial" panose="020B0604020202020204" pitchFamily="34" charset="0"/>
              </a:rPr>
              <a:t>. (2018) </a:t>
            </a:r>
            <a:r>
              <a:rPr lang="en-GB" altLang="en-US" sz="1000" i="1" dirty="0">
                <a:latin typeface="Arial" panose="020B0604020202020204" pitchFamily="34" charset="0"/>
                <a:cs typeface="Arial" panose="020B0604020202020204" pitchFamily="34" charset="0"/>
              </a:rPr>
              <a:t>Later Life in the United Kingdom </a:t>
            </a:r>
            <a:r>
              <a:rPr lang="en-GB" altLang="en-US" sz="1000" dirty="0">
                <a:latin typeface="Arial" panose="020B0604020202020204" pitchFamily="34" charset="0"/>
                <a:cs typeface="Arial" panose="020B0604020202020204" pitchFamily="34" charset="0"/>
              </a:rPr>
              <a:t>Available at: </a:t>
            </a:r>
            <a:r>
              <a:rPr lang="en-GB" altLang="en-US" sz="1000" dirty="0">
                <a:latin typeface="Arial" panose="020B0604020202020204" pitchFamily="34" charset="0"/>
                <a:cs typeface="Arial" panose="020B0604020202020204" pitchFamily="34" charset="0"/>
                <a:hlinkClick r:id="rId3"/>
              </a:rPr>
              <a:t>https://www.ageuk.org.uk/globalassets/age-uk/documents/reports-and-publications/later_life_uk_factsheet.pdf</a:t>
            </a:r>
            <a:r>
              <a:rPr lang="en-GB" altLang="en-US" sz="1000" dirty="0">
                <a:latin typeface="Arial" panose="020B0604020202020204" pitchFamily="34" charset="0"/>
                <a:cs typeface="Arial" panose="020B0604020202020204" pitchFamily="34" charset="0"/>
              </a:rPr>
              <a:t> (Accessed: 17 December 2023).</a:t>
            </a:r>
          </a:p>
          <a:p>
            <a:r>
              <a:rPr lang="en-GB" altLang="en-US" sz="1000" dirty="0" err="1">
                <a:latin typeface="Arial" panose="020B0604020202020204" pitchFamily="34" charset="0"/>
                <a:cs typeface="Arial" panose="020B0604020202020204" pitchFamily="34" charset="0"/>
              </a:rPr>
              <a:t>AgeUK</a:t>
            </a:r>
            <a:r>
              <a:rPr lang="en-GB" altLang="en-US" sz="1000" dirty="0">
                <a:latin typeface="Arial" panose="020B0604020202020204" pitchFamily="34" charset="0"/>
                <a:cs typeface="Arial" panose="020B0604020202020204" pitchFamily="34" charset="0"/>
              </a:rPr>
              <a:t>. (2017) </a:t>
            </a:r>
            <a:r>
              <a:rPr lang="en-GB" altLang="en-US" sz="1000" i="1" dirty="0">
                <a:latin typeface="Arial" panose="020B0604020202020204" pitchFamily="34" charset="0"/>
                <a:cs typeface="Arial" panose="020B0604020202020204" pitchFamily="34" charset="0"/>
              </a:rPr>
              <a:t>Changes to State Pension Age </a:t>
            </a:r>
            <a:r>
              <a:rPr lang="en-GB" altLang="en-US" sz="1000" dirty="0">
                <a:latin typeface="Arial" panose="020B0604020202020204" pitchFamily="34" charset="0"/>
                <a:cs typeface="Arial" panose="020B0604020202020204" pitchFamily="34" charset="0"/>
              </a:rPr>
              <a:t>Available at: </a:t>
            </a:r>
            <a:r>
              <a:rPr lang="en-GB" altLang="en-US" sz="1000" dirty="0">
                <a:latin typeface="Arial" panose="020B0604020202020204" pitchFamily="34" charset="0"/>
                <a:cs typeface="Arial" panose="020B0604020202020204" pitchFamily="34" charset="0"/>
                <a:hlinkClick r:id="rId4"/>
              </a:rPr>
              <a:t>https://www.ageuk.org.uk/information-advice/money-legal/pensions/state-pension/changes-to-state-pension-age/</a:t>
            </a:r>
            <a:r>
              <a:rPr lang="en-GB" altLang="en-US" sz="1000" dirty="0">
                <a:latin typeface="Arial" panose="020B0604020202020204" pitchFamily="34" charset="0"/>
                <a:cs typeface="Arial" panose="020B0604020202020204" pitchFamily="34" charset="0"/>
              </a:rPr>
              <a:t> (Accessed: 17 December 2023).</a:t>
            </a:r>
            <a:endParaRPr lang="en-GB" altLang="en-US" sz="1000" i="1" dirty="0">
              <a:latin typeface="Arial" panose="020B0604020202020204" pitchFamily="34" charset="0"/>
              <a:cs typeface="Arial" panose="020B0604020202020204" pitchFamily="34" charset="0"/>
            </a:endParaRPr>
          </a:p>
          <a:p>
            <a:r>
              <a:rPr lang="en-GB" altLang="en-US" sz="1000" dirty="0">
                <a:latin typeface="Arial" panose="020B0604020202020204" pitchFamily="34" charset="0"/>
                <a:cs typeface="Arial" panose="020B0604020202020204" pitchFamily="34" charset="0"/>
              </a:rPr>
              <a:t>Arking, R. (2006) </a:t>
            </a:r>
            <a:r>
              <a:rPr lang="en-GB" altLang="en-US" sz="1000" i="1" dirty="0">
                <a:latin typeface="Arial" panose="020B0604020202020204" pitchFamily="34" charset="0"/>
                <a:cs typeface="Arial" panose="020B0604020202020204" pitchFamily="34" charset="0"/>
              </a:rPr>
              <a:t>Biology of Aging: Observations and Principles. </a:t>
            </a:r>
            <a:r>
              <a:rPr lang="en-GB" altLang="en-US" sz="1000" dirty="0">
                <a:latin typeface="Arial" panose="020B0604020202020204" pitchFamily="34" charset="0"/>
                <a:cs typeface="Arial" panose="020B0604020202020204" pitchFamily="34" charset="0"/>
              </a:rPr>
              <a:t>3rd </a:t>
            </a:r>
            <a:r>
              <a:rPr lang="en-GB" altLang="en-US" sz="1000" dirty="0" err="1">
                <a:latin typeface="Arial" panose="020B0604020202020204" pitchFamily="34" charset="0"/>
                <a:cs typeface="Arial" panose="020B0604020202020204" pitchFamily="34" charset="0"/>
              </a:rPr>
              <a:t>edn</a:t>
            </a:r>
            <a:r>
              <a:rPr lang="en-GB" altLang="en-US" sz="1000" dirty="0">
                <a:latin typeface="Arial" panose="020B0604020202020204" pitchFamily="34" charset="0"/>
                <a:cs typeface="Arial" panose="020B0604020202020204" pitchFamily="34" charset="0"/>
              </a:rPr>
              <a:t>. Oxford: OUP.</a:t>
            </a:r>
          </a:p>
          <a:p>
            <a:r>
              <a:rPr lang="en-GB" altLang="en-US" sz="1000" dirty="0">
                <a:latin typeface="Arial" panose="020B0604020202020204" pitchFamily="34" charset="0"/>
                <a:cs typeface="Arial" panose="020B0604020202020204" pitchFamily="34" charset="0"/>
              </a:rPr>
              <a:t>Philschatz.com (2016) </a:t>
            </a:r>
            <a:r>
              <a:rPr lang="en-GB" altLang="en-US" sz="1000" i="1" dirty="0">
                <a:latin typeface="Arial" panose="020B0604020202020204" pitchFamily="34" charset="0"/>
                <a:cs typeface="Arial" panose="020B0604020202020204" pitchFamily="34" charset="0"/>
              </a:rPr>
              <a:t>Theoretical Perspectives on Aging </a:t>
            </a:r>
            <a:r>
              <a:rPr lang="en-GB" altLang="en-US" sz="1000" dirty="0">
                <a:latin typeface="Arial" panose="020B0604020202020204" pitchFamily="34" charset="0"/>
                <a:cs typeface="Arial" panose="020B0604020202020204" pitchFamily="34" charset="0"/>
              </a:rPr>
              <a:t>Available at: </a:t>
            </a:r>
            <a:r>
              <a:rPr lang="en-GB" altLang="en-US" sz="1000" dirty="0">
                <a:latin typeface="Arial" panose="020B0604020202020204" pitchFamily="34" charset="0"/>
                <a:cs typeface="Arial" panose="020B0604020202020204" pitchFamily="34" charset="0"/>
                <a:hlinkClick r:id="rId5"/>
              </a:rPr>
              <a:t>http://philschatz.com/sociology-book/contents/m42973.html</a:t>
            </a:r>
            <a:r>
              <a:rPr lang="en-GB" altLang="en-US" sz="1000" dirty="0">
                <a:latin typeface="Arial" panose="020B0604020202020204" pitchFamily="34" charset="0"/>
                <a:cs typeface="Arial" panose="020B0604020202020204" pitchFamily="34" charset="0"/>
              </a:rPr>
              <a:t> (Accessed: 7 May 2024).</a:t>
            </a:r>
          </a:p>
          <a:p>
            <a:r>
              <a:rPr lang="en-GB" altLang="en-US" sz="1000" dirty="0">
                <a:latin typeface="Arial" panose="020B0604020202020204" pitchFamily="34" charset="0"/>
                <a:cs typeface="Arial" panose="020B0604020202020204" pitchFamily="34" charset="0"/>
              </a:rPr>
              <a:t>Bond, J., Peace, SM., </a:t>
            </a:r>
            <a:r>
              <a:rPr lang="en-GB" altLang="en-US" sz="1000" dirty="0" err="1">
                <a:latin typeface="Arial" panose="020B0604020202020204" pitchFamily="34" charset="0"/>
                <a:cs typeface="Arial" panose="020B0604020202020204" pitchFamily="34" charset="0"/>
              </a:rPr>
              <a:t>Dittmann-Kohli</a:t>
            </a:r>
            <a:r>
              <a:rPr lang="en-GB" altLang="en-US" sz="1000" dirty="0">
                <a:latin typeface="Arial" panose="020B0604020202020204" pitchFamily="34" charset="0"/>
                <a:cs typeface="Arial" panose="020B0604020202020204" pitchFamily="34" charset="0"/>
              </a:rPr>
              <a:t>, F. and </a:t>
            </a:r>
            <a:r>
              <a:rPr lang="en-GB" altLang="en-US" sz="1000" dirty="0" err="1">
                <a:latin typeface="Arial" panose="020B0604020202020204" pitchFamily="34" charset="0"/>
                <a:cs typeface="Arial" panose="020B0604020202020204" pitchFamily="34" charset="0"/>
              </a:rPr>
              <a:t>Westerhof</a:t>
            </a:r>
            <a:r>
              <a:rPr lang="en-GB" altLang="en-US" sz="1000" dirty="0">
                <a:latin typeface="Arial" panose="020B0604020202020204" pitchFamily="34" charset="0"/>
                <a:cs typeface="Arial" panose="020B0604020202020204" pitchFamily="34" charset="0"/>
              </a:rPr>
              <a:t>, G.(eds.) (2007) </a:t>
            </a:r>
            <a:r>
              <a:rPr lang="en-GB" altLang="en-US" sz="1000" i="1" dirty="0">
                <a:latin typeface="Arial" panose="020B0604020202020204" pitchFamily="34" charset="0"/>
                <a:cs typeface="Arial" panose="020B0604020202020204" pitchFamily="34" charset="0"/>
              </a:rPr>
              <a:t>Ageing </a:t>
            </a:r>
            <a:r>
              <a:rPr lang="en-GB" altLang="en-US" sz="1000" dirty="0">
                <a:latin typeface="Arial" panose="020B0604020202020204" pitchFamily="34" charset="0"/>
                <a:cs typeface="Arial" panose="020B0604020202020204" pitchFamily="34" charset="0"/>
              </a:rPr>
              <a:t>London: Sage Publishing Ltd.</a:t>
            </a:r>
          </a:p>
          <a:p>
            <a:r>
              <a:rPr lang="en-GB" altLang="en-US" sz="1000" dirty="0">
                <a:latin typeface="Arial" panose="020B0604020202020204" pitchFamily="34" charset="0"/>
                <a:cs typeface="Arial" panose="020B0604020202020204" pitchFamily="34" charset="0"/>
              </a:rPr>
              <a:t>Boyd, D. &amp; Bee, H. (2011) </a:t>
            </a:r>
            <a:r>
              <a:rPr lang="en-GB" altLang="en-US" sz="1000" i="1" dirty="0">
                <a:latin typeface="Arial" panose="020B0604020202020204" pitchFamily="34" charset="0"/>
                <a:cs typeface="Arial" panose="020B0604020202020204" pitchFamily="34" charset="0"/>
              </a:rPr>
              <a:t>Lifespan Development </a:t>
            </a:r>
            <a:r>
              <a:rPr lang="en-GB" altLang="en-US" sz="1000" dirty="0">
                <a:latin typeface="Arial" panose="020B0604020202020204" pitchFamily="34" charset="0"/>
                <a:cs typeface="Arial" panose="020B0604020202020204" pitchFamily="34" charset="0"/>
              </a:rPr>
              <a:t>London: Pearson Education Ltd.</a:t>
            </a:r>
          </a:p>
          <a:p>
            <a:r>
              <a:rPr lang="en-GB" altLang="en-US" sz="1000" dirty="0">
                <a:latin typeface="Arial" panose="020B0604020202020204" pitchFamily="34" charset="0"/>
                <a:cs typeface="Arial" panose="020B0604020202020204" pitchFamily="34" charset="0"/>
              </a:rPr>
              <a:t>British Society for Research on Ageing (2020) </a:t>
            </a:r>
            <a:r>
              <a:rPr lang="en-GB" altLang="en-US" sz="1000" i="1" dirty="0">
                <a:latin typeface="Arial" panose="020B0604020202020204" pitchFamily="34" charset="0"/>
                <a:cs typeface="Arial" panose="020B0604020202020204" pitchFamily="34" charset="0"/>
              </a:rPr>
              <a:t>About Ageing. </a:t>
            </a:r>
            <a:r>
              <a:rPr lang="en-GB" altLang="en-US"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6"/>
              </a:rPr>
              <a:t>https://bsra.org.uk/about-ageing/</a:t>
            </a:r>
            <a:r>
              <a:rPr lang="en-GB" sz="1000" dirty="0">
                <a:latin typeface="Arial" panose="020B0604020202020204" pitchFamily="34" charset="0"/>
                <a:cs typeface="Arial" panose="020B0604020202020204" pitchFamily="34" charset="0"/>
              </a:rPr>
              <a:t> (Accessed: 12 January 2024).</a:t>
            </a:r>
          </a:p>
          <a:p>
            <a:r>
              <a:rPr lang="en-GB" sz="1000" dirty="0">
                <a:latin typeface="Arial" panose="020B0604020202020204" pitchFamily="34" charset="0"/>
                <a:cs typeface="Arial" panose="020B0604020202020204" pitchFamily="34" charset="0"/>
              </a:rPr>
              <a:t>Coleman, J. and Hendry, L. (1999) </a:t>
            </a:r>
            <a:r>
              <a:rPr lang="en-GB" sz="1000" i="1" dirty="0">
                <a:latin typeface="Arial" panose="020B0604020202020204" pitchFamily="34" charset="0"/>
                <a:cs typeface="Arial" panose="020B0604020202020204" pitchFamily="34" charset="0"/>
              </a:rPr>
              <a:t>The Nature of Adolescence</a:t>
            </a:r>
            <a:r>
              <a:rPr lang="en-GB" sz="1000" dirty="0">
                <a:latin typeface="Arial" panose="020B0604020202020204" pitchFamily="34" charset="0"/>
                <a:cs typeface="Arial" panose="020B0604020202020204" pitchFamily="34" charset="0"/>
              </a:rPr>
              <a:t> London: Routledge</a:t>
            </a:r>
          </a:p>
          <a:p>
            <a:r>
              <a:rPr lang="en-GB" sz="1000" dirty="0">
                <a:latin typeface="Arial" panose="020B0604020202020204" pitchFamily="34" charset="0"/>
                <a:cs typeface="Arial" panose="020B0604020202020204" pitchFamily="34" charset="0"/>
              </a:rPr>
              <a:t>Coleman, P. and O’Hanlon, A. (2017) </a:t>
            </a:r>
            <a:r>
              <a:rPr lang="en-GB" sz="1000" i="1" dirty="0">
                <a:latin typeface="Arial" panose="020B0604020202020204" pitchFamily="34" charset="0"/>
                <a:cs typeface="Arial" panose="020B0604020202020204" pitchFamily="34" charset="0"/>
              </a:rPr>
              <a:t>Aging and Development: Social and Emotional Perspectives </a:t>
            </a:r>
            <a:r>
              <a:rPr lang="en-GB" sz="1000" dirty="0">
                <a:latin typeface="Arial" panose="020B0604020202020204" pitchFamily="34" charset="0"/>
                <a:cs typeface="Arial" panose="020B0604020202020204" pitchFamily="34" charset="0"/>
              </a:rPr>
              <a:t>2</a:t>
            </a:r>
            <a:r>
              <a:rPr lang="en-GB" sz="1000" baseline="30000" dirty="0">
                <a:latin typeface="Arial" panose="020B0604020202020204" pitchFamily="34" charset="0"/>
                <a:cs typeface="Arial" panose="020B0604020202020204" pitchFamily="34" charset="0"/>
              </a:rPr>
              <a:t>nd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Oxon: Routledge.</a:t>
            </a:r>
          </a:p>
          <a:p>
            <a:r>
              <a:rPr lang="en-GB" sz="1000" dirty="0">
                <a:latin typeface="Arial" panose="020B0604020202020204" pitchFamily="34" charset="0"/>
                <a:cs typeface="Arial" panose="020B0604020202020204" pitchFamily="34" charset="0"/>
              </a:rPr>
              <a:t>Department of Health (2001)</a:t>
            </a:r>
            <a:r>
              <a:rPr lang="en-GB" sz="1000" i="1" dirty="0">
                <a:latin typeface="Arial" panose="020B0604020202020204" pitchFamily="34" charset="0"/>
                <a:cs typeface="Arial" panose="020B0604020202020204" pitchFamily="34" charset="0"/>
              </a:rPr>
              <a:t> National service framework for older people: [main report]; executive summary; and Medicines for older people: implementing medicines‐related aspects of the NSF for older people, </a:t>
            </a:r>
            <a:r>
              <a:rPr lang="en-GB" sz="1000" dirty="0">
                <a:latin typeface="Arial" panose="020B0604020202020204" pitchFamily="34" charset="0"/>
                <a:cs typeface="Arial" panose="020B0604020202020204" pitchFamily="34" charset="0"/>
              </a:rPr>
              <a:t>London: Department of Health: 3vols.</a:t>
            </a:r>
          </a:p>
          <a:p>
            <a:r>
              <a:rPr lang="en-GB" sz="1000" dirty="0">
                <a:latin typeface="Arial" panose="020B0604020202020204" pitchFamily="34" charset="0"/>
                <a:cs typeface="Arial" panose="020B0604020202020204" pitchFamily="34" charset="0"/>
              </a:rPr>
              <a:t>Fung, H. (2013) ‘Aging in Culture’ </a:t>
            </a:r>
            <a:r>
              <a:rPr lang="en-GB" sz="1000" i="1" dirty="0">
                <a:latin typeface="Arial" panose="020B0604020202020204" pitchFamily="34" charset="0"/>
                <a:cs typeface="Arial" panose="020B0604020202020204" pitchFamily="34" charset="0"/>
              </a:rPr>
              <a:t>The Gerontologist, </a:t>
            </a:r>
            <a:r>
              <a:rPr lang="en-GB" sz="1000" dirty="0">
                <a:latin typeface="Arial" panose="020B0604020202020204" pitchFamily="34" charset="0"/>
                <a:cs typeface="Arial" panose="020B0604020202020204" pitchFamily="34" charset="0"/>
              </a:rPr>
              <a:t>53(3), pp. 369–377.</a:t>
            </a:r>
            <a:endParaRPr lang="en-GB" sz="1000" i="1" dirty="0">
              <a:latin typeface="Arial" panose="020B0604020202020204" pitchFamily="34" charset="0"/>
              <a:cs typeface="Arial" panose="020B0604020202020204" pitchFamily="34" charset="0"/>
            </a:endParaRPr>
          </a:p>
          <a:p>
            <a:endParaRPr lang="en-GB" alt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734649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1176866" y="711057"/>
            <a:ext cx="6050785" cy="821040"/>
          </a:xfrm>
        </p:spPr>
        <p:txBody>
          <a:bodyPr/>
          <a:lstStyle/>
          <a:p>
            <a:r>
              <a:rPr lang="en-GB" altLang="en-US" b="1" dirty="0">
                <a:latin typeface="Times New Roman" panose="02020603050405020304" pitchFamily="18" charset="0"/>
                <a:cs typeface="Times New Roman" panose="02020603050405020304" pitchFamily="18" charset="0"/>
              </a:rPr>
              <a:t>References</a:t>
            </a:r>
            <a:endParaRPr lang="en-US" altLang="en-US" b="1" dirty="0">
              <a:latin typeface="Times New Roman" panose="02020603050405020304" pitchFamily="18" charset="0"/>
              <a:cs typeface="Times New Roman" panose="02020603050405020304" pitchFamily="18" charset="0"/>
            </a:endParaRPr>
          </a:p>
        </p:txBody>
      </p:sp>
      <p:sp>
        <p:nvSpPr>
          <p:cNvPr id="30723" name="Content Placeholder 2"/>
          <p:cNvSpPr>
            <a:spLocks noGrp="1"/>
          </p:cNvSpPr>
          <p:nvPr>
            <p:ph idx="1"/>
          </p:nvPr>
        </p:nvSpPr>
        <p:spPr>
          <a:xfrm>
            <a:off x="408842" y="1530692"/>
            <a:ext cx="8326316" cy="3444997"/>
          </a:xfrm>
        </p:spPr>
        <p:txBody>
          <a:bodyPr>
            <a:noAutofit/>
          </a:bodyPr>
          <a:lstStyle/>
          <a:p>
            <a:pPr lvl="0">
              <a:buClr>
                <a:srgbClr val="D9B247"/>
              </a:buClr>
            </a:pPr>
            <a:r>
              <a:rPr lang="en-GB" altLang="en-US" sz="1000" dirty="0">
                <a:solidFill>
                  <a:prstClr val="black">
                    <a:lumMod val="85000"/>
                    <a:lumOff val="15000"/>
                  </a:prstClr>
                </a:solidFill>
                <a:latin typeface="Arial" panose="020B0604020202020204" pitchFamily="34" charset="0"/>
                <a:cs typeface="Arial" panose="020B0604020202020204" pitchFamily="34" charset="0"/>
              </a:rPr>
              <a:t>Gorman M. (2000) </a:t>
            </a:r>
            <a:r>
              <a:rPr lang="en-GB" altLang="en-US" sz="1000" i="1" dirty="0">
                <a:solidFill>
                  <a:prstClr val="black">
                    <a:lumMod val="85000"/>
                    <a:lumOff val="15000"/>
                  </a:prstClr>
                </a:solidFill>
                <a:latin typeface="Arial" panose="020B0604020202020204" pitchFamily="34" charset="0"/>
                <a:cs typeface="Arial" panose="020B0604020202020204" pitchFamily="34" charset="0"/>
              </a:rPr>
              <a:t>Development and the Rights of Older People</a:t>
            </a:r>
            <a:r>
              <a:rPr lang="en-GB" altLang="en-US" sz="1000" dirty="0">
                <a:solidFill>
                  <a:prstClr val="black">
                    <a:lumMod val="85000"/>
                    <a:lumOff val="15000"/>
                  </a:prstClr>
                </a:solidFill>
                <a:latin typeface="Arial" panose="020B0604020202020204" pitchFamily="34" charset="0"/>
                <a:cs typeface="Arial" panose="020B0604020202020204" pitchFamily="34" charset="0"/>
              </a:rPr>
              <a:t>. In: Randel J, et al., (eds.) </a:t>
            </a:r>
            <a:r>
              <a:rPr lang="en-GB" altLang="en-US" sz="1000" i="1" dirty="0">
                <a:solidFill>
                  <a:prstClr val="black">
                    <a:lumMod val="85000"/>
                    <a:lumOff val="15000"/>
                  </a:prstClr>
                </a:solidFill>
                <a:latin typeface="Arial" panose="020B0604020202020204" pitchFamily="34" charset="0"/>
                <a:cs typeface="Arial" panose="020B0604020202020204" pitchFamily="34" charset="0"/>
              </a:rPr>
              <a:t>The ageing and development report: poverty, independence and the world's older people. London</a:t>
            </a:r>
            <a:r>
              <a:rPr lang="en-GB" altLang="en-US" sz="1000" dirty="0">
                <a:solidFill>
                  <a:prstClr val="black">
                    <a:lumMod val="85000"/>
                    <a:lumOff val="15000"/>
                  </a:prstClr>
                </a:solidFill>
                <a:latin typeface="Arial" panose="020B0604020202020204" pitchFamily="34" charset="0"/>
                <a:cs typeface="Arial" panose="020B0604020202020204" pitchFamily="34" charset="0"/>
              </a:rPr>
              <a:t>: Earthscan Publications Ltd.</a:t>
            </a:r>
          </a:p>
          <a:p>
            <a:pPr lvl="0">
              <a:buClr>
                <a:srgbClr val="D9B247"/>
              </a:buClr>
            </a:pPr>
            <a:r>
              <a:rPr lang="en-GB" altLang="en-US" sz="1000" dirty="0">
                <a:solidFill>
                  <a:prstClr val="black">
                    <a:lumMod val="85000"/>
                    <a:lumOff val="15000"/>
                  </a:prstClr>
                </a:solidFill>
                <a:latin typeface="Arial" panose="020B0604020202020204" pitchFamily="34" charset="0"/>
                <a:cs typeface="Arial" panose="020B0604020202020204" pitchFamily="34" charset="0"/>
              </a:rPr>
              <a:t>Gov.UK, (2017)</a:t>
            </a:r>
            <a:r>
              <a:rPr lang="en-GB" altLang="en-US" sz="1000" i="1" dirty="0">
                <a:solidFill>
                  <a:prstClr val="black">
                    <a:lumMod val="85000"/>
                    <a:lumOff val="15000"/>
                  </a:prstClr>
                </a:solidFill>
                <a:latin typeface="Arial" panose="020B0604020202020204" pitchFamily="34" charset="0"/>
                <a:cs typeface="Arial" panose="020B0604020202020204" pitchFamily="34" charset="0"/>
              </a:rPr>
              <a:t> Life Expectancy and Healthy Life Expectancy, </a:t>
            </a:r>
            <a:r>
              <a:rPr lang="en-GB" altLang="en-US" sz="1000" dirty="0">
                <a:solidFill>
                  <a:prstClr val="black">
                    <a:lumMod val="85000"/>
                    <a:lumOff val="15000"/>
                  </a:prstClr>
                </a:solidFill>
                <a:latin typeface="Arial" panose="020B0604020202020204" pitchFamily="34" charset="0"/>
                <a:cs typeface="Arial" panose="020B0604020202020204" pitchFamily="34" charset="0"/>
              </a:rPr>
              <a:t>Available at: </a:t>
            </a:r>
            <a:r>
              <a:rPr lang="en-GB" altLang="en-US" sz="1000" dirty="0">
                <a:solidFill>
                  <a:prstClr val="black">
                    <a:lumMod val="85000"/>
                    <a:lumOff val="15000"/>
                  </a:prstClr>
                </a:solidFill>
                <a:latin typeface="Arial" panose="020B0604020202020204" pitchFamily="34" charset="0"/>
                <a:cs typeface="Arial" panose="020B0604020202020204" pitchFamily="34" charset="0"/>
                <a:hlinkClick r:id="rId2"/>
              </a:rPr>
              <a:t>https://www.gov.uk/government/publications/health-profile-for-england/chapter-1-life-expectancy-and-healthy-life-expectancy</a:t>
            </a:r>
            <a:r>
              <a:rPr lang="en-GB" altLang="en-US" sz="1000" dirty="0">
                <a:solidFill>
                  <a:prstClr val="black">
                    <a:lumMod val="85000"/>
                    <a:lumOff val="15000"/>
                  </a:prstClr>
                </a:solidFill>
                <a:latin typeface="Arial" panose="020B0604020202020204" pitchFamily="34" charset="0"/>
                <a:cs typeface="Arial" panose="020B0604020202020204" pitchFamily="34" charset="0"/>
              </a:rPr>
              <a:t> (Accessed: 17 August 2023).</a:t>
            </a:r>
            <a:endParaRPr lang="en-GB" altLang="en-US" sz="1000" dirty="0">
              <a:latin typeface="Arial" panose="020B0604020202020204" pitchFamily="34" charset="0"/>
              <a:cs typeface="Arial" panose="020B0604020202020204" pitchFamily="34" charset="0"/>
            </a:endParaRPr>
          </a:p>
          <a:p>
            <a:r>
              <a:rPr lang="en-GB" altLang="en-US" sz="1000" dirty="0">
                <a:latin typeface="Arial" panose="020B0604020202020204" pitchFamily="34" charset="0"/>
                <a:cs typeface="Arial" panose="020B0604020202020204" pitchFamily="34" charset="0"/>
              </a:rPr>
              <a:t>Hyde, M., and Higgs, P. (2016). </a:t>
            </a:r>
            <a:r>
              <a:rPr lang="en-GB" altLang="en-US" sz="1000" i="1" dirty="0">
                <a:latin typeface="Arial" panose="020B0604020202020204" pitchFamily="34" charset="0"/>
                <a:cs typeface="Arial" panose="020B0604020202020204" pitchFamily="34" charset="0"/>
              </a:rPr>
              <a:t>Ageing and Globalisation</a:t>
            </a:r>
            <a:r>
              <a:rPr lang="en-GB" altLang="en-US" sz="1000" dirty="0">
                <a:latin typeface="Arial" panose="020B0604020202020204" pitchFamily="34" charset="0"/>
                <a:cs typeface="Arial" panose="020B0604020202020204" pitchFamily="34" charset="0"/>
              </a:rPr>
              <a:t>, Bristol: Policy Press</a:t>
            </a:r>
          </a:p>
          <a:p>
            <a:r>
              <a:rPr lang="en-GB" altLang="en-US" sz="1000" dirty="0">
                <a:latin typeface="Arial" panose="020B0604020202020204" pitchFamily="34" charset="0"/>
                <a:cs typeface="Arial" panose="020B0604020202020204" pitchFamily="34" charset="0"/>
              </a:rPr>
              <a:t>Ingleby, E. (2018) </a:t>
            </a:r>
            <a:r>
              <a:rPr lang="en-GB" altLang="en-US" sz="1000" i="1" dirty="0">
                <a:latin typeface="Arial" panose="020B0604020202020204" pitchFamily="34" charset="0"/>
                <a:cs typeface="Arial" panose="020B0604020202020204" pitchFamily="34" charset="0"/>
              </a:rPr>
              <a:t>Applied Sociology for Social Work. </a:t>
            </a:r>
            <a:r>
              <a:rPr lang="en-GB" altLang="en-US" sz="1000" dirty="0">
                <a:latin typeface="Arial" panose="020B0604020202020204" pitchFamily="34" charset="0"/>
                <a:cs typeface="Arial" panose="020B0604020202020204" pitchFamily="34" charset="0"/>
              </a:rPr>
              <a:t>London: Sage.</a:t>
            </a:r>
          </a:p>
          <a:p>
            <a:r>
              <a:rPr lang="en-GB" altLang="en-US" sz="1000" dirty="0">
                <a:latin typeface="Arial" panose="020B0604020202020204" pitchFamily="34" charset="0"/>
                <a:cs typeface="Arial" panose="020B0604020202020204" pitchFamily="34" charset="0"/>
              </a:rPr>
              <a:t>McCormack, P. (1966) </a:t>
            </a:r>
            <a:r>
              <a:rPr lang="en-GB" altLang="en-US" sz="1000" i="1" dirty="0">
                <a:latin typeface="Arial" panose="020B0604020202020204" pitchFamily="34" charset="0"/>
                <a:cs typeface="Arial" panose="020B0604020202020204" pitchFamily="34" charset="0"/>
              </a:rPr>
              <a:t>Crabbit Old Woman </a:t>
            </a:r>
            <a:r>
              <a:rPr lang="en-GB" altLang="en-US" sz="1000" dirty="0">
                <a:latin typeface="Arial" panose="020B0604020202020204" pitchFamily="34" charset="0"/>
                <a:cs typeface="Arial" panose="020B0604020202020204" pitchFamily="34" charset="0"/>
              </a:rPr>
              <a:t>[Online] Available at: </a:t>
            </a:r>
            <a:r>
              <a:rPr lang="en-GB" altLang="en-US" sz="1000" dirty="0">
                <a:latin typeface="Arial" panose="020B0604020202020204" pitchFamily="34" charset="0"/>
                <a:cs typeface="Arial" panose="020B0604020202020204" pitchFamily="34" charset="0"/>
                <a:hlinkClick r:id="rId3"/>
              </a:rPr>
              <a:t>https://vts.wm.hee.nhs.uk/Portals/5/Presentations/Full%20Day/Crabbit%20Old%20Woman.pdf</a:t>
            </a:r>
            <a:r>
              <a:rPr lang="en-GB" altLang="en-US" sz="1000" dirty="0">
                <a:latin typeface="Arial" panose="020B0604020202020204" pitchFamily="34" charset="0"/>
                <a:cs typeface="Arial" panose="020B0604020202020204" pitchFamily="34" charset="0"/>
              </a:rPr>
              <a:t> (Accessed: 19 August 2023).</a:t>
            </a:r>
            <a:endParaRPr lang="en-GB" altLang="en-US" sz="1000" i="1" dirty="0">
              <a:latin typeface="Arial" panose="020B0604020202020204" pitchFamily="34" charset="0"/>
              <a:cs typeface="Arial" panose="020B0604020202020204" pitchFamily="34" charset="0"/>
            </a:endParaRPr>
          </a:p>
          <a:p>
            <a:r>
              <a:rPr lang="en-GB" altLang="en-US" sz="1000" dirty="0">
                <a:latin typeface="Arial" panose="020B0604020202020204" pitchFamily="34" charset="0"/>
                <a:cs typeface="Arial" panose="020B0604020202020204" pitchFamily="34" charset="0"/>
              </a:rPr>
              <a:t>NHS England. (2017) </a:t>
            </a:r>
            <a:r>
              <a:rPr lang="en-GB" altLang="en-US" sz="1000" i="1" dirty="0">
                <a:latin typeface="Arial" panose="020B0604020202020204" pitchFamily="34" charset="0"/>
                <a:cs typeface="Arial" panose="020B0604020202020204" pitchFamily="34" charset="0"/>
              </a:rPr>
              <a:t>Mental Health in Older People: A Practice Primer </a:t>
            </a:r>
            <a:r>
              <a:rPr lang="en-GB" altLang="en-US" sz="1000" dirty="0">
                <a:latin typeface="Arial" panose="020B0604020202020204" pitchFamily="34" charset="0"/>
                <a:cs typeface="Arial" panose="020B0604020202020204" pitchFamily="34" charset="0"/>
              </a:rPr>
              <a:t>Available at: </a:t>
            </a:r>
            <a:r>
              <a:rPr lang="en-GB" altLang="en-US" sz="1000" dirty="0">
                <a:latin typeface="Arial" panose="020B0604020202020204" pitchFamily="34" charset="0"/>
                <a:cs typeface="Arial" panose="020B0604020202020204" pitchFamily="34" charset="0"/>
                <a:hlinkClick r:id="rId4"/>
              </a:rPr>
              <a:t>https://www.england.nhs.uk/wp-content/uploads/2017/09/practice-primer.pdf</a:t>
            </a:r>
            <a:r>
              <a:rPr lang="en-GB" altLang="en-US" sz="1000" dirty="0">
                <a:latin typeface="Arial" panose="020B0604020202020204" pitchFamily="34" charset="0"/>
                <a:cs typeface="Arial" panose="020B0604020202020204" pitchFamily="34" charset="0"/>
              </a:rPr>
              <a:t> (Accessed: 18 December 2018).</a:t>
            </a:r>
          </a:p>
          <a:p>
            <a:r>
              <a:rPr lang="en-GB" altLang="en-US" sz="1000" dirty="0">
                <a:latin typeface="Arial" panose="020B0604020202020204" pitchFamily="34" charset="0"/>
                <a:cs typeface="Arial" panose="020B0604020202020204" pitchFamily="34" charset="0"/>
              </a:rPr>
              <a:t>NHS, (2020) </a:t>
            </a:r>
            <a:r>
              <a:rPr lang="en-GB" altLang="en-US" sz="1000" i="1" dirty="0">
                <a:latin typeface="Arial" panose="020B0604020202020204" pitchFamily="34" charset="0"/>
                <a:cs typeface="Arial" panose="020B0604020202020204" pitchFamily="34" charset="0"/>
              </a:rPr>
              <a:t>Improving Care for Older People. </a:t>
            </a:r>
            <a:r>
              <a:rPr lang="en-GB" altLang="en-US" sz="1000" dirty="0">
                <a:latin typeface="Arial" panose="020B0604020202020204" pitchFamily="34" charset="0"/>
                <a:cs typeface="Arial" panose="020B0604020202020204" pitchFamily="34" charset="0"/>
              </a:rPr>
              <a:t>Available at: </a:t>
            </a:r>
            <a:r>
              <a:rPr lang="en-GB" altLang="en-US" sz="1000" dirty="0">
                <a:latin typeface="Arial" panose="020B0604020202020204" pitchFamily="34" charset="0"/>
                <a:cs typeface="Arial" panose="020B0604020202020204" pitchFamily="34" charset="0"/>
                <a:hlinkClick r:id="rId5"/>
              </a:rPr>
              <a:t>https://www.england.nhs.uk/ourwork/clinical-policy/older-people/improving-care-for-older-people/</a:t>
            </a:r>
            <a:r>
              <a:rPr lang="en-GB" altLang="en-US" sz="1000" dirty="0">
                <a:latin typeface="Arial" panose="020B0604020202020204" pitchFamily="34" charset="0"/>
                <a:cs typeface="Arial" panose="020B0604020202020204" pitchFamily="34" charset="0"/>
              </a:rPr>
              <a:t> (Accessed: 17 December 2023).</a:t>
            </a:r>
          </a:p>
          <a:p>
            <a:r>
              <a:rPr lang="en-GB" altLang="en-US" sz="1000" dirty="0">
                <a:latin typeface="Arial" panose="020B0604020202020204" pitchFamily="34" charset="0"/>
                <a:cs typeface="Arial" panose="020B0604020202020204" pitchFamily="34" charset="0"/>
              </a:rPr>
              <a:t>ONS (2022) </a:t>
            </a:r>
            <a:r>
              <a:rPr lang="en-GB" altLang="en-US" sz="1000" i="1" dirty="0">
                <a:latin typeface="Arial" panose="020B0604020202020204" pitchFamily="34" charset="0"/>
                <a:cs typeface="Arial" panose="020B0604020202020204" pitchFamily="34" charset="0"/>
              </a:rPr>
              <a:t>Voices of our ageing population: Living longer lives  </a:t>
            </a:r>
            <a:r>
              <a:rPr lang="en-GB" altLang="en-US" sz="1000" dirty="0">
                <a:latin typeface="Arial" panose="020B0604020202020204" pitchFamily="34" charset="0"/>
                <a:cs typeface="Arial" panose="020B0604020202020204" pitchFamily="34" charset="0"/>
              </a:rPr>
              <a:t>Available at: (</a:t>
            </a:r>
            <a:r>
              <a:rPr lang="en-GB" altLang="en-US" sz="1000" dirty="0">
                <a:latin typeface="Arial" panose="020B0604020202020204" pitchFamily="34" charset="0"/>
                <a:cs typeface="Arial" panose="020B0604020202020204" pitchFamily="34" charset="0"/>
                <a:hlinkClick r:id="rId6"/>
              </a:rPr>
              <a:t>https://www.ons.gov.uk/peoplepopulationandcommunity/birthsdeathsandmarriages/ageing/articles/voicesofourageingpopulation/livinglongerlives</a:t>
            </a:r>
            <a:r>
              <a:rPr lang="en-GB" altLang="en-US" sz="1000" dirty="0">
                <a:latin typeface="Arial" panose="020B0604020202020204" pitchFamily="34" charset="0"/>
                <a:cs typeface="Arial" panose="020B0604020202020204" pitchFamily="34" charset="0"/>
              </a:rPr>
              <a:t> Accessed: 10 September 2023).</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altLang="en-US"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ONS, (2019) </a:t>
            </a:r>
            <a:r>
              <a:rPr kumimoji="0" lang="en-GB" altLang="en-US"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Living Longer: Is 70 the New Age 65? </a:t>
            </a:r>
            <a:r>
              <a:rPr kumimoji="0" lang="en-GB" altLang="en-US"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hlinkClick r:id="rId7"/>
              </a:rPr>
              <a:t>https://www.ons.gov.uk/peoplepopulationandcommunity/birthsdeathsandmarriages/ageing/articles/livinglongerisage70thenewage65/2019-11-19</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 (Accessed: 12 April  2024).</a:t>
            </a:r>
            <a:endParaRPr lang="en-US" altLang="en-US" sz="1000" dirty="0">
              <a:latin typeface="Arial" panose="020B0604020202020204" pitchFamily="34" charset="0"/>
              <a:cs typeface="Arial" panose="020B0604020202020204" pitchFamily="34" charset="0"/>
            </a:endParaRPr>
          </a:p>
          <a:p>
            <a:r>
              <a:rPr lang="en-US" altLang="en-US" sz="1000" dirty="0">
                <a:latin typeface="Arial" panose="020B0604020202020204" pitchFamily="34" charset="0"/>
                <a:cs typeface="Arial" panose="020B0604020202020204" pitchFamily="34" charset="0"/>
              </a:rPr>
              <a:t>ONS, (2015) </a:t>
            </a:r>
            <a:r>
              <a:rPr lang="en-GB" altLang="en-US" sz="1000" i="1" dirty="0">
                <a:latin typeface="Arial" panose="020B0604020202020204" pitchFamily="34" charset="0"/>
                <a:cs typeface="Arial" panose="020B0604020202020204" pitchFamily="34" charset="0"/>
              </a:rPr>
              <a:t>Trend in life expectancy at birth and at age 65 by socio-economic position, </a:t>
            </a:r>
            <a:r>
              <a:rPr lang="en-GB" altLang="en-US" sz="1000" dirty="0">
                <a:latin typeface="Arial" panose="020B0604020202020204" pitchFamily="34" charset="0"/>
                <a:cs typeface="Arial" panose="020B0604020202020204" pitchFamily="34" charset="0"/>
              </a:rPr>
              <a:t>Available at:</a:t>
            </a:r>
            <a:r>
              <a:rPr lang="en-GB" sz="1000" dirty="0">
                <a:latin typeface="Arial" panose="020B0604020202020204" pitchFamily="34" charset="0"/>
                <a:cs typeface="Arial" panose="020B0604020202020204" pitchFamily="34" charset="0"/>
                <a:hlinkClick r:id="rId8"/>
              </a:rPr>
              <a:t> Trend in life expectancy at birth and at age 65 by socio-economic position based on the National Statistics Socio-economic Classification, England and Wales - Office for National Statistics (ons.gov.uk)</a:t>
            </a:r>
            <a:r>
              <a:rPr lang="en-GB" altLang="en-US" sz="1000" dirty="0">
                <a:latin typeface="Arial" panose="020B0604020202020204" pitchFamily="34" charset="0"/>
                <a:cs typeface="Arial" panose="020B0604020202020204" pitchFamily="34" charset="0"/>
              </a:rPr>
              <a:t>  (Accessed: 17 April 2024).</a:t>
            </a:r>
          </a:p>
        </p:txBody>
      </p:sp>
    </p:spTree>
    <p:extLst>
      <p:ext uri="{BB962C8B-B14F-4D97-AF65-F5344CB8AC3E}">
        <p14:creationId xmlns:p14="http://schemas.microsoft.com/office/powerpoint/2010/main" val="258469725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794900" y="2490135"/>
            <a:ext cx="7272654" cy="3444997"/>
          </a:xfrm>
        </p:spPr>
        <p:txBody>
          <a:bodyPr>
            <a:normAutofit fontScale="92500" lnSpcReduction="20000"/>
          </a:bodyPr>
          <a:lstStyle/>
          <a:p>
            <a:r>
              <a:rPr lang="en-GB" sz="1200" dirty="0">
                <a:latin typeface="Arial" panose="020B0604020202020204" pitchFamily="34" charset="0"/>
                <a:cs typeface="Arial" panose="020B0604020202020204" pitchFamily="34" charset="0"/>
              </a:rPr>
              <a:t>Robertson, G. (2014) </a:t>
            </a:r>
            <a:r>
              <a:rPr lang="en-GB" sz="1200" i="1" dirty="0">
                <a:latin typeface="Arial" panose="020B0604020202020204" pitchFamily="34" charset="0"/>
                <a:cs typeface="Arial" panose="020B0604020202020204" pitchFamily="34" charset="0"/>
              </a:rPr>
              <a:t>Transitions in Later Life.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https://transitionsinlaterlife.files.wordpress.com/2014/09/cgf-transitions-in-later-life-guy-robertson.pdf</a:t>
            </a:r>
            <a:r>
              <a:rPr lang="en-GB" sz="1200" dirty="0">
                <a:latin typeface="Arial" panose="020B0604020202020204" pitchFamily="34" charset="0"/>
                <a:cs typeface="Arial" panose="020B0604020202020204" pitchFamily="34" charset="0"/>
              </a:rPr>
              <a:t> (Accessed:7 May 2024).</a:t>
            </a:r>
          </a:p>
          <a:p>
            <a:r>
              <a:rPr lang="en-GB" altLang="en-US" sz="1200" dirty="0">
                <a:latin typeface="Arial" panose="020B0604020202020204" pitchFamily="34" charset="0"/>
                <a:cs typeface="Arial" panose="020B0604020202020204" pitchFamily="34" charset="0"/>
              </a:rPr>
              <a:t> Ryan, P. and Coughlan, P.J. (</a:t>
            </a:r>
            <a:r>
              <a:rPr lang="en-GB" altLang="en-US" sz="1200" dirty="0" err="1">
                <a:latin typeface="Arial" panose="020B0604020202020204" pitchFamily="34" charset="0"/>
                <a:cs typeface="Arial" panose="020B0604020202020204" pitchFamily="34" charset="0"/>
              </a:rPr>
              <a:t>eds</a:t>
            </a:r>
            <a:r>
              <a:rPr lang="en-GB" altLang="en-US" sz="1200" dirty="0">
                <a:latin typeface="Arial" panose="020B0604020202020204" pitchFamily="34" charset="0"/>
                <a:cs typeface="Arial" panose="020B0604020202020204" pitchFamily="34" charset="0"/>
              </a:rPr>
              <a:t>) (2013) </a:t>
            </a:r>
            <a:r>
              <a:rPr lang="en-GB" altLang="en-US" sz="1200" i="1" dirty="0">
                <a:latin typeface="Arial" panose="020B0604020202020204" pitchFamily="34" charset="0"/>
                <a:cs typeface="Arial" panose="020B0604020202020204" pitchFamily="34" charset="0"/>
              </a:rPr>
              <a:t>Ageing and Older Adult Mental Health: Issues and Implications for Practice </a:t>
            </a:r>
            <a:r>
              <a:rPr lang="en-GB" altLang="en-US" sz="1200" dirty="0">
                <a:latin typeface="Arial" panose="020B0604020202020204" pitchFamily="34" charset="0"/>
                <a:cs typeface="Arial" panose="020B0604020202020204" pitchFamily="34" charset="0"/>
              </a:rPr>
              <a:t>London: Routledge.  </a:t>
            </a:r>
          </a:p>
          <a:p>
            <a:r>
              <a:rPr lang="en-GB" altLang="en-US" sz="1200" dirty="0">
                <a:latin typeface="Arial" panose="020B0604020202020204" pitchFamily="34" charset="0"/>
                <a:cs typeface="Arial" panose="020B0604020202020204" pitchFamily="34" charset="0"/>
              </a:rPr>
              <a:t>Saxon, S.V., </a:t>
            </a:r>
            <a:r>
              <a:rPr lang="en-GB" altLang="en-US" sz="1200" dirty="0" err="1">
                <a:latin typeface="Arial" panose="020B0604020202020204" pitchFamily="34" charset="0"/>
                <a:cs typeface="Arial" panose="020B0604020202020204" pitchFamily="34" charset="0"/>
              </a:rPr>
              <a:t>Etten</a:t>
            </a:r>
            <a:r>
              <a:rPr lang="en-GB" altLang="en-US" sz="1200" dirty="0">
                <a:latin typeface="Arial" panose="020B0604020202020204" pitchFamily="34" charset="0"/>
                <a:cs typeface="Arial" panose="020B0604020202020204" pitchFamily="34" charset="0"/>
              </a:rPr>
              <a:t>, M.J. and Perkins, A.E. (2015) </a:t>
            </a:r>
            <a:r>
              <a:rPr lang="en-GB" altLang="en-US" sz="1200" i="1" dirty="0">
                <a:latin typeface="Arial" panose="020B0604020202020204" pitchFamily="34" charset="0"/>
                <a:cs typeface="Arial" panose="020B0604020202020204" pitchFamily="34" charset="0"/>
              </a:rPr>
              <a:t>Physical Change and Aging, Sixth Edition: A Guide for the Helping Professions </a:t>
            </a:r>
            <a:r>
              <a:rPr lang="en-GB" altLang="en-US" sz="1200" dirty="0">
                <a:latin typeface="Arial" panose="020B0604020202020204" pitchFamily="34" charset="0"/>
                <a:cs typeface="Arial" panose="020B0604020202020204" pitchFamily="34" charset="0"/>
              </a:rPr>
              <a:t>New York: Springer Publishing Company.</a:t>
            </a:r>
          </a:p>
          <a:p>
            <a:r>
              <a:rPr lang="en-GB" altLang="en-US" sz="1200" dirty="0" err="1">
                <a:latin typeface="Arial" panose="020B0604020202020204" pitchFamily="34" charset="0"/>
                <a:cs typeface="Arial" panose="020B0604020202020204" pitchFamily="34" charset="0"/>
              </a:rPr>
              <a:t>Scherboc</a:t>
            </a:r>
            <a:r>
              <a:rPr lang="en-GB" altLang="en-US" sz="1200" dirty="0">
                <a:latin typeface="Arial" panose="020B0604020202020204" pitchFamily="34" charset="0"/>
                <a:cs typeface="Arial" panose="020B0604020202020204" pitchFamily="34" charset="0"/>
              </a:rPr>
              <a:t> S. (2015) </a:t>
            </a:r>
            <a:r>
              <a:rPr lang="en-GB" sz="1200" i="1" dirty="0">
                <a:solidFill>
                  <a:srgbClr val="141414"/>
                </a:solidFill>
                <a:effectLst/>
                <a:latin typeface="Arial" panose="020B0604020202020204" pitchFamily="34" charset="0"/>
                <a:cs typeface="Arial" panose="020B0604020202020204" pitchFamily="34" charset="0"/>
              </a:rPr>
              <a:t>What is old age? </a:t>
            </a:r>
            <a:r>
              <a:rPr lang="en-GB" sz="1200" dirty="0">
                <a:solidFill>
                  <a:srgbClr val="141414"/>
                </a:solidFill>
                <a:effectLst/>
                <a:latin typeface="Arial" panose="020B0604020202020204" pitchFamily="34" charset="0"/>
                <a:cs typeface="Arial" panose="020B0604020202020204" pitchFamily="34" charset="0"/>
              </a:rPr>
              <a:t>Available at: </a:t>
            </a:r>
            <a:r>
              <a:rPr lang="en-GB" sz="1200" dirty="0">
                <a:solidFill>
                  <a:srgbClr val="141414"/>
                </a:solidFill>
                <a:effectLst/>
                <a:latin typeface="Arial" panose="020B0604020202020204" pitchFamily="34" charset="0"/>
                <a:cs typeface="Arial" panose="020B0604020202020204" pitchFamily="34" charset="0"/>
                <a:hlinkClick r:id="rId3"/>
              </a:rPr>
              <a:t>https://www.weforum.org/agenda/2015/04/what-is-old-age/</a:t>
            </a:r>
            <a:r>
              <a:rPr lang="en-GB" sz="1200" dirty="0">
                <a:solidFill>
                  <a:srgbClr val="141414"/>
                </a:solidFill>
                <a:effectLst/>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7 May 2024).</a:t>
            </a:r>
            <a:endParaRPr lang="en-GB" altLang="en-US" sz="1200" dirty="0">
              <a:latin typeface="Arial" panose="020B0604020202020204" pitchFamily="34" charset="0"/>
              <a:cs typeface="Arial" panose="020B0604020202020204" pitchFamily="34" charset="0"/>
            </a:endParaRPr>
          </a:p>
          <a:p>
            <a:r>
              <a:rPr lang="en-GB" altLang="en-US" sz="1200" dirty="0" err="1">
                <a:latin typeface="Arial" panose="020B0604020202020204" pitchFamily="34" charset="0"/>
                <a:cs typeface="Arial" panose="020B0604020202020204" pitchFamily="34" charset="0"/>
              </a:rPr>
              <a:t>Settersten</a:t>
            </a:r>
            <a:r>
              <a:rPr lang="en-GB" altLang="en-US" sz="1200" dirty="0">
                <a:latin typeface="Arial" panose="020B0604020202020204" pitchFamily="34" charset="0"/>
                <a:cs typeface="Arial" panose="020B0604020202020204" pitchFamily="34" charset="0"/>
              </a:rPr>
              <a:t>, R.A. and Angel, J.L. (eds.) (2012) </a:t>
            </a:r>
            <a:r>
              <a:rPr lang="en-GB" altLang="en-US" sz="1200" i="1" dirty="0">
                <a:latin typeface="Arial" panose="020B0604020202020204" pitchFamily="34" charset="0"/>
                <a:cs typeface="Arial" panose="020B0604020202020204" pitchFamily="34" charset="0"/>
              </a:rPr>
              <a:t>Handbook of Sociology of Aging. </a:t>
            </a:r>
            <a:r>
              <a:rPr lang="en-GB" altLang="en-US" sz="1200" dirty="0">
                <a:latin typeface="Arial" panose="020B0604020202020204" pitchFamily="34" charset="0"/>
                <a:cs typeface="Arial" panose="020B0604020202020204" pitchFamily="34" charset="0"/>
              </a:rPr>
              <a:t>New York: Springer </a:t>
            </a:r>
            <a:endParaRPr lang="en-GB" altLang="en-US" sz="1200" i="1"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Stuart-Hamilton, I.(ed.) (2011) </a:t>
            </a:r>
            <a:r>
              <a:rPr lang="en-GB" altLang="en-US" sz="1200" i="1" dirty="0">
                <a:latin typeface="Arial" panose="020B0604020202020204" pitchFamily="34" charset="0"/>
                <a:cs typeface="Arial" panose="020B0604020202020204" pitchFamily="34" charset="0"/>
              </a:rPr>
              <a:t>An Introduction to Gerontology </a:t>
            </a:r>
            <a:r>
              <a:rPr lang="en-GB" altLang="en-US" sz="1200" dirty="0">
                <a:latin typeface="Arial" panose="020B0604020202020204" pitchFamily="34" charset="0"/>
                <a:cs typeface="Arial" panose="020B0604020202020204" pitchFamily="34" charset="0"/>
              </a:rPr>
              <a:t>Cambridge: Cambridge University Press.</a:t>
            </a:r>
            <a:endParaRPr lang="en-GB" altLang="en-US" sz="1200" i="1"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Study.com (2016) </a:t>
            </a:r>
            <a:r>
              <a:rPr lang="en-GB" altLang="en-US" sz="1200" i="1" dirty="0">
                <a:latin typeface="Arial" panose="020B0604020202020204" pitchFamily="34" charset="0"/>
                <a:cs typeface="Arial" panose="020B0604020202020204" pitchFamily="34" charset="0"/>
              </a:rPr>
              <a:t>Psychology of Ageing  </a:t>
            </a:r>
            <a:r>
              <a:rPr lang="en-GB" altLang="en-US" sz="1200" dirty="0">
                <a:latin typeface="Arial" panose="020B0604020202020204" pitchFamily="34" charset="0"/>
                <a:cs typeface="Arial" panose="020B0604020202020204" pitchFamily="34" charset="0"/>
              </a:rPr>
              <a:t>Available at: </a:t>
            </a:r>
            <a:r>
              <a:rPr lang="en-GB" altLang="en-US" sz="1200" dirty="0">
                <a:latin typeface="Arial" panose="020B0604020202020204" pitchFamily="34" charset="0"/>
                <a:cs typeface="Arial" panose="020B0604020202020204" pitchFamily="34" charset="0"/>
                <a:hlinkClick r:id="rId4"/>
              </a:rPr>
              <a:t>http://study.com/academy/lesson/theories-of-aging-structural-functional-symbolic-interaction-social-conflict.html</a:t>
            </a:r>
            <a:r>
              <a:rPr lang="en-GB" altLang="en-US"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(Accessed:7 May 2024).</a:t>
            </a:r>
          </a:p>
          <a:p>
            <a:r>
              <a:rPr lang="en-GB" altLang="en-US" sz="1200" dirty="0">
                <a:latin typeface="Arial" panose="020B0604020202020204" pitchFamily="34" charset="0"/>
                <a:cs typeface="Arial" panose="020B0604020202020204" pitchFamily="34" charset="0"/>
              </a:rPr>
              <a:t>Thane, P. (2003) ‘Social Histories of Old Age and Aging’ </a:t>
            </a:r>
            <a:r>
              <a:rPr lang="en-GB" sz="1200" i="1" dirty="0">
                <a:latin typeface="Arial" panose="020B0604020202020204" pitchFamily="34" charset="0"/>
                <a:cs typeface="Arial" panose="020B0604020202020204" pitchFamily="34" charset="0"/>
              </a:rPr>
              <a:t>Journal of Social History </a:t>
            </a:r>
            <a:r>
              <a:rPr lang="en-GB" sz="1200" dirty="0">
                <a:latin typeface="Arial" panose="020B0604020202020204" pitchFamily="34" charset="0"/>
                <a:cs typeface="Arial" panose="020B0604020202020204" pitchFamily="34" charset="0"/>
              </a:rPr>
              <a:t>37(1) pp.93-111. Available </a:t>
            </a:r>
            <a:r>
              <a:rPr lang="en-GB" sz="1200" dirty="0" err="1">
                <a:latin typeface="Arial" panose="020B0604020202020204" pitchFamily="34" charset="0"/>
                <a:cs typeface="Arial" panose="020B0604020202020204" pitchFamily="34" charset="0"/>
              </a:rPr>
              <a:t>at:</a:t>
            </a:r>
            <a:r>
              <a:rPr lang="en-GB" sz="1200" dirty="0" err="1">
                <a:latin typeface="Arial" panose="020B0604020202020204" pitchFamily="34" charset="0"/>
                <a:cs typeface="Arial" panose="020B0604020202020204" pitchFamily="34" charset="0"/>
                <a:hlinkClick r:id="rId5"/>
              </a:rPr>
              <a:t>https</a:t>
            </a:r>
            <a:r>
              <a:rPr lang="en-GB" sz="1200" dirty="0">
                <a:latin typeface="Arial" panose="020B0604020202020204" pitchFamily="34" charset="0"/>
                <a:cs typeface="Arial" panose="020B0604020202020204" pitchFamily="34" charset="0"/>
                <a:hlinkClick r:id="rId5"/>
              </a:rPr>
              <a:t>://www.jstor.org/stable/3790315?seq=8#metadata_info_tab_contents</a:t>
            </a:r>
            <a:r>
              <a:rPr lang="en-GB" sz="1200" dirty="0">
                <a:latin typeface="Arial" panose="020B0604020202020204" pitchFamily="34" charset="0"/>
                <a:cs typeface="Arial" panose="020B0604020202020204" pitchFamily="34" charset="0"/>
              </a:rPr>
              <a:t> (Accessed:7 May 2024).</a:t>
            </a:r>
          </a:p>
          <a:p>
            <a:r>
              <a:rPr lang="en-GB" sz="1200" dirty="0">
                <a:latin typeface="Arial" panose="020B0604020202020204" pitchFamily="34" charset="0"/>
                <a:cs typeface="Arial" panose="020B0604020202020204" pitchFamily="34" charset="0"/>
              </a:rPr>
              <a:t>WHO (2021) </a:t>
            </a:r>
            <a:r>
              <a:rPr lang="en-GB" sz="1200" i="1" dirty="0">
                <a:latin typeface="Arial" panose="020B0604020202020204" pitchFamily="34" charset="0"/>
                <a:cs typeface="Arial" panose="020B0604020202020204" pitchFamily="34" charset="0"/>
              </a:rPr>
              <a:t>Ageing and Health</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https://www.who.int/news-room/fact-sheets/detail/ageing-and-health</a:t>
            </a:r>
            <a:r>
              <a:rPr lang="en-GB" sz="1200" dirty="0">
                <a:latin typeface="Arial" panose="020B0604020202020204" pitchFamily="34" charset="0"/>
                <a:cs typeface="Arial" panose="020B0604020202020204" pitchFamily="34" charset="0"/>
              </a:rPr>
              <a:t> (Accessed: 9 May 2023).</a:t>
            </a:r>
          </a:p>
          <a:p>
            <a:endParaRPr lang="en-GB" dirty="0"/>
          </a:p>
        </p:txBody>
      </p:sp>
    </p:spTree>
    <p:extLst>
      <p:ext uri="{BB962C8B-B14F-4D97-AF65-F5344CB8AC3E}">
        <p14:creationId xmlns:p14="http://schemas.microsoft.com/office/powerpoint/2010/main" val="32737191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4"/>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5248</Words>
  <Application>Microsoft Office PowerPoint</Application>
  <PresentationFormat>On-screen Show (4:3)</PresentationFormat>
  <Paragraphs>432</Paragraphs>
  <Slides>77</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77</vt:i4>
      </vt:variant>
    </vt:vector>
  </HeadingPairs>
  <TitlesOfParts>
    <vt:vector size="84" baseType="lpstr">
      <vt:lpstr>Söhne</vt:lpstr>
      <vt:lpstr>Arial</vt:lpstr>
      <vt:lpstr>Calibri</vt:lpstr>
      <vt:lpstr>Garamond</vt:lpstr>
      <vt:lpstr>lato</vt:lpstr>
      <vt:lpstr>Times New Roman</vt:lpstr>
      <vt:lpstr>Organic</vt:lpstr>
      <vt:lpstr>Living With Care: the Older Person</vt:lpstr>
      <vt:lpstr>Global Ageing</vt:lpstr>
      <vt:lpstr>Introduction and Setting the Scene</vt:lpstr>
      <vt:lpstr>Getting to Know You!</vt:lpstr>
      <vt:lpstr>A Thought……</vt:lpstr>
      <vt:lpstr>What Could be the Barriers to Your Aspirations?</vt:lpstr>
      <vt:lpstr>Schedule</vt:lpstr>
      <vt:lpstr>Module Content</vt:lpstr>
      <vt:lpstr>Module Aims</vt:lpstr>
      <vt:lpstr>Learning Outcomes</vt:lpstr>
      <vt:lpstr>Assessments</vt:lpstr>
      <vt:lpstr>Component 1</vt:lpstr>
      <vt:lpstr>Component 1</vt:lpstr>
      <vt:lpstr>Component 2</vt:lpstr>
      <vt:lpstr>Older People in the UK Today</vt:lpstr>
      <vt:lpstr>Things to Think About . . .</vt:lpstr>
      <vt:lpstr>How Would You Define Old Age?  Form yourselves into small groups and consider the questions on the handouts before feeding back the answers to the class. </vt:lpstr>
      <vt:lpstr>How Would You Define Old Age?</vt:lpstr>
      <vt:lpstr>Old Age?</vt:lpstr>
      <vt:lpstr>Definitions of Old Age</vt:lpstr>
      <vt:lpstr>When Does Old Age Begin?</vt:lpstr>
      <vt:lpstr>Meanings of Old Age</vt:lpstr>
      <vt:lpstr>Definition of Ageing: a Global Context </vt:lpstr>
      <vt:lpstr>Can you Think of different ways that Old Age is Perceived in Other Cultures?</vt:lpstr>
      <vt:lpstr>Global Perceptions of Old Age </vt:lpstr>
      <vt:lpstr>PowerPoint Presentation</vt:lpstr>
      <vt:lpstr>PowerPoint Presentation</vt:lpstr>
      <vt:lpstr>PowerPoint Presentation</vt:lpstr>
      <vt:lpstr>PowerPoint Presentation</vt:lpstr>
      <vt:lpstr>PowerPoint Presentation</vt:lpstr>
      <vt:lpstr>So, When are you Considered Old? </vt:lpstr>
      <vt:lpstr>So, When are you Considered Old? </vt:lpstr>
      <vt:lpstr>Prospective Age</vt:lpstr>
      <vt:lpstr>What age is considered “old” in other countries?</vt:lpstr>
      <vt:lpstr>What age is considered “old” in other countries?</vt:lpstr>
      <vt:lpstr>Developing and Underdeveloped Countries- Example</vt:lpstr>
      <vt:lpstr>Transitions? (Rites of Passage)</vt:lpstr>
      <vt:lpstr>Transitions (Rites of Passage or Life Events)</vt:lpstr>
      <vt:lpstr>To Illustrate…</vt:lpstr>
      <vt:lpstr>Transition ‘Experiences’ Depend on a Number of Factors </vt:lpstr>
      <vt:lpstr>Transition can be Influenced by… </vt:lpstr>
      <vt:lpstr>PowerPoint Presentation</vt:lpstr>
      <vt:lpstr>PowerPoint Presentation</vt:lpstr>
      <vt:lpstr>Characteristics  of the Elderly Population</vt:lpstr>
      <vt:lpstr>Subgroups</vt:lpstr>
      <vt:lpstr>The Oldest Old</vt:lpstr>
      <vt:lpstr>Class Exercise</vt:lpstr>
      <vt:lpstr>Historical Perspectives on Ageing</vt:lpstr>
      <vt:lpstr>Historical Perspectives on Old Age</vt:lpstr>
      <vt:lpstr>Mr Bumble refusing Darby and-Joan entry to the Workhouse Together</vt:lpstr>
      <vt:lpstr> 20th Century Perspectives on Ageing</vt:lpstr>
      <vt:lpstr>How Media and Modern Society Portray Older People</vt:lpstr>
      <vt:lpstr>How Media and Modern Society Portray Older People</vt:lpstr>
      <vt:lpstr>How Media and Modern Society Portray Older People</vt:lpstr>
      <vt:lpstr>You’re Only as Old as you Feel </vt:lpstr>
      <vt:lpstr>You’re Only as Old as you Feel </vt:lpstr>
      <vt:lpstr>You’re Only as Old as you Feel </vt:lpstr>
      <vt:lpstr>PowerPoint Presentation</vt:lpstr>
      <vt:lpstr>Life Course Changes in the Elderly</vt:lpstr>
      <vt:lpstr>Physical</vt:lpstr>
      <vt:lpstr>Physical</vt:lpstr>
      <vt:lpstr>Biological</vt:lpstr>
      <vt:lpstr>Biological</vt:lpstr>
      <vt:lpstr>Mental Health Problems including…</vt:lpstr>
      <vt:lpstr>Cognitive</vt:lpstr>
      <vt:lpstr>Cognitive</vt:lpstr>
      <vt:lpstr>Why do We Age?</vt:lpstr>
      <vt:lpstr>Health and Well-being</vt:lpstr>
      <vt:lpstr>Long-Term Limiting Illness</vt:lpstr>
      <vt:lpstr>PowerPoint Presentation</vt:lpstr>
      <vt:lpstr>Health and Social Care</vt:lpstr>
      <vt:lpstr>Health and Social Care:  What Do We Need to Think About?</vt:lpstr>
      <vt:lpstr>A Poem….</vt:lpstr>
      <vt:lpstr>What Do You Think and/or  Feel About this Poem?</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SJSI6020</dc:title>
  <dc:creator>Jane Booth</dc:creator>
  <cp:lastModifiedBy>Joanne Davies (Yr Athrofa)</cp:lastModifiedBy>
  <cp:revision>154</cp:revision>
  <dcterms:created xsi:type="dcterms:W3CDTF">2014-01-27T19:14:25Z</dcterms:created>
  <dcterms:modified xsi:type="dcterms:W3CDTF">2024-05-07T13:40:53Z</dcterms:modified>
</cp:coreProperties>
</file>