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61" r:id="rId2"/>
    <p:sldId id="262" r:id="rId3"/>
    <p:sldId id="273" r:id="rId4"/>
    <p:sldId id="264" r:id="rId5"/>
    <p:sldId id="265" r:id="rId6"/>
    <p:sldId id="266" r:id="rId7"/>
    <p:sldId id="267" r:id="rId8"/>
    <p:sldId id="269" r:id="rId9"/>
    <p:sldId id="276" r:id="rId10"/>
    <p:sldId id="271" r:id="rId11"/>
    <p:sldId id="268" r:id="rId12"/>
    <p:sldId id="272" r:id="rId13"/>
    <p:sldId id="274"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812226-B877-4599-8E1A-E01CDDFCE96E}" v="133" dt="2025-11-08T21:33:20.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64" d="100"/>
          <a:sy n="64"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sheen Akbar" userId="2606994355d0901a" providerId="LiveId" clId="{C1B78F5E-1D53-4079-9056-7533E0402A95}"/>
    <pc:docChg chg="undo redo custSel addSld delSld modSld">
      <pc:chgData name="Nosheen Akbar" userId="2606994355d0901a" providerId="LiveId" clId="{C1B78F5E-1D53-4079-9056-7533E0402A95}" dt="2025-11-08T21:46:45.921" v="1888" actId="47"/>
      <pc:docMkLst>
        <pc:docMk/>
      </pc:docMkLst>
      <pc:sldChg chg="del">
        <pc:chgData name="Nosheen Akbar" userId="2606994355d0901a" providerId="LiveId" clId="{C1B78F5E-1D53-4079-9056-7533E0402A95}" dt="2025-11-07T22:32:02.892" v="383" actId="47"/>
        <pc:sldMkLst>
          <pc:docMk/>
          <pc:sldMk cId="731021514" sldId="256"/>
        </pc:sldMkLst>
      </pc:sldChg>
      <pc:sldChg chg="del">
        <pc:chgData name="Nosheen Akbar" userId="2606994355d0901a" providerId="LiveId" clId="{C1B78F5E-1D53-4079-9056-7533E0402A95}" dt="2025-11-07T22:32:02.638" v="382" actId="47"/>
        <pc:sldMkLst>
          <pc:docMk/>
          <pc:sldMk cId="2559436000" sldId="257"/>
        </pc:sldMkLst>
      </pc:sldChg>
      <pc:sldChg chg="del">
        <pc:chgData name="Nosheen Akbar" userId="2606994355d0901a" providerId="LiveId" clId="{C1B78F5E-1D53-4079-9056-7533E0402A95}" dt="2025-11-07T22:32:01.685" v="379" actId="47"/>
        <pc:sldMkLst>
          <pc:docMk/>
          <pc:sldMk cId="11460506" sldId="258"/>
        </pc:sldMkLst>
      </pc:sldChg>
      <pc:sldChg chg="del">
        <pc:chgData name="Nosheen Akbar" userId="2606994355d0901a" providerId="LiveId" clId="{C1B78F5E-1D53-4079-9056-7533E0402A95}" dt="2025-11-07T22:32:01.842" v="380" actId="47"/>
        <pc:sldMkLst>
          <pc:docMk/>
          <pc:sldMk cId="1024428233" sldId="259"/>
        </pc:sldMkLst>
      </pc:sldChg>
      <pc:sldChg chg="del">
        <pc:chgData name="Nosheen Akbar" userId="2606994355d0901a" providerId="LiveId" clId="{C1B78F5E-1D53-4079-9056-7533E0402A95}" dt="2025-11-07T22:32:02.068" v="381" actId="47"/>
        <pc:sldMkLst>
          <pc:docMk/>
          <pc:sldMk cId="20790317" sldId="260"/>
        </pc:sldMkLst>
      </pc:sldChg>
      <pc:sldChg chg="delSp modSp mod">
        <pc:chgData name="Nosheen Akbar" userId="2606994355d0901a" providerId="LiveId" clId="{C1B78F5E-1D53-4079-9056-7533E0402A95}" dt="2025-11-08T21:30:29.778" v="1719" actId="2711"/>
        <pc:sldMkLst>
          <pc:docMk/>
          <pc:sldMk cId="1124842607" sldId="261"/>
        </pc:sldMkLst>
        <pc:spChg chg="mod">
          <ac:chgData name="Nosheen Akbar" userId="2606994355d0901a" providerId="LiveId" clId="{C1B78F5E-1D53-4079-9056-7533E0402A95}" dt="2025-11-08T21:30:29.778" v="1719" actId="2711"/>
          <ac:spMkLst>
            <pc:docMk/>
            <pc:sldMk cId="1124842607" sldId="261"/>
            <ac:spMk id="2" creationId="{E4C5ABDB-1303-7160-50A4-8B00FA387703}"/>
          </ac:spMkLst>
        </pc:spChg>
      </pc:sldChg>
      <pc:sldChg chg="addSp delSp modSp mod">
        <pc:chgData name="Nosheen Akbar" userId="2606994355d0901a" providerId="LiveId" clId="{C1B78F5E-1D53-4079-9056-7533E0402A95}" dt="2025-11-07T22:43:17.079" v="602" actId="2711"/>
        <pc:sldMkLst>
          <pc:docMk/>
          <pc:sldMk cId="1274579297" sldId="262"/>
        </pc:sldMkLst>
        <pc:spChg chg="mod">
          <ac:chgData name="Nosheen Akbar" userId="2606994355d0901a" providerId="LiveId" clId="{C1B78F5E-1D53-4079-9056-7533E0402A95}" dt="2025-11-07T22:43:17.079" v="602" actId="2711"/>
          <ac:spMkLst>
            <pc:docMk/>
            <pc:sldMk cId="1274579297" sldId="262"/>
            <ac:spMk id="2" creationId="{E91C4E4C-C085-A10F-6AC1-1055B8B60139}"/>
          </ac:spMkLst>
        </pc:spChg>
        <pc:spChg chg="del mod">
          <ac:chgData name="Nosheen Akbar" userId="2606994355d0901a" providerId="LiveId" clId="{C1B78F5E-1D53-4079-9056-7533E0402A95}" dt="2025-11-07T21:54:21.346" v="251"/>
          <ac:spMkLst>
            <pc:docMk/>
            <pc:sldMk cId="1274579297" sldId="262"/>
            <ac:spMk id="3" creationId="{9F00BD8E-4C2C-E41D-9C63-E1D6156D8608}"/>
          </ac:spMkLst>
        </pc:spChg>
        <pc:spChg chg="add mod">
          <ac:chgData name="Nosheen Akbar" userId="2606994355d0901a" providerId="LiveId" clId="{C1B78F5E-1D53-4079-9056-7533E0402A95}" dt="2025-11-07T22:42:49.731" v="593" actId="207"/>
          <ac:spMkLst>
            <pc:docMk/>
            <pc:sldMk cId="1274579297" sldId="262"/>
            <ac:spMk id="4" creationId="{607D029F-4BF4-9445-FD14-BC8E59D9251A}"/>
          </ac:spMkLst>
        </pc:spChg>
      </pc:sldChg>
      <pc:sldChg chg="addSp delSp modSp del mod">
        <pc:chgData name="Nosheen Akbar" userId="2606994355d0901a" providerId="LiveId" clId="{C1B78F5E-1D53-4079-9056-7533E0402A95}" dt="2025-11-07T22:37:28.015" v="462" actId="47"/>
        <pc:sldMkLst>
          <pc:docMk/>
          <pc:sldMk cId="3794887604" sldId="263"/>
        </pc:sldMkLst>
        <pc:spChg chg="del">
          <ac:chgData name="Nosheen Akbar" userId="2606994355d0901a" providerId="LiveId" clId="{C1B78F5E-1D53-4079-9056-7533E0402A95}" dt="2025-11-07T22:11:26.311" v="334"/>
          <ac:spMkLst>
            <pc:docMk/>
            <pc:sldMk cId="3794887604" sldId="263"/>
            <ac:spMk id="2" creationId="{0DC9A69A-8CDB-B06A-FA98-7323F5EE1035}"/>
          </ac:spMkLst>
        </pc:spChg>
        <pc:spChg chg="del">
          <ac:chgData name="Nosheen Akbar" userId="2606994355d0901a" providerId="LiveId" clId="{C1B78F5E-1D53-4079-9056-7533E0402A95}" dt="2025-11-07T22:11:15.917" v="333"/>
          <ac:spMkLst>
            <pc:docMk/>
            <pc:sldMk cId="3794887604" sldId="263"/>
            <ac:spMk id="3" creationId="{27B1E36E-AF50-BABD-0498-51581E835AAC}"/>
          </ac:spMkLst>
        </pc:spChg>
        <pc:spChg chg="add del mod">
          <ac:chgData name="Nosheen Akbar" userId="2606994355d0901a" providerId="LiveId" clId="{C1B78F5E-1D53-4079-9056-7533E0402A95}" dt="2025-11-07T22:12:59.201" v="337" actId="478"/>
          <ac:spMkLst>
            <pc:docMk/>
            <pc:sldMk cId="3794887604" sldId="263"/>
            <ac:spMk id="4" creationId="{140D8C96-20DE-F5E3-9399-9C21D1858BEB}"/>
          </ac:spMkLst>
        </pc:spChg>
        <pc:spChg chg="add del mod">
          <ac:chgData name="Nosheen Akbar" userId="2606994355d0901a" providerId="LiveId" clId="{C1B78F5E-1D53-4079-9056-7533E0402A95}" dt="2025-11-07T22:13:08.281" v="338" actId="21"/>
          <ac:spMkLst>
            <pc:docMk/>
            <pc:sldMk cId="3794887604" sldId="263"/>
            <ac:spMk id="5" creationId="{C6CAA490-AF46-CCC2-1513-81A7AD608C82}"/>
          </ac:spMkLst>
        </pc:spChg>
        <pc:spChg chg="add mod">
          <ac:chgData name="Nosheen Akbar" userId="2606994355d0901a" providerId="LiveId" clId="{C1B78F5E-1D53-4079-9056-7533E0402A95}" dt="2025-11-07T22:30:31.106" v="372" actId="1076"/>
          <ac:spMkLst>
            <pc:docMk/>
            <pc:sldMk cId="3794887604" sldId="263"/>
            <ac:spMk id="6" creationId="{6AB3DF90-87BE-0C34-7173-14F2962DAE42}"/>
          </ac:spMkLst>
        </pc:spChg>
        <pc:spChg chg="add mod">
          <ac:chgData name="Nosheen Akbar" userId="2606994355d0901a" providerId="LiveId" clId="{C1B78F5E-1D53-4079-9056-7533E0402A95}" dt="2025-11-07T22:30:25.080" v="371" actId="20577"/>
          <ac:spMkLst>
            <pc:docMk/>
            <pc:sldMk cId="3794887604" sldId="263"/>
            <ac:spMk id="7" creationId="{FB58253F-5B71-0D07-2867-96B32E293044}"/>
          </ac:spMkLst>
        </pc:spChg>
      </pc:sldChg>
      <pc:sldChg chg="modSp mod">
        <pc:chgData name="Nosheen Akbar" userId="2606994355d0901a" providerId="LiveId" clId="{C1B78F5E-1D53-4079-9056-7533E0402A95}" dt="2025-11-08T21:31:18.009" v="1749" actId="20577"/>
        <pc:sldMkLst>
          <pc:docMk/>
          <pc:sldMk cId="3119533779" sldId="264"/>
        </pc:sldMkLst>
        <pc:spChg chg="mod">
          <ac:chgData name="Nosheen Akbar" userId="2606994355d0901a" providerId="LiveId" clId="{C1B78F5E-1D53-4079-9056-7533E0402A95}" dt="2025-11-07T22:43:25.442" v="603" actId="2711"/>
          <ac:spMkLst>
            <pc:docMk/>
            <pc:sldMk cId="3119533779" sldId="264"/>
            <ac:spMk id="2" creationId="{CEF80406-B182-2E42-4FB0-D05BAF3833AC}"/>
          </ac:spMkLst>
        </pc:spChg>
        <pc:spChg chg="mod">
          <ac:chgData name="Nosheen Akbar" userId="2606994355d0901a" providerId="LiveId" clId="{C1B78F5E-1D53-4079-9056-7533E0402A95}" dt="2025-11-08T21:31:18.009" v="1749" actId="20577"/>
          <ac:spMkLst>
            <pc:docMk/>
            <pc:sldMk cId="3119533779" sldId="264"/>
            <ac:spMk id="3" creationId="{DFC4B5F6-55AA-07F8-FB50-AA890133C44A}"/>
          </ac:spMkLst>
        </pc:spChg>
      </pc:sldChg>
      <pc:sldChg chg="addSp delSp modSp mod">
        <pc:chgData name="Nosheen Akbar" userId="2606994355d0901a" providerId="LiveId" clId="{C1B78F5E-1D53-4079-9056-7533E0402A95}" dt="2025-11-08T20:47:20.667" v="890" actId="20577"/>
        <pc:sldMkLst>
          <pc:docMk/>
          <pc:sldMk cId="2909523995" sldId="265"/>
        </pc:sldMkLst>
        <pc:spChg chg="mod">
          <ac:chgData name="Nosheen Akbar" userId="2606994355d0901a" providerId="LiveId" clId="{C1B78F5E-1D53-4079-9056-7533E0402A95}" dt="2025-11-07T22:43:34.826" v="604" actId="2711"/>
          <ac:spMkLst>
            <pc:docMk/>
            <pc:sldMk cId="2909523995" sldId="265"/>
            <ac:spMk id="2" creationId="{AEB08FF5-F59C-6A5A-743A-F9DE9A03006A}"/>
          </ac:spMkLst>
        </pc:spChg>
        <pc:spChg chg="mod">
          <ac:chgData name="Nosheen Akbar" userId="2606994355d0901a" providerId="LiveId" clId="{C1B78F5E-1D53-4079-9056-7533E0402A95}" dt="2025-11-08T20:47:20.667" v="890" actId="20577"/>
          <ac:spMkLst>
            <pc:docMk/>
            <pc:sldMk cId="2909523995" sldId="265"/>
            <ac:spMk id="3" creationId="{137E9E2C-F629-20C6-0E77-9C665F73C490}"/>
          </ac:spMkLst>
        </pc:spChg>
        <pc:spChg chg="add del mod">
          <ac:chgData name="Nosheen Akbar" userId="2606994355d0901a" providerId="LiveId" clId="{C1B78F5E-1D53-4079-9056-7533E0402A95}" dt="2025-11-07T23:01:42.280" v="704"/>
          <ac:spMkLst>
            <pc:docMk/>
            <pc:sldMk cId="2909523995" sldId="265"/>
            <ac:spMk id="6" creationId="{AE5CC181-E2E3-B75E-6196-C18018BC80EE}"/>
          </ac:spMkLst>
        </pc:spChg>
        <pc:spChg chg="add mod">
          <ac:chgData name="Nosheen Akbar" userId="2606994355d0901a" providerId="LiveId" clId="{C1B78F5E-1D53-4079-9056-7533E0402A95}" dt="2025-11-07T23:03:01.881" v="725" actId="1076"/>
          <ac:spMkLst>
            <pc:docMk/>
            <pc:sldMk cId="2909523995" sldId="265"/>
            <ac:spMk id="7" creationId="{712C5C2A-A4FF-7B3D-FF47-7D50EF6FA19D}"/>
          </ac:spMkLst>
        </pc:spChg>
        <pc:picChg chg="add mod">
          <ac:chgData name="Nosheen Akbar" userId="2606994355d0901a" providerId="LiveId" clId="{C1B78F5E-1D53-4079-9056-7533E0402A95}" dt="2025-11-07T23:02:56.454" v="723" actId="1076"/>
          <ac:picMkLst>
            <pc:docMk/>
            <pc:sldMk cId="2909523995" sldId="265"/>
            <ac:picMk id="5" creationId="{98166384-6660-A64F-FB2B-0A6C247A6555}"/>
          </ac:picMkLst>
        </pc:picChg>
      </pc:sldChg>
      <pc:sldChg chg="modSp mod">
        <pc:chgData name="Nosheen Akbar" userId="2606994355d0901a" providerId="LiveId" clId="{C1B78F5E-1D53-4079-9056-7533E0402A95}" dt="2025-11-08T21:38:27.648" v="1855" actId="20577"/>
        <pc:sldMkLst>
          <pc:docMk/>
          <pc:sldMk cId="2871931689" sldId="266"/>
        </pc:sldMkLst>
        <pc:spChg chg="mod">
          <ac:chgData name="Nosheen Akbar" userId="2606994355d0901a" providerId="LiveId" clId="{C1B78F5E-1D53-4079-9056-7533E0402A95}" dt="2025-11-07T22:43:41.973" v="605" actId="2711"/>
          <ac:spMkLst>
            <pc:docMk/>
            <pc:sldMk cId="2871931689" sldId="266"/>
            <ac:spMk id="2" creationId="{3080FD5F-627E-CA90-992D-E1285F689BA9}"/>
          </ac:spMkLst>
        </pc:spChg>
        <pc:spChg chg="mod">
          <ac:chgData name="Nosheen Akbar" userId="2606994355d0901a" providerId="LiveId" clId="{C1B78F5E-1D53-4079-9056-7533E0402A95}" dt="2025-11-08T21:38:27.648" v="1855" actId="20577"/>
          <ac:spMkLst>
            <pc:docMk/>
            <pc:sldMk cId="2871931689" sldId="266"/>
            <ac:spMk id="3" creationId="{81A06ED0-9FB8-0568-D00F-617D31296B93}"/>
          </ac:spMkLst>
        </pc:spChg>
      </pc:sldChg>
      <pc:sldChg chg="modSp new mod">
        <pc:chgData name="Nosheen Akbar" userId="2606994355d0901a" providerId="LiveId" clId="{C1B78F5E-1D53-4079-9056-7533E0402A95}" dt="2025-11-08T21:31:53.120" v="1755" actId="207"/>
        <pc:sldMkLst>
          <pc:docMk/>
          <pc:sldMk cId="1357434237" sldId="267"/>
        </pc:sldMkLst>
        <pc:spChg chg="mod">
          <ac:chgData name="Nosheen Akbar" userId="2606994355d0901a" providerId="LiveId" clId="{C1B78F5E-1D53-4079-9056-7533E0402A95}" dt="2025-11-07T22:43:50.990" v="606" actId="2711"/>
          <ac:spMkLst>
            <pc:docMk/>
            <pc:sldMk cId="1357434237" sldId="267"/>
            <ac:spMk id="2" creationId="{12A216BB-4903-44C2-40DD-D0DC473A1F65}"/>
          </ac:spMkLst>
        </pc:spChg>
        <pc:spChg chg="mod">
          <ac:chgData name="Nosheen Akbar" userId="2606994355d0901a" providerId="LiveId" clId="{C1B78F5E-1D53-4079-9056-7533E0402A95}" dt="2025-11-08T21:31:53.120" v="1755" actId="207"/>
          <ac:spMkLst>
            <pc:docMk/>
            <pc:sldMk cId="1357434237" sldId="267"/>
            <ac:spMk id="3" creationId="{E69A98B0-5B84-0075-1FF7-7545753E8817}"/>
          </ac:spMkLst>
        </pc:spChg>
      </pc:sldChg>
      <pc:sldChg chg="del">
        <pc:chgData name="Nosheen Akbar" userId="2606994355d0901a" providerId="LiveId" clId="{C1B78F5E-1D53-4079-9056-7533E0402A95}" dt="2025-11-07T22:32:04.375" v="385" actId="47"/>
        <pc:sldMkLst>
          <pc:docMk/>
          <pc:sldMk cId="2473916294" sldId="267"/>
        </pc:sldMkLst>
      </pc:sldChg>
      <pc:sldChg chg="addSp delSp modSp new mod">
        <pc:chgData name="Nosheen Akbar" userId="2606994355d0901a" providerId="LiveId" clId="{C1B78F5E-1D53-4079-9056-7533E0402A95}" dt="2025-11-08T21:45:03.933" v="1887" actId="20577"/>
        <pc:sldMkLst>
          <pc:docMk/>
          <pc:sldMk cId="2973614295" sldId="268"/>
        </pc:sldMkLst>
        <pc:spChg chg="mod">
          <ac:chgData name="Nosheen Akbar" userId="2606994355d0901a" providerId="LiveId" clId="{C1B78F5E-1D53-4079-9056-7533E0402A95}" dt="2025-11-07T22:44:17.736" v="610" actId="2711"/>
          <ac:spMkLst>
            <pc:docMk/>
            <pc:sldMk cId="2973614295" sldId="268"/>
            <ac:spMk id="2" creationId="{C9C1BCB8-B870-5E04-E2A7-D3E218F2B52C}"/>
          </ac:spMkLst>
        </pc:spChg>
        <pc:spChg chg="add del mod">
          <ac:chgData name="Nosheen Akbar" userId="2606994355d0901a" providerId="LiveId" clId="{C1B78F5E-1D53-4079-9056-7533E0402A95}" dt="2025-11-08T21:45:03.933" v="1887" actId="20577"/>
          <ac:spMkLst>
            <pc:docMk/>
            <pc:sldMk cId="2973614295" sldId="268"/>
            <ac:spMk id="3" creationId="{5E91D052-CF5C-368C-3786-831285B976F4}"/>
          </ac:spMkLst>
        </pc:spChg>
        <pc:spChg chg="add del mod">
          <ac:chgData name="Nosheen Akbar" userId="2606994355d0901a" providerId="LiveId" clId="{C1B78F5E-1D53-4079-9056-7533E0402A95}" dt="2025-11-08T21:29:00.288" v="1718"/>
          <ac:spMkLst>
            <pc:docMk/>
            <pc:sldMk cId="2973614295" sldId="268"/>
            <ac:spMk id="4" creationId="{32EB0916-0B8A-F35F-708A-FE47873B586E}"/>
          </ac:spMkLst>
        </pc:spChg>
      </pc:sldChg>
      <pc:sldChg chg="del">
        <pc:chgData name="Nosheen Akbar" userId="2606994355d0901a" providerId="LiveId" clId="{C1B78F5E-1D53-4079-9056-7533E0402A95}" dt="2025-11-07T22:32:03.786" v="384" actId="47"/>
        <pc:sldMkLst>
          <pc:docMk/>
          <pc:sldMk cId="3674649416" sldId="268"/>
        </pc:sldMkLst>
      </pc:sldChg>
      <pc:sldChg chg="modSp new mod">
        <pc:chgData name="Nosheen Akbar" userId="2606994355d0901a" providerId="LiveId" clId="{C1B78F5E-1D53-4079-9056-7533E0402A95}" dt="2025-11-08T21:32:03.776" v="1757" actId="20577"/>
        <pc:sldMkLst>
          <pc:docMk/>
          <pc:sldMk cId="3443241178" sldId="269"/>
        </pc:sldMkLst>
        <pc:spChg chg="mod">
          <ac:chgData name="Nosheen Akbar" userId="2606994355d0901a" providerId="LiveId" clId="{C1B78F5E-1D53-4079-9056-7533E0402A95}" dt="2025-11-07T22:43:57.168" v="607" actId="2711"/>
          <ac:spMkLst>
            <pc:docMk/>
            <pc:sldMk cId="3443241178" sldId="269"/>
            <ac:spMk id="2" creationId="{DA5E363D-806B-41BD-4D55-94AA58573243}"/>
          </ac:spMkLst>
        </pc:spChg>
        <pc:spChg chg="mod">
          <ac:chgData name="Nosheen Akbar" userId="2606994355d0901a" providerId="LiveId" clId="{C1B78F5E-1D53-4079-9056-7533E0402A95}" dt="2025-11-08T21:32:03.776" v="1757" actId="20577"/>
          <ac:spMkLst>
            <pc:docMk/>
            <pc:sldMk cId="3443241178" sldId="269"/>
            <ac:spMk id="3" creationId="{91FD73E7-E498-85BF-9150-D3F06A4364AB}"/>
          </ac:spMkLst>
        </pc:spChg>
      </pc:sldChg>
      <pc:sldChg chg="modSp new del mod">
        <pc:chgData name="Nosheen Akbar" userId="2606994355d0901a" providerId="LiveId" clId="{C1B78F5E-1D53-4079-9056-7533E0402A95}" dt="2025-11-08T21:33:17.607" v="1786" actId="47"/>
        <pc:sldMkLst>
          <pc:docMk/>
          <pc:sldMk cId="20820379" sldId="270"/>
        </pc:sldMkLst>
        <pc:spChg chg="mod">
          <ac:chgData name="Nosheen Akbar" userId="2606994355d0901a" providerId="LiveId" clId="{C1B78F5E-1D53-4079-9056-7533E0402A95}" dt="2025-11-07T22:44:02.474" v="608" actId="2711"/>
          <ac:spMkLst>
            <pc:docMk/>
            <pc:sldMk cId="20820379" sldId="270"/>
            <ac:spMk id="2" creationId="{3D24841F-892D-4107-228B-04DAEC2691DC}"/>
          </ac:spMkLst>
        </pc:spChg>
        <pc:spChg chg="mod">
          <ac:chgData name="Nosheen Akbar" userId="2606994355d0901a" providerId="LiveId" clId="{C1B78F5E-1D53-4079-9056-7533E0402A95}" dt="2025-11-08T21:15:18.485" v="1589" actId="20577"/>
          <ac:spMkLst>
            <pc:docMk/>
            <pc:sldMk cId="20820379" sldId="270"/>
            <ac:spMk id="3" creationId="{90B28FA4-A89E-421E-E5A7-A43F316947D4}"/>
          </ac:spMkLst>
        </pc:spChg>
      </pc:sldChg>
      <pc:sldChg chg="modSp new mod">
        <pc:chgData name="Nosheen Akbar" userId="2606994355d0901a" providerId="LiveId" clId="{C1B78F5E-1D53-4079-9056-7533E0402A95}" dt="2025-11-08T21:25:30.287" v="1619" actId="255"/>
        <pc:sldMkLst>
          <pc:docMk/>
          <pc:sldMk cId="578144180" sldId="271"/>
        </pc:sldMkLst>
        <pc:spChg chg="mod">
          <ac:chgData name="Nosheen Akbar" userId="2606994355d0901a" providerId="LiveId" clId="{C1B78F5E-1D53-4079-9056-7533E0402A95}" dt="2025-11-07T22:44:09.375" v="609" actId="2711"/>
          <ac:spMkLst>
            <pc:docMk/>
            <pc:sldMk cId="578144180" sldId="271"/>
            <ac:spMk id="2" creationId="{7EFE5BFF-23DD-9B84-75E2-E40507CEE903}"/>
          </ac:spMkLst>
        </pc:spChg>
        <pc:spChg chg="mod">
          <ac:chgData name="Nosheen Akbar" userId="2606994355d0901a" providerId="LiveId" clId="{C1B78F5E-1D53-4079-9056-7533E0402A95}" dt="2025-11-08T21:25:30.287" v="1619" actId="255"/>
          <ac:spMkLst>
            <pc:docMk/>
            <pc:sldMk cId="578144180" sldId="271"/>
            <ac:spMk id="3" creationId="{00CC515E-61CF-177E-0B85-793C6182F8D8}"/>
          </ac:spMkLst>
        </pc:spChg>
      </pc:sldChg>
      <pc:sldChg chg="modSp new mod">
        <pc:chgData name="Nosheen Akbar" userId="2606994355d0901a" providerId="LiveId" clId="{C1B78F5E-1D53-4079-9056-7533E0402A95}" dt="2025-11-07T22:44:29.636" v="613" actId="14100"/>
        <pc:sldMkLst>
          <pc:docMk/>
          <pc:sldMk cId="1098851296" sldId="272"/>
        </pc:sldMkLst>
        <pc:spChg chg="mod">
          <ac:chgData name="Nosheen Akbar" userId="2606994355d0901a" providerId="LiveId" clId="{C1B78F5E-1D53-4079-9056-7533E0402A95}" dt="2025-11-07T22:44:23.379" v="611" actId="2711"/>
          <ac:spMkLst>
            <pc:docMk/>
            <pc:sldMk cId="1098851296" sldId="272"/>
            <ac:spMk id="2" creationId="{2E13B54B-4FAD-8FB5-B5F1-E6E59C0507C8}"/>
          </ac:spMkLst>
        </pc:spChg>
        <pc:spChg chg="mod">
          <ac:chgData name="Nosheen Akbar" userId="2606994355d0901a" providerId="LiveId" clId="{C1B78F5E-1D53-4079-9056-7533E0402A95}" dt="2025-11-07T22:44:29.636" v="613" actId="14100"/>
          <ac:spMkLst>
            <pc:docMk/>
            <pc:sldMk cId="1098851296" sldId="272"/>
            <ac:spMk id="3" creationId="{1BE8EA54-F8CF-394B-A95F-E488699CACA1}"/>
          </ac:spMkLst>
        </pc:spChg>
      </pc:sldChg>
      <pc:sldChg chg="addSp delSp modSp new mod">
        <pc:chgData name="Nosheen Akbar" userId="2606994355d0901a" providerId="LiveId" clId="{C1B78F5E-1D53-4079-9056-7533E0402A95}" dt="2025-11-08T21:34:14.613" v="1791" actId="20577"/>
        <pc:sldMkLst>
          <pc:docMk/>
          <pc:sldMk cId="521601884" sldId="273"/>
        </pc:sldMkLst>
        <pc:spChg chg="mod">
          <ac:chgData name="Nosheen Akbar" userId="2606994355d0901a" providerId="LiveId" clId="{C1B78F5E-1D53-4079-9056-7533E0402A95}" dt="2025-11-07T22:43:04.606" v="594" actId="2711"/>
          <ac:spMkLst>
            <pc:docMk/>
            <pc:sldMk cId="521601884" sldId="273"/>
            <ac:spMk id="2" creationId="{EEF53EED-29B9-7D12-C4DA-0C6B909B6FD9}"/>
          </ac:spMkLst>
        </pc:spChg>
        <pc:spChg chg="mod">
          <ac:chgData name="Nosheen Akbar" userId="2606994355d0901a" providerId="LiveId" clId="{C1B78F5E-1D53-4079-9056-7533E0402A95}" dt="2025-11-08T21:34:14.613" v="1791" actId="20577"/>
          <ac:spMkLst>
            <pc:docMk/>
            <pc:sldMk cId="521601884" sldId="273"/>
            <ac:spMk id="3" creationId="{FA57536D-9CC1-2BD9-7595-E2C57E9C4D5F}"/>
          </ac:spMkLst>
        </pc:spChg>
        <pc:spChg chg="add del mod">
          <ac:chgData name="Nosheen Akbar" userId="2606994355d0901a" providerId="LiveId" clId="{C1B78F5E-1D53-4079-9056-7533E0402A95}" dt="2025-11-07T22:56:52.902" v="625"/>
          <ac:spMkLst>
            <pc:docMk/>
            <pc:sldMk cId="521601884" sldId="273"/>
            <ac:spMk id="6" creationId="{F76659F5-BE24-A5D3-FE95-3367EEDBD031}"/>
          </ac:spMkLst>
        </pc:spChg>
        <pc:spChg chg="add">
          <ac:chgData name="Nosheen Akbar" userId="2606994355d0901a" providerId="LiveId" clId="{C1B78F5E-1D53-4079-9056-7533E0402A95}" dt="2025-11-07T22:56:36.591" v="620"/>
          <ac:spMkLst>
            <pc:docMk/>
            <pc:sldMk cId="521601884" sldId="273"/>
            <ac:spMk id="7" creationId="{64B84253-086D-A0F0-4223-C0AC27130F5E}"/>
          </ac:spMkLst>
        </pc:spChg>
        <pc:spChg chg="add mod">
          <ac:chgData name="Nosheen Akbar" userId="2606994355d0901a" providerId="LiveId" clId="{C1B78F5E-1D53-4079-9056-7533E0402A95}" dt="2025-11-07T22:59:44.524" v="688" actId="14100"/>
          <ac:spMkLst>
            <pc:docMk/>
            <pc:sldMk cId="521601884" sldId="273"/>
            <ac:spMk id="8" creationId="{F5396907-7ABA-6AF5-8269-0F70F294BDE0}"/>
          </ac:spMkLst>
        </pc:spChg>
        <pc:picChg chg="add mod">
          <ac:chgData name="Nosheen Akbar" userId="2606994355d0901a" providerId="LiveId" clId="{C1B78F5E-1D53-4079-9056-7533E0402A95}" dt="2025-11-07T22:54:18.992" v="618" actId="1076"/>
          <ac:picMkLst>
            <pc:docMk/>
            <pc:sldMk cId="521601884" sldId="273"/>
            <ac:picMk id="5" creationId="{57292F99-18C1-E81A-583D-44ADE8313F21}"/>
          </ac:picMkLst>
        </pc:picChg>
      </pc:sldChg>
      <pc:sldChg chg="modSp new del mod">
        <pc:chgData name="Nosheen Akbar" userId="2606994355d0901a" providerId="LiveId" clId="{C1B78F5E-1D53-4079-9056-7533E0402A95}" dt="2025-11-07T22:36:22.454" v="453" actId="680"/>
        <pc:sldMkLst>
          <pc:docMk/>
          <pc:sldMk cId="1784036088" sldId="273"/>
        </pc:sldMkLst>
        <pc:spChg chg="mod">
          <ac:chgData name="Nosheen Akbar" userId="2606994355d0901a" providerId="LiveId" clId="{C1B78F5E-1D53-4079-9056-7533E0402A95}" dt="2025-11-07T22:36:22.015" v="452"/>
          <ac:spMkLst>
            <pc:docMk/>
            <pc:sldMk cId="1784036088" sldId="273"/>
            <ac:spMk id="3" creationId="{E818105E-B4E1-D521-314A-1960BC5051D6}"/>
          </ac:spMkLst>
        </pc:spChg>
      </pc:sldChg>
      <pc:sldChg chg="modSp new mod">
        <pc:chgData name="Nosheen Akbar" userId="2606994355d0901a" providerId="LiveId" clId="{C1B78F5E-1D53-4079-9056-7533E0402A95}" dt="2025-11-07T23:22:13.980" v="851" actId="27636"/>
        <pc:sldMkLst>
          <pc:docMk/>
          <pc:sldMk cId="3754268742" sldId="274"/>
        </pc:sldMkLst>
        <pc:spChg chg="mod">
          <ac:chgData name="Nosheen Akbar" userId="2606994355d0901a" providerId="LiveId" clId="{C1B78F5E-1D53-4079-9056-7533E0402A95}" dt="2025-11-07T23:03:27.032" v="740" actId="27636"/>
          <ac:spMkLst>
            <pc:docMk/>
            <pc:sldMk cId="3754268742" sldId="274"/>
            <ac:spMk id="2" creationId="{82805541-194E-6EC4-C443-B3A698904D7A}"/>
          </ac:spMkLst>
        </pc:spChg>
        <pc:spChg chg="mod">
          <ac:chgData name="Nosheen Akbar" userId="2606994355d0901a" providerId="LiveId" clId="{C1B78F5E-1D53-4079-9056-7533E0402A95}" dt="2025-11-07T23:22:13.980" v="851" actId="27636"/>
          <ac:spMkLst>
            <pc:docMk/>
            <pc:sldMk cId="3754268742" sldId="274"/>
            <ac:spMk id="3" creationId="{6384AA2A-D9DE-12CC-70A0-8D96587FAF20}"/>
          </ac:spMkLst>
        </pc:spChg>
      </pc:sldChg>
      <pc:sldChg chg="modSp new mod">
        <pc:chgData name="Nosheen Akbar" userId="2606994355d0901a" providerId="LiveId" clId="{C1B78F5E-1D53-4079-9056-7533E0402A95}" dt="2025-11-07T23:22:19.621" v="853" actId="27636"/>
        <pc:sldMkLst>
          <pc:docMk/>
          <pc:sldMk cId="3017911151" sldId="275"/>
        </pc:sldMkLst>
        <pc:spChg chg="mod">
          <ac:chgData name="Nosheen Akbar" userId="2606994355d0901a" providerId="LiveId" clId="{C1B78F5E-1D53-4079-9056-7533E0402A95}" dt="2025-11-07T23:21:28.022" v="814" actId="27636"/>
          <ac:spMkLst>
            <pc:docMk/>
            <pc:sldMk cId="3017911151" sldId="275"/>
            <ac:spMk id="2" creationId="{FD3FF784-1E6B-D471-C55F-FD95DDAC24E9}"/>
          </ac:spMkLst>
        </pc:spChg>
        <pc:spChg chg="mod">
          <ac:chgData name="Nosheen Akbar" userId="2606994355d0901a" providerId="LiveId" clId="{C1B78F5E-1D53-4079-9056-7533E0402A95}" dt="2025-11-07T23:22:19.621" v="853" actId="27636"/>
          <ac:spMkLst>
            <pc:docMk/>
            <pc:sldMk cId="3017911151" sldId="275"/>
            <ac:spMk id="3" creationId="{C19699B6-4F17-3E40-D57D-515E343C9F47}"/>
          </ac:spMkLst>
        </pc:spChg>
      </pc:sldChg>
      <pc:sldChg chg="modSp new mod">
        <pc:chgData name="Nosheen Akbar" userId="2606994355d0901a" providerId="LiveId" clId="{C1B78F5E-1D53-4079-9056-7533E0402A95}" dt="2025-11-08T21:33:20.346" v="1787"/>
        <pc:sldMkLst>
          <pc:docMk/>
          <pc:sldMk cId="1686447852" sldId="276"/>
        </pc:sldMkLst>
        <pc:spChg chg="mod">
          <ac:chgData name="Nosheen Akbar" userId="2606994355d0901a" providerId="LiveId" clId="{C1B78F5E-1D53-4079-9056-7533E0402A95}" dt="2025-11-08T21:33:20.346" v="1787"/>
          <ac:spMkLst>
            <pc:docMk/>
            <pc:sldMk cId="1686447852" sldId="276"/>
            <ac:spMk id="2" creationId="{55230A7E-DC5E-D9C0-71E1-FD0544327552}"/>
          </ac:spMkLst>
        </pc:spChg>
        <pc:spChg chg="mod">
          <ac:chgData name="Nosheen Akbar" userId="2606994355d0901a" providerId="LiveId" clId="{C1B78F5E-1D53-4079-9056-7533E0402A95}" dt="2025-11-08T21:33:10.150" v="1785" actId="207"/>
          <ac:spMkLst>
            <pc:docMk/>
            <pc:sldMk cId="1686447852" sldId="276"/>
            <ac:spMk id="3" creationId="{B46CB961-6983-3902-BF7F-3784A0006F71}"/>
          </ac:spMkLst>
        </pc:spChg>
      </pc:sldChg>
      <pc:sldChg chg="new del">
        <pc:chgData name="Nosheen Akbar" userId="2606994355d0901a" providerId="LiveId" clId="{C1B78F5E-1D53-4079-9056-7533E0402A95}" dt="2025-11-08T20:37:47.076" v="855" actId="47"/>
        <pc:sldMkLst>
          <pc:docMk/>
          <pc:sldMk cId="2893167559" sldId="276"/>
        </pc:sldMkLst>
      </pc:sldChg>
      <pc:sldChg chg="new del">
        <pc:chgData name="Nosheen Akbar" userId="2606994355d0901a" providerId="LiveId" clId="{C1B78F5E-1D53-4079-9056-7533E0402A95}" dt="2025-11-08T21:46:45.921" v="1888" actId="47"/>
        <pc:sldMkLst>
          <pc:docMk/>
          <pc:sldMk cId="2664355867"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E54E7D-0724-46EA-9114-10C0A27EEADC}"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F14E4C-5502-4F1D-9AE0-DF28DED3E090}" type="slidenum">
              <a:rPr lang="en-GB" smtClean="0"/>
              <a:t>‹#›</a:t>
            </a:fld>
            <a:endParaRPr lang="en-GB"/>
          </a:p>
        </p:txBody>
      </p:sp>
    </p:spTree>
    <p:extLst>
      <p:ext uri="{BB962C8B-B14F-4D97-AF65-F5344CB8AC3E}">
        <p14:creationId xmlns:p14="http://schemas.microsoft.com/office/powerpoint/2010/main" val="3222605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F14E4C-5502-4F1D-9AE0-DF28DED3E090}" type="slidenum">
              <a:rPr lang="en-GB" smtClean="0"/>
              <a:t>4</a:t>
            </a:fld>
            <a:endParaRPr lang="en-GB"/>
          </a:p>
        </p:txBody>
      </p:sp>
    </p:spTree>
    <p:extLst>
      <p:ext uri="{BB962C8B-B14F-4D97-AF65-F5344CB8AC3E}">
        <p14:creationId xmlns:p14="http://schemas.microsoft.com/office/powerpoint/2010/main" val="2629025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312652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2905298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81358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9EFA18-730B-42A2-A375-E86C9E23CB8D}"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1953632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9EFA18-730B-42A2-A375-E86C9E23CB8D}"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011106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9EFA18-730B-42A2-A375-E86C9E23CB8D}"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51677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9EFA18-730B-42A2-A375-E86C9E23CB8D}"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2974992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A9EFA18-730B-42A2-A375-E86C9E23CB8D}"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882378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B81FC-4E55-43F0-8180-FE93934A1DDE}" type="slidenum">
              <a:rPr lang="en-GB" smtClean="0"/>
              <a:t>‹#›</a:t>
            </a:fld>
            <a:endParaRPr lang="en-GB"/>
          </a:p>
        </p:txBody>
      </p:sp>
      <p:sp>
        <p:nvSpPr>
          <p:cNvPr id="5" name="Date Placeholder 4"/>
          <p:cNvSpPr>
            <a:spLocks noGrp="1"/>
          </p:cNvSpPr>
          <p:nvPr>
            <p:ph type="dt" sz="half" idx="10"/>
          </p:nvPr>
        </p:nvSpPr>
        <p:spPr/>
        <p:txBody>
          <a:bodyPr/>
          <a:lstStyle/>
          <a:p>
            <a:fld id="{FA9EFA18-730B-42A2-A375-E86C9E23CB8D}" type="datetimeFigureOut">
              <a:rPr lang="en-GB" smtClean="0"/>
              <a:t>08/11/2025</a:t>
            </a:fld>
            <a:endParaRPr lang="en-GB"/>
          </a:p>
        </p:txBody>
      </p:sp>
    </p:spTree>
    <p:extLst>
      <p:ext uri="{BB962C8B-B14F-4D97-AF65-F5344CB8AC3E}">
        <p14:creationId xmlns:p14="http://schemas.microsoft.com/office/powerpoint/2010/main" val="1266145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547707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39266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142084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1963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216514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2096732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472572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A9EFA18-730B-42A2-A375-E86C9E23CB8D}" type="datetimeFigureOut">
              <a:rPr lang="en-GB" smtClean="0"/>
              <a:t>08/11/2025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93B81FC-4E55-43F0-8180-FE93934A1DDE}" type="slidenum">
              <a:rPr lang="en-GB" smtClean="0"/>
              <a:t>‹#›</a:t>
            </a:fld>
            <a:endParaRPr lang="en-GB"/>
          </a:p>
        </p:txBody>
      </p:sp>
    </p:spTree>
    <p:extLst>
      <p:ext uri="{BB962C8B-B14F-4D97-AF65-F5344CB8AC3E}">
        <p14:creationId xmlns:p14="http://schemas.microsoft.com/office/powerpoint/2010/main" val="2778529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hpft.nhs.uk/media/ugpf0ru5/use-of-vision-based-monitoring-systems-oxevision-in-s136-sop-v11.pdf"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ummitstone.org/2024/02/29/summitstone-health-partners-launches-contactless-patient-monitoring-at-new-acute-care-facility/"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nwl.nhs.uk/news/investigating-impact-implementing-oxevision-central-and-north-west-london-nhs-foundation-trust" TargetMode="External"/><Relationship Id="rId2" Type="http://schemas.openxmlformats.org/officeDocument/2006/relationships/hyperlink" Target="https://www.thecanary.co/uk/analysis/2025/10/14/oxevision-nhs/" TargetMode="External"/><Relationship Id="rId1" Type="http://schemas.openxmlformats.org/officeDocument/2006/relationships/slideLayout" Target="../slideLayouts/slideLayout2.xml"/><Relationship Id="rId5" Type="http://schemas.openxmlformats.org/officeDocument/2006/relationships/hyperlink" Target="https://www.combined.nhs.uk/news/latest-updates/combined-healthcare-launches-oxevision-on-wards/" TargetMode="External"/><Relationship Id="rId4" Type="http://schemas.openxmlformats.org/officeDocument/2006/relationships/hyperlink" Target="https://www.cntw.nhs.uk/wp-content/uploads/2023/12/Oxevision-patient-information-leaflet-July-2024-V4.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emhicglobal.com/global-news/oxehealth-a-global-leader-in-vision-based-patient-monitoring-and-management/" TargetMode="External"/><Relationship Id="rId3" Type="http://schemas.openxmlformats.org/officeDocument/2006/relationships/hyperlink" Target="https://www.nsun.org.uk/news/nsun-responds-to-nhs-englands-new-principles-on-digital-technologies/" TargetMode="External"/><Relationship Id="rId7" Type="http://schemas.openxmlformats.org/officeDocument/2006/relationships/hyperlink" Target="https://www.oxehealth.com/resources/implementing-oxevision-equitably" TargetMode="External"/><Relationship Id="rId2" Type="http://schemas.openxmlformats.org/officeDocument/2006/relationships/hyperlink" Target="https://qalamdan.net/ethical-implications-of-surveillance-technology-balancing-privacy-and-security/" TargetMode="External"/><Relationship Id="rId1" Type="http://schemas.openxmlformats.org/officeDocument/2006/relationships/slideLayout" Target="../slideLayouts/slideLayout2.xml"/><Relationship Id="rId6" Type="http://schemas.openxmlformats.org/officeDocument/2006/relationships/hyperlink" Target="https://www.england.nhs.uk/digitalhealthplan2025" TargetMode="External"/><Relationship Id="rId11" Type="http://schemas.openxmlformats.org/officeDocument/2006/relationships/hyperlink" Target="https://www.rcpsych.ac.uk/docs/default-source/improving-care/nccmh/culture-of-care/resources/co-production-guidance.pdf" TargetMode="External"/><Relationship Id="rId5" Type="http://schemas.openxmlformats.org/officeDocument/2006/relationships/hyperlink" Target="https://www.nhsconfed.org/system/files/2023-05/Oxehealth.pdf" TargetMode="External"/><Relationship Id="rId10" Type="http://schemas.openxmlformats.org/officeDocument/2006/relationships/hyperlink" Target="https://www.rethink.org/news-and-stories/media-centre/2023/11/our-position-on-oxevision-the-new-monitoring-system-in-mental-health-units/" TargetMode="External"/><Relationship Id="rId4" Type="http://schemas.openxmlformats.org/officeDocument/2006/relationships/hyperlink" Target="https://www.england.nhs.uk/ourwork/innovation/" TargetMode="External"/><Relationship Id="rId9" Type="http://schemas.openxmlformats.org/officeDocument/2006/relationships/hyperlink" Target="https://www.oxfordhealth.nhs.uk/leaflets/title/oxevision-camera-sensors-and-the-care-in-your-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5ABDB-1303-7160-50A4-8B00FA387703}"/>
              </a:ext>
            </a:extLst>
          </p:cNvPr>
          <p:cNvSpPr>
            <a:spLocks noGrp="1"/>
          </p:cNvSpPr>
          <p:nvPr>
            <p:ph type="ctrTitle"/>
          </p:nvPr>
        </p:nvSpPr>
        <p:spPr>
          <a:xfrm>
            <a:off x="1499016" y="0"/>
            <a:ext cx="7751536" cy="5589507"/>
          </a:xfrm>
        </p:spPr>
        <p:txBody>
          <a:bodyPr/>
          <a:lstStyle/>
          <a:p>
            <a:pPr algn="ctr"/>
            <a:r>
              <a:rPr lang="en-GB" sz="4000" dirty="0">
                <a:solidFill>
                  <a:schemeClr val="tx1"/>
                </a:solidFill>
                <a:latin typeface="Arial" panose="020B0604020202020204" pitchFamily="34" charset="0"/>
                <a:cs typeface="Arial" panose="020B0604020202020204" pitchFamily="34" charset="0"/>
              </a:rPr>
              <a:t>Student Name: Nosheen Akbar</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Student ID: 2313047</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Module Name: Digital Innovation in the Health and Care Professions</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Innovation: Oxevision</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Module Code: BMHP 6026</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Lecturer Name: Joanne Davies</a:t>
            </a:r>
          </a:p>
        </p:txBody>
      </p:sp>
    </p:spTree>
    <p:extLst>
      <p:ext uri="{BB962C8B-B14F-4D97-AF65-F5344CB8AC3E}">
        <p14:creationId xmlns:p14="http://schemas.microsoft.com/office/powerpoint/2010/main" val="1124842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4E4C-C085-A10F-6AC1-1055B8B60139}"/>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Contents</a:t>
            </a:r>
          </a:p>
        </p:txBody>
      </p:sp>
      <p:sp>
        <p:nvSpPr>
          <p:cNvPr id="4" name="Rectangle 1">
            <a:extLst>
              <a:ext uri="{FF2B5EF4-FFF2-40B4-BE49-F238E27FC236}">
                <a16:creationId xmlns:a16="http://schemas.microsoft.com/office/drawing/2014/main" id="{607D029F-4BF4-9445-FD14-BC8E59D9251A}"/>
              </a:ext>
            </a:extLst>
          </p:cNvPr>
          <p:cNvSpPr>
            <a:spLocks noGrp="1" noChangeArrowheads="1"/>
          </p:cNvSpPr>
          <p:nvPr>
            <p:ph idx="1"/>
          </p:nvPr>
        </p:nvSpPr>
        <p:spPr bwMode="auto">
          <a:xfrm>
            <a:off x="479685" y="1270000"/>
            <a:ext cx="9217884" cy="467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Introduction</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Impact of Oxevision on Patient / Service User</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How does Oxevision improve quality, access, and convenience for patients/service users?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Issues of privacy, access, fairness, and digital literacy</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Benefit of Oxevision from Patient Perspectives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Oxevision Impact on Patient/Service Users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Community</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Impact of Oxevision on Families, Carers, and Public Health</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Effect of Oxevision on rural or undeserved communities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Co-production and collaboration outcomes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Conclusion</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Recommendations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References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74579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53EED-29B9-7D12-C4DA-0C6B909B6FD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 to Oxevision</a:t>
            </a:r>
            <a:br>
              <a:rPr lang="en-GB" dirty="0"/>
            </a:br>
            <a:endParaRPr lang="en-GB" dirty="0"/>
          </a:p>
        </p:txBody>
      </p:sp>
      <p:sp>
        <p:nvSpPr>
          <p:cNvPr id="3" name="Content Placeholder 2">
            <a:extLst>
              <a:ext uri="{FF2B5EF4-FFF2-40B4-BE49-F238E27FC236}">
                <a16:creationId xmlns:a16="http://schemas.microsoft.com/office/drawing/2014/main" id="{FA57536D-9CC1-2BD9-7595-E2C57E9C4D5F}"/>
              </a:ext>
            </a:extLst>
          </p:cNvPr>
          <p:cNvSpPr>
            <a:spLocks noGrp="1"/>
          </p:cNvSpPr>
          <p:nvPr>
            <p:ph idx="1"/>
          </p:nvPr>
        </p:nvSpPr>
        <p:spPr>
          <a:xfrm>
            <a:off x="677334" y="1573967"/>
            <a:ext cx="8061932" cy="4467395"/>
          </a:xfrm>
        </p:spPr>
        <p:txBody>
          <a:bodyPr/>
          <a:lstStyle/>
          <a:p>
            <a:r>
              <a:rPr lang="en-GB" sz="2000" dirty="0">
                <a:solidFill>
                  <a:schemeClr val="tx1"/>
                </a:solidFill>
                <a:latin typeface="Arial" panose="020B0604020202020204" pitchFamily="34" charset="0"/>
                <a:cs typeface="Arial" panose="020B0604020202020204" pitchFamily="34" charset="0"/>
              </a:rPr>
              <a:t>Innovation in health and social care involves the introduction of new technologies aimed at enhancing efficiency and quality( NHS England, 2019).</a:t>
            </a:r>
          </a:p>
          <a:p>
            <a:r>
              <a:rPr lang="en-GB" sz="2000" dirty="0">
                <a:solidFill>
                  <a:schemeClr val="tx1"/>
                </a:solidFill>
                <a:latin typeface="Arial" panose="020B0604020202020204" pitchFamily="34" charset="0"/>
                <a:cs typeface="Arial" panose="020B0604020202020204" pitchFamily="34" charset="0"/>
              </a:rPr>
              <a:t>Oxevision, created by Ox Health, now known as LIO, is a remote monitoring system that utilises infrared cameras and sensors (Ndebele et al., 2022). Observers' pulse and breathing can be detected without physical contact (Ndebele et al., 2022).</a:t>
            </a:r>
          </a:p>
          <a:p>
            <a:r>
              <a:rPr lang="en-GB" sz="2000" dirty="0">
                <a:solidFill>
                  <a:schemeClr val="tx1"/>
                </a:solidFill>
                <a:latin typeface="Arial" panose="020B0604020202020204" pitchFamily="34" charset="0"/>
                <a:cs typeface="Arial" panose="020B0604020202020204" pitchFamily="34" charset="0"/>
              </a:rPr>
              <a:t>Successfully implemented across more than 20 NHS trusts for discreet monitoring (The Canary, 2025). Oxevision enhances safety and dignity while reducing intrusive checks (Alotaibi and Federico, 2020).</a:t>
            </a:r>
          </a:p>
          <a:p>
            <a:endParaRPr lang="en-GB" dirty="0"/>
          </a:p>
        </p:txBody>
      </p:sp>
      <p:pic>
        <p:nvPicPr>
          <p:cNvPr id="5" name="Picture 4">
            <a:extLst>
              <a:ext uri="{FF2B5EF4-FFF2-40B4-BE49-F238E27FC236}">
                <a16:creationId xmlns:a16="http://schemas.microsoft.com/office/drawing/2014/main" id="{57292F99-18C1-E81A-583D-44ADE8313F21}"/>
              </a:ext>
            </a:extLst>
          </p:cNvPr>
          <p:cNvPicPr>
            <a:picLocks noChangeAspect="1"/>
          </p:cNvPicPr>
          <p:nvPr/>
        </p:nvPicPr>
        <p:blipFill>
          <a:blip r:embed="rId2"/>
          <a:stretch>
            <a:fillRect/>
          </a:stretch>
        </p:blipFill>
        <p:spPr>
          <a:xfrm>
            <a:off x="8739266" y="1408659"/>
            <a:ext cx="3248478" cy="2972215"/>
          </a:xfrm>
          <a:prstGeom prst="rect">
            <a:avLst/>
          </a:prstGeom>
        </p:spPr>
      </p:pic>
      <p:sp>
        <p:nvSpPr>
          <p:cNvPr id="8" name="Rectangle 2">
            <a:extLst>
              <a:ext uri="{FF2B5EF4-FFF2-40B4-BE49-F238E27FC236}">
                <a16:creationId xmlns:a16="http://schemas.microsoft.com/office/drawing/2014/main" id="{F5396907-7ABA-6AF5-8269-0F70F294BDE0}"/>
              </a:ext>
            </a:extLst>
          </p:cNvPr>
          <p:cNvSpPr>
            <a:spLocks noChangeArrowheads="1"/>
          </p:cNvSpPr>
          <p:nvPr/>
        </p:nvSpPr>
        <p:spPr bwMode="auto">
          <a:xfrm>
            <a:off x="8526101" y="4380874"/>
            <a:ext cx="3461643"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rPr>
              <a:t>Hertfordshire Partnership University NHS Foundation Trust (2023). </a:t>
            </a:r>
            <a:r>
              <a:rPr kumimoji="0" lang="en-US" altLang="en-US" sz="1400" b="0" i="1" u="none" strike="noStrike" cap="none" normalizeH="0" baseline="0" dirty="0">
                <a:ln>
                  <a:noFill/>
                </a:ln>
                <a:solidFill>
                  <a:schemeClr val="tx1"/>
                </a:solidFill>
                <a:effectLst/>
                <a:latin typeface="Arial" panose="020B0604020202020204" pitchFamily="34" charset="0"/>
              </a:rPr>
              <a:t>Use of vision-based monitoring systems (</a:t>
            </a:r>
            <a:r>
              <a:rPr kumimoji="0" lang="en-US" altLang="en-US" sz="1400" b="0" i="1" u="none" strike="noStrike" cap="none" normalizeH="0" baseline="0" dirty="0" err="1">
                <a:ln>
                  <a:noFill/>
                </a:ln>
                <a:solidFill>
                  <a:schemeClr val="tx1"/>
                </a:solidFill>
                <a:effectLst/>
                <a:latin typeface="Arial" panose="020B0604020202020204" pitchFamily="34" charset="0"/>
              </a:rPr>
              <a:t>Oxevision</a:t>
            </a:r>
            <a:r>
              <a:rPr kumimoji="0" lang="en-US" altLang="en-US" sz="1400" b="0" i="1" u="none" strike="noStrike" cap="none" normalizeH="0" baseline="0" dirty="0">
                <a:ln>
                  <a:noFill/>
                </a:ln>
                <a:solidFill>
                  <a:schemeClr val="tx1"/>
                </a:solidFill>
                <a:effectLst/>
                <a:latin typeface="Arial" panose="020B0604020202020204" pitchFamily="34" charset="0"/>
              </a:rPr>
              <a:t>) in S136. </a:t>
            </a:r>
            <a:r>
              <a:rPr kumimoji="0" lang="en-US" altLang="en-US" sz="1400" b="0" i="0" u="none" strike="noStrike" cap="none" normalizeH="0" baseline="0" dirty="0">
                <a:ln>
                  <a:noFill/>
                </a:ln>
                <a:solidFill>
                  <a:schemeClr val="tx1"/>
                </a:solidFill>
                <a:effectLst/>
                <a:latin typeface="Arial" panose="020B0604020202020204" pitchFamily="34" charset="0"/>
              </a:rPr>
              <a:t>Available at: </a:t>
            </a:r>
            <a:r>
              <a:rPr lang="en-GB" sz="1400" dirty="0">
                <a:hlinkClick r:id="rId3"/>
              </a:rPr>
              <a:t>use-of-vision-based-monitoring-systems-oxevision-in-s136-sop-v11.pdf </a:t>
            </a:r>
            <a:r>
              <a:rPr kumimoji="0" lang="en-US" altLang="en-US" sz="1400" b="0" i="0" u="none" strike="noStrike" cap="none" normalizeH="0" baseline="0" dirty="0">
                <a:ln>
                  <a:noFill/>
                </a:ln>
                <a:solidFill>
                  <a:schemeClr val="tx1"/>
                </a:solidFill>
                <a:effectLst/>
                <a:latin typeface="Arial" panose="020B0604020202020204" pitchFamily="34" charset="0"/>
              </a:rPr>
              <a:t>(Accessed: 7 Nov. 2025). </a:t>
            </a:r>
          </a:p>
        </p:txBody>
      </p:sp>
    </p:spTree>
    <p:extLst>
      <p:ext uri="{BB962C8B-B14F-4D97-AF65-F5344CB8AC3E}">
        <p14:creationId xmlns:p14="http://schemas.microsoft.com/office/powerpoint/2010/main" val="521601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0406-B182-2E42-4FB0-D05BAF3833A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Impact of Oxevision on Patients / Service Users</a:t>
            </a:r>
          </a:p>
        </p:txBody>
      </p:sp>
      <p:sp>
        <p:nvSpPr>
          <p:cNvPr id="3" name="Content Placeholder 2">
            <a:extLst>
              <a:ext uri="{FF2B5EF4-FFF2-40B4-BE49-F238E27FC236}">
                <a16:creationId xmlns:a16="http://schemas.microsoft.com/office/drawing/2014/main" id="{DFC4B5F6-55AA-07F8-FB50-AA890133C44A}"/>
              </a:ext>
            </a:extLst>
          </p:cNvPr>
          <p:cNvSpPr>
            <a:spLocks noGrp="1"/>
          </p:cNvSpPr>
          <p:nvPr>
            <p:ph idx="1"/>
          </p:nvPr>
        </p:nvSpPr>
        <p:spPr/>
        <p:txBody>
          <a:bodyPr/>
          <a:lstStyle/>
          <a:p>
            <a:r>
              <a:rPr lang="en-GB" sz="2000" dirty="0">
                <a:solidFill>
                  <a:schemeClr val="tx1"/>
                </a:solidFill>
                <a:latin typeface="Arial" panose="020B0604020202020204" pitchFamily="34" charset="0"/>
                <a:cs typeface="Arial" panose="020B0604020202020204" pitchFamily="34" charset="0"/>
              </a:rPr>
              <a:t>Self-harm, falls, and suicide continue to be significant challenges in inpatient care. VBPMS allows for non-contact monitoring, enhancing safety and efficiency (Malcolm et al., 2022).  </a:t>
            </a:r>
          </a:p>
          <a:p>
            <a:r>
              <a:rPr lang="en-GB" sz="2000" dirty="0">
                <a:solidFill>
                  <a:schemeClr val="tx1"/>
                </a:solidFill>
                <a:latin typeface="Arial" panose="020B0604020202020204" pitchFamily="34" charset="0"/>
                <a:cs typeface="Arial" panose="020B0604020202020204" pitchFamily="34" charset="0"/>
              </a:rPr>
              <a:t>VBPMS is utilized by half of NHS mental health trusts and reduces one-on-one observations and emergency department visits (Buckley, Malcolm, and Hanlon, 2024). </a:t>
            </a:r>
          </a:p>
          <a:p>
            <a:r>
              <a:rPr lang="en-GB" sz="2000" dirty="0">
                <a:solidFill>
                  <a:schemeClr val="tx1"/>
                </a:solidFill>
                <a:latin typeface="Arial" panose="020B0604020202020204" pitchFamily="34" charset="0"/>
                <a:cs typeface="Arial" panose="020B0604020202020204" pitchFamily="34" charset="0"/>
              </a:rPr>
              <a:t>Enhances sleep quality, dignity, and safety (CNWL NHS Trust, 2023).</a:t>
            </a:r>
            <a:endParaRPr lang="en-GB" dirty="0"/>
          </a:p>
        </p:txBody>
      </p:sp>
    </p:spTree>
    <p:extLst>
      <p:ext uri="{BB962C8B-B14F-4D97-AF65-F5344CB8AC3E}">
        <p14:creationId xmlns:p14="http://schemas.microsoft.com/office/powerpoint/2010/main" val="3119533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08FF5-F59C-6A5A-743A-F9DE9A03006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Quality, Access, and Convenience</a:t>
            </a:r>
          </a:p>
        </p:txBody>
      </p:sp>
      <p:sp>
        <p:nvSpPr>
          <p:cNvPr id="3" name="Content Placeholder 2">
            <a:extLst>
              <a:ext uri="{FF2B5EF4-FFF2-40B4-BE49-F238E27FC236}">
                <a16:creationId xmlns:a16="http://schemas.microsoft.com/office/drawing/2014/main" id="{137E9E2C-F629-20C6-0E77-9C665F73C490}"/>
              </a:ext>
            </a:extLst>
          </p:cNvPr>
          <p:cNvSpPr>
            <a:spLocks noGrp="1"/>
          </p:cNvSpPr>
          <p:nvPr>
            <p:ph idx="1"/>
          </p:nvPr>
        </p:nvSpPr>
        <p:spPr>
          <a:xfrm>
            <a:off x="417592" y="1488613"/>
            <a:ext cx="6972559" cy="3880773"/>
          </a:xfrm>
        </p:spPr>
        <p:txBody>
          <a:bodyPr/>
          <a:lstStyle/>
          <a:p>
            <a:r>
              <a:rPr lang="en-GB" sz="2000" dirty="0">
                <a:solidFill>
                  <a:schemeClr val="tx1"/>
                </a:solidFill>
                <a:latin typeface="Arial" panose="020B0604020202020204" pitchFamily="34" charset="0"/>
                <a:cs typeface="Arial" panose="020B0604020202020204" pitchFamily="34" charset="0"/>
              </a:rPr>
              <a:t>Enables contact-free monitoring of vital signs (Buckley, Malcolm, and Hanlon, 2024).</a:t>
            </a:r>
          </a:p>
          <a:p>
            <a:r>
              <a:rPr lang="en-GB" sz="2000" dirty="0">
                <a:solidFill>
                  <a:schemeClr val="tx1"/>
                </a:solidFill>
                <a:latin typeface="Arial" panose="020B0604020202020204" pitchFamily="34" charset="0"/>
                <a:cs typeface="Arial" panose="020B0604020202020204" pitchFamily="34" charset="0"/>
              </a:rPr>
              <a:t>Reduces the need for nighttime checks, allowing for better rest (Griffiths et al., 2025).</a:t>
            </a:r>
          </a:p>
          <a:p>
            <a:r>
              <a:rPr lang="en-GB" sz="2000" dirty="0">
                <a:solidFill>
                  <a:schemeClr val="tx1"/>
                </a:solidFill>
                <a:latin typeface="Arial" panose="020B0604020202020204" pitchFamily="34" charset="0"/>
                <a:cs typeface="Arial" panose="020B0604020202020204" pitchFamily="34" charset="0"/>
              </a:rPr>
              <a:t>Enhances safety and facilitates prompt interventions (CNWL NHS Trust, 2023).</a:t>
            </a:r>
          </a:p>
          <a:p>
            <a:r>
              <a:rPr lang="en-GB" sz="2000" dirty="0">
                <a:solidFill>
                  <a:schemeClr val="tx1"/>
                </a:solidFill>
                <a:latin typeface="Arial" panose="020B0604020202020204" pitchFamily="34" charset="0"/>
                <a:cs typeface="Arial" panose="020B0604020202020204" pitchFamily="34" charset="0"/>
              </a:rPr>
              <a:t>Increases efficiency and promotes meaningful engagement (CNWL NHS Trust, 2023).</a:t>
            </a:r>
          </a:p>
          <a:p>
            <a:r>
              <a:rPr lang="en-GB" sz="2000" dirty="0">
                <a:solidFill>
                  <a:schemeClr val="tx1"/>
                </a:solidFill>
                <a:latin typeface="Arial" panose="020B0604020202020204" pitchFamily="34" charset="0"/>
                <a:cs typeface="Arial" panose="020B0604020202020204" pitchFamily="34" charset="0"/>
              </a:rPr>
              <a:t>Requires ethical oversight to ensure the protection of individual autonomy (CNWL NHS Trust, 2023).</a:t>
            </a:r>
            <a:endParaRPr lang="en-GB" dirty="0"/>
          </a:p>
        </p:txBody>
      </p:sp>
      <p:pic>
        <p:nvPicPr>
          <p:cNvPr id="5" name="Picture 4">
            <a:extLst>
              <a:ext uri="{FF2B5EF4-FFF2-40B4-BE49-F238E27FC236}">
                <a16:creationId xmlns:a16="http://schemas.microsoft.com/office/drawing/2014/main" id="{98166384-6660-A64F-FB2B-0A6C247A6555}"/>
              </a:ext>
            </a:extLst>
          </p:cNvPr>
          <p:cNvPicPr>
            <a:picLocks noChangeAspect="1"/>
          </p:cNvPicPr>
          <p:nvPr/>
        </p:nvPicPr>
        <p:blipFill>
          <a:blip r:embed="rId2"/>
          <a:stretch>
            <a:fillRect/>
          </a:stretch>
        </p:blipFill>
        <p:spPr>
          <a:xfrm>
            <a:off x="7390151" y="1387697"/>
            <a:ext cx="4638408" cy="3104768"/>
          </a:xfrm>
          <a:prstGeom prst="rect">
            <a:avLst/>
          </a:prstGeom>
        </p:spPr>
      </p:pic>
      <p:sp>
        <p:nvSpPr>
          <p:cNvPr id="7" name="Rectangle 1">
            <a:extLst>
              <a:ext uri="{FF2B5EF4-FFF2-40B4-BE49-F238E27FC236}">
                <a16:creationId xmlns:a16="http://schemas.microsoft.com/office/drawing/2014/main" id="{712C5C2A-A4FF-7B3D-FF47-7D50EF6FA19D}"/>
              </a:ext>
            </a:extLst>
          </p:cNvPr>
          <p:cNvSpPr>
            <a:spLocks noChangeArrowheads="1"/>
          </p:cNvSpPr>
          <p:nvPr/>
        </p:nvSpPr>
        <p:spPr bwMode="auto">
          <a:xfrm rot="10800000" flipV="1">
            <a:off x="7016848" y="4593381"/>
            <a:ext cx="5011711"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rPr>
              <a:t>SummitStone</a:t>
            </a:r>
            <a:r>
              <a:rPr kumimoji="0" lang="en-US" altLang="en-US" sz="1400" b="0" i="0" u="none" strike="noStrike" cap="none" normalizeH="0" baseline="0" dirty="0">
                <a:ln>
                  <a:noFill/>
                </a:ln>
                <a:solidFill>
                  <a:schemeClr val="tx1"/>
                </a:solidFill>
                <a:effectLst/>
                <a:latin typeface="Arial" panose="020B0604020202020204" pitchFamily="34" charset="0"/>
              </a:rPr>
              <a:t> Health Partners, 2024. </a:t>
            </a:r>
            <a:r>
              <a:rPr kumimoji="0" lang="en-US" altLang="en-US" sz="1400" b="0" i="1" u="none" strike="noStrike" cap="none" normalizeH="0" baseline="0" dirty="0" err="1">
                <a:ln>
                  <a:noFill/>
                </a:ln>
                <a:solidFill>
                  <a:schemeClr val="tx1"/>
                </a:solidFill>
                <a:effectLst/>
                <a:latin typeface="Arial" panose="020B0604020202020204" pitchFamily="34" charset="0"/>
              </a:rPr>
              <a:t>SummitStone</a:t>
            </a:r>
            <a:r>
              <a:rPr kumimoji="0" lang="en-US" altLang="en-US" sz="1400" b="0" i="1" u="none" strike="noStrike" cap="none" normalizeH="0" baseline="0" dirty="0">
                <a:ln>
                  <a:noFill/>
                </a:ln>
                <a:solidFill>
                  <a:schemeClr val="tx1"/>
                </a:solidFill>
                <a:effectLst/>
                <a:latin typeface="Arial" panose="020B0604020202020204" pitchFamily="34" charset="0"/>
              </a:rPr>
              <a:t> Health Partners launches contactless patient monitoring at new acute care facility</a:t>
            </a:r>
            <a:r>
              <a:rPr kumimoji="0" lang="en-US" altLang="en-US" sz="1400" b="0" i="0" u="none" strike="noStrike" cap="none" normalizeH="0" baseline="0" dirty="0">
                <a:ln>
                  <a:noFill/>
                </a:ln>
                <a:solidFill>
                  <a:schemeClr val="tx1"/>
                </a:solidFill>
                <a:effectLst/>
                <a:latin typeface="Arial" panose="020B0604020202020204" pitchFamily="34" charset="0"/>
              </a:rPr>
              <a:t>. Available at:</a:t>
            </a:r>
            <a:r>
              <a:rPr lang="en-GB" sz="1400" dirty="0" err="1">
                <a:hlinkClick r:id="rId3"/>
              </a:rPr>
              <a:t>SummitStone</a:t>
            </a:r>
            <a:r>
              <a:rPr lang="en-GB" sz="1400" dirty="0">
                <a:hlinkClick r:id="rId3"/>
              </a:rPr>
              <a:t> Health Partners launches contactless patient monitoring at new Acute Care Facility    | </a:t>
            </a:r>
            <a:r>
              <a:rPr lang="en-GB" sz="1400" dirty="0" err="1">
                <a:hlinkClick r:id="rId3"/>
              </a:rPr>
              <a:t>SummitStone</a:t>
            </a:r>
            <a:r>
              <a:rPr lang="en-GB" sz="1400" dirty="0">
                <a:hlinkClick r:id="rId3"/>
              </a:rPr>
              <a:t> Health Partners</a:t>
            </a:r>
            <a:r>
              <a:rPr kumimoji="0" lang="en-US" altLang="en-US" sz="1400" b="0" i="0" u="none" strike="noStrike" cap="none" normalizeH="0" baseline="0" dirty="0">
                <a:ln>
                  <a:noFill/>
                </a:ln>
                <a:solidFill>
                  <a:schemeClr val="tx1"/>
                </a:solidFill>
                <a:effectLst/>
                <a:latin typeface="Arial" panose="020B0604020202020204" pitchFamily="34" charset="0"/>
              </a:rPr>
              <a:t> (Accessed: 7 Nov. 2025). </a:t>
            </a:r>
          </a:p>
        </p:txBody>
      </p:sp>
    </p:spTree>
    <p:extLst>
      <p:ext uri="{BB962C8B-B14F-4D97-AF65-F5344CB8AC3E}">
        <p14:creationId xmlns:p14="http://schemas.microsoft.com/office/powerpoint/2010/main" val="2909523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0FD5F-627E-CA90-992D-E1285F689BA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Privacy, Access, Fairness, and Digital Literacy</a:t>
            </a:r>
          </a:p>
        </p:txBody>
      </p:sp>
      <p:sp>
        <p:nvSpPr>
          <p:cNvPr id="3" name="Content Placeholder 2">
            <a:extLst>
              <a:ext uri="{FF2B5EF4-FFF2-40B4-BE49-F238E27FC236}">
                <a16:creationId xmlns:a16="http://schemas.microsoft.com/office/drawing/2014/main" id="{81A06ED0-9FB8-0568-D00F-617D31296B93}"/>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The presence of cameras in private areas presents significant privacy risks. Some systems operate without explicit consent. Advocacy groups are urging for increased transparency (The Canary, 2025). </a:t>
            </a:r>
          </a:p>
          <a:p>
            <a:r>
              <a:rPr lang="en-GB" sz="2000" dirty="0">
                <a:solidFill>
                  <a:schemeClr val="tx1"/>
                </a:solidFill>
                <a:latin typeface="Arial" panose="020B0604020202020204" pitchFamily="34" charset="0"/>
                <a:cs typeface="Arial" panose="020B0604020202020204" pitchFamily="34" charset="0"/>
              </a:rPr>
              <a:t> Limited literacy may hinder comprehension. There is a lack of enforcement regarding NHS digital ethics (NSUN.org.uk, 2025). </a:t>
            </a:r>
          </a:p>
          <a:p>
            <a:r>
              <a:rPr lang="en-GB" sz="2000" dirty="0">
                <a:solidFill>
                  <a:schemeClr val="tx1"/>
                </a:solidFill>
                <a:latin typeface="Arial" panose="020B0604020202020204" pitchFamily="34" charset="0"/>
                <a:cs typeface="Arial" panose="020B0604020202020204" pitchFamily="34" charset="0"/>
              </a:rPr>
              <a:t> Research indicates inconsistencies between human and VBPM readings. Unequal access to healthcare may worsen health inequalities (Lewis et al., 2024). </a:t>
            </a:r>
          </a:p>
        </p:txBody>
      </p:sp>
    </p:spTree>
    <p:extLst>
      <p:ext uri="{BB962C8B-B14F-4D97-AF65-F5344CB8AC3E}">
        <p14:creationId xmlns:p14="http://schemas.microsoft.com/office/powerpoint/2010/main" val="2871931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216BB-4903-44C2-40DD-D0DC473A1F6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from Patient Perspectives</a:t>
            </a:r>
          </a:p>
        </p:txBody>
      </p:sp>
      <p:sp>
        <p:nvSpPr>
          <p:cNvPr id="3" name="Content Placeholder 2">
            <a:extLst>
              <a:ext uri="{FF2B5EF4-FFF2-40B4-BE49-F238E27FC236}">
                <a16:creationId xmlns:a16="http://schemas.microsoft.com/office/drawing/2014/main" id="{E69A98B0-5B84-0075-1FF7-7545753E8817}"/>
              </a:ext>
            </a:extLst>
          </p:cNvPr>
          <p:cNvSpPr>
            <a:spLocks noGrp="1"/>
          </p:cNvSpPr>
          <p:nvPr>
            <p:ph idx="1"/>
          </p:nvPr>
        </p:nvSpPr>
        <p:spPr>
          <a:xfrm>
            <a:off x="677334" y="1488613"/>
            <a:ext cx="8596668" cy="3880773"/>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Contact-free checks are vital for upholding patient dignity and minimising disruptions to sleep. These practices not only enhance the overall patient experience but also contribute to better health outcomes (CNTW NHS Trust, 2024).</a:t>
            </a:r>
          </a:p>
          <a:p>
            <a:r>
              <a:rPr lang="en-GB" sz="2000" dirty="0">
                <a:solidFill>
                  <a:schemeClr val="tx1"/>
                </a:solidFill>
                <a:latin typeface="Arial" panose="020B0604020202020204" pitchFamily="34" charset="0"/>
                <a:cs typeface="Arial" panose="020B0604020202020204" pitchFamily="34" charset="0"/>
              </a:rPr>
              <a:t> Alert systems facilitate quick emergency responses, promoting safety and trust(Combined Healthcare NHS Trust, 2025).</a:t>
            </a:r>
          </a:p>
          <a:p>
            <a:r>
              <a:rPr lang="en-GB" sz="2000" dirty="0">
                <a:solidFill>
                  <a:schemeClr val="tx1"/>
                </a:solidFill>
                <a:latin typeface="Arial" panose="020B0604020202020204" pitchFamily="34" charset="0"/>
                <a:cs typeface="Arial" panose="020B0604020202020204" pitchFamily="34" charset="0"/>
              </a:rPr>
              <a:t>The lack of transparency in consent raises significant ethical issues. Ultimately, the real benefit of these practices depends on patient understanding and informed consent(NSUN website, 2025). </a:t>
            </a:r>
          </a:p>
        </p:txBody>
      </p:sp>
    </p:spTree>
    <p:extLst>
      <p:ext uri="{BB962C8B-B14F-4D97-AF65-F5344CB8AC3E}">
        <p14:creationId xmlns:p14="http://schemas.microsoft.com/office/powerpoint/2010/main" val="1357434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E363D-806B-41BD-4D55-94AA5857324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Impact on Families, Carers, and Public Health</a:t>
            </a:r>
          </a:p>
        </p:txBody>
      </p:sp>
      <p:sp>
        <p:nvSpPr>
          <p:cNvPr id="3" name="Content Placeholder 2">
            <a:extLst>
              <a:ext uri="{FF2B5EF4-FFF2-40B4-BE49-F238E27FC236}">
                <a16:creationId xmlns:a16="http://schemas.microsoft.com/office/drawing/2014/main" id="{91FD73E7-E498-85BF-9150-D3F06A4364AB}"/>
              </a:ext>
            </a:extLst>
          </p:cNvPr>
          <p:cNvSpPr>
            <a:spLocks noGrp="1"/>
          </p:cNvSpPr>
          <p:nvPr>
            <p:ph idx="1"/>
          </p:nvPr>
        </p:nvSpPr>
        <p:spPr/>
        <p:txBody>
          <a:bodyPr/>
          <a:lstStyle/>
          <a:p>
            <a:r>
              <a:rPr lang="en-GB" sz="2000" dirty="0">
                <a:solidFill>
                  <a:schemeClr val="tx1"/>
                </a:solidFill>
                <a:latin typeface="Arial" panose="020B0604020202020204" pitchFamily="34" charset="0"/>
                <a:cs typeface="Arial" panose="020B0604020202020204" pitchFamily="34" charset="0"/>
              </a:rPr>
              <a:t>Families find comfort in the use of non-contact monitoring, which provides them with peace of mind. By reducing the need for emergency interventions, we can better utilise available resources, helping to ensure that care is more effective. This approach not only helps to reduce instances of self-harm and falls but also contributes to more positive outcomes for individuals, fostering a safer environment (CNWL NHS Foundation Trust, 2023).</a:t>
            </a:r>
          </a:p>
          <a:p>
            <a:r>
              <a:rPr lang="en-GB" sz="2000" dirty="0">
                <a:solidFill>
                  <a:schemeClr val="tx1"/>
                </a:solidFill>
                <a:latin typeface="Arial" panose="020B0604020202020204" pitchFamily="34" charset="0"/>
                <a:cs typeface="Arial" panose="020B0604020202020204" pitchFamily="34" charset="0"/>
              </a:rPr>
              <a:t>Excessive monitoring may significantly compromise the trust that is crucial for effective therapeutic relationships (Rethink Mental Illness, 2023).</a:t>
            </a:r>
            <a:endParaRPr lang="en-GB" dirty="0"/>
          </a:p>
        </p:txBody>
      </p:sp>
    </p:spTree>
    <p:extLst>
      <p:ext uri="{BB962C8B-B14F-4D97-AF65-F5344CB8AC3E}">
        <p14:creationId xmlns:p14="http://schemas.microsoft.com/office/powerpoint/2010/main" val="3443241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30A7E-DC5E-D9C0-71E1-FD054432755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 on Rural and Underserved Communities</a:t>
            </a:r>
            <a:endParaRPr lang="en-GB" dirty="0"/>
          </a:p>
        </p:txBody>
      </p:sp>
      <p:sp>
        <p:nvSpPr>
          <p:cNvPr id="3" name="Content Placeholder 2">
            <a:extLst>
              <a:ext uri="{FF2B5EF4-FFF2-40B4-BE49-F238E27FC236}">
                <a16:creationId xmlns:a16="http://schemas.microsoft.com/office/drawing/2014/main" id="{B46CB961-6983-3902-BF7F-3784A0006F71}"/>
              </a:ext>
            </a:extLst>
          </p:cNvPr>
          <p:cNvSpPr>
            <a:spLocks noGrp="1"/>
          </p:cNvSpPr>
          <p:nvPr>
            <p:ph idx="1"/>
          </p:nvPr>
        </p:nvSpPr>
        <p:spPr/>
        <p:txBody>
          <a:bodyPr/>
          <a:lstStyle/>
          <a:p>
            <a:r>
              <a:rPr lang="en-GB" sz="2000" dirty="0" err="1">
                <a:solidFill>
                  <a:schemeClr val="tx1"/>
                </a:solidFill>
                <a:latin typeface="Arial" panose="020B0604020202020204" pitchFamily="34" charset="0"/>
                <a:cs typeface="Arial" panose="020B0604020202020204" pitchFamily="34" charset="0"/>
              </a:rPr>
              <a:t>Oxevision</a:t>
            </a:r>
            <a:r>
              <a:rPr lang="en-GB" sz="2000" dirty="0">
                <a:solidFill>
                  <a:schemeClr val="tx1"/>
                </a:solidFill>
                <a:latin typeface="Arial" panose="020B0604020202020204" pitchFamily="34" charset="0"/>
                <a:cs typeface="Arial" panose="020B0604020202020204" pitchFamily="34" charset="0"/>
              </a:rPr>
              <a:t> enhances accessibility to healthcare services in rural areas. It promotes early interventions and continuous monitoring. It reduces the necessity for emergency transfers (CNWL NHS Foundation Trust, 2023).</a:t>
            </a:r>
          </a:p>
          <a:p>
            <a:r>
              <a:rPr lang="en-GB" sz="2000" dirty="0">
                <a:solidFill>
                  <a:schemeClr val="tx1"/>
                </a:solidFill>
                <a:latin typeface="Arial" panose="020B0604020202020204" pitchFamily="34" charset="0"/>
                <a:cs typeface="Arial" panose="020B0604020202020204" pitchFamily="34" charset="0"/>
              </a:rPr>
              <a:t>Due to </a:t>
            </a:r>
            <a:r>
              <a:rPr lang="en-GB" sz="2000" dirty="0" err="1">
                <a:solidFill>
                  <a:schemeClr val="tx1"/>
                </a:solidFill>
                <a:latin typeface="Arial" panose="020B0604020202020204" pitchFamily="34" charset="0"/>
                <a:cs typeface="Arial" panose="020B0604020202020204" pitchFamily="34" charset="0"/>
              </a:rPr>
              <a:t>Oxevision</a:t>
            </a:r>
            <a:r>
              <a:rPr lang="en-GB" sz="2000" dirty="0">
                <a:solidFill>
                  <a:schemeClr val="tx1"/>
                </a:solidFill>
                <a:latin typeface="Arial" panose="020B0604020202020204" pitchFamily="34" charset="0"/>
                <a:cs typeface="Arial" panose="020B0604020202020204" pitchFamily="34" charset="0"/>
              </a:rPr>
              <a:t>, connectivity issues can understandably affect overall effectiveness. Low literacy levels may create genuine challenges in obtaining informed consent (The Canary, 2025).</a:t>
            </a:r>
          </a:p>
          <a:p>
            <a:endParaRPr lang="en-GB" dirty="0"/>
          </a:p>
        </p:txBody>
      </p:sp>
    </p:spTree>
    <p:extLst>
      <p:ext uri="{BB962C8B-B14F-4D97-AF65-F5344CB8AC3E}">
        <p14:creationId xmlns:p14="http://schemas.microsoft.com/office/powerpoint/2010/main" val="1686447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E5BFF-23DD-9B84-75E2-E40507CEE90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Co-Production and Collaboration Outcomes</a:t>
            </a:r>
          </a:p>
        </p:txBody>
      </p:sp>
      <p:sp>
        <p:nvSpPr>
          <p:cNvPr id="3" name="Content Placeholder 2">
            <a:extLst>
              <a:ext uri="{FF2B5EF4-FFF2-40B4-BE49-F238E27FC236}">
                <a16:creationId xmlns:a16="http://schemas.microsoft.com/office/drawing/2014/main" id="{00CC515E-61CF-177E-0B85-793C6182F8D8}"/>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Collaborative efforts between developers and clinicians have enhanced monitoring practices, leading to a decline in self-harm incidents and boosting staff confidence (CNWL NHS Foundation Trust, 2023). </a:t>
            </a:r>
          </a:p>
          <a:p>
            <a:r>
              <a:rPr lang="en-GB" sz="2000" dirty="0">
                <a:latin typeface="Arial" panose="020B0604020202020204" pitchFamily="34" charset="0"/>
                <a:cs typeface="Arial" panose="020B0604020202020204" pitchFamily="34" charset="0"/>
              </a:rPr>
              <a:t>However, concerns remain about the lack of representation for marginalized groups (Royal College of Psychiatrists, 2023). </a:t>
            </a:r>
          </a:p>
          <a:p>
            <a:r>
              <a:rPr lang="en-GB" sz="2000" dirty="0">
                <a:latin typeface="Arial" panose="020B0604020202020204" pitchFamily="34" charset="0"/>
                <a:cs typeface="Arial" panose="020B0604020202020204" pitchFamily="34" charset="0"/>
              </a:rPr>
              <a:t>Ethical challenges also arise when surveillance occurs without informed consent (James, 2024). </a:t>
            </a:r>
          </a:p>
          <a:p>
            <a:r>
              <a:rPr lang="en-GB" sz="2000" dirty="0">
                <a:latin typeface="Arial" panose="020B0604020202020204" pitchFamily="34" charset="0"/>
                <a:cs typeface="Arial" panose="020B0604020202020204" pitchFamily="34" charset="0"/>
              </a:rPr>
              <a:t>Genuine co-production demands openness and equitable decision-making, with active involvement from patients and advocacy organizations (James, 2024; Oxford Health NHS Foundation Trust, 2025).</a:t>
            </a:r>
          </a:p>
          <a:p>
            <a:endParaRPr lang="en-GB" dirty="0"/>
          </a:p>
        </p:txBody>
      </p:sp>
    </p:spTree>
    <p:extLst>
      <p:ext uri="{BB962C8B-B14F-4D97-AF65-F5344CB8AC3E}">
        <p14:creationId xmlns:p14="http://schemas.microsoft.com/office/powerpoint/2010/main" val="578144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1BCB8-B870-5E04-E2A7-D3E218F2B52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5E91D052-CF5C-368C-3786-831285B976F4}"/>
              </a:ext>
            </a:extLst>
          </p:cNvPr>
          <p:cNvSpPr>
            <a:spLocks noGrp="1"/>
          </p:cNvSpPr>
          <p:nvPr>
            <p:ph idx="1"/>
          </p:nvPr>
        </p:nvSpPr>
        <p:spPr>
          <a:xfrm>
            <a:off x="677334" y="1484027"/>
            <a:ext cx="8596668" cy="4557336"/>
          </a:xfrm>
        </p:spPr>
        <p:txBody>
          <a:bodyPr>
            <a:normAutofit/>
          </a:bodyPr>
          <a:lstStyle/>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Oxevision</a:t>
            </a:r>
            <a:r>
              <a:rPr lang="en-GB" sz="2000" dirty="0">
                <a:latin typeface="Arial" panose="020B0604020202020204" pitchFamily="34" charset="0"/>
                <a:cs typeface="Arial" panose="020B0604020202020204" pitchFamily="34" charset="0"/>
              </a:rPr>
              <a:t> supports </a:t>
            </a:r>
            <a:r>
              <a:rPr lang="en-US" altLang="en-US" sz="2000" dirty="0">
                <a:solidFill>
                  <a:schemeClr val="tx1"/>
                </a:solidFill>
                <a:latin typeface="Arial" panose="020B0604020202020204" pitchFamily="34" charset="0"/>
                <a:cs typeface="Arial" panose="020B0604020202020204" pitchFamily="34" charset="0"/>
              </a:rPr>
              <a:t>modern, compassionate healthcare through </a:t>
            </a:r>
            <a:r>
              <a:rPr lang="en-US" altLang="en-US" sz="2000" dirty="0" err="1">
                <a:solidFill>
                  <a:schemeClr val="tx1"/>
                </a:solidFill>
                <a:latin typeface="Arial" panose="020B0604020202020204" pitchFamily="34" charset="0"/>
                <a:cs typeface="Arial" panose="020B0604020202020204" pitchFamily="34" charset="0"/>
              </a:rPr>
              <a:t>personalised</a:t>
            </a:r>
            <a:r>
              <a:rPr lang="en-US" altLang="en-US" sz="2000" dirty="0">
                <a:solidFill>
                  <a:schemeClr val="tx1"/>
                </a:solidFill>
                <a:latin typeface="Arial" panose="020B0604020202020204" pitchFamily="34" charset="0"/>
                <a:cs typeface="Arial" panose="020B0604020202020204" pitchFamily="34" charset="0"/>
              </a:rPr>
              <a:t> care approaches and essential system advancements (CNWL NHS Foundation Trust, 2023).</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It improves </a:t>
            </a:r>
            <a:r>
              <a:rPr lang="en-US" altLang="en-US" sz="2000" dirty="0">
                <a:solidFill>
                  <a:schemeClr val="tx1"/>
                </a:solidFill>
                <a:latin typeface="Arial" panose="020B0604020202020204" pitchFamily="34" charset="0"/>
                <a:cs typeface="Arial" panose="020B0604020202020204" pitchFamily="34" charset="0"/>
              </a:rPr>
              <a:t>clinical outcomes by boosting safety, informed decision-making, and operational efficiency while reducing self-harm and enhancing patient engagement (CNWL NHS Foundation Trust, 2023).</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3614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3B54B-4FAD-8FB5-B5F1-E6E59C0507C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a:t>
            </a:r>
          </a:p>
        </p:txBody>
      </p:sp>
      <p:sp>
        <p:nvSpPr>
          <p:cNvPr id="3" name="Content Placeholder 2">
            <a:extLst>
              <a:ext uri="{FF2B5EF4-FFF2-40B4-BE49-F238E27FC236}">
                <a16:creationId xmlns:a16="http://schemas.microsoft.com/office/drawing/2014/main" id="{1BE8EA54-F8CF-394B-A95F-E488699CACA1}"/>
              </a:ext>
            </a:extLst>
          </p:cNvPr>
          <p:cNvSpPr>
            <a:spLocks noGrp="1"/>
          </p:cNvSpPr>
          <p:nvPr>
            <p:ph idx="1"/>
          </p:nvPr>
        </p:nvSpPr>
        <p:spPr>
          <a:xfrm>
            <a:off x="677334" y="1514007"/>
            <a:ext cx="8596668" cy="4527356"/>
          </a:xfrm>
        </p:spPr>
        <p:txBody>
          <a:bodyPr/>
          <a:lstStyle/>
          <a:p>
            <a:r>
              <a:rPr lang="en-GB" sz="2000" dirty="0">
                <a:solidFill>
                  <a:schemeClr val="tx1"/>
                </a:solidFill>
                <a:latin typeface="Arial" panose="020B0604020202020204" pitchFamily="34" charset="0"/>
                <a:cs typeface="Arial" panose="020B0604020202020204" pitchFamily="34" charset="0"/>
              </a:rPr>
              <a:t>1. Train staff in digital literacy (Essex Partnership University NHS Foundation Trust, no date).</a:t>
            </a:r>
          </a:p>
          <a:p>
            <a:r>
              <a:rPr lang="en-GB" sz="2000" dirty="0">
                <a:solidFill>
                  <a:schemeClr val="tx1"/>
                </a:solidFill>
                <a:latin typeface="Arial" panose="020B0604020202020204" pitchFamily="34" charset="0"/>
                <a:cs typeface="Arial" panose="020B0604020202020204" pitchFamily="34" charset="0"/>
              </a:rPr>
              <a:t>2. Protect patient privacy with strong policies (Essex Partnership University NHS Foundation Trust, no date).</a:t>
            </a:r>
          </a:p>
          <a:p>
            <a:r>
              <a:rPr lang="en-GB" sz="2000" dirty="0">
                <a:solidFill>
                  <a:schemeClr val="tx1"/>
                </a:solidFill>
                <a:latin typeface="Arial" panose="020B0604020202020204" pitchFamily="34" charset="0"/>
                <a:cs typeface="Arial" panose="020B0604020202020204" pitchFamily="34" charset="0"/>
              </a:rPr>
              <a:t>3. Establish data-sharing and cybersecurity rules (Standard Operating Procedure for Oxevision, no date).</a:t>
            </a:r>
          </a:p>
          <a:p>
            <a:r>
              <a:rPr lang="en-GB" sz="2000" dirty="0">
                <a:solidFill>
                  <a:schemeClr val="tx1"/>
                </a:solidFill>
                <a:latin typeface="Arial" panose="020B0604020202020204" pitchFamily="34" charset="0"/>
                <a:cs typeface="Arial" panose="020B0604020202020204" pitchFamily="34" charset="0"/>
              </a:rPr>
              <a:t>4. Tailor implementation to community needs (</a:t>
            </a:r>
            <a:r>
              <a:rPr lang="en-GB" sz="2000" dirty="0" err="1">
                <a:solidFill>
                  <a:schemeClr val="tx1"/>
                </a:solidFill>
                <a:latin typeface="Arial" panose="020B0604020202020204" pitchFamily="34" charset="0"/>
                <a:cs typeface="Arial" panose="020B0604020202020204" pitchFamily="34" charset="0"/>
              </a:rPr>
              <a:t>Oxehealth</a:t>
            </a:r>
            <a:r>
              <a:rPr lang="en-GB" sz="2000" dirty="0">
                <a:solidFill>
                  <a:schemeClr val="tx1"/>
                </a:solidFill>
                <a:latin typeface="Arial" panose="020B0604020202020204" pitchFamily="34" charset="0"/>
                <a:cs typeface="Arial" panose="020B0604020202020204" pitchFamily="34" charset="0"/>
              </a:rPr>
              <a:t>, 2024).</a:t>
            </a:r>
          </a:p>
          <a:p>
            <a:r>
              <a:rPr lang="en-GB" sz="2000" dirty="0">
                <a:solidFill>
                  <a:schemeClr val="tx1"/>
                </a:solidFill>
                <a:latin typeface="Arial" panose="020B0604020202020204" pitchFamily="34" charset="0"/>
                <a:cs typeface="Arial" panose="020B0604020202020204" pitchFamily="34" charset="0"/>
              </a:rPr>
              <a:t>5. Gather feedback to improve practice (Essex Partnership University NHS Foundation Trust, no date).</a:t>
            </a:r>
          </a:p>
          <a:p>
            <a:endParaRPr lang="en-GB" dirty="0"/>
          </a:p>
        </p:txBody>
      </p:sp>
    </p:spTree>
    <p:extLst>
      <p:ext uri="{BB962C8B-B14F-4D97-AF65-F5344CB8AC3E}">
        <p14:creationId xmlns:p14="http://schemas.microsoft.com/office/powerpoint/2010/main" val="1098851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5541-194E-6EC4-C443-B3A698904D7A}"/>
              </a:ext>
            </a:extLst>
          </p:cNvPr>
          <p:cNvSpPr>
            <a:spLocks noGrp="1"/>
          </p:cNvSpPr>
          <p:nvPr>
            <p:ph type="title"/>
          </p:nvPr>
        </p:nvSpPr>
        <p:spPr>
          <a:xfrm>
            <a:off x="677334" y="609600"/>
            <a:ext cx="8596668" cy="529652"/>
          </a:xfrm>
        </p:spPr>
        <p:txBody>
          <a:bodyPr>
            <a:normAutofit fontScale="90000"/>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6384AA2A-D9DE-12CC-70A0-8D96587FAF20}"/>
              </a:ext>
            </a:extLst>
          </p:cNvPr>
          <p:cNvSpPr>
            <a:spLocks noGrp="1"/>
          </p:cNvSpPr>
          <p:nvPr>
            <p:ph idx="1"/>
          </p:nvPr>
        </p:nvSpPr>
        <p:spPr>
          <a:xfrm>
            <a:off x="677334" y="1139253"/>
            <a:ext cx="10576820" cy="4902110"/>
          </a:xfrm>
        </p:spPr>
        <p:txBody>
          <a:bodyPr>
            <a:normAutofit fontScale="62500" lnSpcReduction="20000"/>
          </a:bodyPr>
          <a:lstStyle/>
          <a:p>
            <a:pPr lvl="0"/>
            <a:r>
              <a:rPr lang="en-GB" dirty="0"/>
              <a:t>Alotaibi, Y. and Federico, F. (2020) ‘The impact of health information technology on patient safety’, Saudi Medical Journal, 38(12), pp.1173–1180. Available at :https://doi.org/10.15537/smj.2017.12.20631.	</a:t>
            </a:r>
          </a:p>
          <a:p>
            <a:pPr lvl="0"/>
            <a:r>
              <a:rPr lang="en-GB" dirty="0"/>
              <a:t>Buckley, C., Malcolm, R. and Hanlon, J. (2024) ‘Economic impact of a vision-based patient monitoring system across five NHS mental health trusts’, </a:t>
            </a:r>
            <a:r>
              <a:rPr lang="en-GB" i="1" dirty="0"/>
              <a:t>PLOS Digital Health</a:t>
            </a:r>
            <a:r>
              <a:rPr lang="en-GB" dirty="0"/>
              <a:t>, 3(9), p.e0000559. Available </a:t>
            </a:r>
            <a:r>
              <a:rPr lang="en-GB" dirty="0" err="1"/>
              <a:t>at:https</a:t>
            </a:r>
            <a:r>
              <a:rPr lang="en-GB" dirty="0"/>
              <a:t>://doi.org/10.1371/journal.pdig.0000559.</a:t>
            </a:r>
          </a:p>
          <a:p>
            <a:pPr lvl="0"/>
            <a:r>
              <a:rPr lang="en-GB" dirty="0"/>
              <a:t>Canary (2025) </a:t>
            </a:r>
            <a:r>
              <a:rPr lang="en-GB" i="1" dirty="0"/>
              <a:t>Oxevision surveillance in NHS mental health wards sparks ethical debate.</a:t>
            </a:r>
            <a:r>
              <a:rPr lang="en-GB" dirty="0"/>
              <a:t> Available at: </a:t>
            </a:r>
            <a:r>
              <a:rPr lang="en-GB" u="sng" dirty="0">
                <a:hlinkClick r:id="rId2"/>
              </a:rPr>
              <a:t>https://www.thecanary.co/uk/analysis/2025/10/14/oxevision-nhs/</a:t>
            </a:r>
            <a:r>
              <a:rPr lang="en-GB" dirty="0"/>
              <a:t> (Accessed: 20 October 2025).</a:t>
            </a:r>
          </a:p>
          <a:p>
            <a:pPr lvl="0"/>
            <a:r>
              <a:rPr lang="en-GB" dirty="0"/>
              <a:t>Clark, H., Edwards, A., Davies, R., Bolade, A., Leaton, R., </a:t>
            </a:r>
            <a:r>
              <a:rPr lang="en-GB" dirty="0" err="1"/>
              <a:t>Rathouse</a:t>
            </a:r>
            <a:r>
              <a:rPr lang="en-GB" dirty="0"/>
              <a:t>, R., Easterling, M., </a:t>
            </a:r>
            <a:r>
              <a:rPr lang="en-GB" dirty="0" err="1"/>
              <a:t>Adeduro</a:t>
            </a:r>
            <a:r>
              <a:rPr lang="en-GB" dirty="0"/>
              <a:t>, R., Green, M., Kapfunde, W., </a:t>
            </a:r>
            <a:r>
              <a:rPr lang="en-GB" dirty="0" err="1"/>
              <a:t>Olawoyin</a:t>
            </a:r>
            <a:r>
              <a:rPr lang="en-GB" dirty="0"/>
              <a:t>, O., </a:t>
            </a:r>
            <a:r>
              <a:rPr lang="en-GB" dirty="0" err="1"/>
              <a:t>Vallianatou</a:t>
            </a:r>
            <a:r>
              <a:rPr lang="en-GB" dirty="0"/>
              <a:t>, K., Bayley, D., Gibson, O., Wood, C. and Sethi, F. (2021) ‘Non-contact physical health monitoring in mental health seclusion’, Journal of Psychiatric Intensive Care, 18(1). Available </a:t>
            </a:r>
            <a:r>
              <a:rPr lang="en-GB" dirty="0" err="1"/>
              <a:t>at:https</a:t>
            </a:r>
            <a:r>
              <a:rPr lang="en-GB" dirty="0"/>
              <a:t>://doi.org/10.20299/jpi.2021.009.</a:t>
            </a:r>
          </a:p>
          <a:p>
            <a:pPr lvl="0"/>
            <a:r>
              <a:rPr lang="en-GB" dirty="0"/>
              <a:t>CNWL NHS Foundation Trust (2023) </a:t>
            </a:r>
            <a:r>
              <a:rPr lang="en-GB" i="1" dirty="0"/>
              <a:t>Investigating the impact of implementing Oxevision</a:t>
            </a:r>
            <a:r>
              <a:rPr lang="en-GB" dirty="0"/>
              <a:t>. Available at: </a:t>
            </a:r>
            <a:r>
              <a:rPr lang="en-GB" u="sng" dirty="0">
                <a:hlinkClick r:id="rId3"/>
              </a:rPr>
              <a:t>https://www.cnwl.nhs.uk/news/investigating-impact-implementing-oxevision-central-and-north-west-london-nhs-foundation-trust</a:t>
            </a:r>
            <a:r>
              <a:rPr lang="en-GB" dirty="0"/>
              <a:t> (Accessed: 23 October 2025).</a:t>
            </a:r>
          </a:p>
          <a:p>
            <a:pPr lvl="0"/>
            <a:r>
              <a:rPr lang="en-GB" dirty="0"/>
              <a:t>Canary (2025) </a:t>
            </a:r>
            <a:r>
              <a:rPr lang="en-GB" i="1" dirty="0"/>
              <a:t>Oxevision: surveillance tech is used in NHS mental health wards</a:t>
            </a:r>
            <a:r>
              <a:rPr lang="en-GB" dirty="0"/>
              <a:t>. Available at: </a:t>
            </a:r>
            <a:r>
              <a:rPr lang="en-GB" u="sng" dirty="0">
                <a:hlinkClick r:id="rId2"/>
              </a:rPr>
              <a:t>https://www.thecanary.co/uk/analysis/2025/10/14/oxevision-nhs/</a:t>
            </a:r>
            <a:r>
              <a:rPr lang="en-GB" dirty="0"/>
              <a:t> (Accessed: 23 October 2025).</a:t>
            </a:r>
          </a:p>
          <a:p>
            <a:pPr lvl="0"/>
            <a:r>
              <a:rPr lang="en-GB" dirty="0"/>
              <a:t>CNTW NHS Trust (2024) </a:t>
            </a:r>
            <a:r>
              <a:rPr lang="en-GB" i="1" dirty="0"/>
              <a:t>Oxevision patient information leaflet</a:t>
            </a:r>
            <a:r>
              <a:rPr lang="en-GB" dirty="0"/>
              <a:t>. Available at: </a:t>
            </a:r>
            <a:r>
              <a:rPr lang="en-GB" u="sng" dirty="0">
                <a:hlinkClick r:id="rId4"/>
              </a:rPr>
              <a:t>https://www.cntw.nhs.uk/wp-content/uploads/2023/12/Oxevision-patient-information-leaflet-July-2024-V4.pdf</a:t>
            </a:r>
            <a:r>
              <a:rPr lang="en-GB" dirty="0"/>
              <a:t> (Accessed: 22 October 2025).</a:t>
            </a:r>
          </a:p>
          <a:p>
            <a:pPr lvl="0"/>
            <a:r>
              <a:rPr lang="en-GB" dirty="0"/>
              <a:t>Combined Healthcare NHS Trust (2025) </a:t>
            </a:r>
            <a:r>
              <a:rPr lang="en-GB" i="1" dirty="0"/>
              <a:t>Combined Healthcare launches Oxevision on wards</a:t>
            </a:r>
            <a:r>
              <a:rPr lang="en-GB" dirty="0"/>
              <a:t>. Available at: </a:t>
            </a:r>
            <a:r>
              <a:rPr lang="en-GB" u="sng" dirty="0">
                <a:hlinkClick r:id="rId5"/>
              </a:rPr>
              <a:t>https://www.combined.nhs.uk/news/latest-updates/combined-healthcare-launches-oxevision-on-wards/</a:t>
            </a:r>
            <a:r>
              <a:rPr lang="en-GB" dirty="0"/>
              <a:t> Accessed: 22 October 2025).</a:t>
            </a:r>
          </a:p>
          <a:p>
            <a:pPr lvl="0"/>
            <a:r>
              <a:rPr lang="en-GB" dirty="0"/>
              <a:t>Dewa, L.H., </a:t>
            </a:r>
            <a:r>
              <a:rPr lang="en-GB" dirty="0" err="1"/>
              <a:t>Broyd</a:t>
            </a:r>
            <a:r>
              <a:rPr lang="en-GB" dirty="0"/>
              <a:t>, J., Hira, R., Dudley, A., Hafferty, J.D., Bates, R.H. and Aylin, P. (2023) ‘A service evaluation of passive remote monitoring technology for patients in a high-secure forensic psychiatric hospital: a qualitative study’, </a:t>
            </a:r>
            <a:r>
              <a:rPr lang="en-GB" i="1" dirty="0"/>
              <a:t>BMC Psychiatry</a:t>
            </a:r>
            <a:r>
              <a:rPr lang="en-GB" dirty="0"/>
              <a:t>, 23(1). Available at :https://doi.org/10.1186/s12888-023-05437-w.</a:t>
            </a:r>
          </a:p>
          <a:p>
            <a:pPr lvl="0"/>
            <a:r>
              <a:rPr lang="en-GB" dirty="0"/>
              <a:t>Essex Partnership University NHS Foundation Trust (EPUT) (n.d.) Standard Operating Procedure for the use of the </a:t>
            </a:r>
            <a:r>
              <a:rPr lang="en-GB" dirty="0" err="1"/>
              <a:t>Oxehealth</a:t>
            </a:r>
            <a:r>
              <a:rPr lang="en-GB" dirty="0"/>
              <a:t> Oxevision (non-contact technology) in EPUT inpatient bedrooms, seclusion rooms and </a:t>
            </a:r>
            <a:r>
              <a:rPr lang="en-GB" dirty="0" err="1"/>
              <a:t>HBPoS</a:t>
            </a:r>
            <a:r>
              <a:rPr lang="en-GB" dirty="0"/>
              <a:t> facilities. Available at: https://www.eput.nhs.uk/wp-content/uploads/2025/04/eput-foi-23-3031-attachment.pdf (Accessed: 25 October 2025).</a:t>
            </a:r>
          </a:p>
          <a:p>
            <a:pPr lvl="0"/>
            <a:r>
              <a:rPr lang="en-GB" dirty="0"/>
              <a:t>‌Griffiths, J.L., Saunders, K.R.K., Foye, U., Greenburgh, A., Regan, C., Cooper, R.E., Powell, R., Thomas, E., Brennan, G., Rojas-García, A., Lloyd-Evans, B., Johnson, S. and Simpson, A. (2025) ‘Correction: The use and impact of surveillance-based technology initiatives in inpatient and acute mental health settings: a systematic review’, </a:t>
            </a:r>
            <a:r>
              <a:rPr lang="en-GB" i="1" dirty="0"/>
              <a:t>BMC Medicine</a:t>
            </a:r>
            <a:r>
              <a:rPr lang="en-GB" dirty="0"/>
              <a:t>, 23(1). Available </a:t>
            </a:r>
            <a:r>
              <a:rPr lang="en-GB" dirty="0" err="1"/>
              <a:t>at:https</a:t>
            </a:r>
            <a:r>
              <a:rPr lang="en-GB" dirty="0"/>
              <a:t>://doi.org/10.1186/s12916-025-03979-2.</a:t>
            </a:r>
          </a:p>
          <a:p>
            <a:endParaRPr lang="en-GB" dirty="0"/>
          </a:p>
        </p:txBody>
      </p:sp>
    </p:spTree>
    <p:extLst>
      <p:ext uri="{BB962C8B-B14F-4D97-AF65-F5344CB8AC3E}">
        <p14:creationId xmlns:p14="http://schemas.microsoft.com/office/powerpoint/2010/main" val="3754268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FF784-1E6B-D471-C55F-FD95DDAC24E9}"/>
              </a:ext>
            </a:extLst>
          </p:cNvPr>
          <p:cNvSpPr>
            <a:spLocks noGrp="1"/>
          </p:cNvSpPr>
          <p:nvPr>
            <p:ph type="title"/>
          </p:nvPr>
        </p:nvSpPr>
        <p:spPr>
          <a:xfrm>
            <a:off x="677334" y="609600"/>
            <a:ext cx="8596668" cy="609600"/>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C19699B6-4F17-3E40-D57D-515E343C9F47}"/>
              </a:ext>
            </a:extLst>
          </p:cNvPr>
          <p:cNvSpPr>
            <a:spLocks noGrp="1"/>
          </p:cNvSpPr>
          <p:nvPr>
            <p:ph idx="1"/>
          </p:nvPr>
        </p:nvSpPr>
        <p:spPr>
          <a:xfrm>
            <a:off x="677333" y="1219201"/>
            <a:ext cx="10154789" cy="4822162"/>
          </a:xfrm>
        </p:spPr>
        <p:txBody>
          <a:bodyPr>
            <a:normAutofit fontScale="55000" lnSpcReduction="20000"/>
          </a:bodyPr>
          <a:lstStyle/>
          <a:p>
            <a:pPr lvl="0"/>
            <a:r>
              <a:rPr lang="en-GB" dirty="0"/>
              <a:t>James, L. (2024) </a:t>
            </a:r>
            <a:r>
              <a:rPr lang="en-GB" i="1" dirty="0"/>
              <a:t>Ethical Implications of Surveillance Technology: Balancing Privacy and Security. </a:t>
            </a:r>
            <a:r>
              <a:rPr lang="en-GB" dirty="0"/>
              <a:t>Available at: </a:t>
            </a:r>
            <a:r>
              <a:rPr lang="en-GB" u="sng" dirty="0">
                <a:hlinkClick r:id="rId2"/>
              </a:rPr>
              <a:t>https://qalamdan.net/ethical-implications-of-surveillance-technology-balancing-privacy-and-security/</a:t>
            </a:r>
            <a:r>
              <a:rPr lang="en-GB" dirty="0"/>
              <a:t> (Accessed: 25 October 2025).</a:t>
            </a:r>
          </a:p>
          <a:p>
            <a:pPr lvl="0"/>
            <a:r>
              <a:rPr lang="en-GB" dirty="0"/>
              <a:t>Lewis, A., Venugopal, B., Gandhi, V., Gibson, O., Swanton, L., Green, M., Bowen, J. and Polkey, M.I. (2024) ‘Remote vision-based digital patient monitoring of pulse and respiratory rates in acute medical wards’ , </a:t>
            </a:r>
            <a:r>
              <a:rPr lang="en-GB" i="1" dirty="0"/>
              <a:t>Thorax</a:t>
            </a:r>
            <a:r>
              <a:rPr lang="en-GB" dirty="0"/>
              <a:t>, p.thorax-2023-220968. Available </a:t>
            </a:r>
            <a:r>
              <a:rPr lang="en-GB" dirty="0" err="1"/>
              <a:t>at:https</a:t>
            </a:r>
            <a:r>
              <a:rPr lang="en-GB" dirty="0"/>
              <a:t>://doi.org/10.1136/thorax-2023-220968.</a:t>
            </a:r>
          </a:p>
          <a:p>
            <a:pPr lvl="0"/>
            <a:r>
              <a:rPr lang="en-GB" dirty="0"/>
              <a:t>Malcolm, R., Shore, J., Stainthorpe, A., Ndebele, F. and Wright, K. (2022) ‘Economic evaluation of a vision-based patient monitoring and management system in an acute adult and an older adult mental health hospital in England’</a:t>
            </a:r>
            <a:r>
              <a:rPr lang="en-GB" i="1" dirty="0"/>
              <a:t>, Journal of Medical Economics</a:t>
            </a:r>
            <a:r>
              <a:rPr lang="en-GB" dirty="0"/>
              <a:t>, 25(1), pp.1207–1217. Available at :https://doi.org/10.1080/13696998.2022.2147753.</a:t>
            </a:r>
          </a:p>
          <a:p>
            <a:pPr lvl="0"/>
            <a:r>
              <a:rPr lang="en-GB" dirty="0"/>
              <a:t>Ndebele, F., Wright, K., Gandhi, V. and Bayley, D. (2022) ‘Non-contact health monitoring to support care in a psychiatric intensive care unit’, </a:t>
            </a:r>
            <a:r>
              <a:rPr lang="en-GB" i="1" dirty="0"/>
              <a:t>Journal of Psychiatric Intensive Care. </a:t>
            </a:r>
            <a:r>
              <a:rPr lang="en-GB" dirty="0"/>
              <a:t>Available at :https://doi.org/10.20299/jpi.2022.008.</a:t>
            </a:r>
          </a:p>
          <a:p>
            <a:pPr lvl="0"/>
            <a:r>
              <a:rPr lang="en-GB" dirty="0"/>
              <a:t>NSUN (2025) </a:t>
            </a:r>
            <a:r>
              <a:rPr lang="en-GB" i="1" dirty="0"/>
              <a:t>NSUN responds to NHS England’s new principles on digital technologies.</a:t>
            </a:r>
            <a:r>
              <a:rPr lang="en-GB" dirty="0"/>
              <a:t> Available at: </a:t>
            </a:r>
            <a:r>
              <a:rPr lang="en-GB" u="sng" dirty="0">
                <a:hlinkClick r:id="rId3"/>
              </a:rPr>
              <a:t>https://www.nsun.org.uk/news/nsun-responds-to-nhs-englands-new-principles-on-digital-technologies/</a:t>
            </a:r>
            <a:r>
              <a:rPr lang="en-GB" dirty="0"/>
              <a:t> (Accessed: 21 October 2025).</a:t>
            </a:r>
          </a:p>
          <a:p>
            <a:pPr lvl="0"/>
            <a:r>
              <a:rPr lang="en-GB" dirty="0"/>
              <a:t>NHS England (2019) </a:t>
            </a:r>
            <a:r>
              <a:rPr lang="en-GB" i="1" dirty="0"/>
              <a:t>NHS England» Innovation.</a:t>
            </a:r>
            <a:r>
              <a:rPr lang="en-GB" dirty="0"/>
              <a:t> Available at: </a:t>
            </a:r>
            <a:r>
              <a:rPr lang="en-GB" u="sng" dirty="0">
                <a:hlinkClick r:id="rId4"/>
              </a:rPr>
              <a:t>https://www.england.nhs.uk/ourwork/innovation/</a:t>
            </a:r>
            <a:r>
              <a:rPr lang="en-GB" dirty="0"/>
              <a:t> (Accessed: 20 October 2025).</a:t>
            </a:r>
          </a:p>
          <a:p>
            <a:pPr lvl="0"/>
            <a:r>
              <a:rPr lang="en-GB" dirty="0"/>
              <a:t>NHS Confederation (2023) </a:t>
            </a:r>
            <a:r>
              <a:rPr lang="en-GB" i="1" dirty="0" err="1"/>
              <a:t>Oxehealth</a:t>
            </a:r>
            <a:r>
              <a:rPr lang="en-GB" i="1" dirty="0"/>
              <a:t>: Transforming mental health care with digital innovation.</a:t>
            </a:r>
            <a:r>
              <a:rPr lang="en-GB" dirty="0"/>
              <a:t> Available at: </a:t>
            </a:r>
            <a:r>
              <a:rPr lang="en-GB" u="sng" dirty="0">
                <a:hlinkClick r:id="rId5"/>
              </a:rPr>
              <a:t>https://www.nhsconfed.org/system/files/2023-05/Oxehealth.pdf</a:t>
            </a:r>
            <a:r>
              <a:rPr lang="en-GB" dirty="0"/>
              <a:t> (Accessed: 20 October 2025).</a:t>
            </a:r>
          </a:p>
          <a:p>
            <a:pPr lvl="0"/>
            <a:r>
              <a:rPr lang="en-GB" dirty="0"/>
              <a:t>NHS England (2025) </a:t>
            </a:r>
            <a:r>
              <a:rPr lang="en-GB" i="1" dirty="0"/>
              <a:t>Delivering a Digital Future: NHS Digital Health and Care Plan.</a:t>
            </a:r>
            <a:r>
              <a:rPr lang="en-GB" dirty="0"/>
              <a:t> Available at: </a:t>
            </a:r>
            <a:r>
              <a:rPr lang="en-GB" u="sng" dirty="0">
                <a:hlinkClick r:id="rId6"/>
              </a:rPr>
              <a:t>https://www.england.nhs.uk/digitalhealthplan2025</a:t>
            </a:r>
            <a:r>
              <a:rPr lang="en-GB" dirty="0"/>
              <a:t> (Accessed 25 October 2025).</a:t>
            </a:r>
          </a:p>
          <a:p>
            <a:pPr lvl="0"/>
            <a:r>
              <a:rPr lang="en-GB" dirty="0" err="1"/>
              <a:t>Oxehealth</a:t>
            </a:r>
            <a:r>
              <a:rPr lang="en-GB" dirty="0"/>
              <a:t> (2024) Oxevision: Supporting equitable implementation across diverse communities. Available at: </a:t>
            </a:r>
            <a:r>
              <a:rPr lang="en-GB" u="sng" dirty="0">
                <a:hlinkClick r:id="rId7"/>
              </a:rPr>
              <a:t>https://www.oxehealth.com/resources/implementing-oxevision-equitably</a:t>
            </a:r>
            <a:r>
              <a:rPr lang="en-GB" dirty="0"/>
              <a:t> (Accessed: 25 October 2025).</a:t>
            </a:r>
          </a:p>
          <a:p>
            <a:pPr lvl="0"/>
            <a:r>
              <a:rPr lang="en-GB" dirty="0" err="1"/>
              <a:t>Oxehealth</a:t>
            </a:r>
            <a:r>
              <a:rPr lang="en-GB" dirty="0"/>
              <a:t>. (2023) </a:t>
            </a:r>
            <a:r>
              <a:rPr lang="en-GB" i="1" dirty="0" err="1"/>
              <a:t>Oxehealth</a:t>
            </a:r>
            <a:r>
              <a:rPr lang="en-GB" i="1" dirty="0"/>
              <a:t>: A Global Leader in Vision-Based Patient Monitoring and Management. EMHIC Knowledge Bank</a:t>
            </a:r>
            <a:r>
              <a:rPr lang="en-GB" dirty="0"/>
              <a:t>. Available at: </a:t>
            </a:r>
            <a:r>
              <a:rPr lang="en-GB" u="sng" dirty="0">
                <a:hlinkClick r:id="rId8"/>
              </a:rPr>
              <a:t>https://emhicglobal.com/global-news/oxehealth-a-global-leader-in-vision-based-patient-monitoring-and-management/</a:t>
            </a:r>
            <a:r>
              <a:rPr lang="en-GB" dirty="0"/>
              <a:t> (Accessed: 22 October 2025).</a:t>
            </a:r>
          </a:p>
          <a:p>
            <a:pPr lvl="0"/>
            <a:r>
              <a:rPr lang="en-GB" dirty="0"/>
              <a:t>Oxford Health NHS Foundation Trust (2025) </a:t>
            </a:r>
            <a:r>
              <a:rPr lang="en-GB" i="1" dirty="0"/>
              <a:t>Oxevision camera-sensors and the care in your room.</a:t>
            </a:r>
            <a:r>
              <a:rPr lang="en-GB" dirty="0"/>
              <a:t> Available at: </a:t>
            </a:r>
            <a:r>
              <a:rPr lang="en-GB" u="sng" dirty="0">
                <a:hlinkClick r:id="rId9"/>
              </a:rPr>
              <a:t>https://www.oxfordhealth.nhs.uk/leaflets/title/oxevision-camera-sensors-and-the-care-in-your-room/</a:t>
            </a:r>
            <a:r>
              <a:rPr lang="en-GB" dirty="0"/>
              <a:t> (Accessed: 25 October 2025).</a:t>
            </a:r>
          </a:p>
          <a:p>
            <a:pPr lvl="0"/>
            <a:r>
              <a:rPr lang="en-GB" dirty="0"/>
              <a:t>Rethink Mental Illness (2023) </a:t>
            </a:r>
            <a:r>
              <a:rPr lang="en-GB" i="1" dirty="0"/>
              <a:t>Our position on Oxevision</a:t>
            </a:r>
            <a:r>
              <a:rPr lang="en-GB" dirty="0"/>
              <a:t>. Available at: </a:t>
            </a:r>
            <a:r>
              <a:rPr lang="en-GB" u="sng" dirty="0">
                <a:hlinkClick r:id="rId10"/>
              </a:rPr>
              <a:t>https://www.rethink.org/news-and-stories/media-centre/2023/11/our-position-on-oxevision-the-new-monitoring-system-in-mental-health-units/</a:t>
            </a:r>
            <a:r>
              <a:rPr lang="en-GB" dirty="0"/>
              <a:t> (Accessed: 23 October 2025).</a:t>
            </a:r>
          </a:p>
          <a:p>
            <a:pPr lvl="0"/>
            <a:r>
              <a:rPr lang="en-GB" dirty="0"/>
              <a:t>Royal College of Psychiatrists (2023) </a:t>
            </a:r>
            <a:r>
              <a:rPr lang="en-GB" i="1" dirty="0"/>
              <a:t>Co-production guidance</a:t>
            </a:r>
            <a:r>
              <a:rPr lang="en-GB" dirty="0"/>
              <a:t>. Available at: </a:t>
            </a:r>
            <a:r>
              <a:rPr lang="en-GB" u="sng" dirty="0">
                <a:hlinkClick r:id="rId11"/>
              </a:rPr>
              <a:t>https://www.rcpsych.ac.uk/docs/default-source/improving-care/nccmh/culture-of-care/resources/co-production-guidance.pdf</a:t>
            </a:r>
            <a:r>
              <a:rPr lang="en-GB" dirty="0"/>
              <a:t> (Accessed: 23 October 2025).</a:t>
            </a:r>
          </a:p>
        </p:txBody>
      </p:sp>
    </p:spTree>
    <p:extLst>
      <p:ext uri="{BB962C8B-B14F-4D97-AF65-F5344CB8AC3E}">
        <p14:creationId xmlns:p14="http://schemas.microsoft.com/office/powerpoint/2010/main" val="30179111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197</TotalTime>
  <Words>2323</Words>
  <Application>Microsoft Office PowerPoint</Application>
  <PresentationFormat>Widescreen</PresentationFormat>
  <Paragraphs>86</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Student Name: Nosheen Akbar Student ID: 2313047 Module Name: Digital Innovation in the Health and Care Professions Innovation: Oxevision Module Code: BMHP 6026 Lecturer Name: Joanne Davies</vt:lpstr>
      <vt:lpstr>       Contents</vt:lpstr>
      <vt:lpstr>Introduction to Oxevision </vt:lpstr>
      <vt:lpstr>Impact of Oxevision on Patients / Service Users</vt:lpstr>
      <vt:lpstr>Quality, Access, and Convenience</vt:lpstr>
      <vt:lpstr>Privacy, Access, Fairness, and Digital Literacy</vt:lpstr>
      <vt:lpstr>Benefits from Patient Perspectives</vt:lpstr>
      <vt:lpstr>Impact on Families, Carers, and Public Health</vt:lpstr>
      <vt:lpstr>Effect on Rural and Underserved Communities</vt:lpstr>
      <vt:lpstr>Co-Production and Collaboration Outcomes</vt:lpstr>
      <vt:lpstr>Conclusion</vt:lpstr>
      <vt:lpstr>Recommendation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Nosheen Akbar</dc:creator>
  <cp:lastModifiedBy>Nosheen Akbar</cp:lastModifiedBy>
  <cp:revision>1</cp:revision>
  <dcterms:created xsi:type="dcterms:W3CDTF">2025-11-03T10:45:04Z</dcterms:created>
  <dcterms:modified xsi:type="dcterms:W3CDTF">2025-11-08T21:46:55Z</dcterms:modified>
</cp:coreProperties>
</file>