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0"/>
  </p:notesMasterIdLst>
  <p:sldIdLst>
    <p:sldId id="256" r:id="rId2"/>
    <p:sldId id="467" r:id="rId3"/>
    <p:sldId id="448" r:id="rId4"/>
    <p:sldId id="327" r:id="rId5"/>
    <p:sldId id="451" r:id="rId6"/>
    <p:sldId id="452" r:id="rId7"/>
    <p:sldId id="449" r:id="rId8"/>
    <p:sldId id="343" r:id="rId9"/>
    <p:sldId id="293" r:id="rId10"/>
    <p:sldId id="336" r:id="rId11"/>
    <p:sldId id="344" r:id="rId12"/>
    <p:sldId id="370" r:id="rId13"/>
    <p:sldId id="291" r:id="rId14"/>
    <p:sldId id="259" r:id="rId15"/>
    <p:sldId id="345" r:id="rId16"/>
    <p:sldId id="311" r:id="rId17"/>
    <p:sldId id="257" r:id="rId18"/>
    <p:sldId id="258" r:id="rId19"/>
    <p:sldId id="337" r:id="rId20"/>
    <p:sldId id="338" r:id="rId21"/>
    <p:sldId id="346" r:id="rId22"/>
    <p:sldId id="438" r:id="rId23"/>
    <p:sldId id="439" r:id="rId24"/>
    <p:sldId id="354" r:id="rId25"/>
    <p:sldId id="272" r:id="rId26"/>
    <p:sldId id="355" r:id="rId27"/>
    <p:sldId id="380" r:id="rId28"/>
    <p:sldId id="384" r:id="rId29"/>
    <p:sldId id="385" r:id="rId30"/>
    <p:sldId id="386" r:id="rId31"/>
    <p:sldId id="387" r:id="rId32"/>
    <p:sldId id="388" r:id="rId33"/>
    <p:sldId id="378" r:id="rId34"/>
    <p:sldId id="381" r:id="rId35"/>
    <p:sldId id="382" r:id="rId36"/>
    <p:sldId id="383" r:id="rId37"/>
    <p:sldId id="379" r:id="rId38"/>
    <p:sldId id="389" r:id="rId39"/>
    <p:sldId id="434" r:id="rId40"/>
    <p:sldId id="430" r:id="rId41"/>
    <p:sldId id="431" r:id="rId42"/>
    <p:sldId id="432" r:id="rId43"/>
    <p:sldId id="433" r:id="rId44"/>
    <p:sldId id="429" r:id="rId45"/>
    <p:sldId id="390" r:id="rId46"/>
    <p:sldId id="391" r:id="rId47"/>
    <p:sldId id="392" r:id="rId48"/>
    <p:sldId id="394" r:id="rId49"/>
    <p:sldId id="441" r:id="rId50"/>
    <p:sldId id="395" r:id="rId51"/>
    <p:sldId id="307" r:id="rId52"/>
    <p:sldId id="428" r:id="rId53"/>
    <p:sldId id="372" r:id="rId54"/>
    <p:sldId id="300" r:id="rId55"/>
    <p:sldId id="347" r:id="rId56"/>
    <p:sldId id="357" r:id="rId57"/>
    <p:sldId id="373" r:id="rId58"/>
    <p:sldId id="288" r:id="rId59"/>
    <p:sldId id="341" r:id="rId60"/>
    <p:sldId id="342" r:id="rId61"/>
    <p:sldId id="320" r:id="rId62"/>
    <p:sldId id="359" r:id="rId63"/>
    <p:sldId id="360" r:id="rId64"/>
    <p:sldId id="361" r:id="rId65"/>
    <p:sldId id="436" r:id="rId66"/>
    <p:sldId id="463" r:id="rId67"/>
    <p:sldId id="444" r:id="rId68"/>
    <p:sldId id="468" r:id="rId69"/>
    <p:sldId id="445" r:id="rId70"/>
    <p:sldId id="442" r:id="rId71"/>
    <p:sldId id="454" r:id="rId72"/>
    <p:sldId id="348" r:id="rId73"/>
    <p:sldId id="377" r:id="rId74"/>
    <p:sldId id="446" r:id="rId75"/>
    <p:sldId id="365" r:id="rId76"/>
    <p:sldId id="366" r:id="rId77"/>
    <p:sldId id="349" r:id="rId78"/>
    <p:sldId id="367" r:id="rId79"/>
    <p:sldId id="427" r:id="rId80"/>
    <p:sldId id="350" r:id="rId81"/>
    <p:sldId id="351" r:id="rId82"/>
    <p:sldId id="425" r:id="rId83"/>
    <p:sldId id="424" r:id="rId84"/>
    <p:sldId id="352" r:id="rId85"/>
    <p:sldId id="310" r:id="rId86"/>
    <p:sldId id="306" r:id="rId87"/>
    <p:sldId id="353" r:id="rId88"/>
    <p:sldId id="290" r:id="rId89"/>
    <p:sldId id="340" r:id="rId90"/>
    <p:sldId id="303" r:id="rId91"/>
    <p:sldId id="319" r:id="rId92"/>
    <p:sldId id="305" r:id="rId93"/>
    <p:sldId id="417" r:id="rId94"/>
    <p:sldId id="416" r:id="rId95"/>
    <p:sldId id="312" r:id="rId96"/>
    <p:sldId id="419" r:id="rId97"/>
    <p:sldId id="418" r:id="rId98"/>
    <p:sldId id="422" r:id="rId99"/>
    <p:sldId id="423" r:id="rId100"/>
    <p:sldId id="301" r:id="rId101"/>
    <p:sldId id="420" r:id="rId102"/>
    <p:sldId id="421" r:id="rId103"/>
    <p:sldId id="313" r:id="rId104"/>
    <p:sldId id="314" r:id="rId105"/>
    <p:sldId id="315" r:id="rId106"/>
    <p:sldId id="316" r:id="rId107"/>
    <p:sldId id="415" r:id="rId108"/>
    <p:sldId id="375" r:id="rId109"/>
    <p:sldId id="456" r:id="rId110"/>
    <p:sldId id="457" r:id="rId111"/>
    <p:sldId id="460" r:id="rId112"/>
    <p:sldId id="461" r:id="rId113"/>
    <p:sldId id="302" r:id="rId114"/>
    <p:sldId id="376" r:id="rId115"/>
    <p:sldId id="435" r:id="rId116"/>
    <p:sldId id="368" r:id="rId117"/>
    <p:sldId id="458" r:id="rId118"/>
    <p:sldId id="474" r:id="rId119"/>
    <p:sldId id="469" r:id="rId120"/>
    <p:sldId id="470" r:id="rId121"/>
    <p:sldId id="471" r:id="rId122"/>
    <p:sldId id="472" r:id="rId123"/>
    <p:sldId id="459" r:id="rId124"/>
    <p:sldId id="473" r:id="rId125"/>
    <p:sldId id="464" r:id="rId126"/>
    <p:sldId id="465" r:id="rId127"/>
    <p:sldId id="466" r:id="rId128"/>
    <p:sldId id="462" r:id="rId1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1F75C9-BAC5-4D1E-B02E-CDDB3BB5B9F5}" v="15" dt="2026-03-10T22:31:40.6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6713" autoAdjust="0"/>
    <p:restoredTop sz="87294" autoAdjust="0"/>
  </p:normalViewPr>
  <p:slideViewPr>
    <p:cSldViewPr snapToGrid="0">
      <p:cViewPr varScale="1">
        <p:scale>
          <a:sx n="65" d="100"/>
          <a:sy n="65" d="100"/>
        </p:scale>
        <p:origin x="63" y="35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tableStyles" Target="tableStyle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notesMaster" Target="notesMasters/notesMaster1.xml"/><Relationship Id="rId135" Type="http://schemas.microsoft.com/office/2016/11/relationships/changesInfo" Target="changesInfos/changesInfo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presProps" Target="presProps.xml"/><Relationship Id="rId136" Type="http://schemas.microsoft.com/office/2015/10/relationships/revisionInfo" Target="revisionInfo.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viewProps" Target="view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custSel addSld delSld modSld sldOrd">
      <pc:chgData name="Helen Lee" userId="950b76d7-29a8-4037-9cf6-1d47a6b96373" providerId="ADAL" clId="{0E72E064-B994-40C3-97B2-7A443233E461}" dt="2026-03-10T22:31:44.606" v="952" actId="47"/>
      <pc:docMkLst>
        <pc:docMk/>
      </pc:docMkLst>
      <pc:sldChg chg="mod modShow">
        <pc:chgData name="Helen Lee" userId="950b76d7-29a8-4037-9cf6-1d47a6b96373" providerId="ADAL" clId="{0E72E064-B994-40C3-97B2-7A443233E461}" dt="2026-03-10T21:30:11.153" v="546" actId="729"/>
        <pc:sldMkLst>
          <pc:docMk/>
          <pc:sldMk cId="3449947512" sldId="368"/>
        </pc:sldMkLst>
      </pc:sldChg>
      <pc:sldChg chg="modSp mod">
        <pc:chgData name="Helen Lee" userId="950b76d7-29a8-4037-9cf6-1d47a6b96373" providerId="ADAL" clId="{0E72E064-B994-40C3-97B2-7A443233E461}" dt="2026-03-10T21:29:46.624" v="545" actId="1076"/>
        <pc:sldMkLst>
          <pc:docMk/>
          <pc:sldMk cId="4085894756" sldId="435"/>
        </pc:sldMkLst>
        <pc:cxnChg chg="mod">
          <ac:chgData name="Helen Lee" userId="950b76d7-29a8-4037-9cf6-1d47a6b96373" providerId="ADAL" clId="{0E72E064-B994-40C3-97B2-7A443233E461}" dt="2026-03-10T21:29:46.624" v="545" actId="1076"/>
          <ac:cxnSpMkLst>
            <pc:docMk/>
            <pc:sldMk cId="4085894756" sldId="435"/>
            <ac:cxnSpMk id="13" creationId="{39846846-8E70-0068-F6D7-2E8F89D0AC67}"/>
          </ac:cxnSpMkLst>
        </pc:cxnChg>
      </pc:sldChg>
      <pc:sldChg chg="del">
        <pc:chgData name="Helen Lee" userId="950b76d7-29a8-4037-9cf6-1d47a6b96373" providerId="ADAL" clId="{0E72E064-B994-40C3-97B2-7A443233E461}" dt="2026-03-10T21:32:05.425" v="547" actId="47"/>
        <pc:sldMkLst>
          <pc:docMk/>
          <pc:sldMk cId="649692599" sldId="437"/>
        </pc:sldMkLst>
      </pc:sldChg>
      <pc:sldChg chg="modSp mod">
        <pc:chgData name="Helen Lee" userId="950b76d7-29a8-4037-9cf6-1d47a6b96373" providerId="ADAL" clId="{0E72E064-B994-40C3-97B2-7A443233E461}" dt="2026-03-10T21:28:29.405" v="543" actId="14100"/>
        <pc:sldMkLst>
          <pc:docMk/>
          <pc:sldMk cId="1901564500" sldId="442"/>
        </pc:sldMkLst>
        <pc:spChg chg="mod">
          <ac:chgData name="Helen Lee" userId="950b76d7-29a8-4037-9cf6-1d47a6b96373" providerId="ADAL" clId="{0E72E064-B994-40C3-97B2-7A443233E461}" dt="2026-03-10T21:28:29.405" v="543" actId="14100"/>
          <ac:spMkLst>
            <pc:docMk/>
            <pc:sldMk cId="1901564500" sldId="442"/>
            <ac:spMk id="3" creationId="{2DBEBDC2-A601-8C00-7ECC-AFBC3DAE7044}"/>
          </ac:spMkLst>
        </pc:spChg>
      </pc:sldChg>
      <pc:sldChg chg="modSp mod">
        <pc:chgData name="Helen Lee" userId="950b76d7-29a8-4037-9cf6-1d47a6b96373" providerId="ADAL" clId="{0E72E064-B994-40C3-97B2-7A443233E461}" dt="2026-03-10T22:31:42.642" v="951" actId="5793"/>
        <pc:sldMkLst>
          <pc:docMk/>
          <pc:sldMk cId="2876870185" sldId="446"/>
        </pc:sldMkLst>
        <pc:spChg chg="mod">
          <ac:chgData name="Helen Lee" userId="950b76d7-29a8-4037-9cf6-1d47a6b96373" providerId="ADAL" clId="{0E72E064-B994-40C3-97B2-7A443233E461}" dt="2026-03-10T22:31:18.439" v="939" actId="27636"/>
          <ac:spMkLst>
            <pc:docMk/>
            <pc:sldMk cId="2876870185" sldId="446"/>
            <ac:spMk id="2" creationId="{97F6B6C7-7CE7-1EDA-D033-67E57EF378A0}"/>
          </ac:spMkLst>
        </pc:spChg>
        <pc:spChg chg="mod">
          <ac:chgData name="Helen Lee" userId="950b76d7-29a8-4037-9cf6-1d47a6b96373" providerId="ADAL" clId="{0E72E064-B994-40C3-97B2-7A443233E461}" dt="2026-03-10T22:31:42.642" v="951" actId="5793"/>
          <ac:spMkLst>
            <pc:docMk/>
            <pc:sldMk cId="2876870185" sldId="446"/>
            <ac:spMk id="3" creationId="{B5C79F9A-2CAA-E62C-1DB3-878F56A9FCE3}"/>
          </ac:spMkLst>
        </pc:spChg>
      </pc:sldChg>
      <pc:sldChg chg="modSp del mod ord">
        <pc:chgData name="Helen Lee" userId="950b76d7-29a8-4037-9cf6-1d47a6b96373" providerId="ADAL" clId="{0E72E064-B994-40C3-97B2-7A443233E461}" dt="2026-03-10T22:31:44.606" v="952" actId="47"/>
        <pc:sldMkLst>
          <pc:docMk/>
          <pc:sldMk cId="1110790759" sldId="447"/>
        </pc:sldMkLst>
        <pc:spChg chg="mod">
          <ac:chgData name="Helen Lee" userId="950b76d7-29a8-4037-9cf6-1d47a6b96373" providerId="ADAL" clId="{0E72E064-B994-40C3-97B2-7A443233E461}" dt="2026-03-10T22:31:27.685" v="943" actId="6549"/>
          <ac:spMkLst>
            <pc:docMk/>
            <pc:sldMk cId="1110790759" sldId="447"/>
            <ac:spMk id="3" creationId="{660FD3D9-0599-E3B6-0568-9EE9F76EBC7A}"/>
          </ac:spMkLst>
        </pc:spChg>
      </pc:sldChg>
      <pc:sldChg chg="modSp mod">
        <pc:chgData name="Helen Lee" userId="950b76d7-29a8-4037-9cf6-1d47a6b96373" providerId="ADAL" clId="{0E72E064-B994-40C3-97B2-7A443233E461}" dt="2026-03-10T20:03:39.428" v="514" actId="14100"/>
        <pc:sldMkLst>
          <pc:docMk/>
          <pc:sldMk cId="1629123003" sldId="452"/>
        </pc:sldMkLst>
        <pc:picChg chg="mod">
          <ac:chgData name="Helen Lee" userId="950b76d7-29a8-4037-9cf6-1d47a6b96373" providerId="ADAL" clId="{0E72E064-B994-40C3-97B2-7A443233E461}" dt="2026-03-10T20:03:39.428" v="514" actId="14100"/>
          <ac:picMkLst>
            <pc:docMk/>
            <pc:sldMk cId="1629123003" sldId="452"/>
            <ac:picMk id="5" creationId="{B1AEAB11-0148-6F46-D224-204CC11439A2}"/>
          </ac:picMkLst>
        </pc:picChg>
      </pc:sldChg>
      <pc:sldChg chg="addSp modSp mod">
        <pc:chgData name="Helen Lee" userId="950b76d7-29a8-4037-9cf6-1d47a6b96373" providerId="ADAL" clId="{0E72E064-B994-40C3-97B2-7A443233E461}" dt="2026-03-10T22:30:50.904" v="937" actId="20577"/>
        <pc:sldMkLst>
          <pc:docMk/>
          <pc:sldMk cId="2270414882" sldId="463"/>
        </pc:sldMkLst>
        <pc:spChg chg="add mod">
          <ac:chgData name="Helen Lee" userId="950b76d7-29a8-4037-9cf6-1d47a6b96373" providerId="ADAL" clId="{0E72E064-B994-40C3-97B2-7A443233E461}" dt="2026-03-10T22:30:50.904" v="937" actId="20577"/>
          <ac:spMkLst>
            <pc:docMk/>
            <pc:sldMk cId="2270414882" sldId="463"/>
            <ac:spMk id="3" creationId="{E2543CAB-1D30-EDBD-672A-D06D50C059FE}"/>
          </ac:spMkLst>
        </pc:spChg>
      </pc:sldChg>
      <pc:sldChg chg="modSp new mod">
        <pc:chgData name="Helen Lee" userId="950b76d7-29a8-4037-9cf6-1d47a6b96373" providerId="ADAL" clId="{0E72E064-B994-40C3-97B2-7A443233E461}" dt="2026-03-10T20:03:14.692" v="513" actId="20577"/>
        <pc:sldMkLst>
          <pc:docMk/>
          <pc:sldMk cId="2347516143" sldId="467"/>
        </pc:sldMkLst>
        <pc:spChg chg="mod">
          <ac:chgData name="Helen Lee" userId="950b76d7-29a8-4037-9cf6-1d47a6b96373" providerId="ADAL" clId="{0E72E064-B994-40C3-97B2-7A443233E461}" dt="2026-03-10T20:02:42.218" v="498" actId="20577"/>
          <ac:spMkLst>
            <pc:docMk/>
            <pc:sldMk cId="2347516143" sldId="467"/>
            <ac:spMk id="2" creationId="{25A41D8F-52BC-E506-1E46-835175A29FFA}"/>
          </ac:spMkLst>
        </pc:spChg>
        <pc:spChg chg="mod">
          <ac:chgData name="Helen Lee" userId="950b76d7-29a8-4037-9cf6-1d47a6b96373" providerId="ADAL" clId="{0E72E064-B994-40C3-97B2-7A443233E461}" dt="2026-03-10T20:03:14.692" v="513" actId="20577"/>
          <ac:spMkLst>
            <pc:docMk/>
            <pc:sldMk cId="2347516143" sldId="467"/>
            <ac:spMk id="3" creationId="{E06F1682-6108-E667-A853-3361BC96F930}"/>
          </ac:spMkLst>
        </pc:spChg>
      </pc:sldChg>
      <pc:sldChg chg="addSp delSp modSp new mod">
        <pc:chgData name="Helen Lee" userId="950b76d7-29a8-4037-9cf6-1d47a6b96373" providerId="ADAL" clId="{0E72E064-B994-40C3-97B2-7A443233E461}" dt="2026-03-10T20:57:37.719" v="542" actId="14100"/>
        <pc:sldMkLst>
          <pc:docMk/>
          <pc:sldMk cId="1808998317" sldId="468"/>
        </pc:sldMkLst>
        <pc:spChg chg="mod">
          <ac:chgData name="Helen Lee" userId="950b76d7-29a8-4037-9cf6-1d47a6b96373" providerId="ADAL" clId="{0E72E064-B994-40C3-97B2-7A443233E461}" dt="2026-03-10T20:56:32.858" v="531" actId="27636"/>
          <ac:spMkLst>
            <pc:docMk/>
            <pc:sldMk cId="1808998317" sldId="468"/>
            <ac:spMk id="2" creationId="{12CC206B-7B50-7320-BF51-442C8180094F}"/>
          </ac:spMkLst>
        </pc:spChg>
        <pc:spChg chg="mod">
          <ac:chgData name="Helen Lee" userId="950b76d7-29a8-4037-9cf6-1d47a6b96373" providerId="ADAL" clId="{0E72E064-B994-40C3-97B2-7A443233E461}" dt="2026-03-10T20:56:39.036" v="533" actId="1076"/>
          <ac:spMkLst>
            <pc:docMk/>
            <pc:sldMk cId="1808998317" sldId="468"/>
            <ac:spMk id="3" creationId="{D5C53FE9-8E6B-5241-AC81-73396C30F3ED}"/>
          </ac:spMkLst>
        </pc:spChg>
        <pc:spChg chg="add del">
          <ac:chgData name="Helen Lee" userId="950b76d7-29a8-4037-9cf6-1d47a6b96373" providerId="ADAL" clId="{0E72E064-B994-40C3-97B2-7A443233E461}" dt="2026-03-10T20:56:53.939" v="535" actId="478"/>
          <ac:spMkLst>
            <pc:docMk/>
            <pc:sldMk cId="1808998317" sldId="468"/>
            <ac:spMk id="6" creationId="{3AB341E7-02FA-6F4A-C8A1-8A3B97C83796}"/>
          </ac:spMkLst>
        </pc:spChg>
        <pc:spChg chg="add mod">
          <ac:chgData name="Helen Lee" userId="950b76d7-29a8-4037-9cf6-1d47a6b96373" providerId="ADAL" clId="{0E72E064-B994-40C3-97B2-7A443233E461}" dt="2026-03-10T20:57:37.719" v="542" actId="14100"/>
          <ac:spMkLst>
            <pc:docMk/>
            <pc:sldMk cId="1808998317" sldId="468"/>
            <ac:spMk id="10" creationId="{6DCDE8DB-7E57-15E5-2D7B-73248489DDC2}"/>
          </ac:spMkLst>
        </pc:spChg>
        <pc:picChg chg="add mod modCrop">
          <ac:chgData name="Helen Lee" userId="950b76d7-29a8-4037-9cf6-1d47a6b96373" providerId="ADAL" clId="{0E72E064-B994-40C3-97B2-7A443233E461}" dt="2026-03-10T20:56:35.638" v="532" actId="14100"/>
          <ac:picMkLst>
            <pc:docMk/>
            <pc:sldMk cId="1808998317" sldId="468"/>
            <ac:picMk id="5" creationId="{33011183-153E-2F75-74B0-1F89AF84AA48}"/>
          </ac:picMkLst>
        </pc:picChg>
        <pc:cxnChg chg="add mod">
          <ac:chgData name="Helen Lee" userId="950b76d7-29a8-4037-9cf6-1d47a6b96373" providerId="ADAL" clId="{0E72E064-B994-40C3-97B2-7A443233E461}" dt="2026-03-10T20:57:06.637" v="538" actId="17032"/>
          <ac:cxnSpMkLst>
            <pc:docMk/>
            <pc:sldMk cId="1808998317" sldId="468"/>
            <ac:cxnSpMk id="8" creationId="{1EF3814E-C1A7-DCF0-38FD-5EF7E8C3AA4B}"/>
          </ac:cxnSpMkLst>
        </pc:cxnChg>
      </pc:sldChg>
      <pc:sldChg chg="addSp delSp modSp new del mod ord">
        <pc:chgData name="Helen Lee" userId="950b76d7-29a8-4037-9cf6-1d47a6b96373" providerId="ADAL" clId="{0E72E064-B994-40C3-97B2-7A443233E461}" dt="2026-03-10T22:02:01.123" v="558" actId="47"/>
        <pc:sldMkLst>
          <pc:docMk/>
          <pc:sldMk cId="173148306" sldId="469"/>
        </pc:sldMkLst>
        <pc:spChg chg="del">
          <ac:chgData name="Helen Lee" userId="950b76d7-29a8-4037-9cf6-1d47a6b96373" providerId="ADAL" clId="{0E72E064-B994-40C3-97B2-7A443233E461}" dt="2026-03-10T22:01:03.627" v="553" actId="478"/>
          <ac:spMkLst>
            <pc:docMk/>
            <pc:sldMk cId="173148306" sldId="469"/>
            <ac:spMk id="3" creationId="{CF4970F9-9099-AA5C-938E-999A539AED66}"/>
          </ac:spMkLst>
        </pc:spChg>
        <pc:graphicFrameChg chg="add mod">
          <ac:chgData name="Helen Lee" userId="950b76d7-29a8-4037-9cf6-1d47a6b96373" providerId="ADAL" clId="{0E72E064-B994-40C3-97B2-7A443233E461}" dt="2026-03-10T22:01:36.807" v="557"/>
          <ac:graphicFrameMkLst>
            <pc:docMk/>
            <pc:sldMk cId="173148306" sldId="469"/>
            <ac:graphicFrameMk id="4" creationId="{5F77B6CF-2010-D126-5E27-FFAF254B39BD}"/>
          </ac:graphicFrameMkLst>
        </pc:graphicFrameChg>
      </pc:sldChg>
      <pc:sldChg chg="addSp delSp modSp new mod">
        <pc:chgData name="Helen Lee" userId="950b76d7-29a8-4037-9cf6-1d47a6b96373" providerId="ADAL" clId="{0E72E064-B994-40C3-97B2-7A443233E461}" dt="2026-03-10T22:02:19.256" v="575" actId="20577"/>
        <pc:sldMkLst>
          <pc:docMk/>
          <pc:sldMk cId="736111707" sldId="469"/>
        </pc:sldMkLst>
        <pc:spChg chg="mod">
          <ac:chgData name="Helen Lee" userId="950b76d7-29a8-4037-9cf6-1d47a6b96373" providerId="ADAL" clId="{0E72E064-B994-40C3-97B2-7A443233E461}" dt="2026-03-10T22:02:19.256" v="575" actId="20577"/>
          <ac:spMkLst>
            <pc:docMk/>
            <pc:sldMk cId="736111707" sldId="469"/>
            <ac:spMk id="2" creationId="{15AAD056-7E6E-2F00-0F47-E9FA30B5B115}"/>
          </ac:spMkLst>
        </pc:spChg>
        <pc:spChg chg="del">
          <ac:chgData name="Helen Lee" userId="950b76d7-29a8-4037-9cf6-1d47a6b96373" providerId="ADAL" clId="{0E72E064-B994-40C3-97B2-7A443233E461}" dt="2026-03-10T22:02:07.179" v="560" actId="478"/>
          <ac:spMkLst>
            <pc:docMk/>
            <pc:sldMk cId="736111707" sldId="469"/>
            <ac:spMk id="3" creationId="{B9DA3F34-9D6F-D22B-A550-85B1E08E47E7}"/>
          </ac:spMkLst>
        </pc:spChg>
        <pc:picChg chg="add mod">
          <ac:chgData name="Helen Lee" userId="950b76d7-29a8-4037-9cf6-1d47a6b96373" providerId="ADAL" clId="{0E72E064-B994-40C3-97B2-7A443233E461}" dt="2026-03-10T22:02:14.347" v="562" actId="1076"/>
          <ac:picMkLst>
            <pc:docMk/>
            <pc:sldMk cId="736111707" sldId="469"/>
            <ac:picMk id="4" creationId="{84622BDC-FB8D-7E2D-7CD5-33DB1A29E49B}"/>
          </ac:picMkLst>
        </pc:picChg>
      </pc:sldChg>
      <pc:sldChg chg="add">
        <pc:chgData name="Helen Lee" userId="950b76d7-29a8-4037-9cf6-1d47a6b96373" providerId="ADAL" clId="{0E72E064-B994-40C3-97B2-7A443233E461}" dt="2026-03-10T22:02:22.938" v="576" actId="2890"/>
        <pc:sldMkLst>
          <pc:docMk/>
          <pc:sldMk cId="2726298723" sldId="470"/>
        </pc:sldMkLst>
      </pc:sldChg>
      <pc:sldChg chg="addSp delSp modSp new mod">
        <pc:chgData name="Helen Lee" userId="950b76d7-29a8-4037-9cf6-1d47a6b96373" providerId="ADAL" clId="{0E72E064-B994-40C3-97B2-7A443233E461}" dt="2026-03-10T22:03:17.322" v="628" actId="20577"/>
        <pc:sldMkLst>
          <pc:docMk/>
          <pc:sldMk cId="2318044998" sldId="471"/>
        </pc:sldMkLst>
        <pc:spChg chg="mod">
          <ac:chgData name="Helen Lee" userId="950b76d7-29a8-4037-9cf6-1d47a6b96373" providerId="ADAL" clId="{0E72E064-B994-40C3-97B2-7A443233E461}" dt="2026-03-10T22:03:17.322" v="628" actId="20577"/>
          <ac:spMkLst>
            <pc:docMk/>
            <pc:sldMk cId="2318044998" sldId="471"/>
            <ac:spMk id="2" creationId="{7A5FD273-BD36-B419-C765-B8A4F94D5154}"/>
          </ac:spMkLst>
        </pc:spChg>
        <pc:spChg chg="del">
          <ac:chgData name="Helen Lee" userId="950b76d7-29a8-4037-9cf6-1d47a6b96373" providerId="ADAL" clId="{0E72E064-B994-40C3-97B2-7A443233E461}" dt="2026-03-10T22:02:54.770" v="578" actId="478"/>
          <ac:spMkLst>
            <pc:docMk/>
            <pc:sldMk cId="2318044998" sldId="471"/>
            <ac:spMk id="3" creationId="{473B1A6E-AEF2-9FD6-DE0A-1059B3DA4CAD}"/>
          </ac:spMkLst>
        </pc:spChg>
        <pc:picChg chg="add mod">
          <ac:chgData name="Helen Lee" userId="950b76d7-29a8-4037-9cf6-1d47a6b96373" providerId="ADAL" clId="{0E72E064-B994-40C3-97B2-7A443233E461}" dt="2026-03-10T22:02:58.055" v="580" actId="1076"/>
          <ac:picMkLst>
            <pc:docMk/>
            <pc:sldMk cId="2318044998" sldId="471"/>
            <ac:picMk id="4" creationId="{6D3DBACA-8DB5-A16C-06C4-75B99BB832C6}"/>
          </ac:picMkLst>
        </pc:picChg>
      </pc:sldChg>
      <pc:sldChg chg="addSp delSp modSp new mod">
        <pc:chgData name="Helen Lee" userId="950b76d7-29a8-4037-9cf6-1d47a6b96373" providerId="ADAL" clId="{0E72E064-B994-40C3-97B2-7A443233E461}" dt="2026-03-10T22:06:21.349" v="641" actId="20577"/>
        <pc:sldMkLst>
          <pc:docMk/>
          <pc:sldMk cId="1552742994" sldId="472"/>
        </pc:sldMkLst>
        <pc:spChg chg="mod">
          <ac:chgData name="Helen Lee" userId="950b76d7-29a8-4037-9cf6-1d47a6b96373" providerId="ADAL" clId="{0E72E064-B994-40C3-97B2-7A443233E461}" dt="2026-03-10T22:06:21.349" v="641" actId="20577"/>
          <ac:spMkLst>
            <pc:docMk/>
            <pc:sldMk cId="1552742994" sldId="472"/>
            <ac:spMk id="2" creationId="{2439C36F-1109-CB38-63E0-692B17FF809F}"/>
          </ac:spMkLst>
        </pc:spChg>
        <pc:spChg chg="del">
          <ac:chgData name="Helen Lee" userId="950b76d7-29a8-4037-9cf6-1d47a6b96373" providerId="ADAL" clId="{0E72E064-B994-40C3-97B2-7A443233E461}" dt="2026-03-10T22:03:43.279" v="630" actId="478"/>
          <ac:spMkLst>
            <pc:docMk/>
            <pc:sldMk cId="1552742994" sldId="472"/>
            <ac:spMk id="3" creationId="{0D82AF7F-8E85-04C7-2DB6-5B66512C00FE}"/>
          </ac:spMkLst>
        </pc:spChg>
        <pc:picChg chg="add mod">
          <ac:chgData name="Helen Lee" userId="950b76d7-29a8-4037-9cf6-1d47a6b96373" providerId="ADAL" clId="{0E72E064-B994-40C3-97B2-7A443233E461}" dt="2026-03-10T22:03:48.214" v="632" actId="1076"/>
          <ac:picMkLst>
            <pc:docMk/>
            <pc:sldMk cId="1552742994" sldId="472"/>
            <ac:picMk id="4" creationId="{4DB84162-CC48-47A1-75D6-CBC1F11D67DB}"/>
          </ac:picMkLst>
        </pc:picChg>
      </pc:sldChg>
      <pc:sldChg chg="modSp new mod">
        <pc:chgData name="Helen Lee" userId="950b76d7-29a8-4037-9cf6-1d47a6b96373" providerId="ADAL" clId="{0E72E064-B994-40C3-97B2-7A443233E461}" dt="2026-03-10T22:14:03.239" v="670" actId="20577"/>
        <pc:sldMkLst>
          <pc:docMk/>
          <pc:sldMk cId="1607008640" sldId="473"/>
        </pc:sldMkLst>
        <pc:spChg chg="mod">
          <ac:chgData name="Helen Lee" userId="950b76d7-29a8-4037-9cf6-1d47a6b96373" providerId="ADAL" clId="{0E72E064-B994-40C3-97B2-7A443233E461}" dt="2026-03-10T22:14:03.239" v="670" actId="20577"/>
          <ac:spMkLst>
            <pc:docMk/>
            <pc:sldMk cId="1607008640" sldId="473"/>
            <ac:spMk id="2" creationId="{2606C9F5-01D0-364C-503A-C5BAD6788A86}"/>
          </ac:spMkLst>
        </pc:spChg>
        <pc:spChg chg="mod">
          <ac:chgData name="Helen Lee" userId="950b76d7-29a8-4037-9cf6-1d47a6b96373" providerId="ADAL" clId="{0E72E064-B994-40C3-97B2-7A443233E461}" dt="2026-03-10T22:08:45.093" v="647" actId="1076"/>
          <ac:spMkLst>
            <pc:docMk/>
            <pc:sldMk cId="1607008640" sldId="473"/>
            <ac:spMk id="3" creationId="{904466B7-E365-6C99-99DB-C75C1DC97AC9}"/>
          </ac:spMkLst>
        </pc:spChg>
      </pc:sldChg>
      <pc:sldChg chg="addSp modSp new mod ord">
        <pc:chgData name="Helen Lee" userId="950b76d7-29a8-4037-9cf6-1d47a6b96373" providerId="ADAL" clId="{0E72E064-B994-40C3-97B2-7A443233E461}" dt="2026-03-10T22:26:02.435" v="887" actId="1076"/>
        <pc:sldMkLst>
          <pc:docMk/>
          <pc:sldMk cId="1410223829" sldId="474"/>
        </pc:sldMkLst>
        <pc:spChg chg="mod">
          <ac:chgData name="Helen Lee" userId="950b76d7-29a8-4037-9cf6-1d47a6b96373" providerId="ADAL" clId="{0E72E064-B994-40C3-97B2-7A443233E461}" dt="2026-03-10T22:20:40.737" v="710" actId="20577"/>
          <ac:spMkLst>
            <pc:docMk/>
            <pc:sldMk cId="1410223829" sldId="474"/>
            <ac:spMk id="2" creationId="{8E8E1340-A4B6-8DA0-F1C0-6B4E26E294AE}"/>
          </ac:spMkLst>
        </pc:spChg>
        <pc:spChg chg="mod">
          <ac:chgData name="Helen Lee" userId="950b76d7-29a8-4037-9cf6-1d47a6b96373" providerId="ADAL" clId="{0E72E064-B994-40C3-97B2-7A443233E461}" dt="2026-03-10T22:24:57.066" v="879" actId="20577"/>
          <ac:spMkLst>
            <pc:docMk/>
            <pc:sldMk cId="1410223829" sldId="474"/>
            <ac:spMk id="3" creationId="{8815C270-D0EE-D3A7-1F0E-D9FA4521BD3F}"/>
          </ac:spMkLst>
        </pc:spChg>
        <pc:spChg chg="add mod ord">
          <ac:chgData name="Helen Lee" userId="950b76d7-29a8-4037-9cf6-1d47a6b96373" providerId="ADAL" clId="{0E72E064-B994-40C3-97B2-7A443233E461}" dt="2026-03-10T22:26:02.435" v="887" actId="1076"/>
          <ac:spMkLst>
            <pc:docMk/>
            <pc:sldMk cId="1410223829" sldId="474"/>
            <ac:spMk id="6" creationId="{C41F7B8F-D3EC-1719-755B-5AB36ED11C60}"/>
          </ac:spMkLst>
        </pc:spChg>
        <pc:picChg chg="add mod">
          <ac:chgData name="Helen Lee" userId="950b76d7-29a8-4037-9cf6-1d47a6b96373" providerId="ADAL" clId="{0E72E064-B994-40C3-97B2-7A443233E461}" dt="2026-03-10T22:24:49.694" v="878" actId="1076"/>
          <ac:picMkLst>
            <pc:docMk/>
            <pc:sldMk cId="1410223829" sldId="474"/>
            <ac:picMk id="5" creationId="{B235D332-1842-5287-4E4F-80C10F29B41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7B85B884-214F-0DF0-CFAD-78C475CF3B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A2812AA6-A022-DD27-1336-21D383E890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9220" name="Slide Number Placeholder 3">
            <a:extLst>
              <a:ext uri="{FF2B5EF4-FFF2-40B4-BE49-F238E27FC236}">
                <a16:creationId xmlns:a16="http://schemas.microsoft.com/office/drawing/2014/main" id="{3DF6FD77-3186-28E1-60B7-801BF59654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7075"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7713" indent="-223838">
              <a:spcBef>
                <a:spcPct val="30000"/>
              </a:spcBef>
              <a:defRPr sz="1200">
                <a:solidFill>
                  <a:schemeClr val="tx1"/>
                </a:solidFill>
                <a:latin typeface="Calibri" panose="020F0502020204030204" pitchFamily="34" charset="0"/>
              </a:defRPr>
            </a:lvl5pPr>
            <a:lvl6pPr marL="2474913"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2113"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89313"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6513"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38C2D2C-3DCA-4A4E-845F-B53C1EBB4F19}" type="slidenum">
              <a:rPr lang="en-US" altLang="en-US" smtClean="0">
                <a:latin typeface="Arial" panose="020B0604020202020204" pitchFamily="34" charset="0"/>
              </a:rPr>
              <a:pPr>
                <a:spcBef>
                  <a:spcPct val="0"/>
                </a:spcBef>
              </a:pPr>
              <a:t>8</a:t>
            </a:fld>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FBD02-5CA1-DA7C-A4D1-7570994EE4AF}"/>
            </a:ext>
          </a:extLst>
        </p:cNvPr>
        <p:cNvGrpSpPr/>
        <p:nvPr/>
      </p:nvGrpSpPr>
      <p:grpSpPr>
        <a:xfrm>
          <a:off x="0" y="0"/>
          <a:ext cx="0" cy="0"/>
          <a:chOff x="0" y="0"/>
          <a:chExt cx="0" cy="0"/>
        </a:xfrm>
      </p:grpSpPr>
      <p:sp>
        <p:nvSpPr>
          <p:cNvPr id="24578" name="Rectangle 2">
            <a:extLst>
              <a:ext uri="{FF2B5EF4-FFF2-40B4-BE49-F238E27FC236}">
                <a16:creationId xmlns:a16="http://schemas.microsoft.com/office/drawing/2014/main" id="{F7805A7D-94EB-92CE-3505-9F9B28C30C36}"/>
              </a:ext>
            </a:extLst>
          </p:cNvPr>
          <p:cNvSpPr>
            <a:spLocks noGrp="1" noRot="1" noChangeAspect="1" noChangeArrowheads="1" noTextEdit="1"/>
          </p:cNvSpPr>
          <p:nvPr>
            <p:ph type="sldImg"/>
          </p:nvPr>
        </p:nvSpPr>
        <p:spPr bwMode="auto">
          <a:xfrm>
            <a:off x="371475" y="674688"/>
            <a:ext cx="5986463" cy="33686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Rectangle 3">
            <a:extLst>
              <a:ext uri="{FF2B5EF4-FFF2-40B4-BE49-F238E27FC236}">
                <a16:creationId xmlns:a16="http://schemas.microsoft.com/office/drawing/2014/main" id="{32D63A5A-3B1D-8616-2CAD-2FF3B6FBCAC8}"/>
              </a:ext>
            </a:extLst>
          </p:cNvPr>
          <p:cNvSpPr>
            <a:spLocks noGrp="1" noChangeArrowheads="1"/>
          </p:cNvSpPr>
          <p:nvPr>
            <p:ph type="body" idx="1"/>
          </p:nvPr>
        </p:nvSpPr>
        <p:spPr bwMode="auto">
          <a:xfrm>
            <a:off x="896938" y="4268788"/>
            <a:ext cx="4935537" cy="404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1. When there is no </a:t>
            </a:r>
          </a:p>
          <a:p>
            <a:pPr eaLnBrk="1" hangingPunct="1"/>
            <a:endParaRPr lang="en-US" altLang="en-US"/>
          </a:p>
          <a:p>
            <a:pPr eaLnBrk="1" hangingPunct="1"/>
            <a:endParaRPr lang="en-US" altLang="en-US"/>
          </a:p>
          <a:p>
            <a:pPr eaLnBrk="1" hangingPunct="1"/>
            <a:r>
              <a:rPr lang="en-US" altLang="en-US"/>
              <a:t>IV and DV are both nominal. Chi Squares determines the association between IV and DV by counting the frequencies of distribution. </a:t>
            </a:r>
          </a:p>
          <a:p>
            <a:pPr lvl="1" eaLnBrk="1" hangingPunct="1"/>
            <a:endParaRPr lang="en-US" altLang="en-US" i="1"/>
          </a:p>
          <a:p>
            <a:pPr eaLnBrk="1" hangingPunct="1"/>
            <a:endParaRPr lang="en-US" altLang="en-US"/>
          </a:p>
        </p:txBody>
      </p:sp>
    </p:spTree>
    <p:extLst>
      <p:ext uri="{BB962C8B-B14F-4D97-AF65-F5344CB8AC3E}">
        <p14:creationId xmlns:p14="http://schemas.microsoft.com/office/powerpoint/2010/main" val="433853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65C4868-FC59-8938-0BF8-68FCA4E18472}"/>
              </a:ext>
            </a:extLst>
          </p:cNvPr>
          <p:cNvSpPr>
            <a:spLocks noGrp="1" noRot="1" noChangeAspect="1" noChangeArrowheads="1" noTextEdit="1"/>
          </p:cNvSpPr>
          <p:nvPr>
            <p:ph type="sldImg"/>
          </p:nvPr>
        </p:nvSpPr>
        <p:spPr bwMode="auto">
          <a:xfrm>
            <a:off x="371475" y="674688"/>
            <a:ext cx="5986463" cy="33686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Rectangle 3">
            <a:extLst>
              <a:ext uri="{FF2B5EF4-FFF2-40B4-BE49-F238E27FC236}">
                <a16:creationId xmlns:a16="http://schemas.microsoft.com/office/drawing/2014/main" id="{79448292-80F6-1975-0DDC-A695848233FE}"/>
              </a:ext>
            </a:extLst>
          </p:cNvPr>
          <p:cNvSpPr>
            <a:spLocks noGrp="1" noChangeArrowheads="1"/>
          </p:cNvSpPr>
          <p:nvPr>
            <p:ph type="body" idx="1"/>
          </p:nvPr>
        </p:nvSpPr>
        <p:spPr bwMode="auto">
          <a:xfrm>
            <a:off x="896938" y="4268788"/>
            <a:ext cx="4935537" cy="404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1. When there is no </a:t>
            </a:r>
          </a:p>
          <a:p>
            <a:pPr eaLnBrk="1" hangingPunct="1"/>
            <a:endParaRPr lang="en-US" altLang="en-US"/>
          </a:p>
          <a:p>
            <a:pPr eaLnBrk="1" hangingPunct="1"/>
            <a:endParaRPr lang="en-US" altLang="en-US"/>
          </a:p>
          <a:p>
            <a:pPr eaLnBrk="1" hangingPunct="1"/>
            <a:r>
              <a:rPr lang="en-US" altLang="en-US"/>
              <a:t>IV and DV are both nominal. Chi Squares determines the association between IV and DV by counting the frequencies of distribution. </a:t>
            </a:r>
          </a:p>
          <a:p>
            <a:pPr lvl="1" eaLnBrk="1" hangingPunct="1"/>
            <a:endParaRPr lang="en-US" altLang="en-US" i="1"/>
          </a:p>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65C4868-FC59-8938-0BF8-68FCA4E18472}"/>
              </a:ext>
            </a:extLst>
          </p:cNvPr>
          <p:cNvSpPr>
            <a:spLocks noGrp="1" noRot="1" noChangeAspect="1" noChangeArrowheads="1" noTextEdit="1"/>
          </p:cNvSpPr>
          <p:nvPr>
            <p:ph type="sldImg"/>
          </p:nvPr>
        </p:nvSpPr>
        <p:spPr bwMode="auto">
          <a:xfrm>
            <a:off x="371475" y="674688"/>
            <a:ext cx="5986463" cy="33686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Rectangle 3">
            <a:extLst>
              <a:ext uri="{FF2B5EF4-FFF2-40B4-BE49-F238E27FC236}">
                <a16:creationId xmlns:a16="http://schemas.microsoft.com/office/drawing/2014/main" id="{79448292-80F6-1975-0DDC-A695848233FE}"/>
              </a:ext>
            </a:extLst>
          </p:cNvPr>
          <p:cNvSpPr>
            <a:spLocks noGrp="1" noChangeArrowheads="1"/>
          </p:cNvSpPr>
          <p:nvPr>
            <p:ph type="body" idx="1"/>
          </p:nvPr>
        </p:nvSpPr>
        <p:spPr bwMode="auto">
          <a:xfrm>
            <a:off x="896938" y="4268788"/>
            <a:ext cx="4935537" cy="404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1. When there is no </a:t>
            </a:r>
          </a:p>
          <a:p>
            <a:pPr eaLnBrk="1" hangingPunct="1"/>
            <a:endParaRPr lang="en-US" altLang="en-US"/>
          </a:p>
          <a:p>
            <a:pPr eaLnBrk="1" hangingPunct="1"/>
            <a:endParaRPr lang="en-US" altLang="en-US"/>
          </a:p>
          <a:p>
            <a:pPr eaLnBrk="1" hangingPunct="1"/>
            <a:r>
              <a:rPr lang="en-US" altLang="en-US"/>
              <a:t>IV and DV are both nominal. Chi Squares determines the association between IV and DV by counting the frequencies of distribution. </a:t>
            </a:r>
          </a:p>
          <a:p>
            <a:pPr lvl="1" eaLnBrk="1" hangingPunct="1"/>
            <a:endParaRPr lang="en-US" altLang="en-US" i="1"/>
          </a:p>
          <a:p>
            <a:pPr eaLnBrk="1" hangingPunct="1"/>
            <a:endParaRPr lang="en-US" altLang="en-US"/>
          </a:p>
        </p:txBody>
      </p:sp>
    </p:spTree>
    <p:extLst>
      <p:ext uri="{BB962C8B-B14F-4D97-AF65-F5344CB8AC3E}">
        <p14:creationId xmlns:p14="http://schemas.microsoft.com/office/powerpoint/2010/main" val="542092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65C4868-FC59-8938-0BF8-68FCA4E18472}"/>
              </a:ext>
            </a:extLst>
          </p:cNvPr>
          <p:cNvSpPr>
            <a:spLocks noGrp="1" noRot="1" noChangeAspect="1" noChangeArrowheads="1" noTextEdit="1"/>
          </p:cNvSpPr>
          <p:nvPr>
            <p:ph type="sldImg"/>
          </p:nvPr>
        </p:nvSpPr>
        <p:spPr bwMode="auto">
          <a:xfrm>
            <a:off x="371475" y="674688"/>
            <a:ext cx="5986463" cy="33686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Rectangle 3">
            <a:extLst>
              <a:ext uri="{FF2B5EF4-FFF2-40B4-BE49-F238E27FC236}">
                <a16:creationId xmlns:a16="http://schemas.microsoft.com/office/drawing/2014/main" id="{79448292-80F6-1975-0DDC-A695848233FE}"/>
              </a:ext>
            </a:extLst>
          </p:cNvPr>
          <p:cNvSpPr>
            <a:spLocks noGrp="1" noChangeArrowheads="1"/>
          </p:cNvSpPr>
          <p:nvPr>
            <p:ph type="body" idx="1"/>
          </p:nvPr>
        </p:nvSpPr>
        <p:spPr bwMode="auto">
          <a:xfrm>
            <a:off x="896938" y="4268788"/>
            <a:ext cx="4935537" cy="404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1. When there is no </a:t>
            </a:r>
          </a:p>
          <a:p>
            <a:pPr eaLnBrk="1" hangingPunct="1"/>
            <a:endParaRPr lang="en-US" altLang="en-US"/>
          </a:p>
          <a:p>
            <a:pPr eaLnBrk="1" hangingPunct="1"/>
            <a:endParaRPr lang="en-US" altLang="en-US"/>
          </a:p>
          <a:p>
            <a:pPr eaLnBrk="1" hangingPunct="1"/>
            <a:r>
              <a:rPr lang="en-US" altLang="en-US"/>
              <a:t>IV and DV are both nominal. Chi Squares determines the association between IV and DV by counting the frequencies of distribution. </a:t>
            </a:r>
          </a:p>
          <a:p>
            <a:pPr lvl="1" eaLnBrk="1" hangingPunct="1"/>
            <a:endParaRPr lang="en-US" altLang="en-US" i="1"/>
          </a:p>
          <a:p>
            <a:pPr eaLnBrk="1" hangingPunct="1"/>
            <a:endParaRPr lang="en-US" altLang="en-US"/>
          </a:p>
        </p:txBody>
      </p:sp>
    </p:spTree>
    <p:extLst>
      <p:ext uri="{BB962C8B-B14F-4D97-AF65-F5344CB8AC3E}">
        <p14:creationId xmlns:p14="http://schemas.microsoft.com/office/powerpoint/2010/main" val="421619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0BC056D-4941-280E-821C-A946C561FC0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a:extLst>
              <a:ext uri="{FF2B5EF4-FFF2-40B4-BE49-F238E27FC236}">
                <a16:creationId xmlns:a16="http://schemas.microsoft.com/office/drawing/2014/main" id="{A7DC82E4-6665-2500-58F9-6BDEB2A246A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EF9C88F-1E80-E463-3831-81A04CB806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A9AC9C1B-CA06-1F8D-52CB-6B7952CF23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2772" name="Slide Number Placeholder 3">
            <a:extLst>
              <a:ext uri="{FF2B5EF4-FFF2-40B4-BE49-F238E27FC236}">
                <a16:creationId xmlns:a16="http://schemas.microsoft.com/office/drawing/2014/main" id="{4666C374-9F8D-01F9-1531-ACE967145EE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7075"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7713" indent="-223838">
              <a:spcBef>
                <a:spcPct val="30000"/>
              </a:spcBef>
              <a:defRPr sz="1200">
                <a:solidFill>
                  <a:schemeClr val="tx1"/>
                </a:solidFill>
                <a:latin typeface="Calibri" panose="020F0502020204030204" pitchFamily="34" charset="0"/>
              </a:defRPr>
            </a:lvl5pPr>
            <a:lvl6pPr marL="2474913"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2113"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89313"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6513"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E2C741E-906D-4483-BB85-6E26F9788847}" type="slidenum">
              <a:rPr lang="en-US" altLang="en-US" smtClean="0">
                <a:latin typeface="Arial" panose="020B0604020202020204" pitchFamily="34" charset="0"/>
              </a:rPr>
              <a:pPr>
                <a:spcBef>
                  <a:spcPct val="0"/>
                </a:spcBef>
              </a:pPr>
              <a:t>86</a:t>
            </a:fld>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65C4868-FC59-8938-0BF8-68FCA4E18472}"/>
              </a:ext>
            </a:extLst>
          </p:cNvPr>
          <p:cNvSpPr>
            <a:spLocks noGrp="1" noRot="1" noChangeAspect="1" noChangeArrowheads="1" noTextEdit="1"/>
          </p:cNvSpPr>
          <p:nvPr>
            <p:ph type="sldImg"/>
          </p:nvPr>
        </p:nvSpPr>
        <p:spPr bwMode="auto">
          <a:xfrm>
            <a:off x="371475" y="674688"/>
            <a:ext cx="5986463" cy="33686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Rectangle 3">
            <a:extLst>
              <a:ext uri="{FF2B5EF4-FFF2-40B4-BE49-F238E27FC236}">
                <a16:creationId xmlns:a16="http://schemas.microsoft.com/office/drawing/2014/main" id="{79448292-80F6-1975-0DDC-A695848233FE}"/>
              </a:ext>
            </a:extLst>
          </p:cNvPr>
          <p:cNvSpPr>
            <a:spLocks noGrp="1" noChangeArrowheads="1"/>
          </p:cNvSpPr>
          <p:nvPr>
            <p:ph type="body" idx="1"/>
          </p:nvPr>
        </p:nvSpPr>
        <p:spPr bwMode="auto">
          <a:xfrm>
            <a:off x="896938" y="4268788"/>
            <a:ext cx="4935537" cy="404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1. When there is no </a:t>
            </a:r>
          </a:p>
          <a:p>
            <a:pPr eaLnBrk="1" hangingPunct="1"/>
            <a:endParaRPr lang="en-US" altLang="en-US"/>
          </a:p>
          <a:p>
            <a:pPr eaLnBrk="1" hangingPunct="1"/>
            <a:endParaRPr lang="en-US" altLang="en-US"/>
          </a:p>
          <a:p>
            <a:pPr eaLnBrk="1" hangingPunct="1"/>
            <a:r>
              <a:rPr lang="en-US" altLang="en-US"/>
              <a:t>IV and DV are both nominal. Chi Squares determines the association between IV and DV by counting the frequencies of distribution. </a:t>
            </a:r>
          </a:p>
          <a:p>
            <a:pPr lvl="1" eaLnBrk="1" hangingPunct="1"/>
            <a:endParaRPr lang="en-US" altLang="en-US" i="1"/>
          </a:p>
          <a:p>
            <a:pPr eaLnBrk="1" hangingPunct="1"/>
            <a:endParaRPr lang="en-US" altLang="en-US"/>
          </a:p>
        </p:txBody>
      </p:sp>
    </p:spTree>
    <p:extLst>
      <p:ext uri="{BB962C8B-B14F-4D97-AF65-F5344CB8AC3E}">
        <p14:creationId xmlns:p14="http://schemas.microsoft.com/office/powerpoint/2010/main" val="4189316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D956A-4A92-ABD0-266B-9657FB689950}"/>
            </a:ext>
          </a:extLst>
        </p:cNvPr>
        <p:cNvGrpSpPr/>
        <p:nvPr/>
      </p:nvGrpSpPr>
      <p:grpSpPr>
        <a:xfrm>
          <a:off x="0" y="0"/>
          <a:ext cx="0" cy="0"/>
          <a:chOff x="0" y="0"/>
          <a:chExt cx="0" cy="0"/>
        </a:xfrm>
      </p:grpSpPr>
      <p:sp>
        <p:nvSpPr>
          <p:cNvPr id="24578" name="Rectangle 2">
            <a:extLst>
              <a:ext uri="{FF2B5EF4-FFF2-40B4-BE49-F238E27FC236}">
                <a16:creationId xmlns:a16="http://schemas.microsoft.com/office/drawing/2014/main" id="{C2D2C50A-D58C-05D3-D3A1-BA05517CB748}"/>
              </a:ext>
            </a:extLst>
          </p:cNvPr>
          <p:cNvSpPr>
            <a:spLocks noGrp="1" noRot="1" noChangeAspect="1" noChangeArrowheads="1" noTextEdit="1"/>
          </p:cNvSpPr>
          <p:nvPr>
            <p:ph type="sldImg"/>
          </p:nvPr>
        </p:nvSpPr>
        <p:spPr bwMode="auto">
          <a:xfrm>
            <a:off x="371475" y="674688"/>
            <a:ext cx="5986463" cy="33686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Rectangle 3">
            <a:extLst>
              <a:ext uri="{FF2B5EF4-FFF2-40B4-BE49-F238E27FC236}">
                <a16:creationId xmlns:a16="http://schemas.microsoft.com/office/drawing/2014/main" id="{162366E0-6B35-7A5A-D74C-2E9BBA89936A}"/>
              </a:ext>
            </a:extLst>
          </p:cNvPr>
          <p:cNvSpPr>
            <a:spLocks noGrp="1" noChangeArrowheads="1"/>
          </p:cNvSpPr>
          <p:nvPr>
            <p:ph type="body" idx="1"/>
          </p:nvPr>
        </p:nvSpPr>
        <p:spPr bwMode="auto">
          <a:xfrm>
            <a:off x="896938" y="4268788"/>
            <a:ext cx="4935537" cy="4041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t>1. When there is no </a:t>
            </a:r>
          </a:p>
          <a:p>
            <a:pPr eaLnBrk="1" hangingPunct="1"/>
            <a:endParaRPr lang="en-US" altLang="en-US"/>
          </a:p>
          <a:p>
            <a:pPr eaLnBrk="1" hangingPunct="1"/>
            <a:endParaRPr lang="en-US" altLang="en-US"/>
          </a:p>
          <a:p>
            <a:pPr eaLnBrk="1" hangingPunct="1"/>
            <a:r>
              <a:rPr lang="en-US" altLang="en-US"/>
              <a:t>IV and DV are both nominal. Chi Squares determines the association between IV and DV by counting the frequencies of distribution. </a:t>
            </a:r>
          </a:p>
          <a:p>
            <a:pPr lvl="1" eaLnBrk="1" hangingPunct="1"/>
            <a:endParaRPr lang="en-US" altLang="en-US" i="1"/>
          </a:p>
          <a:p>
            <a:pPr eaLnBrk="1" hangingPunct="1"/>
            <a:endParaRPr lang="en-US" altLang="en-US"/>
          </a:p>
        </p:txBody>
      </p:sp>
    </p:spTree>
    <p:extLst>
      <p:ext uri="{BB962C8B-B14F-4D97-AF65-F5344CB8AC3E}">
        <p14:creationId xmlns:p14="http://schemas.microsoft.com/office/powerpoint/2010/main" val="1495811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113</a:t>
            </a:fld>
            <a:endParaRPr lang="en-GB"/>
          </a:p>
        </p:txBody>
      </p:sp>
    </p:spTree>
    <p:extLst>
      <p:ext uri="{BB962C8B-B14F-4D97-AF65-F5344CB8AC3E}">
        <p14:creationId xmlns:p14="http://schemas.microsoft.com/office/powerpoint/2010/main" val="593727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10/03/2026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10/03/2026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s://www-emerald-com.uwtsd.idm.oclc.org/jstp/article-pdf/17/6/681/2003897/09604520710835000.pdf"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doi.org/10.1108/0960452071083500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_zFBUfZEBWQ&amp;list=PLVI_iGT5ZuRkk2d-kePUmlIHD5pmOuquN"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31.emf"/><Relationship Id="rId5" Type="http://schemas.openxmlformats.org/officeDocument/2006/relationships/image" Target="../media/image30.emf"/><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32.emf"/><Relationship Id="rId5" Type="http://schemas.openxmlformats.org/officeDocument/2006/relationships/image" Target="../media/image31.emf"/><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33.emf"/><Relationship Id="rId5" Type="http://schemas.openxmlformats.org/officeDocument/2006/relationships/image" Target="../media/image31.emf"/><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34.emf"/><Relationship Id="rId5" Type="http://schemas.openxmlformats.org/officeDocument/2006/relationships/image" Target="../media/image31.emf"/><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png"/></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9.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4.png"/></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4.png"/></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5.png"/><Relationship Id="rId4" Type="http://schemas.openxmlformats.org/officeDocument/2006/relationships/image" Target="../media/image4.png"/></Relationships>
</file>

<file path=ppt/slides/_rels/slide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hyperlink" Target="https://onlinelibrary.wiley.com/doi/epdf/10.1002/cb.1974" TargetMode="External"/><Relationship Id="rId4" Type="http://schemas.openxmlformats.org/officeDocument/2006/relationships/image" Target="../media/image4.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gi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2.xml.rels><?xml version="1.0" encoding="UTF-8" standalone="yes"?>
<Relationships xmlns="http://schemas.openxmlformats.org/package/2006/relationships"><Relationship Id="rId3" Type="http://schemas.openxmlformats.org/officeDocument/2006/relationships/hyperlink" Target="https://www.discoveringstatistics.com/statistics-hell-p/egestes-predicting-categorical-outcomes/chi-square-tes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youtube.com/watch?v=wfIfEWMJY3s"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4.png"/><Relationship Id="rId4" Type="http://schemas.openxmlformats.org/officeDocument/2006/relationships/image" Target="../media/image3.png"/></Relationships>
</file>

<file path=ppt/slides/_rels/slide7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2.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image" Target="../media/image4.png"/></Relationships>
</file>

<file path=ppt/slides/_rels/slide7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64.png"/><Relationship Id="rId4" Type="http://schemas.openxmlformats.org/officeDocument/2006/relationships/image" Target="../media/image4.png"/></Relationships>
</file>

<file path=ppt/slides/_rels/slide8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4.png"/></Relationships>
</file>

<file path=ppt/slides/_rels/slide8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8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8.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0.xml.rels><?xml version="1.0" encoding="UTF-8" standalone="yes"?>
<Relationships xmlns="http://schemas.openxmlformats.org/package/2006/relationships"><Relationship Id="rId8" Type="http://schemas.openxmlformats.org/officeDocument/2006/relationships/hyperlink" Target="http://en.wikipedia.org/wiki/Correlation" TargetMode="External"/><Relationship Id="rId13" Type="http://schemas.openxmlformats.org/officeDocument/2006/relationships/hyperlink" Target="http://en.wikipedia.org/wiki/Coefficient_of_variation" TargetMode="External"/><Relationship Id="rId18" Type="http://schemas.openxmlformats.org/officeDocument/2006/relationships/image" Target="../media/image70.wmf"/><Relationship Id="rId3" Type="http://schemas.openxmlformats.org/officeDocument/2006/relationships/hyperlink" Target="http://en.wikipedia.org/wiki/Chi-square_test" TargetMode="External"/><Relationship Id="rId21" Type="http://schemas.openxmlformats.org/officeDocument/2006/relationships/oleObject" Target="../embeddings/oleObject4.bin"/><Relationship Id="rId7" Type="http://schemas.openxmlformats.org/officeDocument/2006/relationships/hyperlink" Target="http://en.wikipedia.org/wiki/Standard_deviation" TargetMode="External"/><Relationship Id="rId12" Type="http://schemas.openxmlformats.org/officeDocument/2006/relationships/hyperlink" Target="http://en.wikipedia.org/wiki/Harmonic_mean" TargetMode="External"/><Relationship Id="rId17" Type="http://schemas.openxmlformats.org/officeDocument/2006/relationships/oleObject" Target="../embeddings/oleObject2.bin"/><Relationship Id="rId25" Type="http://schemas.openxmlformats.org/officeDocument/2006/relationships/image" Target="../media/image4.png"/><Relationship Id="rId2" Type="http://schemas.openxmlformats.org/officeDocument/2006/relationships/hyperlink" Target="http://en.wikipedia.org/wiki/Mode_(statistics)" TargetMode="External"/><Relationship Id="rId16" Type="http://schemas.openxmlformats.org/officeDocument/2006/relationships/image" Target="../media/image69.wmf"/><Relationship Id="rId20" Type="http://schemas.openxmlformats.org/officeDocument/2006/relationships/image" Target="../media/image71.wmf"/><Relationship Id="rId1" Type="http://schemas.openxmlformats.org/officeDocument/2006/relationships/slideLayout" Target="../slideLayouts/slideLayout2.xml"/><Relationship Id="rId6" Type="http://schemas.openxmlformats.org/officeDocument/2006/relationships/hyperlink" Target="http://en.wikipedia.org/wiki/Mean" TargetMode="External"/><Relationship Id="rId11" Type="http://schemas.openxmlformats.org/officeDocument/2006/relationships/hyperlink" Target="http://en.wikipedia.org/wiki/Geometric_mean" TargetMode="External"/><Relationship Id="rId24" Type="http://schemas.openxmlformats.org/officeDocument/2006/relationships/image" Target="../media/image2.png"/><Relationship Id="rId5" Type="http://schemas.openxmlformats.org/officeDocument/2006/relationships/hyperlink" Target="http://en.wikipedia.org/wiki/Percentile" TargetMode="External"/><Relationship Id="rId15" Type="http://schemas.openxmlformats.org/officeDocument/2006/relationships/oleObject" Target="../embeddings/oleObject1.bin"/><Relationship Id="rId23" Type="http://schemas.openxmlformats.org/officeDocument/2006/relationships/image" Target="../media/image3.png"/><Relationship Id="rId10" Type="http://schemas.openxmlformats.org/officeDocument/2006/relationships/hyperlink" Target="http://en.wikipedia.org/wiki/Analysis_of_variance" TargetMode="External"/><Relationship Id="rId19" Type="http://schemas.openxmlformats.org/officeDocument/2006/relationships/oleObject" Target="../embeddings/oleObject3.bin"/><Relationship Id="rId4" Type="http://schemas.openxmlformats.org/officeDocument/2006/relationships/hyperlink" Target="http://en.wikipedia.org/wiki/Median" TargetMode="External"/><Relationship Id="rId9" Type="http://schemas.openxmlformats.org/officeDocument/2006/relationships/hyperlink" Target="http://en.wikipedia.org/wiki/Regression_analysis" TargetMode="External"/><Relationship Id="rId14" Type="http://schemas.openxmlformats.org/officeDocument/2006/relationships/hyperlink" Target="http://en.wikipedia.org/wiki/Logarithms" TargetMode="External"/><Relationship Id="rId22" Type="http://schemas.openxmlformats.org/officeDocument/2006/relationships/image" Target="../media/image72.wmf"/></Relationships>
</file>

<file path=ppt/slides/_rels/slide9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3.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9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74.png"/><Relationship Id="rId4" Type="http://schemas.openxmlformats.org/officeDocument/2006/relationships/image" Target="../media/image4.png"/></Relationships>
</file>

<file path=ppt/slides/_rels/slide9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9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5.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png"/></Relationships>
</file>

<file path=ppt/slides/_rels/slide9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76.png"/><Relationship Id="rId4" Type="http://schemas.openxmlformats.org/officeDocument/2006/relationships/image" Target="../media/image4.pn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10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6.xml.rels><?xml version="1.0" encoding="UTF-8" standalone="yes"?>
<Relationships xmlns="http://schemas.openxmlformats.org/package/2006/relationships"><Relationship Id="rId3" Type="http://schemas.openxmlformats.org/officeDocument/2006/relationships/image" Target="../media/image80.wmf"/><Relationship Id="rId2" Type="http://schemas.openxmlformats.org/officeDocument/2006/relationships/oleObject" Target="../embeddings/oleObject5.bin"/><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png"/></Relationships>
</file>

<file path=ppt/slides/_rels/slide10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1.png"/><Relationship Id="rId5" Type="http://schemas.openxmlformats.org/officeDocument/2006/relationships/image" Target="../media/image4.png"/><Relationship Id="rId4" Type="http://schemas.openxmlformats.org/officeDocument/2006/relationships/image" Target="../media/image3.png"/></Relationships>
</file>

<file path=ppt/slides/_rels/slide110.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hyperlink" Target="https://smartpls.com/documentation/must-reads/pls-sem-book" TargetMode="Externa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4.png"/></Relationships>
</file>

<file path=ppt/slides/_rels/slide1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87.png"/><Relationship Id="rId4" Type="http://schemas.openxmlformats.org/officeDocument/2006/relationships/image" Target="../media/image4.png"/></Relationships>
</file>

<file path=ppt/slides/_rels/slide116.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hyperlink" Target="https://youtu.be/2GRZ_d4ftoo" TargetMode="Externa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hyperlink" Target="https://smartpls.com/documentation/must-reads/pls-sem-boo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10F23652-849A-0171-2366-7582016EB828}"/>
              </a:ext>
            </a:extLst>
          </p:cNvPr>
          <p:cNvPicPr>
            <a:picLocks noChangeAspect="1"/>
          </p:cNvPicPr>
          <p:nvPr/>
        </p:nvPicPr>
        <p:blipFill>
          <a:blip r:embed="rId2"/>
          <a:srcRect l="8224" r="18742" b="-1"/>
          <a:stretch>
            <a:fillRect/>
          </a:stretch>
        </p:blipFill>
        <p:spPr>
          <a:xfrm>
            <a:off x="621675" y="623275"/>
            <a:ext cx="4032621" cy="5607882"/>
          </a:xfrm>
          <a:prstGeom prst="rect">
            <a:avLst/>
          </a:prstGeom>
        </p:spPr>
      </p:pic>
      <p:sp>
        <p:nvSpPr>
          <p:cNvPr id="49" name="Right Triangle 4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89"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5201731" y="752730"/>
            <a:ext cx="5799947" cy="3494398"/>
          </a:xfrm>
        </p:spPr>
        <p:txBody>
          <a:bodyPr vert="horz" lIns="91440" tIns="45720" rIns="91440" bIns="45720" rtlCol="0" anchor="b">
            <a:normAutofit/>
          </a:bodyPr>
          <a:lstStyle/>
          <a:p>
            <a:pPr algn="l"/>
            <a:r>
              <a:rPr lang="en-US" sz="6200"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450210" y="4582814"/>
            <a:ext cx="5065390" cy="1648343"/>
          </a:xfrm>
        </p:spPr>
        <p:txBody>
          <a:bodyPr vert="horz" lIns="91440" tIns="45720" rIns="91440" bIns="45720" rtlCol="0" anchor="t">
            <a:normAutofit/>
          </a:bodyPr>
          <a:lstStyle/>
          <a:p>
            <a:pPr indent="-228600" algn="l">
              <a:buFont typeface="Arial" panose="020B0604020202020204" pitchFamily="34" charset="0"/>
              <a:buChar char="•"/>
            </a:pPr>
            <a:r>
              <a:rPr lang="en-US" dirty="0"/>
              <a:t>Week 5  – SPSS IN ACTION</a:t>
            </a:r>
          </a:p>
          <a:p>
            <a:pPr indent="-228600" algn="l">
              <a:buFont typeface="Arial" panose="020B0604020202020204" pitchFamily="34" charset="0"/>
              <a:buChar char="•"/>
            </a:pPr>
            <a:r>
              <a:rPr lang="en-US" dirty="0"/>
              <a:t>Dr. Helen LEE</a:t>
            </a:r>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41D8F-52BC-E506-1E46-835175A29FFA}"/>
              </a:ext>
            </a:extLst>
          </p:cNvPr>
          <p:cNvSpPr>
            <a:spLocks noGrp="1"/>
          </p:cNvSpPr>
          <p:nvPr>
            <p:ph type="title"/>
          </p:nvPr>
        </p:nvSpPr>
        <p:spPr>
          <a:xfrm>
            <a:off x="838200" y="365126"/>
            <a:ext cx="11353800" cy="674636"/>
          </a:xfrm>
        </p:spPr>
        <p:txBody>
          <a:bodyPr>
            <a:normAutofit fontScale="90000"/>
          </a:bodyPr>
          <a:lstStyle/>
          <a:p>
            <a:r>
              <a:rPr lang="en-US" dirty="0"/>
              <a:t>A 3-page Proposal for one-to-one consultation</a:t>
            </a:r>
            <a:endParaRPr lang="en-GB" dirty="0"/>
          </a:p>
        </p:txBody>
      </p:sp>
      <p:sp>
        <p:nvSpPr>
          <p:cNvPr id="3" name="Content Placeholder 2">
            <a:extLst>
              <a:ext uri="{FF2B5EF4-FFF2-40B4-BE49-F238E27FC236}">
                <a16:creationId xmlns:a16="http://schemas.microsoft.com/office/drawing/2014/main" id="{E06F1682-6108-E667-A853-3361BC96F930}"/>
              </a:ext>
            </a:extLst>
          </p:cNvPr>
          <p:cNvSpPr>
            <a:spLocks noGrp="1"/>
          </p:cNvSpPr>
          <p:nvPr>
            <p:ph idx="1"/>
          </p:nvPr>
        </p:nvSpPr>
        <p:spPr>
          <a:xfrm>
            <a:off x="838200" y="1209368"/>
            <a:ext cx="10515600" cy="4591511"/>
          </a:xfrm>
        </p:spPr>
        <p:txBody>
          <a:bodyPr>
            <a:normAutofit fontScale="92500" lnSpcReduction="10000"/>
          </a:bodyPr>
          <a:lstStyle/>
          <a:p>
            <a:r>
              <a:rPr lang="en-US" dirty="0"/>
              <a:t>Topic </a:t>
            </a:r>
          </a:p>
          <a:p>
            <a:r>
              <a:rPr lang="en-US" dirty="0"/>
              <a:t>Database (Should have at least 150 dataset)</a:t>
            </a:r>
          </a:p>
          <a:p>
            <a:r>
              <a:rPr lang="en-US" dirty="0"/>
              <a:t>Background </a:t>
            </a:r>
          </a:p>
          <a:p>
            <a:r>
              <a:rPr lang="en-US" dirty="0"/>
              <a:t>Aim </a:t>
            </a:r>
          </a:p>
          <a:p>
            <a:r>
              <a:rPr lang="en-US" dirty="0"/>
              <a:t>Objectives </a:t>
            </a:r>
          </a:p>
          <a:p>
            <a:r>
              <a:rPr lang="en-US" dirty="0"/>
              <a:t>Research Questions </a:t>
            </a:r>
          </a:p>
          <a:p>
            <a:r>
              <a:rPr lang="en-US" dirty="0"/>
              <a:t>Theory selected or identified </a:t>
            </a:r>
          </a:p>
          <a:p>
            <a:endParaRPr lang="en-US" dirty="0"/>
          </a:p>
          <a:p>
            <a:pPr marL="0" indent="0">
              <a:buNone/>
            </a:pPr>
            <a:endParaRPr lang="en-GB" dirty="0"/>
          </a:p>
          <a:p>
            <a:pPr marL="0" indent="0">
              <a:buNone/>
            </a:pPr>
            <a:r>
              <a:rPr lang="en-GB" dirty="0"/>
              <a:t>Remarks : We will also discuss how SPSS helps you analyse the data </a:t>
            </a:r>
          </a:p>
        </p:txBody>
      </p:sp>
    </p:spTree>
    <p:extLst>
      <p:ext uri="{BB962C8B-B14F-4D97-AF65-F5344CB8AC3E}">
        <p14:creationId xmlns:p14="http://schemas.microsoft.com/office/powerpoint/2010/main" val="2347516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F683-E28F-A7FC-FE41-5D426B6B27AB}"/>
              </a:ext>
            </a:extLst>
          </p:cNvPr>
          <p:cNvSpPr>
            <a:spLocks noGrp="1"/>
          </p:cNvSpPr>
          <p:nvPr>
            <p:ph type="title"/>
          </p:nvPr>
        </p:nvSpPr>
        <p:spPr>
          <a:xfrm>
            <a:off x="494071" y="365125"/>
            <a:ext cx="11194025" cy="1325563"/>
          </a:xfrm>
        </p:spPr>
        <p:txBody>
          <a:bodyPr/>
          <a:lstStyle/>
          <a:p>
            <a:r>
              <a:rPr lang="en-US" dirty="0"/>
              <a:t>LCDB 7011 Quantitative Research Methods : One-to-One Consultation (18/03) at IQ102</a:t>
            </a:r>
            <a:endParaRPr lang="en-GB" dirty="0"/>
          </a:p>
        </p:txBody>
      </p:sp>
      <p:graphicFrame>
        <p:nvGraphicFramePr>
          <p:cNvPr id="8" name="Table 7">
            <a:extLst>
              <a:ext uri="{FF2B5EF4-FFF2-40B4-BE49-F238E27FC236}">
                <a16:creationId xmlns:a16="http://schemas.microsoft.com/office/drawing/2014/main" id="{7351E5A3-A9B4-B4A8-FBBC-81D5C6B1B45B}"/>
              </a:ext>
            </a:extLst>
          </p:cNvPr>
          <p:cNvGraphicFramePr>
            <a:graphicFrameLocks noGrp="1"/>
          </p:cNvGraphicFramePr>
          <p:nvPr>
            <p:extLst>
              <p:ext uri="{D42A27DB-BD31-4B8C-83A1-F6EECF244321}">
                <p14:modId xmlns:p14="http://schemas.microsoft.com/office/powerpoint/2010/main" val="4012779642"/>
              </p:ext>
            </p:extLst>
          </p:nvPr>
        </p:nvGraphicFramePr>
        <p:xfrm>
          <a:off x="3712498" y="1755059"/>
          <a:ext cx="8248445" cy="4410809"/>
        </p:xfrm>
        <a:graphic>
          <a:graphicData uri="http://schemas.openxmlformats.org/drawingml/2006/table">
            <a:tbl>
              <a:tblPr/>
              <a:tblGrid>
                <a:gridCol w="2699217">
                  <a:extLst>
                    <a:ext uri="{9D8B030D-6E8A-4147-A177-3AD203B41FA5}">
                      <a16:colId xmlns:a16="http://schemas.microsoft.com/office/drawing/2014/main" val="2695394459"/>
                    </a:ext>
                  </a:extLst>
                </a:gridCol>
                <a:gridCol w="5549228">
                  <a:extLst>
                    <a:ext uri="{9D8B030D-6E8A-4147-A177-3AD203B41FA5}">
                      <a16:colId xmlns:a16="http://schemas.microsoft.com/office/drawing/2014/main" val="1124904788"/>
                    </a:ext>
                  </a:extLst>
                </a:gridCol>
              </a:tblGrid>
              <a:tr h="401668">
                <a:tc>
                  <a:txBody>
                    <a:bodyPr/>
                    <a:lstStyle/>
                    <a:p>
                      <a:pPr algn="l" fontAlgn="t">
                        <a:buNone/>
                      </a:pPr>
                      <a:r>
                        <a:rPr lang="en-GB" sz="2000" b="0" i="0" u="none" strike="noStrike">
                          <a:solidFill>
                            <a:srgbClr val="000000"/>
                          </a:solidFill>
                          <a:effectLst/>
                          <a:latin typeface="Aptos Narrow" panose="020B0004020202020204" pitchFamily="34" charset="0"/>
                        </a:rPr>
                        <a:t>Time</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F2D0"/>
                    </a:solidFill>
                  </a:tcPr>
                </a:tc>
                <a:tc>
                  <a:txBody>
                    <a:bodyPr/>
                    <a:lstStyle/>
                    <a:p>
                      <a:pPr algn="l" fontAlgn="t">
                        <a:buNone/>
                      </a:pPr>
                      <a:r>
                        <a:rPr lang="en-US" sz="2000" b="0" i="0" u="none" strike="noStrike" dirty="0">
                          <a:solidFill>
                            <a:srgbClr val="000000"/>
                          </a:solidFill>
                          <a:effectLst/>
                          <a:latin typeface="Aptos Narrow" panose="020B0004020202020204" pitchFamily="34" charset="0"/>
                        </a:rPr>
                        <a:t>Name of student (S/I)</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F2D0"/>
                    </a:solidFill>
                  </a:tcPr>
                </a:tc>
                <a:extLst>
                  <a:ext uri="{0D108BD9-81ED-4DB2-BD59-A6C34878D82A}">
                    <a16:rowId xmlns:a16="http://schemas.microsoft.com/office/drawing/2014/main" val="3794014873"/>
                  </a:ext>
                </a:extLst>
              </a:tr>
              <a:tr h="398437">
                <a:tc>
                  <a:txBody>
                    <a:bodyPr/>
                    <a:lstStyle/>
                    <a:p>
                      <a:pPr algn="l" rtl="0" fontAlgn="t">
                        <a:buNone/>
                      </a:pPr>
                      <a:r>
                        <a:rPr lang="en-GB" sz="1800" b="0" i="0" u="none" strike="noStrike">
                          <a:solidFill>
                            <a:srgbClr val="000000"/>
                          </a:solidFill>
                          <a:effectLst/>
                          <a:latin typeface="Calibri" panose="020F0502020204030204" pitchFamily="34" charset="0"/>
                        </a:rPr>
                        <a:t>09:00 – 09:25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Natalie Brailsford 2536525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43994686"/>
                  </a:ext>
                </a:extLst>
              </a:tr>
              <a:tr h="367209">
                <a:tc>
                  <a:txBody>
                    <a:bodyPr/>
                    <a:lstStyle/>
                    <a:p>
                      <a:pPr algn="l" rtl="0" fontAlgn="t">
                        <a:buNone/>
                      </a:pPr>
                      <a:r>
                        <a:rPr lang="en-GB" sz="1800" b="0" i="0" u="none" strike="noStrike" dirty="0">
                          <a:solidFill>
                            <a:srgbClr val="000000"/>
                          </a:solidFill>
                          <a:effectLst/>
                          <a:latin typeface="Calibri" panose="020F0502020204030204" pitchFamily="34" charset="0"/>
                        </a:rPr>
                        <a:t>09:30 -  09:55 </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Hina Tokeer (2419580)</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302427"/>
                  </a:ext>
                </a:extLst>
              </a:tr>
              <a:tr h="430743">
                <a:tc>
                  <a:txBody>
                    <a:bodyPr/>
                    <a:lstStyle/>
                    <a:p>
                      <a:pPr algn="l" rtl="0" fontAlgn="t">
                        <a:buNone/>
                      </a:pPr>
                      <a:r>
                        <a:rPr lang="en-GB" sz="1800" b="0" i="0" u="none" strike="noStrike">
                          <a:solidFill>
                            <a:srgbClr val="000000"/>
                          </a:solidFill>
                          <a:effectLst/>
                          <a:latin typeface="Calibri" panose="020F0502020204030204" pitchFamily="34" charset="0"/>
                        </a:rPr>
                        <a:t>10:00 – 10:25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Marvin Malthus Gomes (2507129)</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8248818"/>
                  </a:ext>
                </a:extLst>
              </a:tr>
              <a:tr h="419974">
                <a:tc>
                  <a:txBody>
                    <a:bodyPr/>
                    <a:lstStyle/>
                    <a:p>
                      <a:pPr algn="l" rtl="0" fontAlgn="t">
                        <a:buNone/>
                      </a:pPr>
                      <a:r>
                        <a:rPr lang="en-GB" sz="1800" b="0" i="0" u="none" strike="noStrike" dirty="0">
                          <a:solidFill>
                            <a:srgbClr val="000000"/>
                          </a:solidFill>
                          <a:effectLst/>
                          <a:latin typeface="Calibri" panose="020F0502020204030204" pitchFamily="34" charset="0"/>
                        </a:rPr>
                        <a:t>10:30 - 10:55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Guangzheng Wu (2501013)</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868505"/>
                  </a:ext>
                </a:extLst>
              </a:tr>
              <a:tr h="367209">
                <a:tc>
                  <a:txBody>
                    <a:bodyPr/>
                    <a:lstStyle/>
                    <a:p>
                      <a:pPr algn="l" rtl="0" fontAlgn="t">
                        <a:buNone/>
                      </a:pPr>
                      <a:r>
                        <a:rPr lang="en-GB" sz="1800" b="0" i="0" u="none" strike="noStrike">
                          <a:solidFill>
                            <a:srgbClr val="000000"/>
                          </a:solidFill>
                          <a:effectLst/>
                          <a:latin typeface="Calibri" panose="020F0502020204030204" pitchFamily="34" charset="0"/>
                        </a:rPr>
                        <a:t>11:00 - 11:25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Pricilla Moses (1818519)</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59343947"/>
                  </a:ext>
                </a:extLst>
              </a:tr>
              <a:tr h="430743">
                <a:tc>
                  <a:txBody>
                    <a:bodyPr/>
                    <a:lstStyle/>
                    <a:p>
                      <a:pPr algn="l" rtl="0" fontAlgn="t">
                        <a:buNone/>
                      </a:pPr>
                      <a:r>
                        <a:rPr lang="en-GB" sz="1800" b="0" i="0" u="none" strike="noStrike">
                          <a:solidFill>
                            <a:srgbClr val="000000"/>
                          </a:solidFill>
                          <a:effectLst/>
                          <a:latin typeface="Calibri" panose="020F0502020204030204" pitchFamily="34" charset="0"/>
                        </a:rPr>
                        <a:t>11:30 - 11:55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dirty="0">
                          <a:solidFill>
                            <a:srgbClr val="000000"/>
                          </a:solidFill>
                          <a:effectLst/>
                          <a:latin typeface="Arial" panose="020B0604020202020204" pitchFamily="34" charset="0"/>
                        </a:rPr>
                        <a:t>Nusrat </a:t>
                      </a:r>
                      <a:r>
                        <a:rPr lang="en-GB" sz="1800" b="0" i="0" u="none" strike="noStrike" dirty="0" err="1">
                          <a:solidFill>
                            <a:srgbClr val="000000"/>
                          </a:solidFill>
                          <a:effectLst/>
                          <a:latin typeface="Arial" panose="020B0604020202020204" pitchFamily="34" charset="0"/>
                        </a:rPr>
                        <a:t>jahan</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jeba</a:t>
                      </a:r>
                      <a:r>
                        <a:rPr lang="en-GB" sz="1800" b="0" i="0" u="none" strike="noStrike" dirty="0">
                          <a:solidFill>
                            <a:srgbClr val="000000"/>
                          </a:solidFill>
                          <a:effectLst/>
                          <a:latin typeface="Arial" panose="020B0604020202020204" pitchFamily="34" charset="0"/>
                        </a:rPr>
                        <a:t>(2508904)</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65025384"/>
                  </a:ext>
                </a:extLst>
              </a:tr>
              <a:tr h="398437">
                <a:tc>
                  <a:txBody>
                    <a:bodyPr/>
                    <a:lstStyle/>
                    <a:p>
                      <a:pPr algn="l" rtl="0" fontAlgn="t">
                        <a:buNone/>
                      </a:pPr>
                      <a:r>
                        <a:rPr lang="en-GB" sz="1800" b="0" i="0" u="none" strike="noStrike">
                          <a:solidFill>
                            <a:srgbClr val="000000"/>
                          </a:solidFill>
                          <a:effectLst/>
                          <a:latin typeface="Calibri" panose="020F0502020204030204" pitchFamily="34" charset="0"/>
                        </a:rPr>
                        <a:t>12:00 - 12:25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Panktibahen chaudhari(2504333)</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27240431"/>
                  </a:ext>
                </a:extLst>
              </a:tr>
              <a:tr h="452280">
                <a:tc>
                  <a:txBody>
                    <a:bodyPr/>
                    <a:lstStyle/>
                    <a:p>
                      <a:pPr algn="l" rtl="0" fontAlgn="t">
                        <a:buNone/>
                      </a:pPr>
                      <a:r>
                        <a:rPr lang="en-GB" sz="1800" b="0" i="0" u="none" strike="noStrike">
                          <a:solidFill>
                            <a:srgbClr val="000000"/>
                          </a:solidFill>
                          <a:effectLst/>
                          <a:latin typeface="Calibri" panose="020F0502020204030204" pitchFamily="34" charset="0"/>
                        </a:rPr>
                        <a:t>12:30 - 12:55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Ummay Huney (2513079)</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32320325"/>
                  </a:ext>
                </a:extLst>
              </a:tr>
              <a:tr h="376900">
                <a:tc>
                  <a:txBody>
                    <a:bodyPr/>
                    <a:lstStyle/>
                    <a:p>
                      <a:pPr algn="l" rtl="0" fontAlgn="t">
                        <a:buNone/>
                      </a:pPr>
                      <a:r>
                        <a:rPr lang="en-GB" sz="1800" b="0" i="0" u="none" strike="noStrike">
                          <a:solidFill>
                            <a:srgbClr val="000000"/>
                          </a:solidFill>
                          <a:effectLst/>
                          <a:latin typeface="Calibri" panose="020F0502020204030204" pitchFamily="34" charset="0"/>
                        </a:rPr>
                        <a:t>13:00 - 13:25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Sumaiya Minnat (2506343)</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1095166"/>
                  </a:ext>
                </a:extLst>
              </a:tr>
              <a:tr h="367209">
                <a:tc>
                  <a:txBody>
                    <a:bodyPr/>
                    <a:lstStyle/>
                    <a:p>
                      <a:pPr algn="l" rtl="0" fontAlgn="t">
                        <a:buNone/>
                      </a:pPr>
                      <a:r>
                        <a:rPr lang="en-GB" sz="1800" b="0" i="0" u="none" strike="noStrike">
                          <a:solidFill>
                            <a:srgbClr val="000000"/>
                          </a:solidFill>
                          <a:effectLst/>
                          <a:latin typeface="Calibri" panose="020F0502020204030204" pitchFamily="34" charset="0"/>
                        </a:rPr>
                        <a:t>13:30 – 13:55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dirty="0">
                          <a:solidFill>
                            <a:srgbClr val="000000"/>
                          </a:solidFill>
                          <a:effectLst/>
                          <a:latin typeface="Arial" panose="020B0604020202020204" pitchFamily="34" charset="0"/>
                        </a:rPr>
                        <a:t>Sadia  </a:t>
                      </a:r>
                      <a:r>
                        <a:rPr lang="en-GB" sz="1800" b="0" i="0" u="none" strike="noStrike" dirty="0" err="1">
                          <a:solidFill>
                            <a:srgbClr val="000000"/>
                          </a:solidFill>
                          <a:effectLst/>
                          <a:latin typeface="Arial" panose="020B0604020202020204" pitchFamily="34" charset="0"/>
                        </a:rPr>
                        <a:t>islam</a:t>
                      </a:r>
                      <a:r>
                        <a:rPr lang="en-GB" sz="1800" b="0" i="0" u="none" strike="noStrike" dirty="0">
                          <a:solidFill>
                            <a:srgbClr val="000000"/>
                          </a:solidFill>
                          <a:effectLst/>
                          <a:latin typeface="Arial" panose="020B0604020202020204" pitchFamily="34" charset="0"/>
                        </a:rPr>
                        <a:t> (2511736)</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86237189"/>
                  </a:ext>
                </a:extLst>
              </a:tr>
            </a:tbl>
          </a:graphicData>
        </a:graphic>
      </p:graphicFrame>
      <p:sp>
        <p:nvSpPr>
          <p:cNvPr id="9" name="Rectangle: Rounded Corners 8">
            <a:extLst>
              <a:ext uri="{FF2B5EF4-FFF2-40B4-BE49-F238E27FC236}">
                <a16:creationId xmlns:a16="http://schemas.microsoft.com/office/drawing/2014/main" id="{D5B3C9D2-1928-0C5F-500E-607DE57A751E}"/>
              </a:ext>
            </a:extLst>
          </p:cNvPr>
          <p:cNvSpPr/>
          <p:nvPr/>
        </p:nvSpPr>
        <p:spPr>
          <a:xfrm>
            <a:off x="231057" y="2086898"/>
            <a:ext cx="3124201" cy="3857224"/>
          </a:xfrm>
          <a:prstGeom prst="round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Please attend the One-to-one consultation session according to your selected timeslot</a:t>
            </a:r>
            <a:endParaRPr lang="en-GB" sz="3200" dirty="0"/>
          </a:p>
        </p:txBody>
      </p:sp>
    </p:spTree>
    <p:extLst>
      <p:ext uri="{BB962C8B-B14F-4D97-AF65-F5344CB8AC3E}">
        <p14:creationId xmlns:p14="http://schemas.microsoft.com/office/powerpoint/2010/main" val="145927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763047" y="99654"/>
            <a:ext cx="10515600" cy="706721"/>
          </a:xfrm>
        </p:spPr>
        <p:txBody>
          <a:bodyPr>
            <a:normAutofit fontScale="90000"/>
          </a:bodyPr>
          <a:lstStyle/>
          <a:p>
            <a:pPr algn="ctr">
              <a:defRPr/>
            </a:pPr>
            <a:br>
              <a:rPr lang="en-GB" dirty="0"/>
            </a:br>
            <a:r>
              <a:rPr lang="en-US" altLang="zh-CN" sz="4400" u="sng" dirty="0">
                <a:solidFill>
                  <a:srgbClr val="800080"/>
                </a:solidFill>
                <a:effectLst>
                  <a:outerShdw blurRad="38100" dist="38100" dir="2700000" algn="tl">
                    <a:srgbClr val="000000">
                      <a:alpha val="43137"/>
                    </a:srgbClr>
                  </a:outerShdw>
                </a:effectLst>
                <a:latin typeface="Times New Roman" pitchFamily="18" charset="0"/>
                <a:ea typeface="宋体" pitchFamily="2" charset="-122"/>
                <a:cs typeface="Times New Roman" pitchFamily="18" charset="0"/>
              </a:rPr>
              <a:t>Content of SPSS</a:t>
            </a:r>
            <a:br>
              <a:rPr lang="en-US" altLang="zh-CN" sz="4400" u="sng" dirty="0">
                <a:solidFill>
                  <a:srgbClr val="800080"/>
                </a:solidFill>
                <a:effectLst>
                  <a:outerShdw blurRad="38100" dist="38100" dir="2700000" algn="tl">
                    <a:srgbClr val="000000">
                      <a:alpha val="43137"/>
                    </a:srgbClr>
                  </a:outerShdw>
                </a:effectLst>
                <a:latin typeface="Times New Roman" pitchFamily="18" charset="0"/>
                <a:ea typeface="宋体" pitchFamily="2" charset="-122"/>
                <a:cs typeface="Times New Roman" pitchFamily="18" charset="0"/>
              </a:rPr>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148586" y="933507"/>
            <a:ext cx="10045440" cy="4657238"/>
          </a:xfrm>
        </p:spPr>
        <p:txBody>
          <a:bodyPr>
            <a:normAutofit/>
          </a:bodyPr>
          <a:lstStyle/>
          <a:p>
            <a:pPr marL="1044575" lvl="2" indent="-514350" eaLnBrk="1" hangingPunct="1">
              <a:spcBef>
                <a:spcPts val="600"/>
              </a:spcBef>
              <a:buFont typeface="Calibri" panose="020F0502020204030204" pitchFamily="34" charset="0"/>
              <a:buAutoNum type="arabicPeriod"/>
            </a:pPr>
            <a:r>
              <a:rPr lang="en-US" altLang="zh-CN" sz="3200" dirty="0">
                <a:solidFill>
                  <a:srgbClr val="0033CC"/>
                </a:solidFill>
                <a:latin typeface="Georgia" panose="02040502050405020303" pitchFamily="18" charset="0"/>
                <a:ea typeface="宋体" panose="02010600030101010101" pitchFamily="2" charset="-122"/>
              </a:rPr>
              <a:t>SPSS Introduction</a:t>
            </a:r>
          </a:p>
          <a:p>
            <a:pPr marL="1044575" lvl="2" indent="-514350">
              <a:spcBef>
                <a:spcPts val="600"/>
              </a:spcBef>
              <a:buFont typeface="Calibri" panose="020F0502020204030204" pitchFamily="34" charset="0"/>
              <a:buAutoNum type="arabicPeriod"/>
            </a:pPr>
            <a:r>
              <a:rPr lang="en-US" altLang="zh-CN" sz="3200" dirty="0">
                <a:solidFill>
                  <a:srgbClr val="0033CC"/>
                </a:solidFill>
                <a:latin typeface="Georgia" panose="02040502050405020303" pitchFamily="18" charset="0"/>
                <a:ea typeface="宋体" panose="02010600030101010101" pitchFamily="2" charset="-122"/>
              </a:rPr>
              <a:t>Data import and Data input </a:t>
            </a:r>
          </a:p>
          <a:p>
            <a:pPr marL="1044575" lvl="2" indent="-514350" eaLnBrk="1" hangingPunct="1">
              <a:spcBef>
                <a:spcPts val="600"/>
              </a:spcBef>
              <a:buFont typeface="Calibri" panose="020F0502020204030204" pitchFamily="34" charset="0"/>
              <a:buAutoNum type="arabicPeriod"/>
            </a:pPr>
            <a:r>
              <a:rPr lang="en-US" altLang="zh-CN" sz="3200" dirty="0">
                <a:solidFill>
                  <a:srgbClr val="0033CC"/>
                </a:solidFill>
                <a:latin typeface="Georgia" panose="02040502050405020303" pitchFamily="18" charset="0"/>
                <a:ea typeface="宋体" panose="02010600030101010101" pitchFamily="2" charset="-122"/>
              </a:rPr>
              <a:t>Basic data transformation and computation</a:t>
            </a:r>
          </a:p>
          <a:p>
            <a:pPr marL="1044575" lvl="2" indent="-514350" eaLnBrk="1" hangingPunct="1">
              <a:spcBef>
                <a:spcPts val="600"/>
              </a:spcBef>
              <a:buFont typeface="Calibri" panose="020F0502020204030204" pitchFamily="34" charset="0"/>
              <a:buAutoNum type="arabicPeriod"/>
            </a:pPr>
            <a:r>
              <a:rPr lang="en-US" altLang="zh-CN" sz="3200" dirty="0">
                <a:solidFill>
                  <a:srgbClr val="0033CC"/>
                </a:solidFill>
                <a:latin typeface="Georgia" panose="02040502050405020303" pitchFamily="18" charset="0"/>
                <a:ea typeface="宋体" panose="02010600030101010101" pitchFamily="2" charset="-122"/>
              </a:rPr>
              <a:t>Descriptive analysis</a:t>
            </a:r>
          </a:p>
          <a:p>
            <a:pPr marL="1044575" lvl="2" indent="-514350">
              <a:spcBef>
                <a:spcPts val="600"/>
              </a:spcBef>
              <a:buFont typeface="Calibri" panose="020F0502020204030204" pitchFamily="34" charset="0"/>
              <a:buAutoNum type="arabicPeriod"/>
            </a:pPr>
            <a:r>
              <a:rPr lang="en-US" altLang="zh-CN" sz="3200" dirty="0">
                <a:solidFill>
                  <a:srgbClr val="0033CC"/>
                </a:solidFill>
                <a:latin typeface="Georgia" panose="02040502050405020303" pitchFamily="18" charset="0"/>
                <a:ea typeface="宋体" panose="02010600030101010101" pitchFamily="2" charset="-122"/>
              </a:rPr>
              <a:t>Cronbach Alpha (</a:t>
            </a:r>
            <a:r>
              <a:rPr lang="el-GR" sz="3200" dirty="0"/>
              <a:t>α </a:t>
            </a:r>
            <a:r>
              <a:rPr lang="en-US" sz="3200" dirty="0"/>
              <a:t>) </a:t>
            </a:r>
            <a:r>
              <a:rPr lang="en-US" altLang="zh-CN" sz="3200" dirty="0">
                <a:solidFill>
                  <a:srgbClr val="0033CC"/>
                </a:solidFill>
                <a:latin typeface="Georgia" panose="02040502050405020303" pitchFamily="18" charset="0"/>
                <a:ea typeface="宋体" panose="02010600030101010101" pitchFamily="2" charset="-122"/>
              </a:rPr>
              <a:t>- Reliability Test </a:t>
            </a:r>
          </a:p>
          <a:p>
            <a:pPr marL="1044575" lvl="2" indent="-514350" eaLnBrk="1" hangingPunct="1">
              <a:spcBef>
                <a:spcPts val="600"/>
              </a:spcBef>
              <a:buFont typeface="Calibri" panose="020F0502020204030204" pitchFamily="34" charset="0"/>
              <a:buAutoNum type="arabicPeriod"/>
            </a:pPr>
            <a:r>
              <a:rPr lang="en-US" altLang="zh-CN" sz="3200" dirty="0">
                <a:solidFill>
                  <a:srgbClr val="0033CC"/>
                </a:solidFill>
                <a:latin typeface="Georgia" panose="02040502050405020303" pitchFamily="18" charset="0"/>
                <a:ea typeface="宋体" panose="02010600030101010101" pitchFamily="2" charset="-122"/>
              </a:rPr>
              <a:t>Association and Correlation analysis</a:t>
            </a:r>
          </a:p>
          <a:p>
            <a:pPr marL="1501775" lvl="3" indent="-514350">
              <a:spcBef>
                <a:spcPts val="600"/>
              </a:spcBef>
              <a:buFont typeface="Wingdings" panose="05000000000000000000" pitchFamily="2" charset="2"/>
              <a:buChar char="Ø"/>
            </a:pPr>
            <a:r>
              <a:rPr lang="en-US" altLang="zh-CN" sz="3000" dirty="0">
                <a:solidFill>
                  <a:srgbClr val="0033CC"/>
                </a:solidFill>
                <a:latin typeface="Georgia" panose="02040502050405020303" pitchFamily="18" charset="0"/>
                <a:ea typeface="宋体" panose="02010600030101010101" pitchFamily="2" charset="-122"/>
              </a:rPr>
              <a:t>Chi-Square</a:t>
            </a:r>
          </a:p>
          <a:p>
            <a:pPr marL="1501775" lvl="3" indent="-514350">
              <a:spcBef>
                <a:spcPts val="600"/>
              </a:spcBef>
              <a:buFont typeface="Wingdings" panose="05000000000000000000" pitchFamily="2" charset="2"/>
              <a:buChar char="Ø"/>
            </a:pPr>
            <a:r>
              <a:rPr lang="en-US" altLang="zh-CN" sz="3000" dirty="0">
                <a:solidFill>
                  <a:srgbClr val="0033CC"/>
                </a:solidFill>
                <a:latin typeface="Georgia" panose="02040502050405020303" pitchFamily="18" charset="0"/>
                <a:ea typeface="宋体" panose="02010600030101010101" pitchFamily="2" charset="-122"/>
              </a:rPr>
              <a:t>Pearson Correlation</a:t>
            </a:r>
          </a:p>
          <a:p>
            <a:pPr marL="1044575" lvl="2" indent="-514350" eaLnBrk="1" hangingPunct="1">
              <a:spcBef>
                <a:spcPts val="600"/>
              </a:spcBef>
              <a:buFont typeface="Calibri" panose="020F0502020204030204" pitchFamily="34" charset="0"/>
              <a:buAutoNum type="arabicPeriod"/>
            </a:pPr>
            <a:r>
              <a:rPr lang="en-US" altLang="zh-CN" sz="3200" dirty="0">
                <a:solidFill>
                  <a:srgbClr val="0033CC"/>
                </a:solidFill>
                <a:latin typeface="Georgia" panose="02040502050405020303" pitchFamily="18" charset="0"/>
                <a:ea typeface="宋体" panose="02010600030101010101" pitchFamily="2" charset="-122"/>
              </a:rPr>
              <a:t>Normality test</a:t>
            </a:r>
          </a:p>
          <a:p>
            <a:endParaRPr lang="en-GB" altLang="en-US" dirty="0"/>
          </a:p>
          <a:p>
            <a:pPr marL="0" indent="0">
              <a:buNone/>
            </a:pPr>
            <a:endParaRPr lang="en-GB" altLang="en-US" dirty="0"/>
          </a:p>
        </p:txBody>
      </p:sp>
      <p:grpSp>
        <p:nvGrpSpPr>
          <p:cNvPr id="11" name="Group 10">
            <a:extLst>
              <a:ext uri="{FF2B5EF4-FFF2-40B4-BE49-F238E27FC236}">
                <a16:creationId xmlns:a16="http://schemas.microsoft.com/office/drawing/2014/main" id="{9936F601-056B-4B46-70F3-603322794FAC}"/>
              </a:ext>
            </a:extLst>
          </p:cNvPr>
          <p:cNvGrpSpPr/>
          <p:nvPr/>
        </p:nvGrpSpPr>
        <p:grpSpPr>
          <a:xfrm>
            <a:off x="5152445" y="5900466"/>
            <a:ext cx="7039555" cy="957534"/>
            <a:chOff x="5152445" y="5900466"/>
            <a:chExt cx="7039555" cy="957534"/>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3666819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55F4-D97E-BCDF-E69A-929B5DB57A51}"/>
              </a:ext>
            </a:extLst>
          </p:cNvPr>
          <p:cNvSpPr>
            <a:spLocks noGrp="1"/>
          </p:cNvSpPr>
          <p:nvPr>
            <p:ph type="title"/>
          </p:nvPr>
        </p:nvSpPr>
        <p:spPr>
          <a:xfrm>
            <a:off x="838200" y="300752"/>
            <a:ext cx="4315533" cy="1325563"/>
          </a:xfrm>
        </p:spPr>
        <p:txBody>
          <a:bodyPr/>
          <a:lstStyle/>
          <a:p>
            <a:r>
              <a:rPr lang="en-US" dirty="0"/>
              <a:t>Abstract </a:t>
            </a:r>
            <a:endParaRPr lang="en-GB" dirty="0"/>
          </a:p>
        </p:txBody>
      </p:sp>
      <p:pic>
        <p:nvPicPr>
          <p:cNvPr id="5" name="Picture 4">
            <a:extLst>
              <a:ext uri="{FF2B5EF4-FFF2-40B4-BE49-F238E27FC236}">
                <a16:creationId xmlns:a16="http://schemas.microsoft.com/office/drawing/2014/main" id="{0C0E59EC-89A0-9CAB-6E7C-0374E4880C46}"/>
              </a:ext>
            </a:extLst>
          </p:cNvPr>
          <p:cNvPicPr>
            <a:picLocks noChangeAspect="1"/>
          </p:cNvPicPr>
          <p:nvPr/>
        </p:nvPicPr>
        <p:blipFill>
          <a:blip r:embed="rId2"/>
          <a:stretch>
            <a:fillRect/>
          </a:stretch>
        </p:blipFill>
        <p:spPr>
          <a:xfrm>
            <a:off x="5796115" y="222968"/>
            <a:ext cx="6232421" cy="63848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FAB2902D-6552-FCD5-8CDB-64AEFAFBAF56}"/>
              </a:ext>
            </a:extLst>
          </p:cNvPr>
          <p:cNvSpPr txBox="1"/>
          <p:nvPr/>
        </p:nvSpPr>
        <p:spPr>
          <a:xfrm>
            <a:off x="464573" y="3779940"/>
            <a:ext cx="4315533" cy="646331"/>
          </a:xfrm>
          <a:prstGeom prst="rect">
            <a:avLst/>
          </a:prstGeom>
          <a:noFill/>
        </p:spPr>
        <p:txBody>
          <a:bodyPr wrap="square">
            <a:spAutoFit/>
          </a:bodyPr>
          <a:lstStyle/>
          <a:p>
            <a:r>
              <a:rPr lang="en-GB" dirty="0"/>
              <a:t>Espejel, et al., (2025)</a:t>
            </a:r>
            <a:endParaRPr lang="en-GB" dirty="0">
              <a:hlinkClick r:id="rId3"/>
            </a:endParaRPr>
          </a:p>
          <a:p>
            <a:r>
              <a:rPr lang="en-GB" dirty="0">
                <a:hlinkClick r:id="rId3"/>
              </a:rPr>
              <a:t>99668 681..701</a:t>
            </a:r>
            <a:endParaRPr lang="en-GB" dirty="0"/>
          </a:p>
        </p:txBody>
      </p:sp>
      <p:sp>
        <p:nvSpPr>
          <p:cNvPr id="8" name="Rectangle: Rounded Corners 7">
            <a:extLst>
              <a:ext uri="{FF2B5EF4-FFF2-40B4-BE49-F238E27FC236}">
                <a16:creationId xmlns:a16="http://schemas.microsoft.com/office/drawing/2014/main" id="{67EB4D85-562A-0C47-08B9-1F114405B9C5}"/>
              </a:ext>
            </a:extLst>
          </p:cNvPr>
          <p:cNvSpPr/>
          <p:nvPr/>
        </p:nvSpPr>
        <p:spPr>
          <a:xfrm>
            <a:off x="707922" y="2403987"/>
            <a:ext cx="2610465" cy="79641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Emerald Publishing </a:t>
            </a:r>
            <a:endParaRPr lang="en-GB" dirty="0"/>
          </a:p>
        </p:txBody>
      </p:sp>
      <p:sp>
        <p:nvSpPr>
          <p:cNvPr id="12" name="TextBox 11">
            <a:extLst>
              <a:ext uri="{FF2B5EF4-FFF2-40B4-BE49-F238E27FC236}">
                <a16:creationId xmlns:a16="http://schemas.microsoft.com/office/drawing/2014/main" id="{C0678F87-D29A-4E48-C142-945E12AC0937}"/>
              </a:ext>
            </a:extLst>
          </p:cNvPr>
          <p:cNvSpPr txBox="1"/>
          <p:nvPr/>
        </p:nvSpPr>
        <p:spPr>
          <a:xfrm>
            <a:off x="163463" y="5005812"/>
            <a:ext cx="5180263" cy="1754326"/>
          </a:xfrm>
          <a:prstGeom prst="rect">
            <a:avLst/>
          </a:prstGeom>
          <a:noFill/>
        </p:spPr>
        <p:txBody>
          <a:bodyPr wrap="square">
            <a:spAutoFit/>
          </a:bodyPr>
          <a:lstStyle/>
          <a:p>
            <a:r>
              <a:rPr lang="en-US" b="0" i="0" dirty="0">
                <a:solidFill>
                  <a:srgbClr val="1A1A1A"/>
                </a:solidFill>
                <a:effectLst/>
                <a:latin typeface="museo-sans"/>
              </a:rPr>
              <a:t>Espejel J, </a:t>
            </a:r>
            <a:r>
              <a:rPr lang="en-US" b="0" i="0" dirty="0" err="1">
                <a:solidFill>
                  <a:srgbClr val="1A1A1A"/>
                </a:solidFill>
                <a:effectLst/>
                <a:latin typeface="museo-sans"/>
              </a:rPr>
              <a:t>Fandos</a:t>
            </a:r>
            <a:r>
              <a:rPr lang="en-US" b="0" i="0" dirty="0">
                <a:solidFill>
                  <a:srgbClr val="1A1A1A"/>
                </a:solidFill>
                <a:effectLst/>
                <a:latin typeface="museo-sans"/>
              </a:rPr>
              <a:t> C, Flavián C (2007), "The role of intrinsic and extrinsic quality attributes on consumer </a:t>
            </a:r>
            <a:r>
              <a:rPr lang="en-US" b="0" i="0" dirty="0" err="1">
                <a:solidFill>
                  <a:srgbClr val="1A1A1A"/>
                </a:solidFill>
                <a:effectLst/>
                <a:latin typeface="museo-sans"/>
              </a:rPr>
              <a:t>behaviour</a:t>
            </a:r>
            <a:r>
              <a:rPr lang="en-US" b="0" i="0" dirty="0">
                <a:solidFill>
                  <a:srgbClr val="1A1A1A"/>
                </a:solidFill>
                <a:effectLst/>
                <a:latin typeface="museo-sans"/>
              </a:rPr>
              <a:t> for traditional food products". </a:t>
            </a:r>
            <a:r>
              <a:rPr lang="en-US" b="0" i="1" dirty="0">
                <a:solidFill>
                  <a:srgbClr val="1A1A1A"/>
                </a:solidFill>
                <a:effectLst/>
                <a:latin typeface="museo-sans"/>
              </a:rPr>
              <a:t>Managing Service Quality: An International Journal</a:t>
            </a:r>
            <a:r>
              <a:rPr lang="en-US" b="0" i="0" dirty="0">
                <a:solidFill>
                  <a:srgbClr val="1A1A1A"/>
                </a:solidFill>
                <a:effectLst/>
                <a:latin typeface="museo-sans"/>
              </a:rPr>
              <a:t>, Vol. 17 No. 6 pp. 681–701, </a:t>
            </a:r>
            <a:r>
              <a:rPr lang="en-US" b="0" i="0" dirty="0" err="1">
                <a:solidFill>
                  <a:srgbClr val="1A1A1A"/>
                </a:solidFill>
                <a:effectLst/>
                <a:latin typeface="museo-sans"/>
              </a:rPr>
              <a:t>doi</a:t>
            </a:r>
            <a:r>
              <a:rPr lang="en-US" b="0" i="0" dirty="0">
                <a:solidFill>
                  <a:srgbClr val="1A1A1A"/>
                </a:solidFill>
                <a:effectLst/>
                <a:latin typeface="museo-sans"/>
              </a:rPr>
              <a:t>: </a:t>
            </a:r>
            <a:r>
              <a:rPr lang="en-US" b="0" i="0" u="none" strike="noStrike" dirty="0">
                <a:solidFill>
                  <a:srgbClr val="1C696A"/>
                </a:solidFill>
                <a:effectLst/>
                <a:latin typeface="museo-sans"/>
                <a:hlinkClick r:id="rId4"/>
              </a:rPr>
              <a:t>https://doi.org/10.1108/09604520710835000</a:t>
            </a:r>
            <a:endParaRPr lang="en-GB" dirty="0"/>
          </a:p>
        </p:txBody>
      </p:sp>
    </p:spTree>
    <p:extLst>
      <p:ext uri="{BB962C8B-B14F-4D97-AF65-F5344CB8AC3E}">
        <p14:creationId xmlns:p14="http://schemas.microsoft.com/office/powerpoint/2010/main" val="86051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3451-7153-B856-E3BE-A6CC4B6CDF41}"/>
              </a:ext>
            </a:extLst>
          </p:cNvPr>
          <p:cNvSpPr>
            <a:spLocks noGrp="1"/>
          </p:cNvSpPr>
          <p:nvPr>
            <p:ph type="title"/>
          </p:nvPr>
        </p:nvSpPr>
        <p:spPr>
          <a:xfrm>
            <a:off x="838200" y="365125"/>
            <a:ext cx="2670313" cy="1325563"/>
          </a:xfrm>
        </p:spPr>
        <p:txBody>
          <a:bodyPr/>
          <a:lstStyle/>
          <a:p>
            <a:r>
              <a:rPr lang="en-US" dirty="0"/>
              <a:t>Abstract </a:t>
            </a:r>
            <a:endParaRPr lang="en-GB" dirty="0"/>
          </a:p>
        </p:txBody>
      </p:sp>
      <p:pic>
        <p:nvPicPr>
          <p:cNvPr id="5" name="Picture 4">
            <a:extLst>
              <a:ext uri="{FF2B5EF4-FFF2-40B4-BE49-F238E27FC236}">
                <a16:creationId xmlns:a16="http://schemas.microsoft.com/office/drawing/2014/main" id="{B1AEAB11-0148-6F46-D224-204CC11439A2}"/>
              </a:ext>
            </a:extLst>
          </p:cNvPr>
          <p:cNvPicPr>
            <a:picLocks noChangeAspect="1"/>
          </p:cNvPicPr>
          <p:nvPr/>
        </p:nvPicPr>
        <p:blipFill>
          <a:blip r:embed="rId2"/>
          <a:stretch>
            <a:fillRect/>
          </a:stretch>
        </p:blipFill>
        <p:spPr>
          <a:xfrm>
            <a:off x="4771103" y="84643"/>
            <a:ext cx="7322526"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8DB8D355-98E8-5CD1-FE98-12DAABB1D651}"/>
              </a:ext>
            </a:extLst>
          </p:cNvPr>
          <p:cNvSpPr txBox="1"/>
          <p:nvPr/>
        </p:nvSpPr>
        <p:spPr>
          <a:xfrm>
            <a:off x="193573" y="3734172"/>
            <a:ext cx="4260440" cy="923330"/>
          </a:xfrm>
          <a:prstGeom prst="rect">
            <a:avLst/>
          </a:prstGeom>
          <a:noFill/>
        </p:spPr>
        <p:txBody>
          <a:bodyPr wrap="square">
            <a:spAutoFit/>
          </a:bodyPr>
          <a:lstStyle/>
          <a:p>
            <a:r>
              <a:rPr lang="en-GB" dirty="0"/>
              <a:t>https://www-tandfonline-com.uwtsd.idm.oclc.org/doi/pdf/10.1080/13683500.2015.1126236?needAccess=true</a:t>
            </a:r>
          </a:p>
        </p:txBody>
      </p:sp>
      <p:sp>
        <p:nvSpPr>
          <p:cNvPr id="8" name="Rectangle: Rounded Corners 7">
            <a:extLst>
              <a:ext uri="{FF2B5EF4-FFF2-40B4-BE49-F238E27FC236}">
                <a16:creationId xmlns:a16="http://schemas.microsoft.com/office/drawing/2014/main" id="{D81CE7EF-C6B3-B239-7CA5-E12897CAC2F9}"/>
              </a:ext>
            </a:extLst>
          </p:cNvPr>
          <p:cNvSpPr/>
          <p:nvPr/>
        </p:nvSpPr>
        <p:spPr>
          <a:xfrm>
            <a:off x="783307" y="3030793"/>
            <a:ext cx="2586699" cy="39820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Taylor &amp; Francis</a:t>
            </a:r>
            <a:endParaRPr lang="en-GB" dirty="0"/>
          </a:p>
        </p:txBody>
      </p:sp>
      <p:sp>
        <p:nvSpPr>
          <p:cNvPr id="10" name="TextBox 9">
            <a:extLst>
              <a:ext uri="{FF2B5EF4-FFF2-40B4-BE49-F238E27FC236}">
                <a16:creationId xmlns:a16="http://schemas.microsoft.com/office/drawing/2014/main" id="{307BA956-2BD3-1E61-8223-0F7144F3ACD8}"/>
              </a:ext>
            </a:extLst>
          </p:cNvPr>
          <p:cNvSpPr txBox="1"/>
          <p:nvPr/>
        </p:nvSpPr>
        <p:spPr>
          <a:xfrm>
            <a:off x="98371" y="4946660"/>
            <a:ext cx="4584904" cy="1754326"/>
          </a:xfrm>
          <a:prstGeom prst="rect">
            <a:avLst/>
          </a:prstGeom>
          <a:noFill/>
        </p:spPr>
        <p:txBody>
          <a:bodyPr wrap="square">
            <a:spAutoFit/>
          </a:bodyPr>
          <a:lstStyle/>
          <a:p>
            <a:r>
              <a:rPr lang="en-US" b="0" i="0" dirty="0" err="1">
                <a:solidFill>
                  <a:srgbClr val="222222"/>
                </a:solidFill>
                <a:effectLst/>
                <a:latin typeface="Arial" panose="020B0604020202020204" pitchFamily="34" charset="0"/>
              </a:rPr>
              <a:t>Bigne</a:t>
            </a:r>
            <a:r>
              <a:rPr lang="en-US" b="0" i="0" dirty="0">
                <a:solidFill>
                  <a:srgbClr val="222222"/>
                </a:solidFill>
                <a:effectLst/>
                <a:latin typeface="Arial" panose="020B0604020202020204" pitchFamily="34" charset="0"/>
              </a:rPr>
              <a:t>, E., Andreu, L., Hernandez, B., &amp; Ruiz, C. (2018). The impact of social media and offline influences on consumer </a:t>
            </a:r>
            <a:r>
              <a:rPr lang="en-US" b="0" i="0" dirty="0" err="1">
                <a:solidFill>
                  <a:srgbClr val="222222"/>
                </a:solidFill>
                <a:effectLst/>
                <a:latin typeface="Arial" panose="020B0604020202020204" pitchFamily="34" charset="0"/>
              </a:rPr>
              <a:t>behaviour</a:t>
            </a:r>
            <a:r>
              <a:rPr lang="en-US" b="0" i="0" dirty="0">
                <a:solidFill>
                  <a:srgbClr val="222222"/>
                </a:solidFill>
                <a:effectLst/>
                <a:latin typeface="Arial" panose="020B0604020202020204" pitchFamily="34" charset="0"/>
              </a:rPr>
              <a:t>. An analysis of the low-cost airline industry. </a:t>
            </a:r>
            <a:r>
              <a:rPr lang="en-US" b="0" i="1" dirty="0">
                <a:solidFill>
                  <a:srgbClr val="222222"/>
                </a:solidFill>
                <a:effectLst/>
                <a:latin typeface="Arial" panose="020B0604020202020204" pitchFamily="34" charset="0"/>
              </a:rPr>
              <a:t>Current Issues in Tourism</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21</a:t>
            </a:r>
            <a:r>
              <a:rPr lang="en-US" b="0" i="0" dirty="0">
                <a:solidFill>
                  <a:srgbClr val="222222"/>
                </a:solidFill>
                <a:effectLst/>
                <a:latin typeface="Arial" panose="020B0604020202020204" pitchFamily="34" charset="0"/>
              </a:rPr>
              <a:t>(9), 1014-1032.</a:t>
            </a:r>
            <a:endParaRPr lang="en-GB" dirty="0"/>
          </a:p>
        </p:txBody>
      </p:sp>
    </p:spTree>
    <p:extLst>
      <p:ext uri="{BB962C8B-B14F-4D97-AF65-F5344CB8AC3E}">
        <p14:creationId xmlns:p14="http://schemas.microsoft.com/office/powerpoint/2010/main" val="1629123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B9F41-4A4E-E52A-A8D2-D3F089702440}"/>
              </a:ext>
            </a:extLst>
          </p:cNvPr>
          <p:cNvSpPr>
            <a:spLocks noGrp="1"/>
          </p:cNvSpPr>
          <p:nvPr>
            <p:ph type="title"/>
          </p:nvPr>
        </p:nvSpPr>
        <p:spPr/>
        <p:txBody>
          <a:bodyPr/>
          <a:lstStyle/>
          <a:p>
            <a:r>
              <a:rPr lang="en-US" dirty="0"/>
              <a:t>LCDB 7011 Quantitative Research Methods : One-to-One Consultation (25/03) </a:t>
            </a:r>
            <a:endParaRPr lang="en-GB" dirty="0"/>
          </a:p>
        </p:txBody>
      </p:sp>
    </p:spTree>
    <p:extLst>
      <p:ext uri="{BB962C8B-B14F-4D97-AF65-F5344CB8AC3E}">
        <p14:creationId xmlns:p14="http://schemas.microsoft.com/office/powerpoint/2010/main" val="1822094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29" name="Rectangle 12328">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31" name="Freeform: Shape 12330">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010" y="-18660"/>
            <a:ext cx="4902679" cy="466700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33" name="Freeform: Shape 12332">
            <a:extLst>
              <a:ext uri="{FF2B5EF4-FFF2-40B4-BE49-F238E27FC236}">
                <a16:creationId xmlns:a16="http://schemas.microsoft.com/office/drawing/2014/main" id="{4DCEC70C-9F4B-4A73-B4BD-AE50AD617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010" y="-18660"/>
            <a:ext cx="4902679" cy="466700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35" name="Freeform: Shape 12334">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955" y="-18660"/>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4264761F-D1A8-AC65-AA9D-97721F956975}"/>
              </a:ext>
            </a:extLst>
          </p:cNvPr>
          <p:cNvSpPr>
            <a:spLocks noGrp="1"/>
          </p:cNvSpPr>
          <p:nvPr>
            <p:ph type="ctrTitle"/>
          </p:nvPr>
        </p:nvSpPr>
        <p:spPr>
          <a:xfrm>
            <a:off x="1157477" y="306277"/>
            <a:ext cx="4024032" cy="2885715"/>
          </a:xfrm>
        </p:spPr>
        <p:txBody>
          <a:bodyPr>
            <a:normAutofit/>
          </a:bodyPr>
          <a:lstStyle/>
          <a:p>
            <a:pPr eaLnBrk="1" hangingPunct="1"/>
            <a:r>
              <a:rPr lang="en-US" altLang="en-US" sz="5400">
                <a:ln>
                  <a:noFill/>
                </a:ln>
                <a:solidFill>
                  <a:schemeClr val="bg1"/>
                </a:solidFill>
              </a:rPr>
              <a:t>SPSS IN ACTION </a:t>
            </a:r>
            <a:r>
              <a:rPr lang="en-GB" altLang="en-US" sz="5400">
                <a:ln>
                  <a:noFill/>
                </a:ln>
                <a:solidFill>
                  <a:schemeClr val="bg1"/>
                </a:solidFill>
              </a:rPr>
              <a:t> </a:t>
            </a:r>
            <a:r>
              <a:rPr lang="en-US" altLang="en-US" sz="5400">
                <a:solidFill>
                  <a:schemeClr val="bg1"/>
                </a:solidFill>
              </a:rPr>
              <a:t> </a:t>
            </a:r>
          </a:p>
        </p:txBody>
      </p:sp>
      <p:sp>
        <p:nvSpPr>
          <p:cNvPr id="8195" name="Subtitle 2">
            <a:extLst>
              <a:ext uri="{FF2B5EF4-FFF2-40B4-BE49-F238E27FC236}">
                <a16:creationId xmlns:a16="http://schemas.microsoft.com/office/drawing/2014/main" id="{5773E61F-A058-94DE-DB45-DF24543C89BA}"/>
              </a:ext>
            </a:extLst>
          </p:cNvPr>
          <p:cNvSpPr>
            <a:spLocks noGrp="1"/>
          </p:cNvSpPr>
          <p:nvPr>
            <p:ph type="subTitle" idx="1"/>
          </p:nvPr>
        </p:nvSpPr>
        <p:spPr>
          <a:xfrm>
            <a:off x="1157477" y="3210652"/>
            <a:ext cx="4024032" cy="708802"/>
          </a:xfrm>
        </p:spPr>
        <p:txBody>
          <a:bodyPr>
            <a:normAutofit/>
          </a:bodyPr>
          <a:lstStyle/>
          <a:p>
            <a:pPr eaLnBrk="1" hangingPunct="1">
              <a:spcAft>
                <a:spcPct val="0"/>
              </a:spcAft>
              <a:buFont typeface="Wingdings 2" panose="05020102010507070707" pitchFamily="18" charset="2"/>
              <a:buNone/>
            </a:pPr>
            <a:r>
              <a:rPr lang="en-US" altLang="en-US" sz="1700" b="1">
                <a:ln>
                  <a:noFill/>
                </a:ln>
                <a:solidFill>
                  <a:schemeClr val="bg1"/>
                </a:solidFill>
              </a:rPr>
              <a:t>(Version 29.0) </a:t>
            </a:r>
          </a:p>
          <a:p>
            <a:pPr eaLnBrk="1" hangingPunct="1">
              <a:spcAft>
                <a:spcPct val="0"/>
              </a:spcAft>
              <a:buFont typeface="Wingdings 2" panose="05020102010507070707" pitchFamily="18" charset="2"/>
              <a:buNone/>
            </a:pPr>
            <a:r>
              <a:rPr lang="en-US" altLang="en-US" sz="1700" b="1">
                <a:solidFill>
                  <a:schemeClr val="bg1"/>
                </a:solidFill>
              </a:rPr>
              <a:t>Dr. Helen Lee</a:t>
            </a:r>
          </a:p>
        </p:txBody>
      </p:sp>
      <p:sp>
        <p:nvSpPr>
          <p:cNvPr id="12337"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5744" y="619036"/>
            <a:ext cx="857067" cy="857067"/>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339" name="Graphic 212">
            <a:extLst>
              <a:ext uri="{FF2B5EF4-FFF2-40B4-BE49-F238E27FC236}">
                <a16:creationId xmlns:a16="http://schemas.microsoft.com/office/drawing/2014/main" id="{4D525A72-77E7-4E14-BEE2-FC3A19EC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5744" y="619036"/>
            <a:ext cx="857067" cy="857067"/>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341" name="Oval 12340">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2" name="Picture 1">
            <a:extLst>
              <a:ext uri="{FF2B5EF4-FFF2-40B4-BE49-F238E27FC236}">
                <a16:creationId xmlns:a16="http://schemas.microsoft.com/office/drawing/2014/main" id="{8CA7D04F-8B73-AB6F-5A9C-587989BA4D41}"/>
              </a:ext>
            </a:extLst>
          </p:cNvPr>
          <p:cNvPicPr>
            <a:picLocks noChangeAspect="1"/>
          </p:cNvPicPr>
          <p:nvPr/>
        </p:nvPicPr>
        <p:blipFill>
          <a:blip r:embed="rId3"/>
          <a:stretch>
            <a:fillRect/>
          </a:stretch>
        </p:blipFill>
        <p:spPr>
          <a:xfrm>
            <a:off x="7325365" y="2474375"/>
            <a:ext cx="3083023" cy="3083023"/>
          </a:xfrm>
          <a:prstGeom prst="rect">
            <a:avLst/>
          </a:prstGeom>
        </p:spPr>
      </p:pic>
      <p:sp>
        <p:nvSpPr>
          <p:cNvPr id="12343" name="Oval 12342">
            <a:extLst>
              <a:ext uri="{FF2B5EF4-FFF2-40B4-BE49-F238E27FC236}">
                <a16:creationId xmlns:a16="http://schemas.microsoft.com/office/drawing/2014/main" id="{DA31323F-03C2-4114-B2CC-79931D220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412" y="1675422"/>
            <a:ext cx="4680928" cy="4680928"/>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45" name="Oval 12344">
            <a:extLst>
              <a:ext uri="{FF2B5EF4-FFF2-40B4-BE49-F238E27FC236}">
                <a16:creationId xmlns:a16="http://schemas.microsoft.com/office/drawing/2014/main" id="{298EBCA3-8AAD-4596-8EBF-43A43542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412" y="1675422"/>
            <a:ext cx="4680928" cy="4680928"/>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47"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49330" y="2227397"/>
            <a:ext cx="1054466" cy="469689"/>
            <a:chOff x="9841624" y="4115729"/>
            <a:chExt cx="602169" cy="268223"/>
          </a:xfrm>
          <a:solidFill>
            <a:schemeClr val="bg1"/>
          </a:solidFill>
        </p:grpSpPr>
        <p:sp>
          <p:nvSpPr>
            <p:cNvPr id="12348" name="Freeform: Shape 12347">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349" name="Freeform: Shape 12348">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350" name="Freeform: Shape 12349">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351" name="Freeform: Shape 12350">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352" name="Freeform: Shape 12351">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12354" name="Oval 12353">
            <a:extLst>
              <a:ext uri="{FF2B5EF4-FFF2-40B4-BE49-F238E27FC236}">
                <a16:creationId xmlns:a16="http://schemas.microsoft.com/office/drawing/2014/main" id="{9457709F-7F08-4A4A-9DB7-1AFB3FCF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2295" name="Picture 4">
            <a:extLst>
              <a:ext uri="{FF2B5EF4-FFF2-40B4-BE49-F238E27FC236}">
                <a16:creationId xmlns:a16="http://schemas.microsoft.com/office/drawing/2014/main" id="{48BB7424-B980-75FA-3017-96B7944D1EB8}"/>
              </a:ext>
            </a:extLst>
          </p:cNvPr>
          <p:cNvPicPr>
            <a:picLocks noChangeAspect="1"/>
          </p:cNvPicPr>
          <p:nvPr/>
        </p:nvPicPr>
        <p:blipFill>
          <a:blip r:embed="rId4" cstate="print"/>
          <a:stretch>
            <a:fillRect/>
          </a:stretch>
        </p:blipFill>
        <p:spPr bwMode="auto">
          <a:xfrm>
            <a:off x="709232" y="796879"/>
            <a:ext cx="1047722" cy="523861"/>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
        <p:nvSpPr>
          <p:cNvPr id="8198" name="AutoShape 8" descr="Image result for spss logo">
            <a:extLst>
              <a:ext uri="{FF2B5EF4-FFF2-40B4-BE49-F238E27FC236}">
                <a16:creationId xmlns:a16="http://schemas.microsoft.com/office/drawing/2014/main" id="{3E3E5FD5-78E4-C635-46BB-BF55F13EE296}"/>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endParaRPr lang="en-GB" altLang="en-US">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a:extLst>
              <a:ext uri="{FF2B5EF4-FFF2-40B4-BE49-F238E27FC236}">
                <a16:creationId xmlns:a16="http://schemas.microsoft.com/office/drawing/2014/main" id="{F452CC9D-63B7-8741-E626-C968340E4512}"/>
              </a:ext>
            </a:extLst>
          </p:cNvPr>
          <p:cNvSpPr>
            <a:spLocks noGrp="1"/>
          </p:cNvSpPr>
          <p:nvPr>
            <p:ph type="title"/>
          </p:nvPr>
        </p:nvSpPr>
        <p:spPr>
          <a:xfrm>
            <a:off x="2506664" y="457200"/>
            <a:ext cx="8888758" cy="1179499"/>
          </a:xfrm>
        </p:spPr>
        <p:txBody>
          <a:bodyPr/>
          <a:lstStyle/>
          <a:p>
            <a:pPr eaLnBrk="1" hangingPunct="1"/>
            <a:r>
              <a:rPr lang="en-US" altLang="en-US" dirty="0">
                <a:ln>
                  <a:noFill/>
                </a:ln>
              </a:rPr>
              <a:t>What </a:t>
            </a:r>
            <a:r>
              <a:rPr lang="en-GB" altLang="en-US" dirty="0">
                <a:ln>
                  <a:noFill/>
                </a:ln>
              </a:rPr>
              <a:t>we will do today</a:t>
            </a:r>
            <a:endParaRPr lang="en-US" altLang="en-US" dirty="0">
              <a:ln>
                <a:noFill/>
              </a:ln>
            </a:endParaRPr>
          </a:p>
        </p:txBody>
      </p:sp>
      <p:sp>
        <p:nvSpPr>
          <p:cNvPr id="11267" name="Content Placeholder 1">
            <a:extLst>
              <a:ext uri="{FF2B5EF4-FFF2-40B4-BE49-F238E27FC236}">
                <a16:creationId xmlns:a16="http://schemas.microsoft.com/office/drawing/2014/main" id="{77145193-F40D-BD8C-C214-48A8678EFD6A}"/>
              </a:ext>
            </a:extLst>
          </p:cNvPr>
          <p:cNvSpPr>
            <a:spLocks noGrp="1"/>
          </p:cNvSpPr>
          <p:nvPr>
            <p:ph idx="1"/>
          </p:nvPr>
        </p:nvSpPr>
        <p:spPr>
          <a:xfrm>
            <a:off x="2339788" y="1448575"/>
            <a:ext cx="8686800" cy="4525963"/>
          </a:xfrm>
        </p:spPr>
        <p:txBody>
          <a:bodyPr/>
          <a:lstStyle/>
          <a:p>
            <a:pPr eaLnBrk="1" hangingPunct="1">
              <a:spcAft>
                <a:spcPct val="0"/>
              </a:spcAft>
              <a:buFont typeface="Wingdings 2" panose="05020102010507070707" pitchFamily="18" charset="2"/>
              <a:buChar char=""/>
            </a:pPr>
            <a:r>
              <a:rPr lang="en-US" altLang="en-US" dirty="0"/>
              <a:t>SPSS interface: data view and variable view</a:t>
            </a:r>
          </a:p>
          <a:p>
            <a:pPr eaLnBrk="1" hangingPunct="1">
              <a:spcAft>
                <a:spcPct val="0"/>
              </a:spcAft>
              <a:buFont typeface="Wingdings 2" panose="05020102010507070707" pitchFamily="18" charset="2"/>
              <a:buChar char=""/>
            </a:pPr>
            <a:r>
              <a:rPr lang="en-US" altLang="en-US" dirty="0"/>
              <a:t>Entering data into SPSS</a:t>
            </a:r>
          </a:p>
          <a:p>
            <a:pPr eaLnBrk="1" hangingPunct="1">
              <a:spcAft>
                <a:spcPct val="0"/>
              </a:spcAft>
              <a:buFont typeface="Wingdings 2" panose="05020102010507070707" pitchFamily="18" charset="2"/>
              <a:buChar char=""/>
            </a:pPr>
            <a:r>
              <a:rPr lang="en-US" altLang="en-US" dirty="0"/>
              <a:t>Cleaning and editing data</a:t>
            </a:r>
          </a:p>
          <a:p>
            <a:pPr eaLnBrk="1" hangingPunct="1">
              <a:spcAft>
                <a:spcPct val="0"/>
              </a:spcAft>
              <a:buFont typeface="Wingdings 2" panose="05020102010507070707" pitchFamily="18" charset="2"/>
              <a:buChar char=""/>
            </a:pPr>
            <a:r>
              <a:rPr lang="en-US" altLang="en-US" dirty="0"/>
              <a:t>Transforming data</a:t>
            </a:r>
          </a:p>
          <a:p>
            <a:pPr eaLnBrk="1" hangingPunct="1">
              <a:spcAft>
                <a:spcPct val="0"/>
              </a:spcAft>
              <a:buFont typeface="Wingdings 2" panose="05020102010507070707" pitchFamily="18" charset="2"/>
              <a:buChar char=""/>
            </a:pPr>
            <a:r>
              <a:rPr lang="en-US" altLang="en-US" dirty="0"/>
              <a:t>Descriptive statistics</a:t>
            </a:r>
          </a:p>
          <a:p>
            <a:pPr eaLnBrk="1" hangingPunct="1">
              <a:spcAft>
                <a:spcPct val="0"/>
              </a:spcAft>
              <a:buFont typeface="Wingdings 2" panose="05020102010507070707" pitchFamily="18" charset="2"/>
              <a:buChar char=""/>
            </a:pPr>
            <a:r>
              <a:rPr lang="en-US" altLang="en-US" dirty="0"/>
              <a:t>Charts and basic tests</a:t>
            </a:r>
          </a:p>
          <a:p>
            <a:pPr eaLnBrk="1" hangingPunct="1">
              <a:spcAft>
                <a:spcPct val="0"/>
              </a:spcAft>
              <a:buFont typeface="Wingdings 2" panose="05020102010507070707" pitchFamily="18" charset="2"/>
              <a:buChar char=""/>
            </a:pPr>
            <a:r>
              <a:rPr lang="en-US" altLang="en-US" dirty="0"/>
              <a:t>Saving Data</a:t>
            </a:r>
          </a:p>
          <a:p>
            <a:pPr eaLnBrk="1" hangingPunct="1">
              <a:spcAft>
                <a:spcPct val="0"/>
              </a:spcAft>
              <a:buFont typeface="Wingdings 2" panose="05020102010507070707" pitchFamily="18" charset="2"/>
              <a:buChar char=""/>
            </a:pPr>
            <a:r>
              <a:rPr lang="en-US" altLang="en-US" dirty="0"/>
              <a:t>Useful information</a:t>
            </a:r>
          </a:p>
          <a:p>
            <a:pPr eaLnBrk="1" hangingPunct="1">
              <a:spcAft>
                <a:spcPct val="0"/>
              </a:spcAft>
              <a:buFont typeface="Wingdings 2" panose="05020102010507070707" pitchFamily="18" charset="2"/>
              <a:buChar char=""/>
            </a:pPr>
            <a:endParaRPr lang="en-US" altLang="en-US" dirty="0"/>
          </a:p>
          <a:p>
            <a:pPr eaLnBrk="1" hangingPunct="1">
              <a:spcAft>
                <a:spcPct val="0"/>
              </a:spcAft>
              <a:buFont typeface="Wingdings 2" panose="05020102010507070707" pitchFamily="18" charset="2"/>
              <a:buChar char=""/>
            </a:pPr>
            <a:endParaRPr lang="en-US" altLang="en-US" dirty="0"/>
          </a:p>
        </p:txBody>
      </p:sp>
      <p:sp>
        <p:nvSpPr>
          <p:cNvPr id="11268" name="Slide Number Placeholder 3">
            <a:extLst>
              <a:ext uri="{FF2B5EF4-FFF2-40B4-BE49-F238E27FC236}">
                <a16:creationId xmlns:a16="http://schemas.microsoft.com/office/drawing/2014/main" id="{13812EAE-AC24-0890-A61F-AB86956E3207}"/>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D97C0A10-BE03-489E-90CA-6EB143FD841A}" type="slidenum">
              <a:rPr lang="en-US" altLang="en-US">
                <a:solidFill>
                  <a:srgbClr val="D38E27"/>
                </a:solidFill>
                <a:latin typeface="Arial" panose="020B0604020202020204" pitchFamily="34" charset="0"/>
              </a:rPr>
              <a:pPr/>
              <a:t>9</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FEDEC89B-AAB4-F80D-14E7-A7D5299AB740}"/>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44233E64-FF45-34D1-A739-F6E2FD057FF9}"/>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950E2934-A5F5-79B7-00F8-542A6164799F}"/>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8786725B-3D08-D98F-349C-81289C715E71}"/>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Line 12">
            <a:extLst>
              <a:ext uri="{FF2B5EF4-FFF2-40B4-BE49-F238E27FC236}">
                <a16:creationId xmlns:a16="http://schemas.microsoft.com/office/drawing/2014/main" id="{4871F5FE-2355-840F-A865-85A0D82550DC}"/>
              </a:ext>
            </a:extLst>
          </p:cNvPr>
          <p:cNvSpPr>
            <a:spLocks noChangeShapeType="1"/>
          </p:cNvSpPr>
          <p:nvPr/>
        </p:nvSpPr>
        <p:spPr bwMode="auto">
          <a:xfrm>
            <a:off x="2133600" y="4419600"/>
            <a:ext cx="7924800" cy="0"/>
          </a:xfrm>
          <a:prstGeom prst="line">
            <a:avLst/>
          </a:prstGeom>
          <a:ln>
            <a:headEnd/>
            <a:tailEn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grpSp>
        <p:nvGrpSpPr>
          <p:cNvPr id="28" name="Group 27">
            <a:extLst>
              <a:ext uri="{FF2B5EF4-FFF2-40B4-BE49-F238E27FC236}">
                <a16:creationId xmlns:a16="http://schemas.microsoft.com/office/drawing/2014/main" id="{1D8DF6A6-9532-D3E3-50B4-143CB973C8A3}"/>
              </a:ext>
            </a:extLst>
          </p:cNvPr>
          <p:cNvGrpSpPr/>
          <p:nvPr/>
        </p:nvGrpSpPr>
        <p:grpSpPr>
          <a:xfrm>
            <a:off x="1943100" y="199159"/>
            <a:ext cx="8305800" cy="5867400"/>
            <a:chOff x="1981200" y="838200"/>
            <a:chExt cx="8305800" cy="5867400"/>
          </a:xfrm>
        </p:grpSpPr>
        <p:sp>
          <p:nvSpPr>
            <p:cNvPr id="5" name="Rectangle 4">
              <a:extLst>
                <a:ext uri="{FF2B5EF4-FFF2-40B4-BE49-F238E27FC236}">
                  <a16:creationId xmlns:a16="http://schemas.microsoft.com/office/drawing/2014/main" id="{0338D754-24E6-8185-4454-4A16E1783D24}"/>
                </a:ext>
              </a:extLst>
            </p:cNvPr>
            <p:cNvSpPr>
              <a:spLocks noChangeArrowheads="1"/>
            </p:cNvSpPr>
            <p:nvPr/>
          </p:nvSpPr>
          <p:spPr bwMode="auto">
            <a:xfrm>
              <a:off x="5105400" y="838200"/>
              <a:ext cx="1752600" cy="6096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92075" tIns="46038" rIns="92075" bIns="46038" anchor="ctr"/>
            <a:lstStyle/>
            <a:p>
              <a:pPr algn="ctr">
                <a:defRPr/>
              </a:pPr>
              <a:r>
                <a:rPr lang="en-US" altLang="zh-CN" sz="2000" dirty="0">
                  <a:latin typeface="Arial Narrow" pitchFamily="34" charset="0"/>
                </a:rPr>
                <a:t>Data Editing</a:t>
              </a:r>
              <a:r>
                <a:rPr lang="en-US" altLang="zh-CN" dirty="0">
                  <a:solidFill>
                    <a:schemeClr val="bg2"/>
                  </a:solidFill>
                  <a:latin typeface="Arial Narrow" pitchFamily="34" charset="0"/>
                </a:rPr>
                <a:t> </a:t>
              </a:r>
            </a:p>
          </p:txBody>
        </p:sp>
        <p:sp>
          <p:nvSpPr>
            <p:cNvPr id="6" name="Rectangle 5">
              <a:extLst>
                <a:ext uri="{FF2B5EF4-FFF2-40B4-BE49-F238E27FC236}">
                  <a16:creationId xmlns:a16="http://schemas.microsoft.com/office/drawing/2014/main" id="{9A2A7440-9163-0B53-19A2-8FE986C5C5AC}"/>
                </a:ext>
              </a:extLst>
            </p:cNvPr>
            <p:cNvSpPr>
              <a:spLocks noChangeArrowheads="1"/>
            </p:cNvSpPr>
            <p:nvPr/>
          </p:nvSpPr>
          <p:spPr bwMode="auto">
            <a:xfrm>
              <a:off x="5181600" y="1752600"/>
              <a:ext cx="1676400" cy="5207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92075" tIns="46038" rIns="92075" bIns="46038" anchor="ctr"/>
            <a:lstStyle/>
            <a:p>
              <a:pPr algn="ctr">
                <a:defRPr/>
              </a:pPr>
              <a:r>
                <a:rPr lang="en-US" altLang="zh-CN" sz="2000">
                  <a:latin typeface="Arial Narrow" pitchFamily="34" charset="0"/>
                </a:rPr>
                <a:t>Data coding</a:t>
              </a:r>
            </a:p>
          </p:txBody>
        </p:sp>
        <p:sp>
          <p:nvSpPr>
            <p:cNvPr id="7" name="Rectangle 7">
              <a:extLst>
                <a:ext uri="{FF2B5EF4-FFF2-40B4-BE49-F238E27FC236}">
                  <a16:creationId xmlns:a16="http://schemas.microsoft.com/office/drawing/2014/main" id="{E4366C37-B577-9C8B-3245-775232C66EF4}"/>
                </a:ext>
              </a:extLst>
            </p:cNvPr>
            <p:cNvSpPr>
              <a:spLocks noChangeArrowheads="1"/>
            </p:cNvSpPr>
            <p:nvPr/>
          </p:nvSpPr>
          <p:spPr bwMode="auto">
            <a:xfrm>
              <a:off x="5181600" y="2590800"/>
              <a:ext cx="1676400" cy="5207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92075" tIns="46038" rIns="92075" bIns="46038" anchor="ctr"/>
            <a:lstStyle/>
            <a:p>
              <a:pPr algn="ctr">
                <a:defRPr/>
              </a:pPr>
              <a:r>
                <a:rPr lang="en-US" altLang="zh-CN" sz="2000">
                  <a:latin typeface="Arial Narrow" pitchFamily="34" charset="0"/>
                </a:rPr>
                <a:t>Data Entry</a:t>
              </a:r>
            </a:p>
          </p:txBody>
        </p:sp>
        <p:sp>
          <p:nvSpPr>
            <p:cNvPr id="8" name="Rectangle 8">
              <a:extLst>
                <a:ext uri="{FF2B5EF4-FFF2-40B4-BE49-F238E27FC236}">
                  <a16:creationId xmlns:a16="http://schemas.microsoft.com/office/drawing/2014/main" id="{98DFE519-1179-3113-30C2-A5419938CD13}"/>
                </a:ext>
              </a:extLst>
            </p:cNvPr>
            <p:cNvSpPr>
              <a:spLocks noChangeArrowheads="1"/>
            </p:cNvSpPr>
            <p:nvPr/>
          </p:nvSpPr>
          <p:spPr bwMode="auto">
            <a:xfrm>
              <a:off x="5181600" y="3429000"/>
              <a:ext cx="1676400" cy="5207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92075" tIns="46038" rIns="92075" bIns="46038" anchor="ctr"/>
            <a:lstStyle/>
            <a:p>
              <a:pPr algn="ctr">
                <a:defRPr/>
              </a:pPr>
              <a:r>
                <a:rPr lang="en-US" altLang="zh-CN" sz="2000">
                  <a:latin typeface="Arial Narrow" pitchFamily="34" charset="0"/>
                </a:rPr>
                <a:t>Data Analysis</a:t>
              </a:r>
            </a:p>
          </p:txBody>
        </p:sp>
        <p:sp>
          <p:nvSpPr>
            <p:cNvPr id="9" name="Line 9">
              <a:extLst>
                <a:ext uri="{FF2B5EF4-FFF2-40B4-BE49-F238E27FC236}">
                  <a16:creationId xmlns:a16="http://schemas.microsoft.com/office/drawing/2014/main" id="{70B04B03-DE2E-3CEB-CC09-A4159BB3CB8F}"/>
                </a:ext>
              </a:extLst>
            </p:cNvPr>
            <p:cNvSpPr>
              <a:spLocks noChangeShapeType="1"/>
            </p:cNvSpPr>
            <p:nvPr/>
          </p:nvSpPr>
          <p:spPr bwMode="auto">
            <a:xfrm>
              <a:off x="5943600" y="1447800"/>
              <a:ext cx="0" cy="3048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10" name="Line 10">
              <a:extLst>
                <a:ext uri="{FF2B5EF4-FFF2-40B4-BE49-F238E27FC236}">
                  <a16:creationId xmlns:a16="http://schemas.microsoft.com/office/drawing/2014/main" id="{AB60F553-C24B-AA82-2AB8-D760077061B5}"/>
                </a:ext>
              </a:extLst>
            </p:cNvPr>
            <p:cNvSpPr>
              <a:spLocks noChangeShapeType="1"/>
            </p:cNvSpPr>
            <p:nvPr/>
          </p:nvSpPr>
          <p:spPr bwMode="auto">
            <a:xfrm>
              <a:off x="5943600" y="2286000"/>
              <a:ext cx="0" cy="3048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11" name="Line 11">
              <a:extLst>
                <a:ext uri="{FF2B5EF4-FFF2-40B4-BE49-F238E27FC236}">
                  <a16:creationId xmlns:a16="http://schemas.microsoft.com/office/drawing/2014/main" id="{C58D4755-A0C5-8D24-ADF0-5207F65F27EA}"/>
                </a:ext>
              </a:extLst>
            </p:cNvPr>
            <p:cNvSpPr>
              <a:spLocks noChangeShapeType="1"/>
            </p:cNvSpPr>
            <p:nvPr/>
          </p:nvSpPr>
          <p:spPr bwMode="auto">
            <a:xfrm>
              <a:off x="6019800" y="3124200"/>
              <a:ext cx="0" cy="3048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13" name="Rectangle 13">
              <a:extLst>
                <a:ext uri="{FF2B5EF4-FFF2-40B4-BE49-F238E27FC236}">
                  <a16:creationId xmlns:a16="http://schemas.microsoft.com/office/drawing/2014/main" id="{3DB9C845-86FA-8B1D-4831-4D61B548B312}"/>
                </a:ext>
              </a:extLst>
            </p:cNvPr>
            <p:cNvSpPr>
              <a:spLocks noChangeArrowheads="1"/>
            </p:cNvSpPr>
            <p:nvPr/>
          </p:nvSpPr>
          <p:spPr bwMode="auto">
            <a:xfrm>
              <a:off x="1981200" y="4953000"/>
              <a:ext cx="1981200" cy="6096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92075" tIns="46038" rIns="92075" bIns="46038" anchor="ctr"/>
            <a:lstStyle/>
            <a:p>
              <a:pPr algn="ctr">
                <a:defRPr/>
              </a:pPr>
              <a:r>
                <a:rPr lang="en-US" altLang="zh-CN" sz="2000">
                  <a:latin typeface="Arial Narrow" pitchFamily="34" charset="0"/>
                </a:rPr>
                <a:t>Descriptive Analysis</a:t>
              </a:r>
            </a:p>
            <a:p>
              <a:pPr algn="ctr">
                <a:defRPr/>
              </a:pPr>
              <a:r>
                <a:rPr lang="en-US" altLang="zh-CN">
                  <a:solidFill>
                    <a:schemeClr val="bg2"/>
                  </a:solidFill>
                  <a:latin typeface="Arial Narrow" pitchFamily="34" charset="0"/>
                </a:rPr>
                <a:t> </a:t>
              </a:r>
              <a:r>
                <a:rPr lang="en-US" altLang="zh-CN">
                  <a:latin typeface="Arial Narrow" pitchFamily="34" charset="0"/>
                </a:rPr>
                <a:t>(Univariate Analysis)</a:t>
              </a:r>
              <a:endParaRPr lang="en-US" altLang="zh-CN">
                <a:solidFill>
                  <a:schemeClr val="bg2"/>
                </a:solidFill>
                <a:latin typeface="Arial Narrow" pitchFamily="34" charset="0"/>
              </a:endParaRPr>
            </a:p>
          </p:txBody>
        </p:sp>
        <p:sp>
          <p:nvSpPr>
            <p:cNvPr id="14" name="Rectangle 14">
              <a:extLst>
                <a:ext uri="{FF2B5EF4-FFF2-40B4-BE49-F238E27FC236}">
                  <a16:creationId xmlns:a16="http://schemas.microsoft.com/office/drawing/2014/main" id="{CD0F7FEC-EC90-EC8A-A80B-A90816D297B9}"/>
                </a:ext>
              </a:extLst>
            </p:cNvPr>
            <p:cNvSpPr>
              <a:spLocks noChangeArrowheads="1"/>
            </p:cNvSpPr>
            <p:nvPr/>
          </p:nvSpPr>
          <p:spPr bwMode="auto">
            <a:xfrm>
              <a:off x="5257800" y="4953000"/>
              <a:ext cx="1752600" cy="6096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92075" tIns="46038" rIns="92075" bIns="46038" anchor="ctr"/>
            <a:lstStyle/>
            <a:p>
              <a:pPr algn="ctr">
                <a:defRPr/>
              </a:pPr>
              <a:r>
                <a:rPr lang="en-US" altLang="zh-CN" sz="2000">
                  <a:latin typeface="Arial Narrow" pitchFamily="34" charset="0"/>
                </a:rPr>
                <a:t>Bivariate Analysis</a:t>
              </a:r>
              <a:r>
                <a:rPr lang="en-US" altLang="zh-CN">
                  <a:solidFill>
                    <a:schemeClr val="bg2"/>
                  </a:solidFill>
                  <a:latin typeface="Arial Narrow" pitchFamily="34" charset="0"/>
                </a:rPr>
                <a:t> </a:t>
              </a:r>
            </a:p>
          </p:txBody>
        </p:sp>
        <p:sp>
          <p:nvSpPr>
            <p:cNvPr id="15" name="Rectangle 15">
              <a:extLst>
                <a:ext uri="{FF2B5EF4-FFF2-40B4-BE49-F238E27FC236}">
                  <a16:creationId xmlns:a16="http://schemas.microsoft.com/office/drawing/2014/main" id="{6819E2FB-70B2-3757-296B-E5A00CE86CB9}"/>
                </a:ext>
              </a:extLst>
            </p:cNvPr>
            <p:cNvSpPr>
              <a:spLocks noChangeArrowheads="1"/>
            </p:cNvSpPr>
            <p:nvPr/>
          </p:nvSpPr>
          <p:spPr bwMode="auto">
            <a:xfrm>
              <a:off x="8153400" y="4953000"/>
              <a:ext cx="2133600" cy="6096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92075" tIns="46038" rIns="92075" bIns="46038" anchor="ctr"/>
            <a:lstStyle/>
            <a:p>
              <a:pPr algn="ctr">
                <a:defRPr/>
              </a:pPr>
              <a:r>
                <a:rPr lang="en-US" altLang="zh-CN" sz="2000">
                  <a:latin typeface="Arial Narrow" pitchFamily="34" charset="0"/>
                </a:rPr>
                <a:t>Multivariate Analysis</a:t>
              </a:r>
              <a:r>
                <a:rPr lang="en-US" altLang="zh-CN">
                  <a:solidFill>
                    <a:schemeClr val="bg2"/>
                  </a:solidFill>
                  <a:latin typeface="Arial Narrow" pitchFamily="34" charset="0"/>
                </a:rPr>
                <a:t> </a:t>
              </a:r>
            </a:p>
          </p:txBody>
        </p:sp>
        <p:sp>
          <p:nvSpPr>
            <p:cNvPr id="16" name="Line 16">
              <a:extLst>
                <a:ext uri="{FF2B5EF4-FFF2-40B4-BE49-F238E27FC236}">
                  <a16:creationId xmlns:a16="http://schemas.microsoft.com/office/drawing/2014/main" id="{FE282E9E-1602-3C8D-81F8-BA240DE11C31}"/>
                </a:ext>
              </a:extLst>
            </p:cNvPr>
            <p:cNvSpPr>
              <a:spLocks noChangeShapeType="1"/>
            </p:cNvSpPr>
            <p:nvPr/>
          </p:nvSpPr>
          <p:spPr bwMode="auto">
            <a:xfrm>
              <a:off x="2133600" y="4419600"/>
              <a:ext cx="0" cy="4572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17" name="Line 17">
              <a:extLst>
                <a:ext uri="{FF2B5EF4-FFF2-40B4-BE49-F238E27FC236}">
                  <a16:creationId xmlns:a16="http://schemas.microsoft.com/office/drawing/2014/main" id="{F44E5F95-45FA-DDF2-4944-4E5501AA9CA0}"/>
                </a:ext>
              </a:extLst>
            </p:cNvPr>
            <p:cNvSpPr>
              <a:spLocks noChangeShapeType="1"/>
            </p:cNvSpPr>
            <p:nvPr/>
          </p:nvSpPr>
          <p:spPr bwMode="auto">
            <a:xfrm>
              <a:off x="6096000" y="4419600"/>
              <a:ext cx="0" cy="5334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18" name="Line 18">
              <a:extLst>
                <a:ext uri="{FF2B5EF4-FFF2-40B4-BE49-F238E27FC236}">
                  <a16:creationId xmlns:a16="http://schemas.microsoft.com/office/drawing/2014/main" id="{A883475C-153F-8938-2BA7-CB6F90DDE446}"/>
                </a:ext>
              </a:extLst>
            </p:cNvPr>
            <p:cNvSpPr>
              <a:spLocks noChangeShapeType="1"/>
            </p:cNvSpPr>
            <p:nvPr/>
          </p:nvSpPr>
          <p:spPr bwMode="auto">
            <a:xfrm>
              <a:off x="10058400" y="4419600"/>
              <a:ext cx="0" cy="4572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19" name="Line 19">
              <a:extLst>
                <a:ext uri="{FF2B5EF4-FFF2-40B4-BE49-F238E27FC236}">
                  <a16:creationId xmlns:a16="http://schemas.microsoft.com/office/drawing/2014/main" id="{88E382AE-2F66-827F-4DB4-2EB144C33F71}"/>
                </a:ext>
              </a:extLst>
            </p:cNvPr>
            <p:cNvSpPr>
              <a:spLocks noChangeShapeType="1"/>
            </p:cNvSpPr>
            <p:nvPr/>
          </p:nvSpPr>
          <p:spPr bwMode="auto">
            <a:xfrm>
              <a:off x="6096000" y="3962400"/>
              <a:ext cx="0" cy="4572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20" name="Rectangle 20">
              <a:extLst>
                <a:ext uri="{FF2B5EF4-FFF2-40B4-BE49-F238E27FC236}">
                  <a16:creationId xmlns:a16="http://schemas.microsoft.com/office/drawing/2014/main" id="{98C502DB-CD92-DFAD-A1AF-41718BC822DD}"/>
                </a:ext>
              </a:extLst>
            </p:cNvPr>
            <p:cNvSpPr>
              <a:spLocks noChangeArrowheads="1"/>
            </p:cNvSpPr>
            <p:nvPr/>
          </p:nvSpPr>
          <p:spPr bwMode="auto">
            <a:xfrm>
              <a:off x="5219700" y="6096000"/>
              <a:ext cx="1752600" cy="6096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92075" tIns="46038" rIns="92075" bIns="46038" anchor="ctr"/>
            <a:lstStyle/>
            <a:p>
              <a:pPr algn="ctr">
                <a:defRPr/>
              </a:pPr>
              <a:r>
                <a:rPr lang="en-US" altLang="zh-CN" sz="2000">
                  <a:latin typeface="Arial Narrow" pitchFamily="34" charset="0"/>
                </a:rPr>
                <a:t>Interpretation</a:t>
              </a:r>
              <a:r>
                <a:rPr lang="en-US" altLang="zh-CN">
                  <a:solidFill>
                    <a:schemeClr val="bg2"/>
                  </a:solidFill>
                  <a:latin typeface="Arial Narrow" pitchFamily="34" charset="0"/>
                </a:rPr>
                <a:t> </a:t>
              </a:r>
            </a:p>
          </p:txBody>
        </p:sp>
        <p:sp>
          <p:nvSpPr>
            <p:cNvPr id="21" name="Line 21">
              <a:extLst>
                <a:ext uri="{FF2B5EF4-FFF2-40B4-BE49-F238E27FC236}">
                  <a16:creationId xmlns:a16="http://schemas.microsoft.com/office/drawing/2014/main" id="{F7F0F8E7-307E-3B74-E424-9333BD968E42}"/>
                </a:ext>
              </a:extLst>
            </p:cNvPr>
            <p:cNvSpPr>
              <a:spLocks noChangeShapeType="1"/>
            </p:cNvSpPr>
            <p:nvPr/>
          </p:nvSpPr>
          <p:spPr bwMode="auto">
            <a:xfrm>
              <a:off x="3124200" y="5562600"/>
              <a:ext cx="1905000" cy="6858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22" name="Line 22">
              <a:extLst>
                <a:ext uri="{FF2B5EF4-FFF2-40B4-BE49-F238E27FC236}">
                  <a16:creationId xmlns:a16="http://schemas.microsoft.com/office/drawing/2014/main" id="{2B0CB8C8-7C93-FA05-FB12-E2439CC8BAF5}"/>
                </a:ext>
              </a:extLst>
            </p:cNvPr>
            <p:cNvSpPr>
              <a:spLocks noChangeShapeType="1"/>
            </p:cNvSpPr>
            <p:nvPr/>
          </p:nvSpPr>
          <p:spPr bwMode="auto">
            <a:xfrm>
              <a:off x="6096000" y="5638800"/>
              <a:ext cx="0" cy="4572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sp>
          <p:nvSpPr>
            <p:cNvPr id="23" name="Line 23">
              <a:extLst>
                <a:ext uri="{FF2B5EF4-FFF2-40B4-BE49-F238E27FC236}">
                  <a16:creationId xmlns:a16="http://schemas.microsoft.com/office/drawing/2014/main" id="{A76BAC5B-1725-8C7A-4528-46A0A3529E57}"/>
                </a:ext>
              </a:extLst>
            </p:cNvPr>
            <p:cNvSpPr>
              <a:spLocks noChangeShapeType="1"/>
            </p:cNvSpPr>
            <p:nvPr/>
          </p:nvSpPr>
          <p:spPr bwMode="auto">
            <a:xfrm flipH="1">
              <a:off x="5341144" y="5357813"/>
              <a:ext cx="1676400" cy="762000"/>
            </a:xfrm>
            <a:prstGeom prst="line">
              <a:avLst/>
            </a:prstGeom>
            <a:ln>
              <a:headEnd/>
              <a:tailEnd type="triangle" w="med" len="med"/>
            </a:ln>
          </p:spPr>
          <p:style>
            <a:lnRef idx="1">
              <a:schemeClr val="accent5"/>
            </a:lnRef>
            <a:fillRef idx="2">
              <a:schemeClr val="accent5"/>
            </a:fillRef>
            <a:effectRef idx="1">
              <a:schemeClr val="accent5"/>
            </a:effectRef>
            <a:fontRef idx="minor">
              <a:schemeClr val="dk1"/>
            </a:fontRef>
          </p:style>
          <p:txBody>
            <a:bodyPr/>
            <a:lstStyle/>
            <a:p>
              <a:pPr>
                <a:defRPr/>
              </a:pPr>
              <a:endParaRPr lang="en-US"/>
            </a:p>
          </p:txBody>
        </p:sp>
      </p:grpSp>
      <p:sp>
        <p:nvSpPr>
          <p:cNvPr id="16409" name="Slide Number Placeholder 25">
            <a:extLst>
              <a:ext uri="{FF2B5EF4-FFF2-40B4-BE49-F238E27FC236}">
                <a16:creationId xmlns:a16="http://schemas.microsoft.com/office/drawing/2014/main" id="{90E29D88-160B-B6E9-7D86-0DB43E39E79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73976B58-67B2-47DD-8451-0F7DEEE53023}" type="slidenum">
              <a:rPr lang="en-US" altLang="zh-TW">
                <a:solidFill>
                  <a:srgbClr val="898989"/>
                </a:solidFill>
                <a:latin typeface="Calibri" panose="020F0502020204030204" pitchFamily="34" charset="0"/>
              </a:rPr>
              <a:pPr eaLnBrk="1" hangingPunct="1"/>
              <a:t>10</a:t>
            </a:fld>
            <a:endParaRPr lang="en-US" altLang="zh-TW">
              <a:solidFill>
                <a:srgbClr val="898989"/>
              </a:solidFill>
              <a:latin typeface="Calibri" panose="020F0502020204030204" pitchFamily="34" charset="0"/>
            </a:endParaRPr>
          </a:p>
        </p:txBody>
      </p:sp>
      <p:grpSp>
        <p:nvGrpSpPr>
          <p:cNvPr id="29" name="Group 28">
            <a:extLst>
              <a:ext uri="{FF2B5EF4-FFF2-40B4-BE49-F238E27FC236}">
                <a16:creationId xmlns:a16="http://schemas.microsoft.com/office/drawing/2014/main" id="{CA77CD10-468F-4EE8-06AE-411AC6022ECB}"/>
              </a:ext>
            </a:extLst>
          </p:cNvPr>
          <p:cNvGrpSpPr/>
          <p:nvPr/>
        </p:nvGrpSpPr>
        <p:grpSpPr>
          <a:xfrm>
            <a:off x="0" y="6356350"/>
            <a:ext cx="12192000" cy="501648"/>
            <a:chOff x="0" y="5739791"/>
            <a:chExt cx="12192000" cy="1118210"/>
          </a:xfrm>
        </p:grpSpPr>
        <p:pic>
          <p:nvPicPr>
            <p:cNvPr id="30" name="Picture 29">
              <a:extLst>
                <a:ext uri="{FF2B5EF4-FFF2-40B4-BE49-F238E27FC236}">
                  <a16:creationId xmlns:a16="http://schemas.microsoft.com/office/drawing/2014/main" id="{D3ABA94A-F130-903C-ACDF-A92810ADC187}"/>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31" name="Picture 30">
              <a:extLst>
                <a:ext uri="{FF2B5EF4-FFF2-40B4-BE49-F238E27FC236}">
                  <a16:creationId xmlns:a16="http://schemas.microsoft.com/office/drawing/2014/main" id="{C3EC0856-1FD4-7895-40F2-F72A63E54467}"/>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grpSp>
        <p:nvGrpSpPr>
          <p:cNvPr id="32" name="Group 31">
            <a:extLst>
              <a:ext uri="{FF2B5EF4-FFF2-40B4-BE49-F238E27FC236}">
                <a16:creationId xmlns:a16="http://schemas.microsoft.com/office/drawing/2014/main" id="{082D223E-48E1-BD2C-FD90-F3534D6F5460}"/>
              </a:ext>
            </a:extLst>
          </p:cNvPr>
          <p:cNvGrpSpPr/>
          <p:nvPr/>
        </p:nvGrpSpPr>
        <p:grpSpPr>
          <a:xfrm>
            <a:off x="5152445" y="6248400"/>
            <a:ext cx="7039555" cy="609600"/>
            <a:chOff x="5152445" y="5900466"/>
            <a:chExt cx="7039555" cy="957534"/>
          </a:xfrm>
        </p:grpSpPr>
        <p:pic>
          <p:nvPicPr>
            <p:cNvPr id="33" name="Picture 32">
              <a:extLst>
                <a:ext uri="{FF2B5EF4-FFF2-40B4-BE49-F238E27FC236}">
                  <a16:creationId xmlns:a16="http://schemas.microsoft.com/office/drawing/2014/main" id="{1764BE01-DDEC-BE44-417B-A6D46EBBCE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34" name="Picture 33">
              <a:extLst>
                <a:ext uri="{FF2B5EF4-FFF2-40B4-BE49-F238E27FC236}">
                  <a16:creationId xmlns:a16="http://schemas.microsoft.com/office/drawing/2014/main" id="{E7EC4989-38EB-9281-53EB-29745AB7345A}"/>
                </a:ext>
              </a:extLst>
            </p:cNvPr>
            <p:cNvPicPr>
              <a:picLocks noChangeAspect="1"/>
            </p:cNvPicPr>
            <p:nvPr/>
          </p:nvPicPr>
          <p:blipFill rotWithShape="1">
            <a:blip r:embed="rId2"/>
            <a:srcRect l="35783" t="36155" r="37774" b="45189"/>
            <a:stretch/>
          </p:blipFill>
          <p:spPr>
            <a:xfrm>
              <a:off x="9471853" y="5900466"/>
              <a:ext cx="2720147" cy="957531"/>
            </a:xfrm>
            <a:prstGeom prst="rect">
              <a:avLst/>
            </a:prstGeom>
          </p:spPr>
        </p:pic>
      </p:grpSp>
      <p:pic>
        <p:nvPicPr>
          <p:cNvPr id="35" name="Picture 34">
            <a:extLst>
              <a:ext uri="{FF2B5EF4-FFF2-40B4-BE49-F238E27FC236}">
                <a16:creationId xmlns:a16="http://schemas.microsoft.com/office/drawing/2014/main" id="{AA420843-6E4E-12C5-C502-BCE9A61985AF}"/>
              </a:ext>
            </a:extLst>
          </p:cNvPr>
          <p:cNvPicPr>
            <a:picLocks noChangeAspect="1"/>
          </p:cNvPicPr>
          <p:nvPr/>
        </p:nvPicPr>
        <p:blipFill rotWithShape="1">
          <a:blip r:embed="rId3"/>
          <a:srcRect l="44460" t="53448" r="30342" b="33142"/>
          <a:stretch/>
        </p:blipFill>
        <p:spPr>
          <a:xfrm>
            <a:off x="88266" y="6248397"/>
            <a:ext cx="5263763" cy="6096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a:extLst>
              <a:ext uri="{FF2B5EF4-FFF2-40B4-BE49-F238E27FC236}">
                <a16:creationId xmlns:a16="http://schemas.microsoft.com/office/drawing/2014/main" id="{CE912C5F-EE6D-C30E-DA68-437343416257}"/>
              </a:ext>
            </a:extLst>
          </p:cNvPr>
          <p:cNvSpPr>
            <a:spLocks noGrp="1"/>
          </p:cNvSpPr>
          <p:nvPr>
            <p:ph type="title"/>
          </p:nvPr>
        </p:nvSpPr>
        <p:spPr>
          <a:xfrm>
            <a:off x="2551114" y="34925"/>
            <a:ext cx="7705725" cy="1981200"/>
          </a:xfrm>
        </p:spPr>
        <p:txBody>
          <a:bodyPr/>
          <a:lstStyle/>
          <a:p>
            <a:pPr eaLnBrk="1" hangingPunct="1"/>
            <a:r>
              <a:rPr lang="en-US" altLang="en-US">
                <a:ln>
                  <a:noFill/>
                </a:ln>
              </a:rPr>
              <a:t>SPSS interface</a:t>
            </a:r>
          </a:p>
        </p:txBody>
      </p:sp>
      <p:sp>
        <p:nvSpPr>
          <p:cNvPr id="12291" name="Content Placeholder 1">
            <a:extLst>
              <a:ext uri="{FF2B5EF4-FFF2-40B4-BE49-F238E27FC236}">
                <a16:creationId xmlns:a16="http://schemas.microsoft.com/office/drawing/2014/main" id="{6986DB3C-32AE-3910-E621-739D526D9BB9}"/>
              </a:ext>
            </a:extLst>
          </p:cNvPr>
          <p:cNvSpPr>
            <a:spLocks noGrp="1"/>
          </p:cNvSpPr>
          <p:nvPr>
            <p:ph idx="1"/>
          </p:nvPr>
        </p:nvSpPr>
        <p:spPr>
          <a:xfrm>
            <a:off x="553250" y="1536807"/>
            <a:ext cx="10703859" cy="4005158"/>
          </a:xfrm>
        </p:spPr>
        <p:txBody>
          <a:bodyPr>
            <a:noAutofit/>
          </a:bodyPr>
          <a:lstStyle/>
          <a:p>
            <a:pPr eaLnBrk="1" hangingPunct="1">
              <a:spcAft>
                <a:spcPct val="0"/>
              </a:spcAft>
              <a:buFont typeface="Wingdings 2" panose="05020102010507070707" pitchFamily="18" charset="2"/>
              <a:buChar char=""/>
            </a:pPr>
            <a:r>
              <a:rPr lang="en-GB" altLang="en-US" sz="3200" dirty="0"/>
              <a:t>SPSS Statistics is a software package for statistical analysis. Originally produced by SPSS Inc., it was bought by IBM in 2009. Please download the SPSS from UWTSD The most current version is 29, but SPSS versions are compatible even with much older versions.</a:t>
            </a:r>
          </a:p>
          <a:p>
            <a:pPr eaLnBrk="1" hangingPunct="1">
              <a:spcAft>
                <a:spcPct val="0"/>
              </a:spcAft>
              <a:buFont typeface="Wingdings 2" panose="05020102010507070707" pitchFamily="18" charset="2"/>
              <a:buChar char=""/>
            </a:pPr>
            <a:endParaRPr lang="en-GB" altLang="en-US" sz="3200" dirty="0"/>
          </a:p>
          <a:p>
            <a:pPr eaLnBrk="1" hangingPunct="1">
              <a:spcAft>
                <a:spcPct val="0"/>
              </a:spcAft>
              <a:buFont typeface="Wingdings 2" panose="05020102010507070707" pitchFamily="18" charset="2"/>
              <a:buChar char=""/>
            </a:pPr>
            <a:r>
              <a:rPr lang="en-GB" altLang="en-US" sz="3200" dirty="0"/>
              <a:t>Statistics dataset (.sav) files are backward and forward compatible; even where features have been added, functionality has been retained. </a:t>
            </a:r>
          </a:p>
          <a:p>
            <a:pPr eaLnBrk="1" hangingPunct="1">
              <a:spcAft>
                <a:spcPct val="0"/>
              </a:spcAft>
              <a:buFont typeface="Wingdings 2" panose="05020102010507070707" pitchFamily="18" charset="2"/>
              <a:buChar char=""/>
            </a:pPr>
            <a:endParaRPr lang="en-GB" altLang="en-US" sz="3200" dirty="0"/>
          </a:p>
          <a:p>
            <a:pPr eaLnBrk="1" hangingPunct="1">
              <a:spcAft>
                <a:spcPct val="0"/>
              </a:spcAft>
              <a:buFont typeface="Wingdings 2" panose="05020102010507070707" pitchFamily="18" charset="2"/>
              <a:buChar char=""/>
            </a:pPr>
            <a:r>
              <a:rPr lang="en-GB" altLang="en-US" sz="3200" dirty="0"/>
              <a:t>Statistics output files (.</a:t>
            </a:r>
            <a:r>
              <a:rPr lang="en-GB" altLang="en-US" sz="3200" dirty="0" err="1"/>
              <a:t>spo</a:t>
            </a:r>
            <a:r>
              <a:rPr lang="en-GB" altLang="en-US" sz="3200" dirty="0"/>
              <a:t> or .</a:t>
            </a:r>
            <a:r>
              <a:rPr lang="en-GB" altLang="en-US" sz="3200" dirty="0" err="1"/>
              <a:t>spv</a:t>
            </a:r>
            <a:r>
              <a:rPr lang="en-GB" altLang="en-US" sz="3200" dirty="0"/>
              <a:t>) are generally not backward compatible. </a:t>
            </a:r>
            <a:endParaRPr lang="en-US" altLang="en-US" sz="3200" dirty="0"/>
          </a:p>
        </p:txBody>
      </p:sp>
      <p:sp>
        <p:nvSpPr>
          <p:cNvPr id="12292" name="Slide Number Placeholder 3">
            <a:extLst>
              <a:ext uri="{FF2B5EF4-FFF2-40B4-BE49-F238E27FC236}">
                <a16:creationId xmlns:a16="http://schemas.microsoft.com/office/drawing/2014/main" id="{2E25F942-5AA5-AEA8-E03E-29167657B8E1}"/>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9FF0292C-942F-4BD0-9B8D-BE8C46595054}" type="slidenum">
              <a:rPr lang="en-US" altLang="en-US">
                <a:solidFill>
                  <a:srgbClr val="D38E27"/>
                </a:solidFill>
                <a:latin typeface="Arial" panose="020B0604020202020204" pitchFamily="34" charset="0"/>
              </a:rPr>
              <a:pPr/>
              <a:t>11</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2A3BE033-A671-3E07-D127-4F39FB61AACF}"/>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E494552B-A457-7973-46FD-4778A4284AC6}"/>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C563F135-E36D-6303-30F9-5C86A710084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A9555149-434F-6C9E-A30D-0D830BE542FF}"/>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1">
            <a:extLst>
              <a:ext uri="{FF2B5EF4-FFF2-40B4-BE49-F238E27FC236}">
                <a16:creationId xmlns:a16="http://schemas.microsoft.com/office/drawing/2014/main" id="{6986DB3C-32AE-3910-E621-739D526D9BB9}"/>
              </a:ext>
            </a:extLst>
          </p:cNvPr>
          <p:cNvSpPr>
            <a:spLocks noGrp="1"/>
          </p:cNvSpPr>
          <p:nvPr>
            <p:ph idx="1"/>
          </p:nvPr>
        </p:nvSpPr>
        <p:spPr>
          <a:xfrm>
            <a:off x="3807620" y="2007394"/>
            <a:ext cx="3300412" cy="1114425"/>
          </a:xfrm>
        </p:spPr>
        <p:txBody>
          <a:bodyPr>
            <a:noAutofit/>
          </a:bodyPr>
          <a:lstStyle/>
          <a:p>
            <a:pPr marL="0" indent="0" eaLnBrk="1" hangingPunct="1">
              <a:spcAft>
                <a:spcPct val="0"/>
              </a:spcAft>
              <a:buNone/>
            </a:pPr>
            <a:r>
              <a:rPr lang="en-GB" altLang="en-US" sz="4000" dirty="0"/>
              <a:t>2. SPSS Input </a:t>
            </a:r>
          </a:p>
        </p:txBody>
      </p:sp>
      <p:sp>
        <p:nvSpPr>
          <p:cNvPr id="12292" name="Slide Number Placeholder 3">
            <a:extLst>
              <a:ext uri="{FF2B5EF4-FFF2-40B4-BE49-F238E27FC236}">
                <a16:creationId xmlns:a16="http://schemas.microsoft.com/office/drawing/2014/main" id="{2E25F942-5AA5-AEA8-E03E-29167657B8E1}"/>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9FF0292C-942F-4BD0-9B8D-BE8C46595054}" type="slidenum">
              <a:rPr lang="en-US" altLang="en-US">
                <a:solidFill>
                  <a:srgbClr val="D38E27"/>
                </a:solidFill>
                <a:latin typeface="Arial" panose="020B0604020202020204" pitchFamily="34" charset="0"/>
              </a:rPr>
              <a:pPr/>
              <a:t>12</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2A3BE033-A671-3E07-D127-4F39FB61AACF}"/>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E494552B-A457-7973-46FD-4778A4284AC6}"/>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C563F135-E36D-6303-30F9-5C86A710084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A9555149-434F-6C9E-A30D-0D830BE542FF}"/>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1652846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5DFB3452-1B6C-C84B-B90F-588F917FACCA}"/>
              </a:ext>
            </a:extLst>
          </p:cNvPr>
          <p:cNvSpPr>
            <a:spLocks noGrp="1"/>
          </p:cNvSpPr>
          <p:nvPr>
            <p:ph type="title"/>
          </p:nvPr>
        </p:nvSpPr>
        <p:spPr>
          <a:xfrm>
            <a:off x="2095500" y="1857375"/>
            <a:ext cx="8229600" cy="1143000"/>
          </a:xfrm>
        </p:spPr>
        <p:txBody>
          <a:bodyPr/>
          <a:lstStyle/>
          <a:p>
            <a:pPr eaLnBrk="1" hangingPunct="1"/>
            <a:r>
              <a:rPr lang="en-GB" altLang="en-US" sz="4000" i="1" dirty="0">
                <a:ea typeface="ＭＳ Ｐゴシック" panose="020B0600070205080204" pitchFamily="34" charset="-128"/>
              </a:rPr>
              <a:t>Task 1:  How to input data in SPSS?</a:t>
            </a:r>
          </a:p>
        </p:txBody>
      </p:sp>
      <p:sp>
        <p:nvSpPr>
          <p:cNvPr id="19459" name="Rectangle 2">
            <a:extLst>
              <a:ext uri="{FF2B5EF4-FFF2-40B4-BE49-F238E27FC236}">
                <a16:creationId xmlns:a16="http://schemas.microsoft.com/office/drawing/2014/main" id="{43C69E8D-A144-9079-466A-694DD062A727}"/>
              </a:ext>
            </a:extLst>
          </p:cNvPr>
          <p:cNvSpPr>
            <a:spLocks noChangeArrowheads="1"/>
          </p:cNvSpPr>
          <p:nvPr/>
        </p:nvSpPr>
        <p:spPr bwMode="auto">
          <a:xfrm>
            <a:off x="1809750" y="714375"/>
            <a:ext cx="315342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987425" indent="-4572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lvl="2" eaLnBrk="1" hangingPunct="1">
              <a:spcBef>
                <a:spcPts val="600"/>
              </a:spcBef>
            </a:pPr>
            <a:r>
              <a:rPr kumimoji="0" lang="en-US" altLang="zh-CN" sz="3000" dirty="0">
                <a:solidFill>
                  <a:srgbClr val="0033CC"/>
                </a:solidFill>
                <a:latin typeface="Georgia" panose="02040502050405020303" pitchFamily="18" charset="0"/>
                <a:ea typeface="宋体" panose="02010600030101010101" pitchFamily="2" charset="-122"/>
              </a:rPr>
              <a:t>2. Data input </a:t>
            </a:r>
          </a:p>
        </p:txBody>
      </p:sp>
      <p:sp>
        <p:nvSpPr>
          <p:cNvPr id="19462" name="Slide Number Placeholder 5">
            <a:extLst>
              <a:ext uri="{FF2B5EF4-FFF2-40B4-BE49-F238E27FC236}">
                <a16:creationId xmlns:a16="http://schemas.microsoft.com/office/drawing/2014/main" id="{5EF690DC-41DA-CDC6-9875-1A695F2347C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CA973A7B-7B07-4882-9EA3-BC975E3F45FE}" type="slidenum">
              <a:rPr lang="en-US" altLang="zh-TW">
                <a:solidFill>
                  <a:srgbClr val="898989"/>
                </a:solidFill>
                <a:latin typeface="Calibri" panose="020F0502020204030204" pitchFamily="34" charset="0"/>
              </a:rPr>
              <a:pPr eaLnBrk="1" hangingPunct="1"/>
              <a:t>13</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27983E85-DED0-1B5E-960A-0F89E581BEB0}"/>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101B104B-2FEA-4AE5-004B-0BEF14807F42}"/>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EA2DEA1D-AC14-6157-37F6-1062433436C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087A1C85-C858-26AF-15B1-F70377D0188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91576DBF-A331-11BF-3D29-9D577D66453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a:extLst>
              <a:ext uri="{FF2B5EF4-FFF2-40B4-BE49-F238E27FC236}">
                <a16:creationId xmlns:a16="http://schemas.microsoft.com/office/drawing/2014/main" id="{44C755DF-B336-8E8F-AD23-E31FD466679E}"/>
              </a:ext>
            </a:extLst>
          </p:cNvPr>
          <p:cNvSpPr>
            <a:spLocks noGrp="1"/>
          </p:cNvSpPr>
          <p:nvPr>
            <p:ph type="title"/>
          </p:nvPr>
        </p:nvSpPr>
        <p:spPr>
          <a:xfrm>
            <a:off x="2040381" y="301542"/>
            <a:ext cx="7704137" cy="790260"/>
          </a:xfrm>
        </p:spPr>
        <p:txBody>
          <a:bodyPr/>
          <a:lstStyle/>
          <a:p>
            <a:pPr eaLnBrk="1" hangingPunct="1"/>
            <a:r>
              <a:rPr lang="en-US" altLang="en-US" b="1" dirty="0">
                <a:ln>
                  <a:noFill/>
                </a:ln>
              </a:rPr>
              <a:t>Before the data entry</a:t>
            </a:r>
          </a:p>
        </p:txBody>
      </p:sp>
      <p:sp>
        <p:nvSpPr>
          <p:cNvPr id="13315" name="Content Placeholder 1">
            <a:extLst>
              <a:ext uri="{FF2B5EF4-FFF2-40B4-BE49-F238E27FC236}">
                <a16:creationId xmlns:a16="http://schemas.microsoft.com/office/drawing/2014/main" id="{2CE714A6-F28F-493B-1482-8C38CF1B5419}"/>
              </a:ext>
            </a:extLst>
          </p:cNvPr>
          <p:cNvSpPr>
            <a:spLocks noGrp="1"/>
          </p:cNvSpPr>
          <p:nvPr>
            <p:ph idx="1"/>
          </p:nvPr>
        </p:nvSpPr>
        <p:spPr>
          <a:xfrm>
            <a:off x="672175" y="1270055"/>
            <a:ext cx="10683909" cy="4343730"/>
          </a:xfrm>
        </p:spPr>
        <p:txBody>
          <a:bodyPr>
            <a:normAutofit/>
          </a:bodyPr>
          <a:lstStyle/>
          <a:p>
            <a:pPr eaLnBrk="1" hangingPunct="1"/>
            <a:r>
              <a:rPr lang="en-US" altLang="en-US" sz="4000" dirty="0"/>
              <a:t>If you enter data manually, you need a coding frame</a:t>
            </a:r>
          </a:p>
          <a:p>
            <a:pPr eaLnBrk="1" hangingPunct="1"/>
            <a:r>
              <a:rPr lang="en-US" altLang="en-US" sz="4000" dirty="0"/>
              <a:t>Each case/respondent needs to be allocated a unique ID number.</a:t>
            </a:r>
          </a:p>
          <a:p>
            <a:pPr eaLnBrk="1" hangingPunct="1"/>
            <a:r>
              <a:rPr lang="en-US" altLang="en-US" sz="4000" dirty="0"/>
              <a:t>You also can import data from Excel or other software such as SurveyMonkey, Google form, and so forth </a:t>
            </a:r>
          </a:p>
          <a:p>
            <a:pPr eaLnBrk="1" hangingPunct="1"/>
            <a:endParaRPr lang="en-US" altLang="en-US" dirty="0"/>
          </a:p>
          <a:p>
            <a:pPr eaLnBrk="1" hangingPunct="1"/>
            <a:endParaRPr lang="en-US" altLang="en-US" dirty="0"/>
          </a:p>
          <a:p>
            <a:pPr eaLnBrk="1" hangingPunct="1"/>
            <a:endParaRPr lang="en-US" altLang="en-US" dirty="0"/>
          </a:p>
        </p:txBody>
      </p:sp>
      <p:sp>
        <p:nvSpPr>
          <p:cNvPr id="13316" name="Slide Number Placeholder 3">
            <a:extLst>
              <a:ext uri="{FF2B5EF4-FFF2-40B4-BE49-F238E27FC236}">
                <a16:creationId xmlns:a16="http://schemas.microsoft.com/office/drawing/2014/main" id="{33004D10-1A43-3972-326E-66345BB40450}"/>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45831C0C-32ED-41C3-A225-C724C9B9BA69}" type="slidenum">
              <a:rPr lang="en-US" altLang="en-US">
                <a:solidFill>
                  <a:srgbClr val="D38E27"/>
                </a:solidFill>
                <a:latin typeface="Arial" panose="020B0604020202020204" pitchFamily="34" charset="0"/>
              </a:rPr>
              <a:pPr/>
              <a:t>14</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60E8FD96-3E3B-7A11-32E5-90DF5363BABE}"/>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5DF997CB-F8E1-D918-1EAE-4B692E4765D8}"/>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170E3297-49F1-5106-5A3A-8581E5B7E918}"/>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9BC73F03-41CF-3378-BA1B-5C1DB137833E}"/>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2">
            <a:extLst>
              <a:ext uri="{FF2B5EF4-FFF2-40B4-BE49-F238E27FC236}">
                <a16:creationId xmlns:a16="http://schemas.microsoft.com/office/drawing/2014/main" id="{9CE5D316-A3F9-53FA-6C5F-2A0426463C3F}"/>
              </a:ext>
            </a:extLst>
          </p:cNvPr>
          <p:cNvSpPr>
            <a:spLocks noGrp="1"/>
          </p:cNvSpPr>
          <p:nvPr>
            <p:ph type="title"/>
          </p:nvPr>
        </p:nvSpPr>
        <p:spPr>
          <a:xfrm>
            <a:off x="2506664" y="457200"/>
            <a:ext cx="7704137" cy="957531"/>
          </a:xfrm>
        </p:spPr>
        <p:txBody>
          <a:bodyPr/>
          <a:lstStyle/>
          <a:p>
            <a:pPr eaLnBrk="1" hangingPunct="1"/>
            <a:r>
              <a:rPr lang="en-US" altLang="en-US" dirty="0">
                <a:ln>
                  <a:noFill/>
                </a:ln>
              </a:rPr>
              <a:t>Example of a cod</a:t>
            </a:r>
            <a:r>
              <a:rPr lang="en-GB" altLang="en-US" dirty="0" err="1">
                <a:ln>
                  <a:noFill/>
                </a:ln>
              </a:rPr>
              <a:t>ing</a:t>
            </a:r>
            <a:r>
              <a:rPr lang="en-GB" altLang="en-US" dirty="0">
                <a:ln>
                  <a:noFill/>
                </a:ln>
              </a:rPr>
              <a:t> Frame</a:t>
            </a:r>
            <a:endParaRPr lang="en-US" altLang="en-US" dirty="0">
              <a:ln>
                <a:noFill/>
              </a:ln>
            </a:endParaRPr>
          </a:p>
        </p:txBody>
      </p:sp>
      <p:sp>
        <p:nvSpPr>
          <p:cNvPr id="2" name="Content Placeholder 1">
            <a:extLst>
              <a:ext uri="{FF2B5EF4-FFF2-40B4-BE49-F238E27FC236}">
                <a16:creationId xmlns:a16="http://schemas.microsoft.com/office/drawing/2014/main" id="{09E38E81-4E8E-02DC-7EDB-BDDFA4D80B3C}"/>
              </a:ext>
            </a:extLst>
          </p:cNvPr>
          <p:cNvSpPr>
            <a:spLocks noGrp="1"/>
          </p:cNvSpPr>
          <p:nvPr>
            <p:ph idx="1"/>
          </p:nvPr>
        </p:nvSpPr>
        <p:spPr>
          <a:xfrm>
            <a:off x="1321654" y="1374236"/>
            <a:ext cx="10165976" cy="4335001"/>
          </a:xfrm>
        </p:spPr>
        <p:txBody>
          <a:bodyPr rtlCol="0">
            <a:normAutofit/>
          </a:bodyPr>
          <a:lstStyle/>
          <a:p>
            <a:pPr marL="0" indent="0">
              <a:buClr>
                <a:schemeClr val="accent1">
                  <a:lumMod val="75000"/>
                </a:schemeClr>
              </a:buClr>
              <a:buNone/>
              <a:defRPr/>
            </a:pPr>
            <a:r>
              <a:rPr lang="en-GB" b="1" dirty="0"/>
              <a:t>Coding frame</a:t>
            </a:r>
            <a:endParaRPr lang="en-GB" dirty="0"/>
          </a:p>
          <a:p>
            <a:pPr eaLnBrk="1" fontAlgn="auto" hangingPunct="1">
              <a:buClr>
                <a:schemeClr val="accent1">
                  <a:lumMod val="75000"/>
                </a:schemeClr>
              </a:buClr>
              <a:buFont typeface="Arial"/>
              <a:buChar char="•"/>
              <a:defRPr/>
            </a:pPr>
            <a:r>
              <a:rPr lang="en-GB" dirty="0"/>
              <a:t>Q1 Male =1, Female= 2</a:t>
            </a:r>
          </a:p>
          <a:p>
            <a:pPr eaLnBrk="1" fontAlgn="auto" hangingPunct="1">
              <a:buClr>
                <a:schemeClr val="accent1">
                  <a:lumMod val="75000"/>
                </a:schemeClr>
              </a:buClr>
              <a:buFont typeface="Arial"/>
              <a:buChar char="•"/>
              <a:defRPr/>
            </a:pPr>
            <a:r>
              <a:rPr lang="en-GB" dirty="0"/>
              <a:t>Q2 Age in years</a:t>
            </a:r>
          </a:p>
          <a:p>
            <a:pPr eaLnBrk="1" fontAlgn="auto" hangingPunct="1">
              <a:buClr>
                <a:schemeClr val="accent1">
                  <a:lumMod val="75000"/>
                </a:schemeClr>
              </a:buClr>
              <a:buFont typeface="Arial"/>
              <a:buChar char="•"/>
              <a:defRPr/>
            </a:pPr>
            <a:r>
              <a:rPr lang="en-GB" dirty="0"/>
              <a:t>Q3 Temporary = 1, Operator = 2, Office = 3, Team leader = 4 Management = 5</a:t>
            </a:r>
          </a:p>
          <a:p>
            <a:pPr eaLnBrk="1" fontAlgn="auto" hangingPunct="1">
              <a:buClr>
                <a:schemeClr val="accent1">
                  <a:lumMod val="75000"/>
                </a:schemeClr>
              </a:buClr>
              <a:buFont typeface="Arial"/>
              <a:buChar char="•"/>
              <a:defRPr/>
            </a:pPr>
            <a:r>
              <a:rPr lang="en-GB" dirty="0"/>
              <a:t>Q4 Salary in £</a:t>
            </a:r>
          </a:p>
          <a:p>
            <a:pPr eaLnBrk="1" fontAlgn="auto" hangingPunct="1">
              <a:buClr>
                <a:schemeClr val="accent1">
                  <a:lumMod val="75000"/>
                </a:schemeClr>
              </a:buClr>
              <a:buFont typeface="Arial"/>
              <a:buChar char="•"/>
              <a:defRPr/>
            </a:pPr>
            <a:r>
              <a:rPr lang="en-GB" dirty="0"/>
              <a:t>Q5 Very dissatisfied = 1, dissatisfied = 2, neutral = 3, satisfied = 4, very satisfied = 5</a:t>
            </a:r>
          </a:p>
          <a:p>
            <a:pPr eaLnBrk="1" fontAlgn="auto" hangingPunct="1">
              <a:buClr>
                <a:schemeClr val="accent1">
                  <a:lumMod val="75000"/>
                </a:schemeClr>
              </a:buClr>
              <a:buFont typeface="Arial"/>
              <a:buChar char="•"/>
              <a:defRPr/>
            </a:pPr>
            <a:r>
              <a:rPr lang="en-GB" dirty="0"/>
              <a:t>Q6 Very low=1, low = 2, medium = 3, high= 4, very high = 5</a:t>
            </a:r>
          </a:p>
          <a:p>
            <a:pPr marL="0" indent="0">
              <a:buClr>
                <a:schemeClr val="accent1">
                  <a:lumMod val="75000"/>
                </a:schemeClr>
              </a:buClr>
              <a:buNone/>
              <a:defRPr/>
            </a:pPr>
            <a:endParaRPr lang="en-GB" dirty="0"/>
          </a:p>
        </p:txBody>
      </p:sp>
      <p:sp>
        <p:nvSpPr>
          <p:cNvPr id="14340" name="Slide Number Placeholder 3">
            <a:extLst>
              <a:ext uri="{FF2B5EF4-FFF2-40B4-BE49-F238E27FC236}">
                <a16:creationId xmlns:a16="http://schemas.microsoft.com/office/drawing/2014/main" id="{36D66388-C16C-7A3F-999B-5F59D5DF5898}"/>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B05ACA8E-B10E-494C-985B-08BC92524A30}" type="slidenum">
              <a:rPr lang="en-US" altLang="en-US">
                <a:solidFill>
                  <a:srgbClr val="D38E27"/>
                </a:solidFill>
                <a:latin typeface="Arial" panose="020B0604020202020204" pitchFamily="34" charset="0"/>
              </a:rPr>
              <a:pPr/>
              <a:t>15</a:t>
            </a:fld>
            <a:endParaRPr lang="en-US" altLang="en-US">
              <a:solidFill>
                <a:srgbClr val="D38E27"/>
              </a:solidFill>
              <a:latin typeface="Arial" panose="020B0604020202020204" pitchFamily="34" charset="0"/>
            </a:endParaRPr>
          </a:p>
        </p:txBody>
      </p:sp>
      <p:grpSp>
        <p:nvGrpSpPr>
          <p:cNvPr id="3" name="Group 2">
            <a:extLst>
              <a:ext uri="{FF2B5EF4-FFF2-40B4-BE49-F238E27FC236}">
                <a16:creationId xmlns:a16="http://schemas.microsoft.com/office/drawing/2014/main" id="{B162FD30-C11A-6B23-6B5B-2BD2741815D1}"/>
              </a:ext>
            </a:extLst>
          </p:cNvPr>
          <p:cNvGrpSpPr/>
          <p:nvPr/>
        </p:nvGrpSpPr>
        <p:grpSpPr>
          <a:xfrm>
            <a:off x="5152445" y="5900466"/>
            <a:ext cx="7039555" cy="957534"/>
            <a:chOff x="5152445" y="5900466"/>
            <a:chExt cx="7039555" cy="957534"/>
          </a:xfrm>
        </p:grpSpPr>
        <p:pic>
          <p:nvPicPr>
            <p:cNvPr id="4" name="Picture 3">
              <a:extLst>
                <a:ext uri="{FF2B5EF4-FFF2-40B4-BE49-F238E27FC236}">
                  <a16:creationId xmlns:a16="http://schemas.microsoft.com/office/drawing/2014/main" id="{769A4436-1EA6-1923-7965-6C827913AC11}"/>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5" name="Picture 4">
              <a:extLst>
                <a:ext uri="{FF2B5EF4-FFF2-40B4-BE49-F238E27FC236}">
                  <a16:creationId xmlns:a16="http://schemas.microsoft.com/office/drawing/2014/main" id="{FDE08118-4500-38B0-86C8-C6153B143FD9}"/>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9FCDDC5D-7FF4-58FE-4E7D-517ED1681EDC}"/>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0699952-D3F9-BFFF-4E00-8933065EF49D}"/>
              </a:ext>
            </a:extLst>
          </p:cNvPr>
          <p:cNvSpPr>
            <a:spLocks noGrp="1"/>
          </p:cNvSpPr>
          <p:nvPr>
            <p:ph type="title"/>
          </p:nvPr>
        </p:nvSpPr>
        <p:spPr>
          <a:xfrm>
            <a:off x="2506664" y="457200"/>
            <a:ext cx="7704137" cy="764561"/>
          </a:xfrm>
        </p:spPr>
        <p:txBody>
          <a:bodyPr/>
          <a:lstStyle/>
          <a:p>
            <a:pPr eaLnBrk="1" hangingPunct="1"/>
            <a:r>
              <a:rPr lang="en-GB" altLang="en-US" dirty="0">
                <a:ln>
                  <a:noFill/>
                </a:ln>
              </a:rPr>
              <a:t>Views and files in SPSS</a:t>
            </a:r>
          </a:p>
        </p:txBody>
      </p:sp>
      <p:sp>
        <p:nvSpPr>
          <p:cNvPr id="19459" name="Content Placeholder 2">
            <a:extLst>
              <a:ext uri="{FF2B5EF4-FFF2-40B4-BE49-F238E27FC236}">
                <a16:creationId xmlns:a16="http://schemas.microsoft.com/office/drawing/2014/main" id="{74DED753-8771-C53A-ACE1-13F2B363F8E1}"/>
              </a:ext>
            </a:extLst>
          </p:cNvPr>
          <p:cNvSpPr>
            <a:spLocks noGrp="1"/>
          </p:cNvSpPr>
          <p:nvPr>
            <p:ph idx="1"/>
          </p:nvPr>
        </p:nvSpPr>
        <p:spPr>
          <a:xfrm>
            <a:off x="2085055" y="1364357"/>
            <a:ext cx="8686800" cy="4314144"/>
          </a:xfrm>
        </p:spPr>
        <p:txBody>
          <a:bodyPr rtlCol="0">
            <a:normAutofit lnSpcReduction="10000"/>
          </a:bodyPr>
          <a:lstStyle/>
          <a:p>
            <a:pPr eaLnBrk="1" fontAlgn="auto" hangingPunct="1">
              <a:buClr>
                <a:schemeClr val="accent1">
                  <a:lumMod val="75000"/>
                </a:schemeClr>
              </a:buClr>
              <a:buFont typeface="Arial"/>
              <a:buChar char="•"/>
              <a:defRPr/>
            </a:pPr>
            <a:r>
              <a:rPr lang="en-US" altLang="en-US" b="1" dirty="0"/>
              <a:t>Data view</a:t>
            </a:r>
          </a:p>
          <a:p>
            <a:pPr lvl="1" eaLnBrk="1" fontAlgn="auto" hangingPunct="1">
              <a:buClr>
                <a:schemeClr val="accent1">
                  <a:lumMod val="75000"/>
                </a:schemeClr>
              </a:buClr>
              <a:buFont typeface="Arial"/>
              <a:buChar char="•"/>
              <a:defRPr/>
            </a:pPr>
            <a:r>
              <a:rPr lang="en-US" altLang="en-US" dirty="0"/>
              <a:t>The place to enter data</a:t>
            </a:r>
          </a:p>
          <a:p>
            <a:pPr lvl="1" eaLnBrk="1" fontAlgn="auto" hangingPunct="1">
              <a:buClr>
                <a:schemeClr val="accent1">
                  <a:lumMod val="75000"/>
                </a:schemeClr>
              </a:buClr>
              <a:buFont typeface="Arial"/>
              <a:buChar char="•"/>
              <a:defRPr/>
            </a:pPr>
            <a:r>
              <a:rPr lang="en-US" altLang="en-US" dirty="0"/>
              <a:t>Columns: variables</a:t>
            </a:r>
          </a:p>
          <a:p>
            <a:pPr lvl="1" eaLnBrk="1" fontAlgn="auto" hangingPunct="1">
              <a:buClr>
                <a:schemeClr val="accent1">
                  <a:lumMod val="75000"/>
                </a:schemeClr>
              </a:buClr>
              <a:buFont typeface="Arial"/>
              <a:buChar char="•"/>
              <a:defRPr/>
            </a:pPr>
            <a:r>
              <a:rPr lang="en-US" altLang="en-US" dirty="0"/>
              <a:t>Rows: records</a:t>
            </a:r>
          </a:p>
          <a:p>
            <a:pPr eaLnBrk="1" fontAlgn="auto" hangingPunct="1">
              <a:buClr>
                <a:schemeClr val="accent1">
                  <a:lumMod val="75000"/>
                </a:schemeClr>
              </a:buClr>
              <a:buFont typeface="Arial"/>
              <a:buChar char="•"/>
              <a:defRPr/>
            </a:pPr>
            <a:r>
              <a:rPr lang="en-US" altLang="en-US" b="1" dirty="0"/>
              <a:t>Variable view</a:t>
            </a:r>
          </a:p>
          <a:p>
            <a:pPr lvl="1" eaLnBrk="1" fontAlgn="auto" hangingPunct="1">
              <a:buClr>
                <a:schemeClr val="accent1">
                  <a:lumMod val="75000"/>
                </a:schemeClr>
              </a:buClr>
              <a:buFont typeface="Arial"/>
              <a:buChar char="•"/>
              <a:defRPr/>
            </a:pPr>
            <a:r>
              <a:rPr lang="en-US" altLang="en-US" dirty="0"/>
              <a:t>The place to enter variables</a:t>
            </a:r>
          </a:p>
          <a:p>
            <a:pPr lvl="1" eaLnBrk="1" fontAlgn="auto" hangingPunct="1">
              <a:buClr>
                <a:schemeClr val="accent1">
                  <a:lumMod val="75000"/>
                </a:schemeClr>
              </a:buClr>
              <a:buFont typeface="Arial"/>
              <a:buChar char="•"/>
              <a:defRPr/>
            </a:pPr>
            <a:r>
              <a:rPr lang="en-US" altLang="en-US" dirty="0"/>
              <a:t>List of all variables</a:t>
            </a:r>
          </a:p>
          <a:p>
            <a:pPr lvl="1" eaLnBrk="1" fontAlgn="auto" hangingPunct="1">
              <a:buClr>
                <a:schemeClr val="accent1">
                  <a:lumMod val="75000"/>
                </a:schemeClr>
              </a:buClr>
              <a:buFont typeface="Arial"/>
              <a:buChar char="•"/>
              <a:defRPr/>
            </a:pPr>
            <a:r>
              <a:rPr lang="en-US" altLang="en-US" dirty="0"/>
              <a:t>Characteristics of all variables</a:t>
            </a:r>
          </a:p>
          <a:p>
            <a:pPr eaLnBrk="1" fontAlgn="auto" hangingPunct="1">
              <a:buClr>
                <a:schemeClr val="accent1">
                  <a:lumMod val="75000"/>
                </a:schemeClr>
              </a:buClr>
              <a:buFont typeface="Arial"/>
              <a:buChar char="•"/>
              <a:defRPr/>
            </a:pPr>
            <a:r>
              <a:rPr lang="en-US" altLang="en-US" b="1" dirty="0"/>
              <a:t>Output files</a:t>
            </a:r>
          </a:p>
          <a:p>
            <a:pPr lvl="1" eaLnBrk="1" fontAlgn="auto" hangingPunct="1">
              <a:buClr>
                <a:schemeClr val="accent1">
                  <a:lumMod val="75000"/>
                </a:schemeClr>
              </a:buClr>
              <a:buFont typeface="Arial"/>
              <a:buChar char="•"/>
              <a:defRPr/>
            </a:pPr>
            <a:r>
              <a:rPr lang="en-US" altLang="en-US" dirty="0"/>
              <a:t>The files that show your analysis and results</a:t>
            </a:r>
          </a:p>
          <a:p>
            <a:pPr lvl="1" eaLnBrk="1" fontAlgn="auto" hangingPunct="1">
              <a:buClr>
                <a:schemeClr val="accent1">
                  <a:lumMod val="75000"/>
                </a:schemeClr>
              </a:buClr>
              <a:buFont typeface="Arial"/>
              <a:buChar char="•"/>
              <a:defRPr/>
            </a:pPr>
            <a:r>
              <a:rPr lang="en-US" altLang="en-US" dirty="0"/>
              <a:t>They open as separate files</a:t>
            </a:r>
          </a:p>
        </p:txBody>
      </p:sp>
      <p:sp>
        <p:nvSpPr>
          <p:cNvPr id="15364" name="Slide Number Placeholder 3">
            <a:extLst>
              <a:ext uri="{FF2B5EF4-FFF2-40B4-BE49-F238E27FC236}">
                <a16:creationId xmlns:a16="http://schemas.microsoft.com/office/drawing/2014/main" id="{5F833E7A-159D-A455-BA68-5819E2CFD739}"/>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5EEB5E68-BE5F-4324-887F-23F886FAB720}" type="slidenum">
              <a:rPr lang="en-US" altLang="en-US">
                <a:solidFill>
                  <a:srgbClr val="D38E27"/>
                </a:solidFill>
                <a:latin typeface="Arial" panose="020B0604020202020204" pitchFamily="34" charset="0"/>
              </a:rPr>
              <a:pPr/>
              <a:t>16</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B97AF753-2979-7E10-4257-C97BA3224328}"/>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6253ABE3-94BE-F964-76BC-0611D8611C22}"/>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9F81E174-7EAE-3293-6475-C93E106E5A9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EA5C6289-2A2D-B5BC-1D4E-E351A71B767F}"/>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9CC86AC-E5AE-2FC5-3E4E-F4422D3602BC}"/>
              </a:ext>
            </a:extLst>
          </p:cNvPr>
          <p:cNvSpPr>
            <a:spLocks noGrp="1"/>
          </p:cNvSpPr>
          <p:nvPr>
            <p:ph type="title"/>
          </p:nvPr>
        </p:nvSpPr>
        <p:spPr>
          <a:xfrm>
            <a:off x="2462214" y="142875"/>
            <a:ext cx="7704137" cy="681038"/>
          </a:xfrm>
        </p:spPr>
        <p:txBody>
          <a:bodyPr rtlCol="0">
            <a:normAutofit fontScale="90000"/>
          </a:bodyPr>
          <a:lstStyle/>
          <a:p>
            <a:pPr>
              <a:defRPr/>
            </a:pPr>
            <a:r>
              <a:rPr dirty="0"/>
              <a:t>Enter</a:t>
            </a:r>
            <a:r>
              <a:rPr lang="en-GB" dirty="0" err="1"/>
              <a:t>ing</a:t>
            </a:r>
            <a:r>
              <a:rPr dirty="0"/>
              <a:t> data in SPSS </a:t>
            </a:r>
          </a:p>
        </p:txBody>
      </p:sp>
      <p:pic>
        <p:nvPicPr>
          <p:cNvPr id="16387" name="Content Placeholder 3">
            <a:extLst>
              <a:ext uri="{FF2B5EF4-FFF2-40B4-BE49-F238E27FC236}">
                <a16:creationId xmlns:a16="http://schemas.microsoft.com/office/drawing/2014/main" id="{0D946F5E-4D3E-9805-091D-C60D415C57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3999" y="704230"/>
            <a:ext cx="9158288" cy="5662612"/>
          </a:xfrm>
        </p:spPr>
      </p:pic>
      <p:sp>
        <p:nvSpPr>
          <p:cNvPr id="16388" name="Slide Number Placeholder 9">
            <a:extLst>
              <a:ext uri="{FF2B5EF4-FFF2-40B4-BE49-F238E27FC236}">
                <a16:creationId xmlns:a16="http://schemas.microsoft.com/office/drawing/2014/main" id="{427B9986-7567-66B7-FC65-28D349612751}"/>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F0C91501-0B1A-437C-8D9D-B4D68C2DF4CF}" type="slidenum">
              <a:rPr lang="en-US" altLang="en-US">
                <a:solidFill>
                  <a:srgbClr val="D38E27"/>
                </a:solidFill>
                <a:latin typeface="Arial" panose="020B0604020202020204" pitchFamily="34" charset="0"/>
              </a:rPr>
              <a:pPr/>
              <a:t>17</a:t>
            </a:fld>
            <a:endParaRPr lang="en-US" altLang="en-US">
              <a:solidFill>
                <a:srgbClr val="D38E27"/>
              </a:solidFill>
              <a:latin typeface="Arial" panose="020B0604020202020204" pitchFamily="34" charset="0"/>
            </a:endParaRPr>
          </a:p>
        </p:txBody>
      </p:sp>
      <p:cxnSp>
        <p:nvCxnSpPr>
          <p:cNvPr id="8" name="Straight Arrow Connector 7">
            <a:extLst>
              <a:ext uri="{FF2B5EF4-FFF2-40B4-BE49-F238E27FC236}">
                <a16:creationId xmlns:a16="http://schemas.microsoft.com/office/drawing/2014/main" id="{59D40220-DA60-EA08-B429-7D3BB9A8D38E}"/>
              </a:ext>
            </a:extLst>
          </p:cNvPr>
          <p:cNvCxnSpPr/>
          <p:nvPr/>
        </p:nvCxnSpPr>
        <p:spPr>
          <a:xfrm rot="10800000">
            <a:off x="2957513" y="1792288"/>
            <a:ext cx="838200" cy="762000"/>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78CADE02-A838-715E-6247-6D03D7CFBE0C}"/>
              </a:ext>
            </a:extLst>
          </p:cNvPr>
          <p:cNvSpPr/>
          <p:nvPr/>
        </p:nvSpPr>
        <p:spPr>
          <a:xfrm>
            <a:off x="3657600" y="1982788"/>
            <a:ext cx="1905000" cy="76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t>Columns: variables</a:t>
            </a:r>
          </a:p>
        </p:txBody>
      </p:sp>
      <p:cxnSp>
        <p:nvCxnSpPr>
          <p:cNvPr id="14" name="Straight Arrow Connector 13">
            <a:extLst>
              <a:ext uri="{FF2B5EF4-FFF2-40B4-BE49-F238E27FC236}">
                <a16:creationId xmlns:a16="http://schemas.microsoft.com/office/drawing/2014/main" id="{B50B428F-1818-0A1E-F30C-2966ACC0A2F1}"/>
              </a:ext>
            </a:extLst>
          </p:cNvPr>
          <p:cNvCxnSpPr/>
          <p:nvPr/>
        </p:nvCxnSpPr>
        <p:spPr>
          <a:xfrm flipH="1" flipV="1">
            <a:off x="2063751" y="4132264"/>
            <a:ext cx="1319213" cy="1587"/>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15" name="Oval 14">
            <a:extLst>
              <a:ext uri="{FF2B5EF4-FFF2-40B4-BE49-F238E27FC236}">
                <a16:creationId xmlns:a16="http://schemas.microsoft.com/office/drawing/2014/main" id="{7F233AEF-60E0-D252-EE26-F149FA8F7BCB}"/>
              </a:ext>
            </a:extLst>
          </p:cNvPr>
          <p:cNvSpPr/>
          <p:nvPr/>
        </p:nvSpPr>
        <p:spPr>
          <a:xfrm>
            <a:off x="3387725" y="3781425"/>
            <a:ext cx="1905000" cy="76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t>Rows: cases</a:t>
            </a:r>
          </a:p>
        </p:txBody>
      </p:sp>
      <p:cxnSp>
        <p:nvCxnSpPr>
          <p:cNvPr id="19" name="Straight Arrow Connector 18">
            <a:extLst>
              <a:ext uri="{FF2B5EF4-FFF2-40B4-BE49-F238E27FC236}">
                <a16:creationId xmlns:a16="http://schemas.microsoft.com/office/drawing/2014/main" id="{218E462A-0E73-1EAC-5A2D-86B423C37F90}"/>
              </a:ext>
            </a:extLst>
          </p:cNvPr>
          <p:cNvCxnSpPr/>
          <p:nvPr/>
        </p:nvCxnSpPr>
        <p:spPr>
          <a:xfrm flipH="1">
            <a:off x="1778494" y="5499098"/>
            <a:ext cx="1611313" cy="542925"/>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2009617F-77B0-A5AC-EB3B-83D787F546AC}"/>
              </a:ext>
            </a:extLst>
          </p:cNvPr>
          <p:cNvSpPr/>
          <p:nvPr/>
        </p:nvSpPr>
        <p:spPr>
          <a:xfrm>
            <a:off x="3453454" y="5104780"/>
            <a:ext cx="1447800" cy="609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400" dirty="0"/>
              <a:t>In  Data View</a:t>
            </a:r>
          </a:p>
        </p:txBody>
      </p:sp>
      <p:grpSp>
        <p:nvGrpSpPr>
          <p:cNvPr id="2" name="Group 1">
            <a:extLst>
              <a:ext uri="{FF2B5EF4-FFF2-40B4-BE49-F238E27FC236}">
                <a16:creationId xmlns:a16="http://schemas.microsoft.com/office/drawing/2014/main" id="{B70095DB-DE24-3C22-EA30-1CE0D0DC3141}"/>
              </a:ext>
            </a:extLst>
          </p:cNvPr>
          <p:cNvGrpSpPr/>
          <p:nvPr/>
        </p:nvGrpSpPr>
        <p:grpSpPr>
          <a:xfrm>
            <a:off x="5152445" y="6172824"/>
            <a:ext cx="7039555" cy="685176"/>
            <a:chOff x="5152445" y="5900466"/>
            <a:chExt cx="7039555" cy="957534"/>
          </a:xfrm>
        </p:grpSpPr>
        <p:pic>
          <p:nvPicPr>
            <p:cNvPr id="4" name="Picture 3">
              <a:extLst>
                <a:ext uri="{FF2B5EF4-FFF2-40B4-BE49-F238E27FC236}">
                  <a16:creationId xmlns:a16="http://schemas.microsoft.com/office/drawing/2014/main" id="{B62630AF-4C3A-31D7-B120-5FDD14BD436D}"/>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5" name="Picture 4">
              <a:extLst>
                <a:ext uri="{FF2B5EF4-FFF2-40B4-BE49-F238E27FC236}">
                  <a16:creationId xmlns:a16="http://schemas.microsoft.com/office/drawing/2014/main" id="{6CD7D61B-CD2B-A48E-D9A1-3161EFF470CD}"/>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6F57B094-4992-64E4-F070-DFB1795200EA}"/>
              </a:ext>
            </a:extLst>
          </p:cNvPr>
          <p:cNvPicPr>
            <a:picLocks noChangeAspect="1"/>
          </p:cNvPicPr>
          <p:nvPr/>
        </p:nvPicPr>
        <p:blipFill rotWithShape="1">
          <a:blip r:embed="rId5"/>
          <a:srcRect l="44460" t="53448" r="30342" b="33142"/>
          <a:stretch/>
        </p:blipFill>
        <p:spPr>
          <a:xfrm>
            <a:off x="88266" y="6172822"/>
            <a:ext cx="5263763" cy="68517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9CBDCA-7A94-214F-87B8-4EE341AE2AB6}"/>
              </a:ext>
            </a:extLst>
          </p:cNvPr>
          <p:cNvSpPr>
            <a:spLocks noGrp="1"/>
          </p:cNvSpPr>
          <p:nvPr>
            <p:ph type="title"/>
          </p:nvPr>
        </p:nvSpPr>
        <p:spPr>
          <a:xfrm>
            <a:off x="2393576" y="269874"/>
            <a:ext cx="7704137" cy="533400"/>
          </a:xfrm>
        </p:spPr>
        <p:txBody>
          <a:bodyPr rtlCol="0">
            <a:normAutofit fontScale="90000"/>
          </a:bodyPr>
          <a:lstStyle/>
          <a:p>
            <a:pPr>
              <a:defRPr/>
            </a:pPr>
            <a:r>
              <a:rPr lang="en-GB" dirty="0"/>
              <a:t>Now </a:t>
            </a:r>
            <a:r>
              <a:rPr dirty="0"/>
              <a:t>Enter </a:t>
            </a:r>
            <a:r>
              <a:rPr lang="en-GB" dirty="0"/>
              <a:t>the Survey Data</a:t>
            </a:r>
            <a:endParaRPr dirty="0"/>
          </a:p>
        </p:txBody>
      </p:sp>
      <p:pic>
        <p:nvPicPr>
          <p:cNvPr id="15" name="Content Placeholder 14" descr="variable view.png">
            <a:extLst>
              <a:ext uri="{FF2B5EF4-FFF2-40B4-BE49-F238E27FC236}">
                <a16:creationId xmlns:a16="http://schemas.microsoft.com/office/drawing/2014/main" id="{19E7C48D-B904-88CC-77DC-1A8699CB73E7}"/>
              </a:ext>
            </a:extLst>
          </p:cNvPr>
          <p:cNvPicPr>
            <a:picLocks noGrp="1" noChangeAspect="1"/>
          </p:cNvPicPr>
          <p:nvPr>
            <p:ph idx="1"/>
          </p:nvPr>
        </p:nvPicPr>
        <p:blipFill>
          <a:blip r:embed="rId2"/>
          <a:stretch>
            <a:fillRect/>
          </a:stretch>
        </p:blipFill>
        <p:spPr>
          <a:xfrm>
            <a:off x="1646237" y="879475"/>
            <a:ext cx="8899525" cy="5403850"/>
          </a:xfrm>
          <a:effectLst>
            <a:outerShdw blurRad="190500" algn="tl" rotWithShape="0">
              <a:srgbClr val="000000">
                <a:alpha val="70000"/>
              </a:srgbClr>
            </a:outerShdw>
          </a:effectLst>
        </p:spPr>
      </p:pic>
      <p:sp>
        <p:nvSpPr>
          <p:cNvPr id="17412" name="Slide Number Placeholder 12">
            <a:extLst>
              <a:ext uri="{FF2B5EF4-FFF2-40B4-BE49-F238E27FC236}">
                <a16:creationId xmlns:a16="http://schemas.microsoft.com/office/drawing/2014/main" id="{9D0D964B-71F1-9672-472D-779565ED22D0}"/>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B5A8E992-6DE1-45CD-9815-2E4B972E5F06}" type="slidenum">
              <a:rPr lang="en-US" altLang="en-US">
                <a:solidFill>
                  <a:srgbClr val="D38E27"/>
                </a:solidFill>
                <a:latin typeface="Arial" panose="020B0604020202020204" pitchFamily="34" charset="0"/>
              </a:rPr>
              <a:pPr/>
              <a:t>18</a:t>
            </a:fld>
            <a:endParaRPr lang="en-US" altLang="en-US">
              <a:solidFill>
                <a:srgbClr val="D38E27"/>
              </a:solidFill>
              <a:latin typeface="Arial" panose="020B0604020202020204" pitchFamily="34" charset="0"/>
            </a:endParaRPr>
          </a:p>
        </p:txBody>
      </p:sp>
      <p:cxnSp>
        <p:nvCxnSpPr>
          <p:cNvPr id="17" name="Straight Arrow Connector 16">
            <a:extLst>
              <a:ext uri="{FF2B5EF4-FFF2-40B4-BE49-F238E27FC236}">
                <a16:creationId xmlns:a16="http://schemas.microsoft.com/office/drawing/2014/main" id="{3E003E26-E2D2-4694-5F38-4DD8CE403543}"/>
              </a:ext>
            </a:extLst>
          </p:cNvPr>
          <p:cNvCxnSpPr/>
          <p:nvPr/>
        </p:nvCxnSpPr>
        <p:spPr>
          <a:xfrm rot="5400000">
            <a:off x="1943100" y="5505930"/>
            <a:ext cx="533400" cy="533400"/>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174FB1C4-7713-D090-0D60-604774990664}"/>
              </a:ext>
            </a:extLst>
          </p:cNvPr>
          <p:cNvSpPr/>
          <p:nvPr/>
        </p:nvSpPr>
        <p:spPr>
          <a:xfrm>
            <a:off x="2362200" y="4953000"/>
            <a:ext cx="1676400" cy="685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t>1</a:t>
            </a:r>
            <a:r>
              <a:rPr lang="en-US" sz="1400" dirty="0"/>
              <a:t>. Click this Window</a:t>
            </a:r>
          </a:p>
        </p:txBody>
      </p:sp>
      <p:sp>
        <p:nvSpPr>
          <p:cNvPr id="19" name="Rectangle 18">
            <a:extLst>
              <a:ext uri="{FF2B5EF4-FFF2-40B4-BE49-F238E27FC236}">
                <a16:creationId xmlns:a16="http://schemas.microsoft.com/office/drawing/2014/main" id="{E1BD8821-EE61-DE5B-A5E3-C5722D821E83}"/>
              </a:ext>
            </a:extLst>
          </p:cNvPr>
          <p:cNvSpPr/>
          <p:nvPr/>
        </p:nvSpPr>
        <p:spPr>
          <a:xfrm>
            <a:off x="7239000" y="1981200"/>
            <a:ext cx="3124200" cy="4038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42900" indent="-342900">
              <a:buFontTx/>
              <a:buAutoNum type="arabicPeriod"/>
              <a:defRPr/>
            </a:pPr>
            <a:r>
              <a:rPr lang="en-US" sz="1600" dirty="0"/>
              <a:t>Click Variable View</a:t>
            </a:r>
          </a:p>
          <a:p>
            <a:pPr marL="342900" indent="-342900">
              <a:buFontTx/>
              <a:buAutoNum type="arabicPeriod"/>
              <a:defRPr/>
            </a:pPr>
            <a:r>
              <a:rPr lang="en-US" sz="1600" dirty="0"/>
              <a:t>Type variable name under Name column (e.g. Q01). </a:t>
            </a:r>
          </a:p>
          <a:p>
            <a:pPr marL="342900" indent="-342900">
              <a:defRPr/>
            </a:pPr>
            <a:r>
              <a:rPr lang="en-US" sz="1600" b="1" i="1" dirty="0">
                <a:solidFill>
                  <a:schemeClr val="bg1"/>
                </a:solidFill>
              </a:rPr>
              <a:t>NOTE:</a:t>
            </a:r>
            <a:r>
              <a:rPr lang="en-US" sz="1600" dirty="0">
                <a:solidFill>
                  <a:schemeClr val="bg1"/>
                </a:solidFill>
              </a:rPr>
              <a:t>  The first character of a variable name must be a letter or  @, #, or $.</a:t>
            </a:r>
          </a:p>
          <a:p>
            <a:pPr marL="342900" indent="-342900">
              <a:buFontTx/>
              <a:buAutoNum type="arabicPeriod" startAt="3"/>
              <a:defRPr/>
            </a:pPr>
            <a:r>
              <a:rPr lang="en-US" sz="1600" dirty="0"/>
              <a:t>Type: Numeric, string, etc.</a:t>
            </a:r>
          </a:p>
          <a:p>
            <a:pPr marL="342900" indent="-342900">
              <a:buFontTx/>
              <a:buAutoNum type="arabicPeriod" startAt="3"/>
              <a:defRPr/>
            </a:pPr>
            <a:r>
              <a:rPr lang="en-US" sz="1600" dirty="0"/>
              <a:t>Label: description of variables. </a:t>
            </a:r>
          </a:p>
          <a:p>
            <a:pPr marL="342900" indent="-342900">
              <a:buFontTx/>
              <a:buAutoNum type="arabicPeriod" startAt="3"/>
              <a:defRPr/>
            </a:pPr>
            <a:endParaRPr lang="en-US" sz="1600" dirty="0"/>
          </a:p>
          <a:p>
            <a:pPr marL="342900" indent="-342900">
              <a:defRPr/>
            </a:pPr>
            <a:endParaRPr lang="en-US" dirty="0"/>
          </a:p>
          <a:p>
            <a:pPr marL="342900" indent="-342900">
              <a:buFontTx/>
              <a:buAutoNum type="arabicPeriod"/>
              <a:defRPr/>
            </a:pPr>
            <a:endParaRPr lang="en-US" dirty="0"/>
          </a:p>
          <a:p>
            <a:pPr marL="342900" indent="-342900" algn="ctr">
              <a:buFontTx/>
              <a:buAutoNum type="arabicPeriod"/>
              <a:defRPr/>
            </a:pPr>
            <a:endParaRPr lang="en-US" dirty="0"/>
          </a:p>
        </p:txBody>
      </p:sp>
      <p:cxnSp>
        <p:nvCxnSpPr>
          <p:cNvPr id="21" name="Straight Arrow Connector 20">
            <a:extLst>
              <a:ext uri="{FF2B5EF4-FFF2-40B4-BE49-F238E27FC236}">
                <a16:creationId xmlns:a16="http://schemas.microsoft.com/office/drawing/2014/main" id="{FBCB6189-B32D-2515-3721-14942FB70109}"/>
              </a:ext>
            </a:extLst>
          </p:cNvPr>
          <p:cNvCxnSpPr>
            <a:cxnSpLocks/>
            <a:stCxn id="23" idx="0"/>
          </p:cNvCxnSpPr>
          <p:nvPr/>
        </p:nvCxnSpPr>
        <p:spPr>
          <a:xfrm flipH="1" flipV="1">
            <a:off x="2282158" y="1690487"/>
            <a:ext cx="461042" cy="976513"/>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8F12D32E-D26E-52E0-430E-9B42B74B61E9}"/>
              </a:ext>
            </a:extLst>
          </p:cNvPr>
          <p:cNvSpPr/>
          <p:nvPr/>
        </p:nvSpPr>
        <p:spPr>
          <a:xfrm>
            <a:off x="1828800" y="2667000"/>
            <a:ext cx="1828800" cy="685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400" dirty="0"/>
              <a:t>2. Type variable name</a:t>
            </a:r>
          </a:p>
        </p:txBody>
      </p:sp>
      <p:cxnSp>
        <p:nvCxnSpPr>
          <p:cNvPr id="25" name="Straight Arrow Connector 24">
            <a:extLst>
              <a:ext uri="{FF2B5EF4-FFF2-40B4-BE49-F238E27FC236}">
                <a16:creationId xmlns:a16="http://schemas.microsoft.com/office/drawing/2014/main" id="{1B38FA76-2948-3AC0-7EA9-D43A4A82470F}"/>
              </a:ext>
            </a:extLst>
          </p:cNvPr>
          <p:cNvCxnSpPr>
            <a:cxnSpLocks/>
            <a:stCxn id="27" idx="0"/>
          </p:cNvCxnSpPr>
          <p:nvPr/>
        </p:nvCxnSpPr>
        <p:spPr>
          <a:xfrm flipH="1" flipV="1">
            <a:off x="2857500" y="1582736"/>
            <a:ext cx="1638300" cy="1617664"/>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000476BE-1BEB-BED8-AEB2-EFAAB7085A37}"/>
              </a:ext>
            </a:extLst>
          </p:cNvPr>
          <p:cNvSpPr/>
          <p:nvPr/>
        </p:nvSpPr>
        <p:spPr>
          <a:xfrm>
            <a:off x="3581400" y="3200400"/>
            <a:ext cx="1828800" cy="762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400" dirty="0"/>
              <a:t>3. Type: numeric or string</a:t>
            </a:r>
          </a:p>
        </p:txBody>
      </p:sp>
      <p:sp>
        <p:nvSpPr>
          <p:cNvPr id="34" name="Oval 33">
            <a:extLst>
              <a:ext uri="{FF2B5EF4-FFF2-40B4-BE49-F238E27FC236}">
                <a16:creationId xmlns:a16="http://schemas.microsoft.com/office/drawing/2014/main" id="{9563BA79-9611-D498-AD9B-236CA5A64B81}"/>
              </a:ext>
            </a:extLst>
          </p:cNvPr>
          <p:cNvSpPr/>
          <p:nvPr/>
        </p:nvSpPr>
        <p:spPr>
          <a:xfrm>
            <a:off x="5029200" y="2590800"/>
            <a:ext cx="190500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400" dirty="0"/>
              <a:t>4. Description of variable</a:t>
            </a:r>
          </a:p>
        </p:txBody>
      </p:sp>
      <p:cxnSp>
        <p:nvCxnSpPr>
          <p:cNvPr id="38" name="Straight Arrow Connector 37">
            <a:extLst>
              <a:ext uri="{FF2B5EF4-FFF2-40B4-BE49-F238E27FC236}">
                <a16:creationId xmlns:a16="http://schemas.microsoft.com/office/drawing/2014/main" id="{6962118F-B73C-B579-BF08-86841BFA9277}"/>
              </a:ext>
            </a:extLst>
          </p:cNvPr>
          <p:cNvCxnSpPr>
            <a:cxnSpLocks/>
            <a:stCxn id="34" idx="0"/>
          </p:cNvCxnSpPr>
          <p:nvPr/>
        </p:nvCxnSpPr>
        <p:spPr>
          <a:xfrm flipH="1" flipV="1">
            <a:off x="4057650" y="1658937"/>
            <a:ext cx="1924050" cy="931863"/>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32C44FEC-8447-9503-DF20-7213038D04B8}"/>
              </a:ext>
            </a:extLst>
          </p:cNvPr>
          <p:cNvGrpSpPr/>
          <p:nvPr/>
        </p:nvGrpSpPr>
        <p:grpSpPr>
          <a:xfrm>
            <a:off x="5152445" y="6191732"/>
            <a:ext cx="7039555" cy="666268"/>
            <a:chOff x="5152445" y="5900466"/>
            <a:chExt cx="7039555" cy="957534"/>
          </a:xfrm>
        </p:grpSpPr>
        <p:pic>
          <p:nvPicPr>
            <p:cNvPr id="7" name="Picture 6">
              <a:extLst>
                <a:ext uri="{FF2B5EF4-FFF2-40B4-BE49-F238E27FC236}">
                  <a16:creationId xmlns:a16="http://schemas.microsoft.com/office/drawing/2014/main" id="{FA456A44-C5AF-DBE3-48A3-02214D6E9233}"/>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8" name="Picture 7">
              <a:extLst>
                <a:ext uri="{FF2B5EF4-FFF2-40B4-BE49-F238E27FC236}">
                  <a16:creationId xmlns:a16="http://schemas.microsoft.com/office/drawing/2014/main" id="{3F87D74C-5D99-42BA-28C3-D4B3CEB41135}"/>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9" name="Picture 8">
            <a:extLst>
              <a:ext uri="{FF2B5EF4-FFF2-40B4-BE49-F238E27FC236}">
                <a16:creationId xmlns:a16="http://schemas.microsoft.com/office/drawing/2014/main" id="{BD1FA371-CE20-05F6-D177-5CB3AA0E2501}"/>
              </a:ext>
            </a:extLst>
          </p:cNvPr>
          <p:cNvPicPr>
            <a:picLocks noChangeAspect="1"/>
          </p:cNvPicPr>
          <p:nvPr/>
        </p:nvPicPr>
        <p:blipFill rotWithShape="1">
          <a:blip r:embed="rId5"/>
          <a:srcRect l="44460" t="53448" r="30342" b="33142"/>
          <a:stretch/>
        </p:blipFill>
        <p:spPr>
          <a:xfrm>
            <a:off x="88266" y="6191730"/>
            <a:ext cx="5263763" cy="666267"/>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9A7D3DA-4A19-3D2A-71E7-3EBEF161A358}"/>
              </a:ext>
            </a:extLst>
          </p:cNvPr>
          <p:cNvSpPr>
            <a:spLocks noGrp="1"/>
          </p:cNvSpPr>
          <p:nvPr>
            <p:ph type="title"/>
          </p:nvPr>
        </p:nvSpPr>
        <p:spPr>
          <a:xfrm>
            <a:off x="1981200" y="274639"/>
            <a:ext cx="8229600" cy="725487"/>
          </a:xfrm>
        </p:spPr>
        <p:txBody>
          <a:bodyPr/>
          <a:lstStyle/>
          <a:p>
            <a:pPr eaLnBrk="1" hangingPunct="1"/>
            <a:r>
              <a:rPr lang="en-US" altLang="en-US">
                <a:ea typeface="ＭＳ Ｐゴシック" panose="020B0600070205080204" pitchFamily="34" charset="-128"/>
              </a:rPr>
              <a:t>How to read data?</a:t>
            </a:r>
          </a:p>
        </p:txBody>
      </p:sp>
      <p:sp>
        <p:nvSpPr>
          <p:cNvPr id="21507" name="Content Placeholder 2">
            <a:extLst>
              <a:ext uri="{FF2B5EF4-FFF2-40B4-BE49-F238E27FC236}">
                <a16:creationId xmlns:a16="http://schemas.microsoft.com/office/drawing/2014/main" id="{053186A7-96FE-C10F-2F16-1913DF6F469A}"/>
              </a:ext>
            </a:extLst>
          </p:cNvPr>
          <p:cNvSpPr>
            <a:spLocks noGrp="1"/>
          </p:cNvSpPr>
          <p:nvPr>
            <p:ph idx="1"/>
          </p:nvPr>
        </p:nvSpPr>
        <p:spPr>
          <a:xfrm>
            <a:off x="8739188" y="1643063"/>
            <a:ext cx="1714500" cy="4483100"/>
          </a:xfrm>
        </p:spPr>
        <p:txBody>
          <a:bodyPr/>
          <a:lstStyle/>
          <a:p>
            <a:pPr eaLnBrk="1" hangingPunct="1"/>
            <a:r>
              <a:rPr lang="en-US" altLang="en-US" sz="1800" b="1">
                <a:ea typeface="ＭＳ Ｐゴシック" panose="020B0600070205080204" pitchFamily="34" charset="-128"/>
              </a:rPr>
              <a:t>In this data file, cases represent individual respondents to a survey</a:t>
            </a:r>
          </a:p>
        </p:txBody>
      </p:sp>
      <p:pic>
        <p:nvPicPr>
          <p:cNvPr id="21508" name="Picture 3">
            <a:extLst>
              <a:ext uri="{FF2B5EF4-FFF2-40B4-BE49-F238E27FC236}">
                <a16:creationId xmlns:a16="http://schemas.microsoft.com/office/drawing/2014/main" id="{16AC5515-389B-906E-FDC9-8E7D505FAD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1425" y="1110456"/>
            <a:ext cx="6924675" cy="463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EEFF50F8-ECD3-C25F-07DF-9D269D246AEF}"/>
              </a:ext>
            </a:extLst>
          </p:cNvPr>
          <p:cNvSpPr/>
          <p:nvPr/>
        </p:nvSpPr>
        <p:spPr>
          <a:xfrm>
            <a:off x="1981200" y="3884613"/>
            <a:ext cx="6429375" cy="357187"/>
          </a:xfrm>
          <a:prstGeom prst="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US"/>
          </a:p>
        </p:txBody>
      </p:sp>
      <p:sp>
        <p:nvSpPr>
          <p:cNvPr id="21512" name="Slide Number Placeholder 7">
            <a:extLst>
              <a:ext uri="{FF2B5EF4-FFF2-40B4-BE49-F238E27FC236}">
                <a16:creationId xmlns:a16="http://schemas.microsoft.com/office/drawing/2014/main" id="{55090BDB-42D1-020A-B734-CAF726EF2EF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2E523592-B281-4914-872F-099A2B44E312}" type="slidenum">
              <a:rPr lang="en-US" altLang="zh-TW">
                <a:solidFill>
                  <a:srgbClr val="898989"/>
                </a:solidFill>
                <a:latin typeface="Calibri" panose="020F0502020204030204" pitchFamily="34" charset="0"/>
              </a:rPr>
              <a:pPr eaLnBrk="1" hangingPunct="1"/>
              <a:t>19</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3A5A8055-837F-5008-4A7D-24A1D8570F32}"/>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E8310C91-61FB-AF3E-E8BD-104A226D139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CF8AF6D9-49E2-1796-04B8-BAD89422499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17CD00D-5D82-005F-DD00-3D12140CF4C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3CBABF37-C8E0-1A8D-AD3B-140CC0D2B715}"/>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044269B-0E66-F33E-1A5C-9D33841EC76F}"/>
              </a:ext>
            </a:extLst>
          </p:cNvPr>
          <p:cNvSpPr>
            <a:spLocks noGrp="1"/>
          </p:cNvSpPr>
          <p:nvPr>
            <p:ph type="title"/>
          </p:nvPr>
        </p:nvSpPr>
        <p:spPr>
          <a:xfrm>
            <a:off x="1981200" y="274638"/>
            <a:ext cx="8229600" cy="868362"/>
          </a:xfrm>
        </p:spPr>
        <p:txBody>
          <a:bodyPr/>
          <a:lstStyle/>
          <a:p>
            <a:pPr eaLnBrk="1" hangingPunct="1"/>
            <a:r>
              <a:rPr lang="en-US" altLang="en-US">
                <a:ea typeface="ＭＳ Ｐゴシック" panose="020B0600070205080204" pitchFamily="34" charset="-128"/>
              </a:rPr>
              <a:t>How to read data?</a:t>
            </a:r>
          </a:p>
        </p:txBody>
      </p:sp>
      <p:sp>
        <p:nvSpPr>
          <p:cNvPr id="22531" name="Content Placeholder 2">
            <a:extLst>
              <a:ext uri="{FF2B5EF4-FFF2-40B4-BE49-F238E27FC236}">
                <a16:creationId xmlns:a16="http://schemas.microsoft.com/office/drawing/2014/main" id="{E1734085-4100-E533-3AC1-D1521B308ED9}"/>
              </a:ext>
            </a:extLst>
          </p:cNvPr>
          <p:cNvSpPr>
            <a:spLocks noGrp="1"/>
          </p:cNvSpPr>
          <p:nvPr>
            <p:ph idx="1"/>
          </p:nvPr>
        </p:nvSpPr>
        <p:spPr>
          <a:xfrm>
            <a:off x="8739188" y="1571625"/>
            <a:ext cx="1714500" cy="4554538"/>
          </a:xfrm>
        </p:spPr>
        <p:txBody>
          <a:bodyPr/>
          <a:lstStyle/>
          <a:p>
            <a:pPr eaLnBrk="1" hangingPunct="1"/>
            <a:r>
              <a:rPr lang="en-US" altLang="en-US" sz="2000">
                <a:ea typeface="ＭＳ Ｐゴシック" panose="020B0600070205080204" pitchFamily="34" charset="-128"/>
              </a:rPr>
              <a:t>Variables represent responses to each question asked in the survey. </a:t>
            </a:r>
          </a:p>
          <a:p>
            <a:pPr eaLnBrk="1" hangingPunct="1"/>
            <a:endParaRPr lang="en-US" altLang="en-US" sz="2000">
              <a:ea typeface="ＭＳ Ｐゴシック" panose="020B0600070205080204" pitchFamily="34" charset="-128"/>
            </a:endParaRPr>
          </a:p>
        </p:txBody>
      </p:sp>
      <p:pic>
        <p:nvPicPr>
          <p:cNvPr id="22532" name="Picture 3">
            <a:extLst>
              <a:ext uri="{FF2B5EF4-FFF2-40B4-BE49-F238E27FC236}">
                <a16:creationId xmlns:a16="http://schemas.microsoft.com/office/drawing/2014/main" id="{48C31F07-9CB8-E25E-53AA-5F3E402342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5925" y="1143000"/>
            <a:ext cx="6924675" cy="474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42E043F2-5BC3-BB87-141D-175F421D6057}"/>
              </a:ext>
            </a:extLst>
          </p:cNvPr>
          <p:cNvSpPr/>
          <p:nvPr/>
        </p:nvSpPr>
        <p:spPr>
          <a:xfrm>
            <a:off x="3998860" y="3067493"/>
            <a:ext cx="1428750" cy="1571625"/>
          </a:xfrm>
          <a:prstGeom prst="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US"/>
          </a:p>
        </p:txBody>
      </p:sp>
      <p:sp>
        <p:nvSpPr>
          <p:cNvPr id="22536" name="Slide Number Placeholder 8">
            <a:extLst>
              <a:ext uri="{FF2B5EF4-FFF2-40B4-BE49-F238E27FC236}">
                <a16:creationId xmlns:a16="http://schemas.microsoft.com/office/drawing/2014/main" id="{F93F23CB-0649-AED4-71F5-E7311E92EF1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8009E315-BFA4-492B-81C4-EEFFE33457F1}" type="slidenum">
              <a:rPr lang="en-US" altLang="zh-TW">
                <a:solidFill>
                  <a:srgbClr val="898989"/>
                </a:solidFill>
                <a:latin typeface="Calibri" panose="020F0502020204030204" pitchFamily="34" charset="0"/>
              </a:rPr>
              <a:pPr eaLnBrk="1" hangingPunct="1"/>
              <a:t>20</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5968B003-5D73-BEC6-1AE0-FDAF80666758}"/>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773919F-73DE-A0C7-52D9-132860B1DFDB}"/>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72915343-5986-61BF-5876-6E9B662810D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275E942A-4453-D1D6-BB85-2695686EF10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94274FD-8A16-144B-1BCB-FFA015ADB4C5}"/>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9" name="Picture 10">
            <a:extLst>
              <a:ext uri="{FF2B5EF4-FFF2-40B4-BE49-F238E27FC236}">
                <a16:creationId xmlns:a16="http://schemas.microsoft.com/office/drawing/2014/main" id="{9A89A3D2-D679-88B3-C4B1-C32048895308}"/>
              </a:ext>
            </a:extLst>
          </p:cNvPr>
          <p:cNvPicPr>
            <a:picLocks noChangeAspect="1"/>
          </p:cNvPicPr>
          <p:nvPr/>
        </p:nvPicPr>
        <p:blipFill>
          <a:blip r:embed="rId2">
            <a:extLst>
              <a:ext uri="{28A0092B-C50C-407E-A947-70E740481C1C}">
                <a14:useLocalDpi xmlns:a14="http://schemas.microsoft.com/office/drawing/2010/main" val="0"/>
              </a:ext>
            </a:extLst>
          </a:blip>
          <a:srcRect l="2" t="293" r="45966" b="2298"/>
          <a:stretch>
            <a:fillRect/>
          </a:stretch>
        </p:blipFill>
        <p:spPr bwMode="auto">
          <a:xfrm>
            <a:off x="6499071" y="415354"/>
            <a:ext cx="5597583" cy="5466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a:extLst>
              <a:ext uri="{FF2B5EF4-FFF2-40B4-BE49-F238E27FC236}">
                <a16:creationId xmlns:a16="http://schemas.microsoft.com/office/drawing/2014/main" id="{65A71351-7D5F-AAAF-A480-56B9D572E1F1}"/>
              </a:ext>
            </a:extLst>
          </p:cNvPr>
          <p:cNvSpPr>
            <a:spLocks noGrp="1"/>
          </p:cNvSpPr>
          <p:nvPr>
            <p:ph type="title"/>
          </p:nvPr>
        </p:nvSpPr>
        <p:spPr>
          <a:xfrm>
            <a:off x="2514348" y="159604"/>
            <a:ext cx="7704137" cy="649288"/>
          </a:xfrm>
        </p:spPr>
        <p:txBody>
          <a:bodyPr rtlCol="0">
            <a:normAutofit fontScale="90000"/>
          </a:bodyPr>
          <a:lstStyle/>
          <a:p>
            <a:pPr>
              <a:defRPr/>
            </a:pPr>
            <a:r>
              <a:rPr dirty="0"/>
              <a:t>Enter cases</a:t>
            </a:r>
          </a:p>
        </p:txBody>
      </p:sp>
      <p:pic>
        <p:nvPicPr>
          <p:cNvPr id="18435" name="Content Placeholder 4">
            <a:extLst>
              <a:ext uri="{FF2B5EF4-FFF2-40B4-BE49-F238E27FC236}">
                <a16:creationId xmlns:a16="http://schemas.microsoft.com/office/drawing/2014/main" id="{2A657800-39A1-84F2-06E3-959CB3E599C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45436" b="867"/>
          <a:stretch>
            <a:fillRect/>
          </a:stretch>
        </p:blipFill>
        <p:spPr>
          <a:xfrm>
            <a:off x="636179" y="395310"/>
            <a:ext cx="5543396" cy="5454730"/>
          </a:xfrm>
        </p:spPr>
      </p:pic>
      <p:sp>
        <p:nvSpPr>
          <p:cNvPr id="18436" name="Slide Number Placeholder 8">
            <a:extLst>
              <a:ext uri="{FF2B5EF4-FFF2-40B4-BE49-F238E27FC236}">
                <a16:creationId xmlns:a16="http://schemas.microsoft.com/office/drawing/2014/main" id="{6F742390-0C98-7324-4A40-71BD4B00837D}"/>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A07D4564-83DB-4CB7-8FA4-46BD87AE844D}" type="slidenum">
              <a:rPr lang="en-US" altLang="en-US">
                <a:solidFill>
                  <a:srgbClr val="D38E27"/>
                </a:solidFill>
                <a:latin typeface="Arial" panose="020B0604020202020204" pitchFamily="34" charset="0"/>
              </a:rPr>
              <a:pPr/>
              <a:t>21</a:t>
            </a:fld>
            <a:endParaRPr lang="en-US" altLang="en-US">
              <a:solidFill>
                <a:srgbClr val="D38E27"/>
              </a:solidFill>
              <a:latin typeface="Arial" panose="020B0604020202020204" pitchFamily="34" charset="0"/>
            </a:endParaRPr>
          </a:p>
        </p:txBody>
      </p:sp>
      <p:sp>
        <p:nvSpPr>
          <p:cNvPr id="10" name="Oval 9">
            <a:extLst>
              <a:ext uri="{FF2B5EF4-FFF2-40B4-BE49-F238E27FC236}">
                <a16:creationId xmlns:a16="http://schemas.microsoft.com/office/drawing/2014/main" id="{AA08B20B-CF89-3A6A-8BAE-68B5D1D6FF6C}"/>
              </a:ext>
            </a:extLst>
          </p:cNvPr>
          <p:cNvSpPr/>
          <p:nvPr/>
        </p:nvSpPr>
        <p:spPr>
          <a:xfrm>
            <a:off x="3712222" y="5230079"/>
            <a:ext cx="160020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400" dirty="0"/>
              <a:t>In Data View</a:t>
            </a:r>
          </a:p>
        </p:txBody>
      </p:sp>
      <p:sp>
        <p:nvSpPr>
          <p:cNvPr id="16" name="Oval 15">
            <a:extLst>
              <a:ext uri="{FF2B5EF4-FFF2-40B4-BE49-F238E27FC236}">
                <a16:creationId xmlns:a16="http://schemas.microsoft.com/office/drawing/2014/main" id="{BB03B860-71E4-E98C-7EB6-7036F94D05AD}"/>
              </a:ext>
            </a:extLst>
          </p:cNvPr>
          <p:cNvSpPr/>
          <p:nvPr/>
        </p:nvSpPr>
        <p:spPr>
          <a:xfrm>
            <a:off x="7507935" y="4696679"/>
            <a:ext cx="160020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400" dirty="0"/>
              <a:t>In Variable View</a:t>
            </a:r>
          </a:p>
        </p:txBody>
      </p:sp>
      <p:grpSp>
        <p:nvGrpSpPr>
          <p:cNvPr id="2" name="Group 1">
            <a:extLst>
              <a:ext uri="{FF2B5EF4-FFF2-40B4-BE49-F238E27FC236}">
                <a16:creationId xmlns:a16="http://schemas.microsoft.com/office/drawing/2014/main" id="{093709F3-B3D3-ECFD-104E-51ECB081E89B}"/>
              </a:ext>
            </a:extLst>
          </p:cNvPr>
          <p:cNvGrpSpPr/>
          <p:nvPr/>
        </p:nvGrpSpPr>
        <p:grpSpPr>
          <a:xfrm>
            <a:off x="5152445" y="5900466"/>
            <a:ext cx="7039555" cy="957534"/>
            <a:chOff x="5152445" y="5900466"/>
            <a:chExt cx="7039555" cy="957534"/>
          </a:xfrm>
        </p:grpSpPr>
        <p:pic>
          <p:nvPicPr>
            <p:cNvPr id="4" name="Picture 3">
              <a:extLst>
                <a:ext uri="{FF2B5EF4-FFF2-40B4-BE49-F238E27FC236}">
                  <a16:creationId xmlns:a16="http://schemas.microsoft.com/office/drawing/2014/main" id="{B7B0AAB1-2954-1897-EE7C-EDEC58199C11}"/>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5" name="Picture 4">
              <a:extLst>
                <a:ext uri="{FF2B5EF4-FFF2-40B4-BE49-F238E27FC236}">
                  <a16:creationId xmlns:a16="http://schemas.microsoft.com/office/drawing/2014/main" id="{9E8641FD-6CE0-0CA0-8F17-9222001CA32C}"/>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73313747-8AC4-B30B-00C9-F7253163C160}"/>
              </a:ext>
            </a:extLst>
          </p:cNvPr>
          <p:cNvPicPr>
            <a:picLocks noChangeAspect="1"/>
          </p:cNvPicPr>
          <p:nvPr/>
        </p:nvPicPr>
        <p:blipFill rotWithShape="1">
          <a:blip r:embed="rId6"/>
          <a:srcRect l="44460" t="53448" r="30342" b="33142"/>
          <a:stretch/>
        </p:blipFill>
        <p:spPr>
          <a:xfrm>
            <a:off x="88266" y="5900464"/>
            <a:ext cx="5263763" cy="95753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65B02-B4F7-BE77-9317-F0CDBBEA770E}"/>
              </a:ext>
            </a:extLst>
          </p:cNvPr>
          <p:cNvSpPr>
            <a:spLocks noGrp="1"/>
          </p:cNvSpPr>
          <p:nvPr>
            <p:ph type="title"/>
          </p:nvPr>
        </p:nvSpPr>
        <p:spPr>
          <a:xfrm>
            <a:off x="336274" y="216038"/>
            <a:ext cx="10515600" cy="643698"/>
          </a:xfrm>
        </p:spPr>
        <p:txBody>
          <a:bodyPr>
            <a:normAutofit fontScale="90000"/>
          </a:bodyPr>
          <a:lstStyle/>
          <a:p>
            <a:r>
              <a:rPr lang="en-US" dirty="0"/>
              <a:t>2. File Import </a:t>
            </a:r>
            <a:endParaRPr lang="en-GB" dirty="0"/>
          </a:p>
        </p:txBody>
      </p:sp>
      <p:pic>
        <p:nvPicPr>
          <p:cNvPr id="5" name="Picture 4">
            <a:extLst>
              <a:ext uri="{FF2B5EF4-FFF2-40B4-BE49-F238E27FC236}">
                <a16:creationId xmlns:a16="http://schemas.microsoft.com/office/drawing/2014/main" id="{5D8588AC-FC2F-92B4-1B47-5E6217DB6B27}"/>
              </a:ext>
            </a:extLst>
          </p:cNvPr>
          <p:cNvPicPr>
            <a:picLocks noChangeAspect="1"/>
          </p:cNvPicPr>
          <p:nvPr/>
        </p:nvPicPr>
        <p:blipFill>
          <a:blip r:embed="rId2"/>
          <a:srcRect r="46520" b="40657"/>
          <a:stretch>
            <a:fillRect/>
          </a:stretch>
        </p:blipFill>
        <p:spPr>
          <a:xfrm>
            <a:off x="5012634" y="491986"/>
            <a:ext cx="5676537" cy="4199283"/>
          </a:xfrm>
          <a:prstGeom prst="rect">
            <a:avLst/>
          </a:prstGeom>
        </p:spPr>
      </p:pic>
      <p:sp>
        <p:nvSpPr>
          <p:cNvPr id="6" name="Oval 5">
            <a:extLst>
              <a:ext uri="{FF2B5EF4-FFF2-40B4-BE49-F238E27FC236}">
                <a16:creationId xmlns:a16="http://schemas.microsoft.com/office/drawing/2014/main" id="{FFACEBD7-A443-3759-A12E-CEDFD748047C}"/>
              </a:ext>
            </a:extLst>
          </p:cNvPr>
          <p:cNvSpPr/>
          <p:nvPr/>
        </p:nvSpPr>
        <p:spPr>
          <a:xfrm>
            <a:off x="4914900" y="1356691"/>
            <a:ext cx="1798983" cy="263388"/>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B32C9DAA-0CB5-AF16-9A46-CCDA6D2F99A7}"/>
              </a:ext>
            </a:extLst>
          </p:cNvPr>
          <p:cNvSpPr/>
          <p:nvPr/>
        </p:nvSpPr>
        <p:spPr>
          <a:xfrm>
            <a:off x="7389743" y="1570382"/>
            <a:ext cx="1484244" cy="263388"/>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274814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C4287-7F64-BE98-5836-750DC78EB123}"/>
              </a:ext>
            </a:extLst>
          </p:cNvPr>
          <p:cNvSpPr>
            <a:spLocks noGrp="1"/>
          </p:cNvSpPr>
          <p:nvPr>
            <p:ph type="title"/>
          </p:nvPr>
        </p:nvSpPr>
        <p:spPr>
          <a:xfrm>
            <a:off x="838200" y="365125"/>
            <a:ext cx="10515600" cy="961749"/>
          </a:xfrm>
        </p:spPr>
        <p:txBody>
          <a:bodyPr/>
          <a:lstStyle/>
          <a:p>
            <a:r>
              <a:rPr lang="en-US" dirty="0"/>
              <a:t>2. File import </a:t>
            </a:r>
            <a:endParaRPr lang="en-GB" dirty="0"/>
          </a:p>
        </p:txBody>
      </p:sp>
      <p:pic>
        <p:nvPicPr>
          <p:cNvPr id="5" name="Picture 4">
            <a:extLst>
              <a:ext uri="{FF2B5EF4-FFF2-40B4-BE49-F238E27FC236}">
                <a16:creationId xmlns:a16="http://schemas.microsoft.com/office/drawing/2014/main" id="{0E7D152F-A196-E629-7BFD-6BEDE919FF1B}"/>
              </a:ext>
            </a:extLst>
          </p:cNvPr>
          <p:cNvPicPr>
            <a:picLocks noChangeAspect="1"/>
          </p:cNvPicPr>
          <p:nvPr/>
        </p:nvPicPr>
        <p:blipFill>
          <a:blip r:embed="rId2"/>
          <a:srcRect l="776" t="-712" r="36180" b="44482"/>
          <a:stretch>
            <a:fillRect/>
          </a:stretch>
        </p:blipFill>
        <p:spPr>
          <a:xfrm>
            <a:off x="5504010" y="1590260"/>
            <a:ext cx="5925507" cy="3523423"/>
          </a:xfrm>
          <a:prstGeom prst="rect">
            <a:avLst/>
          </a:prstGeom>
        </p:spPr>
      </p:pic>
    </p:spTree>
    <p:extLst>
      <p:ext uri="{BB962C8B-B14F-4D97-AF65-F5344CB8AC3E}">
        <p14:creationId xmlns:p14="http://schemas.microsoft.com/office/powerpoint/2010/main" val="11825568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73F1-C222-2BD9-B27E-DD58136A6A2F}"/>
              </a:ext>
            </a:extLst>
          </p:cNvPr>
          <p:cNvSpPr>
            <a:spLocks noGrp="1"/>
          </p:cNvSpPr>
          <p:nvPr>
            <p:ph type="title"/>
          </p:nvPr>
        </p:nvSpPr>
        <p:spPr/>
        <p:txBody>
          <a:bodyPr/>
          <a:lstStyle/>
          <a:p>
            <a:r>
              <a:rPr lang="en-US" altLang="zh-CN" sz="4400" dirty="0">
                <a:solidFill>
                  <a:srgbClr val="0033CC"/>
                </a:solidFill>
                <a:latin typeface="Georgia" panose="02040502050405020303" pitchFamily="18" charset="0"/>
                <a:ea typeface="宋体" panose="02010600030101010101" pitchFamily="2" charset="-122"/>
              </a:rPr>
              <a:t>2. Data Input – Cleaning data</a:t>
            </a:r>
            <a:endParaRPr lang="en-GB" dirty="0"/>
          </a:p>
        </p:txBody>
      </p:sp>
      <p:sp>
        <p:nvSpPr>
          <p:cNvPr id="3" name="Content Placeholder 2">
            <a:extLst>
              <a:ext uri="{FF2B5EF4-FFF2-40B4-BE49-F238E27FC236}">
                <a16:creationId xmlns:a16="http://schemas.microsoft.com/office/drawing/2014/main" id="{B4843283-906F-6B26-7D3C-4C79E626A4C2}"/>
              </a:ext>
            </a:extLst>
          </p:cNvPr>
          <p:cNvSpPr>
            <a:spLocks noGrp="1"/>
          </p:cNvSpPr>
          <p:nvPr>
            <p:ph idx="1"/>
          </p:nvPr>
        </p:nvSpPr>
        <p:spPr>
          <a:xfrm>
            <a:off x="838200" y="2108199"/>
            <a:ext cx="10515600" cy="3792262"/>
          </a:xfrm>
        </p:spPr>
        <p:txBody>
          <a:bodyPr>
            <a:normAutofit/>
          </a:bodyPr>
          <a:lstStyle/>
          <a:p>
            <a:r>
              <a:rPr lang="en-GB" sz="4400" dirty="0"/>
              <a:t>SPSS </a:t>
            </a:r>
          </a:p>
          <a:p>
            <a:r>
              <a:rPr lang="en-US" sz="4400" b="1" i="0" dirty="0">
                <a:solidFill>
                  <a:srgbClr val="0F0F0F"/>
                </a:solidFill>
                <a:effectLst/>
                <a:highlight>
                  <a:srgbClr val="FFFFFF"/>
                </a:highlight>
                <a:latin typeface="Roboto" panose="02000000000000000000" pitchFamily="2" charset="0"/>
              </a:rPr>
              <a:t>How to Use SPSS - An Introduction to SPSS for Beginners (10:15 mins)</a:t>
            </a:r>
          </a:p>
          <a:p>
            <a:pPr marL="0" indent="0">
              <a:buNone/>
            </a:pPr>
            <a:r>
              <a:rPr lang="en-US" sz="4400" dirty="0">
                <a:hlinkClick r:id="rId2"/>
              </a:rPr>
              <a:t>01 How to Use SPSS - An Introduction to SPSS for Beginners (youtube.com)</a:t>
            </a:r>
            <a:endParaRPr lang="en-US" sz="4400" b="1" i="0" dirty="0">
              <a:solidFill>
                <a:srgbClr val="0F0F0F"/>
              </a:solidFill>
              <a:effectLst/>
              <a:highlight>
                <a:srgbClr val="FFFFFF"/>
              </a:highlight>
              <a:latin typeface="Roboto" panose="02000000000000000000" pitchFamily="2" charset="0"/>
            </a:endParaRPr>
          </a:p>
          <a:p>
            <a:endParaRPr lang="en-US" b="1" i="0" dirty="0">
              <a:solidFill>
                <a:srgbClr val="0F0F0F"/>
              </a:solidFill>
              <a:effectLst/>
              <a:highlight>
                <a:srgbClr val="FFFFFF"/>
              </a:highlight>
              <a:latin typeface="Roboto" panose="02000000000000000000" pitchFamily="2" charset="0"/>
            </a:endParaRPr>
          </a:p>
          <a:p>
            <a:endParaRPr lang="en-GB" dirty="0"/>
          </a:p>
          <a:p>
            <a:endParaRPr lang="en-GB" dirty="0"/>
          </a:p>
        </p:txBody>
      </p:sp>
      <p:grpSp>
        <p:nvGrpSpPr>
          <p:cNvPr id="4" name="Group 3">
            <a:extLst>
              <a:ext uri="{FF2B5EF4-FFF2-40B4-BE49-F238E27FC236}">
                <a16:creationId xmlns:a16="http://schemas.microsoft.com/office/drawing/2014/main" id="{18E779DF-1783-4BFE-6EAD-55FFBDB7877F}"/>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EAD8AC3D-80F4-1001-E078-54E40BAA53B0}"/>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AE3ABBC5-220F-5065-84A9-6C56D5B7DD8D}"/>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258CE192-C7EF-33A1-5EBA-BED3E31BCB59}"/>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2972404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2">
            <a:extLst>
              <a:ext uri="{FF2B5EF4-FFF2-40B4-BE49-F238E27FC236}">
                <a16:creationId xmlns:a16="http://schemas.microsoft.com/office/drawing/2014/main" id="{B8E341DB-8E14-4F2B-2375-8CE6BDCC3039}"/>
              </a:ext>
            </a:extLst>
          </p:cNvPr>
          <p:cNvSpPr>
            <a:spLocks noGrp="1"/>
          </p:cNvSpPr>
          <p:nvPr>
            <p:ph type="title"/>
          </p:nvPr>
        </p:nvSpPr>
        <p:spPr>
          <a:xfrm>
            <a:off x="2506664" y="457200"/>
            <a:ext cx="7704137" cy="807244"/>
          </a:xfrm>
        </p:spPr>
        <p:txBody>
          <a:bodyPr>
            <a:normAutofit/>
          </a:bodyPr>
          <a:lstStyle/>
          <a:p>
            <a:pPr eaLnBrk="1" hangingPunct="1"/>
            <a:r>
              <a:rPr lang="en-US" altLang="zh-CN" sz="4400" dirty="0">
                <a:solidFill>
                  <a:srgbClr val="0033CC"/>
                </a:solidFill>
                <a:latin typeface="Georgia" panose="02040502050405020303" pitchFamily="18" charset="0"/>
                <a:ea typeface="宋体" panose="02010600030101010101" pitchFamily="2" charset="-122"/>
              </a:rPr>
              <a:t>2. Data Input – Cleaning data</a:t>
            </a:r>
            <a:endParaRPr lang="en-US" altLang="en-US" dirty="0">
              <a:ln>
                <a:noFill/>
              </a:ln>
            </a:endParaRPr>
          </a:p>
        </p:txBody>
      </p:sp>
      <p:sp>
        <p:nvSpPr>
          <p:cNvPr id="19459" name="Content Placeholder 1">
            <a:extLst>
              <a:ext uri="{FF2B5EF4-FFF2-40B4-BE49-F238E27FC236}">
                <a16:creationId xmlns:a16="http://schemas.microsoft.com/office/drawing/2014/main" id="{92F2D20D-7A77-D771-1621-2C0ACF47B084}"/>
              </a:ext>
            </a:extLst>
          </p:cNvPr>
          <p:cNvSpPr>
            <a:spLocks noGrp="1"/>
          </p:cNvSpPr>
          <p:nvPr>
            <p:ph idx="1"/>
          </p:nvPr>
        </p:nvSpPr>
        <p:spPr>
          <a:xfrm>
            <a:off x="2160588" y="1787120"/>
            <a:ext cx="8396288" cy="3976822"/>
          </a:xfrm>
        </p:spPr>
        <p:txBody>
          <a:bodyPr/>
          <a:lstStyle/>
          <a:p>
            <a:pPr eaLnBrk="1" hangingPunct="1"/>
            <a:r>
              <a:rPr lang="en-US" altLang="en-US" sz="3200" dirty="0"/>
              <a:t>Key in values and labels for each variable</a:t>
            </a:r>
          </a:p>
          <a:p>
            <a:pPr eaLnBrk="1" hangingPunct="1"/>
            <a:r>
              <a:rPr lang="en-US" altLang="en-US" sz="3200" dirty="0"/>
              <a:t>Run frequencies for each variable</a:t>
            </a:r>
          </a:p>
          <a:p>
            <a:pPr eaLnBrk="1" hangingPunct="1"/>
            <a:r>
              <a:rPr lang="en-US" altLang="en-US" sz="3200" dirty="0"/>
              <a:t>Check outputs to see if you have variables with ‘odd’ values, e.g. 44 instead of 4; or extra cases without data</a:t>
            </a:r>
          </a:p>
          <a:p>
            <a:pPr eaLnBrk="1" hangingPunct="1"/>
            <a:r>
              <a:rPr lang="en-US" altLang="en-US" sz="3200" dirty="0"/>
              <a:t>Double check missing values. </a:t>
            </a:r>
          </a:p>
          <a:p>
            <a:pPr eaLnBrk="1" hangingPunct="1"/>
            <a:r>
              <a:rPr lang="en-US" altLang="en-US" sz="3200" dirty="0"/>
              <a:t>Think about recoding variables.</a:t>
            </a:r>
          </a:p>
          <a:p>
            <a:pPr eaLnBrk="1" hangingPunct="1"/>
            <a:endParaRPr lang="en-US" altLang="en-US" dirty="0"/>
          </a:p>
          <a:p>
            <a:pPr marL="0" indent="0" eaLnBrk="1" hangingPunct="1">
              <a:buNone/>
            </a:pPr>
            <a:endParaRPr lang="en-US" altLang="en-US" b="1" dirty="0"/>
          </a:p>
          <a:p>
            <a:pPr eaLnBrk="1" hangingPunct="1"/>
            <a:endParaRPr lang="en-US" altLang="en-US" dirty="0"/>
          </a:p>
        </p:txBody>
      </p:sp>
      <p:sp>
        <p:nvSpPr>
          <p:cNvPr id="19460" name="Slide Number Placeholder 3">
            <a:extLst>
              <a:ext uri="{FF2B5EF4-FFF2-40B4-BE49-F238E27FC236}">
                <a16:creationId xmlns:a16="http://schemas.microsoft.com/office/drawing/2014/main" id="{221192D9-8189-918B-F355-0364ADF11D99}"/>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915E5F7B-113C-4592-BA46-CDB67470EE2D}" type="slidenum">
              <a:rPr lang="en-US" altLang="en-US">
                <a:solidFill>
                  <a:srgbClr val="D38E27"/>
                </a:solidFill>
                <a:latin typeface="Arial" panose="020B0604020202020204" pitchFamily="34" charset="0"/>
              </a:rPr>
              <a:pPr/>
              <a:t>25</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80D5640B-CC1B-7D21-8D18-9BA8C761401C}"/>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E9193ED7-E289-22CA-7BD0-BDF2142DEB3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53CD052A-8E4D-7C6C-5EDA-5B63A738231B}"/>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F2599177-257E-CAA6-7DAB-2F054B70BE57}"/>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2">
            <a:extLst>
              <a:ext uri="{FF2B5EF4-FFF2-40B4-BE49-F238E27FC236}">
                <a16:creationId xmlns:a16="http://schemas.microsoft.com/office/drawing/2014/main" id="{B8E341DB-8E14-4F2B-2375-8CE6BDCC3039}"/>
              </a:ext>
            </a:extLst>
          </p:cNvPr>
          <p:cNvSpPr>
            <a:spLocks noGrp="1"/>
          </p:cNvSpPr>
          <p:nvPr>
            <p:ph type="title"/>
          </p:nvPr>
        </p:nvSpPr>
        <p:spPr>
          <a:xfrm>
            <a:off x="1083444" y="0"/>
            <a:ext cx="8033517" cy="957533"/>
          </a:xfrm>
        </p:spPr>
        <p:txBody>
          <a:bodyPr/>
          <a:lstStyle/>
          <a:p>
            <a:pPr eaLnBrk="1" hangingPunct="1"/>
            <a:r>
              <a:rPr lang="en-US" altLang="zh-CN" sz="4400" dirty="0">
                <a:solidFill>
                  <a:srgbClr val="0033CC"/>
                </a:solidFill>
                <a:latin typeface="Georgia" panose="02040502050405020303" pitchFamily="18" charset="0"/>
                <a:ea typeface="宋体" panose="02010600030101010101" pitchFamily="2" charset="-122"/>
              </a:rPr>
              <a:t>2. Data Input – Cleaning data</a:t>
            </a:r>
            <a:endParaRPr lang="en-US" altLang="en-US" dirty="0">
              <a:ln>
                <a:noFill/>
              </a:ln>
            </a:endParaRPr>
          </a:p>
        </p:txBody>
      </p:sp>
      <p:sp>
        <p:nvSpPr>
          <p:cNvPr id="19460" name="Slide Number Placeholder 3">
            <a:extLst>
              <a:ext uri="{FF2B5EF4-FFF2-40B4-BE49-F238E27FC236}">
                <a16:creationId xmlns:a16="http://schemas.microsoft.com/office/drawing/2014/main" id="{221192D9-8189-918B-F355-0364ADF11D99}"/>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915E5F7B-113C-4592-BA46-CDB67470EE2D}" type="slidenum">
              <a:rPr lang="en-US" altLang="en-US">
                <a:solidFill>
                  <a:srgbClr val="D38E27"/>
                </a:solidFill>
                <a:latin typeface="Arial" panose="020B0604020202020204" pitchFamily="34" charset="0"/>
              </a:rPr>
              <a:pPr/>
              <a:t>26</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80D5640B-CC1B-7D21-8D18-9BA8C761401C}"/>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E9193ED7-E289-22CA-7BD0-BDF2142DEB3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53CD052A-8E4D-7C6C-5EDA-5B63A738231B}"/>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F2599177-257E-CAA6-7DAB-2F054B70BE57}"/>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9" name="Picture 8">
            <a:extLst>
              <a:ext uri="{FF2B5EF4-FFF2-40B4-BE49-F238E27FC236}">
                <a16:creationId xmlns:a16="http://schemas.microsoft.com/office/drawing/2014/main" id="{C0BC9D2A-2656-19F3-6C8D-174532519C04}"/>
              </a:ext>
            </a:extLst>
          </p:cNvPr>
          <p:cNvPicPr>
            <a:picLocks noChangeAspect="1"/>
          </p:cNvPicPr>
          <p:nvPr/>
        </p:nvPicPr>
        <p:blipFill>
          <a:blip r:embed="rId5"/>
          <a:stretch>
            <a:fillRect/>
          </a:stretch>
        </p:blipFill>
        <p:spPr>
          <a:xfrm>
            <a:off x="651448" y="864257"/>
            <a:ext cx="11354023" cy="4749528"/>
          </a:xfrm>
          <a:prstGeom prst="rect">
            <a:avLst/>
          </a:prstGeom>
        </p:spPr>
      </p:pic>
    </p:spTree>
    <p:extLst>
      <p:ext uri="{BB962C8B-B14F-4D97-AF65-F5344CB8AC3E}">
        <p14:creationId xmlns:p14="http://schemas.microsoft.com/office/powerpoint/2010/main" val="1800538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6DB89-9322-A5E3-3596-210FC7C1E0F4}"/>
              </a:ext>
            </a:extLst>
          </p:cNvPr>
          <p:cNvSpPr>
            <a:spLocks noGrp="1"/>
          </p:cNvSpPr>
          <p:nvPr>
            <p:ph type="title"/>
          </p:nvPr>
        </p:nvSpPr>
        <p:spPr>
          <a:xfrm>
            <a:off x="513768" y="313756"/>
            <a:ext cx="10515600" cy="727075"/>
          </a:xfrm>
        </p:spPr>
        <p:txBody>
          <a:bodyPr/>
          <a:lstStyle/>
          <a:p>
            <a:r>
              <a:rPr lang="en-US" altLang="zh-CN" sz="4400" dirty="0">
                <a:solidFill>
                  <a:srgbClr val="0033CC"/>
                </a:solidFill>
                <a:latin typeface="Georgia" panose="02040502050405020303" pitchFamily="18" charset="0"/>
                <a:ea typeface="宋体" panose="02010600030101010101" pitchFamily="2" charset="-122"/>
              </a:rPr>
              <a:t>2. Data Input – Cleaning data</a:t>
            </a:r>
            <a:endParaRPr lang="en-GB" dirty="0"/>
          </a:p>
        </p:txBody>
      </p:sp>
      <p:pic>
        <p:nvPicPr>
          <p:cNvPr id="5" name="Picture 4">
            <a:extLst>
              <a:ext uri="{FF2B5EF4-FFF2-40B4-BE49-F238E27FC236}">
                <a16:creationId xmlns:a16="http://schemas.microsoft.com/office/drawing/2014/main" id="{57FFB29D-73E5-FABA-8D71-523F1640153D}"/>
              </a:ext>
            </a:extLst>
          </p:cNvPr>
          <p:cNvPicPr>
            <a:picLocks noChangeAspect="1"/>
          </p:cNvPicPr>
          <p:nvPr/>
        </p:nvPicPr>
        <p:blipFill rotWithShape="1">
          <a:blip r:embed="rId2"/>
          <a:srcRect l="8991" t="11063" r="9401" b="42129"/>
          <a:stretch/>
        </p:blipFill>
        <p:spPr>
          <a:xfrm>
            <a:off x="398834" y="946055"/>
            <a:ext cx="10319966" cy="5279646"/>
          </a:xfrm>
          <a:prstGeom prst="rect">
            <a:avLst/>
          </a:prstGeom>
        </p:spPr>
      </p:pic>
      <p:grpSp>
        <p:nvGrpSpPr>
          <p:cNvPr id="6" name="Group 5">
            <a:extLst>
              <a:ext uri="{FF2B5EF4-FFF2-40B4-BE49-F238E27FC236}">
                <a16:creationId xmlns:a16="http://schemas.microsoft.com/office/drawing/2014/main" id="{46CEE98F-1AB5-2AAA-7E99-7243A3C17A8F}"/>
              </a:ext>
            </a:extLst>
          </p:cNvPr>
          <p:cNvGrpSpPr/>
          <p:nvPr/>
        </p:nvGrpSpPr>
        <p:grpSpPr>
          <a:xfrm>
            <a:off x="5152445" y="5900466"/>
            <a:ext cx="7039555" cy="957534"/>
            <a:chOff x="5152445" y="5900466"/>
            <a:chExt cx="7039555" cy="957534"/>
          </a:xfrm>
        </p:grpSpPr>
        <p:pic>
          <p:nvPicPr>
            <p:cNvPr id="7" name="Picture 6">
              <a:extLst>
                <a:ext uri="{FF2B5EF4-FFF2-40B4-BE49-F238E27FC236}">
                  <a16:creationId xmlns:a16="http://schemas.microsoft.com/office/drawing/2014/main" id="{7BC37A57-DB76-FCE8-6723-9214CEC0A225}"/>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8" name="Picture 7">
              <a:extLst>
                <a:ext uri="{FF2B5EF4-FFF2-40B4-BE49-F238E27FC236}">
                  <a16:creationId xmlns:a16="http://schemas.microsoft.com/office/drawing/2014/main" id="{BC252B0E-BC74-C8E1-4EBC-DCA0122BFD4A}"/>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9" name="Picture 8">
            <a:extLst>
              <a:ext uri="{FF2B5EF4-FFF2-40B4-BE49-F238E27FC236}">
                <a16:creationId xmlns:a16="http://schemas.microsoft.com/office/drawing/2014/main" id="{CEC71DD0-FC30-47A1-7AA9-C922C97E0C55}"/>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25558941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C17A-12A9-D9EF-EC2D-FA813163E1D7}"/>
              </a:ext>
            </a:extLst>
          </p:cNvPr>
          <p:cNvSpPr>
            <a:spLocks noGrp="1"/>
          </p:cNvSpPr>
          <p:nvPr>
            <p:ph type="title"/>
          </p:nvPr>
        </p:nvSpPr>
        <p:spPr>
          <a:xfrm>
            <a:off x="390225" y="365125"/>
            <a:ext cx="5263763" cy="2873375"/>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2. Data Input – Cleaning data</a:t>
            </a:r>
            <a:br>
              <a:rPr lang="en-US" altLang="zh-CN" sz="4400" dirty="0">
                <a:solidFill>
                  <a:srgbClr val="0033CC"/>
                </a:solidFill>
                <a:latin typeface="Georgia" panose="02040502050405020303" pitchFamily="18" charset="0"/>
                <a:ea typeface="宋体" panose="02010600030101010101" pitchFamily="2" charset="-122"/>
              </a:rPr>
            </a:br>
            <a:r>
              <a:rPr lang="en-US" dirty="0"/>
              <a:t>Check Missing Data </a:t>
            </a:r>
            <a:endParaRPr lang="en-GB" dirty="0"/>
          </a:p>
        </p:txBody>
      </p:sp>
      <p:pic>
        <p:nvPicPr>
          <p:cNvPr id="5" name="Picture 4">
            <a:extLst>
              <a:ext uri="{FF2B5EF4-FFF2-40B4-BE49-F238E27FC236}">
                <a16:creationId xmlns:a16="http://schemas.microsoft.com/office/drawing/2014/main" id="{93774876-A50C-CFA9-69FD-7CE50B69CE6A}"/>
              </a:ext>
            </a:extLst>
          </p:cNvPr>
          <p:cNvPicPr>
            <a:picLocks noChangeAspect="1"/>
          </p:cNvPicPr>
          <p:nvPr/>
        </p:nvPicPr>
        <p:blipFill rotWithShape="1">
          <a:blip r:embed="rId2"/>
          <a:srcRect l="-474" t="4898" r="60522" b="34899"/>
          <a:stretch/>
        </p:blipFill>
        <p:spPr>
          <a:xfrm>
            <a:off x="5653988" y="252003"/>
            <a:ext cx="5164576" cy="5188233"/>
          </a:xfrm>
          <a:prstGeom prst="rect">
            <a:avLst/>
          </a:prstGeom>
        </p:spPr>
      </p:pic>
      <p:grpSp>
        <p:nvGrpSpPr>
          <p:cNvPr id="6" name="Group 5">
            <a:extLst>
              <a:ext uri="{FF2B5EF4-FFF2-40B4-BE49-F238E27FC236}">
                <a16:creationId xmlns:a16="http://schemas.microsoft.com/office/drawing/2014/main" id="{DC7F5E28-3A15-CF27-E688-2AEF8FD637D0}"/>
              </a:ext>
            </a:extLst>
          </p:cNvPr>
          <p:cNvGrpSpPr/>
          <p:nvPr/>
        </p:nvGrpSpPr>
        <p:grpSpPr>
          <a:xfrm>
            <a:off x="0" y="6122874"/>
            <a:ext cx="12192000" cy="735126"/>
            <a:chOff x="0" y="5909266"/>
            <a:chExt cx="12192000" cy="948734"/>
          </a:xfrm>
        </p:grpSpPr>
        <p:grpSp>
          <p:nvGrpSpPr>
            <p:cNvPr id="7" name="Group 6">
              <a:extLst>
                <a:ext uri="{FF2B5EF4-FFF2-40B4-BE49-F238E27FC236}">
                  <a16:creationId xmlns:a16="http://schemas.microsoft.com/office/drawing/2014/main" id="{A0898FA4-A98F-B10D-308A-A3462ACB8E4F}"/>
                </a:ext>
              </a:extLst>
            </p:cNvPr>
            <p:cNvGrpSpPr/>
            <p:nvPr/>
          </p:nvGrpSpPr>
          <p:grpSpPr>
            <a:xfrm>
              <a:off x="5152445" y="5909266"/>
              <a:ext cx="7039555" cy="948733"/>
              <a:chOff x="5152445" y="5578608"/>
              <a:chExt cx="7039555" cy="1279392"/>
            </a:xfrm>
          </p:grpSpPr>
          <p:pic>
            <p:nvPicPr>
              <p:cNvPr id="9" name="Picture 8">
                <a:extLst>
                  <a:ext uri="{FF2B5EF4-FFF2-40B4-BE49-F238E27FC236}">
                    <a16:creationId xmlns:a16="http://schemas.microsoft.com/office/drawing/2014/main" id="{9A6D1475-9FD2-7AEA-2BC1-0B4ADFDB3BB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0" name="Picture 9">
                <a:extLst>
                  <a:ext uri="{FF2B5EF4-FFF2-40B4-BE49-F238E27FC236}">
                    <a16:creationId xmlns:a16="http://schemas.microsoft.com/office/drawing/2014/main" id="{29CF5B5A-75D2-A15D-3CF0-D8DD034BA57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8" name="Picture 7">
              <a:extLst>
                <a:ext uri="{FF2B5EF4-FFF2-40B4-BE49-F238E27FC236}">
                  <a16:creationId xmlns:a16="http://schemas.microsoft.com/office/drawing/2014/main" id="{83E6F98F-4BCE-4E57-C5C1-093AA0525AF1}"/>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
        <p:nvSpPr>
          <p:cNvPr id="11" name="Oval 10">
            <a:extLst>
              <a:ext uri="{FF2B5EF4-FFF2-40B4-BE49-F238E27FC236}">
                <a16:creationId xmlns:a16="http://schemas.microsoft.com/office/drawing/2014/main" id="{2934F309-2367-AA44-B185-368FC29C93EE}"/>
              </a:ext>
            </a:extLst>
          </p:cNvPr>
          <p:cNvSpPr/>
          <p:nvPr/>
        </p:nvSpPr>
        <p:spPr>
          <a:xfrm>
            <a:off x="7312148" y="365124"/>
            <a:ext cx="924128" cy="311285"/>
          </a:xfrm>
          <a:prstGeom prst="ellipse">
            <a:avLst/>
          </a:prstGeom>
          <a:no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00C005A8-8B1A-510B-7474-54CB258E2347}"/>
              </a:ext>
            </a:extLst>
          </p:cNvPr>
          <p:cNvSpPr/>
          <p:nvPr/>
        </p:nvSpPr>
        <p:spPr>
          <a:xfrm>
            <a:off x="7585573" y="675025"/>
            <a:ext cx="1658439" cy="311285"/>
          </a:xfrm>
          <a:prstGeom prst="ellipse">
            <a:avLst/>
          </a:prstGeom>
          <a:no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4093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8DE76-2493-D568-6ED6-5B3E89BACE6C}"/>
              </a:ext>
            </a:extLst>
          </p:cNvPr>
          <p:cNvSpPr>
            <a:spLocks noGrp="1"/>
          </p:cNvSpPr>
          <p:nvPr>
            <p:ph type="title"/>
          </p:nvPr>
        </p:nvSpPr>
        <p:spPr>
          <a:xfrm>
            <a:off x="195261" y="522287"/>
            <a:ext cx="4579939" cy="3313907"/>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2. Data Input </a:t>
            </a:r>
            <a:br>
              <a:rPr lang="en-US" altLang="zh-CN" sz="4400" dirty="0">
                <a:solidFill>
                  <a:srgbClr val="0033CC"/>
                </a:solidFill>
                <a:latin typeface="Georgia" panose="02040502050405020303" pitchFamily="18" charset="0"/>
                <a:ea typeface="宋体" panose="02010600030101010101" pitchFamily="2" charset="-122"/>
              </a:rPr>
            </a:br>
            <a:r>
              <a:rPr lang="en-US" dirty="0"/>
              <a:t>Find missing data</a:t>
            </a:r>
            <a:endParaRPr lang="en-GB" dirty="0"/>
          </a:p>
        </p:txBody>
      </p:sp>
      <p:grpSp>
        <p:nvGrpSpPr>
          <p:cNvPr id="6" name="Group 5">
            <a:extLst>
              <a:ext uri="{FF2B5EF4-FFF2-40B4-BE49-F238E27FC236}">
                <a16:creationId xmlns:a16="http://schemas.microsoft.com/office/drawing/2014/main" id="{114BB489-0D8E-BBC4-F487-CA21CEF53418}"/>
              </a:ext>
            </a:extLst>
          </p:cNvPr>
          <p:cNvGrpSpPr/>
          <p:nvPr/>
        </p:nvGrpSpPr>
        <p:grpSpPr>
          <a:xfrm>
            <a:off x="0" y="6122874"/>
            <a:ext cx="12192000" cy="735126"/>
            <a:chOff x="0" y="5909266"/>
            <a:chExt cx="12192000" cy="948734"/>
          </a:xfrm>
        </p:grpSpPr>
        <p:grpSp>
          <p:nvGrpSpPr>
            <p:cNvPr id="7" name="Group 6">
              <a:extLst>
                <a:ext uri="{FF2B5EF4-FFF2-40B4-BE49-F238E27FC236}">
                  <a16:creationId xmlns:a16="http://schemas.microsoft.com/office/drawing/2014/main" id="{F289E775-B131-4D06-E7BD-46DD4C554A03}"/>
                </a:ext>
              </a:extLst>
            </p:cNvPr>
            <p:cNvGrpSpPr/>
            <p:nvPr/>
          </p:nvGrpSpPr>
          <p:grpSpPr>
            <a:xfrm>
              <a:off x="5152445" y="5909266"/>
              <a:ext cx="7039555" cy="948733"/>
              <a:chOff x="5152445" y="5578608"/>
              <a:chExt cx="7039555" cy="1279392"/>
            </a:xfrm>
          </p:grpSpPr>
          <p:pic>
            <p:nvPicPr>
              <p:cNvPr id="9" name="Picture 8">
                <a:extLst>
                  <a:ext uri="{FF2B5EF4-FFF2-40B4-BE49-F238E27FC236}">
                    <a16:creationId xmlns:a16="http://schemas.microsoft.com/office/drawing/2014/main" id="{18C14AEE-5094-3679-19D4-369CDCA87ED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0" name="Picture 9">
                <a:extLst>
                  <a:ext uri="{FF2B5EF4-FFF2-40B4-BE49-F238E27FC236}">
                    <a16:creationId xmlns:a16="http://schemas.microsoft.com/office/drawing/2014/main" id="{8DB1A15A-9D13-7281-DC7C-B7EF14EA224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8" name="Picture 7">
              <a:extLst>
                <a:ext uri="{FF2B5EF4-FFF2-40B4-BE49-F238E27FC236}">
                  <a16:creationId xmlns:a16="http://schemas.microsoft.com/office/drawing/2014/main" id="{2CBDFD8A-5687-DD60-7F9B-B22CEF955FF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12" name="Picture 11">
            <a:extLst>
              <a:ext uri="{FF2B5EF4-FFF2-40B4-BE49-F238E27FC236}">
                <a16:creationId xmlns:a16="http://schemas.microsoft.com/office/drawing/2014/main" id="{51085E2E-5A47-F246-37A1-936180F52C2D}"/>
              </a:ext>
            </a:extLst>
          </p:cNvPr>
          <p:cNvPicPr>
            <a:picLocks noChangeAspect="1"/>
          </p:cNvPicPr>
          <p:nvPr/>
        </p:nvPicPr>
        <p:blipFill rotWithShape="1">
          <a:blip r:embed="rId5"/>
          <a:srcRect l="22289" t="13751" r="22785" b="16887"/>
          <a:stretch/>
        </p:blipFill>
        <p:spPr>
          <a:xfrm>
            <a:off x="5046469" y="157067"/>
            <a:ext cx="6670610" cy="5615813"/>
          </a:xfrm>
          <a:prstGeom prst="rect">
            <a:avLst/>
          </a:prstGeom>
        </p:spPr>
      </p:pic>
      <p:cxnSp>
        <p:nvCxnSpPr>
          <p:cNvPr id="17" name="Straight Arrow Connector 16">
            <a:extLst>
              <a:ext uri="{FF2B5EF4-FFF2-40B4-BE49-F238E27FC236}">
                <a16:creationId xmlns:a16="http://schemas.microsoft.com/office/drawing/2014/main" id="{50E76DBE-CFF9-72CE-AF70-6D5FB480940C}"/>
              </a:ext>
            </a:extLst>
          </p:cNvPr>
          <p:cNvCxnSpPr>
            <a:cxnSpLocks/>
          </p:cNvCxnSpPr>
          <p:nvPr/>
        </p:nvCxnSpPr>
        <p:spPr>
          <a:xfrm>
            <a:off x="4686300" y="522286"/>
            <a:ext cx="577463" cy="34132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1EF4230-07C4-A6D9-47BF-E87D42337E6A}"/>
              </a:ext>
            </a:extLst>
          </p:cNvPr>
          <p:cNvCxnSpPr>
            <a:cxnSpLocks/>
          </p:cNvCxnSpPr>
          <p:nvPr/>
        </p:nvCxnSpPr>
        <p:spPr>
          <a:xfrm>
            <a:off x="6427126" y="420701"/>
            <a:ext cx="653653" cy="44291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4293BD70-312D-16DF-257A-520FA5BB7B49}"/>
              </a:ext>
            </a:extLst>
          </p:cNvPr>
          <p:cNvSpPr/>
          <p:nvPr/>
        </p:nvSpPr>
        <p:spPr>
          <a:xfrm>
            <a:off x="9146500" y="3374508"/>
            <a:ext cx="1721644" cy="350044"/>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D87A6CBD-354E-C9D1-AEAD-7A4391BF9E77}"/>
              </a:ext>
            </a:extLst>
          </p:cNvPr>
          <p:cNvSpPr/>
          <p:nvPr/>
        </p:nvSpPr>
        <p:spPr>
          <a:xfrm>
            <a:off x="9274969" y="2728553"/>
            <a:ext cx="1721644" cy="350044"/>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74307D0C-128C-8CE1-6121-ECA2D34334EF}"/>
              </a:ext>
            </a:extLst>
          </p:cNvPr>
          <p:cNvSpPr/>
          <p:nvPr/>
        </p:nvSpPr>
        <p:spPr>
          <a:xfrm>
            <a:off x="9122569" y="3078548"/>
            <a:ext cx="481012" cy="350044"/>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40863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10" name="Picture 9">
            <a:extLst>
              <a:ext uri="{FF2B5EF4-FFF2-40B4-BE49-F238E27FC236}">
                <a16:creationId xmlns:a16="http://schemas.microsoft.com/office/drawing/2014/main" id="{EE6FC159-7122-8536-8B78-91F275F38AD5}"/>
              </a:ext>
            </a:extLst>
          </p:cNvPr>
          <p:cNvPicPr>
            <a:picLocks noChangeAspect="1"/>
          </p:cNvPicPr>
          <p:nvPr/>
        </p:nvPicPr>
        <p:blipFill rotWithShape="1">
          <a:blip r:embed="rId5"/>
          <a:srcRect t="3645" r="28912" b="13542"/>
          <a:stretch/>
        </p:blipFill>
        <p:spPr>
          <a:xfrm>
            <a:off x="2695575" y="64294"/>
            <a:ext cx="7505987" cy="5829300"/>
          </a:xfrm>
          <a:prstGeom prst="rect">
            <a:avLst/>
          </a:prstGeom>
        </p:spPr>
      </p:pic>
      <p:sp>
        <p:nvSpPr>
          <p:cNvPr id="11" name="Oval 10">
            <a:extLst>
              <a:ext uri="{FF2B5EF4-FFF2-40B4-BE49-F238E27FC236}">
                <a16:creationId xmlns:a16="http://schemas.microsoft.com/office/drawing/2014/main" id="{6C994C2C-08A4-1052-19FD-A469B0B9CF04}"/>
              </a:ext>
            </a:extLst>
          </p:cNvPr>
          <p:cNvSpPr/>
          <p:nvPr/>
        </p:nvSpPr>
        <p:spPr>
          <a:xfrm>
            <a:off x="8879680" y="200025"/>
            <a:ext cx="1421607" cy="5743575"/>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3422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2. Data Input</a:t>
            </a:r>
            <a:br>
              <a:rPr lang="en-US" altLang="zh-CN" sz="4400" dirty="0">
                <a:solidFill>
                  <a:srgbClr val="0033CC"/>
                </a:solidFill>
                <a:latin typeface="Georgia" panose="02040502050405020303" pitchFamily="18" charset="0"/>
                <a:ea typeface="宋体" panose="02010600030101010101" pitchFamily="2" charset="-122"/>
              </a:rPr>
            </a:br>
            <a:r>
              <a:rPr lang="en-US" dirty="0"/>
              <a:t>Identify the missing data in SPSS </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9" name="Picture 8">
            <a:extLst>
              <a:ext uri="{FF2B5EF4-FFF2-40B4-BE49-F238E27FC236}">
                <a16:creationId xmlns:a16="http://schemas.microsoft.com/office/drawing/2014/main" id="{FE86A22D-6695-35A0-386E-E05AE790403C}"/>
              </a:ext>
            </a:extLst>
          </p:cNvPr>
          <p:cNvPicPr>
            <a:picLocks noChangeAspect="1"/>
          </p:cNvPicPr>
          <p:nvPr/>
        </p:nvPicPr>
        <p:blipFill rotWithShape="1">
          <a:blip r:embed="rId5"/>
          <a:srcRect l="39768" t="24653" r="23288" b="41042"/>
          <a:stretch/>
        </p:blipFill>
        <p:spPr>
          <a:xfrm>
            <a:off x="327025" y="2593862"/>
            <a:ext cx="3800475" cy="2352675"/>
          </a:xfrm>
          <a:prstGeom prst="rect">
            <a:avLst/>
          </a:prstGeom>
        </p:spPr>
      </p:pic>
      <p:pic>
        <p:nvPicPr>
          <p:cNvPr id="11" name="Picture 10">
            <a:extLst>
              <a:ext uri="{FF2B5EF4-FFF2-40B4-BE49-F238E27FC236}">
                <a16:creationId xmlns:a16="http://schemas.microsoft.com/office/drawing/2014/main" id="{68F81206-1099-C7BD-7790-7C9C3827F924}"/>
              </a:ext>
            </a:extLst>
          </p:cNvPr>
          <p:cNvPicPr>
            <a:picLocks noChangeAspect="1"/>
          </p:cNvPicPr>
          <p:nvPr/>
        </p:nvPicPr>
        <p:blipFill rotWithShape="1">
          <a:blip r:embed="rId6"/>
          <a:srcRect l="15463" t="11817" r="45717" b="68855"/>
          <a:stretch/>
        </p:blipFill>
        <p:spPr>
          <a:xfrm>
            <a:off x="4679156" y="3215763"/>
            <a:ext cx="7087608" cy="2352675"/>
          </a:xfrm>
          <a:prstGeom prst="rect">
            <a:avLst/>
          </a:prstGeom>
        </p:spPr>
      </p:pic>
    </p:spTree>
    <p:extLst>
      <p:ext uri="{BB962C8B-B14F-4D97-AF65-F5344CB8AC3E}">
        <p14:creationId xmlns:p14="http://schemas.microsoft.com/office/powerpoint/2010/main" val="901546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214312" y="1420678"/>
            <a:ext cx="4164806" cy="2685256"/>
          </a:xfrm>
        </p:spPr>
        <p:txBody>
          <a:bodyPr>
            <a:normAutofit fontScale="90000"/>
          </a:bodyPr>
          <a:lstStyle/>
          <a:p>
            <a:r>
              <a:rPr lang="en-US" dirty="0"/>
              <a:t>How to tell SPSS to omit the missing data during the analysis? </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9" name="Picture 8">
            <a:extLst>
              <a:ext uri="{FF2B5EF4-FFF2-40B4-BE49-F238E27FC236}">
                <a16:creationId xmlns:a16="http://schemas.microsoft.com/office/drawing/2014/main" id="{1B46643A-A79D-D1B0-8241-F653ABE6EB0B}"/>
              </a:ext>
            </a:extLst>
          </p:cNvPr>
          <p:cNvPicPr>
            <a:picLocks noChangeAspect="1"/>
          </p:cNvPicPr>
          <p:nvPr/>
        </p:nvPicPr>
        <p:blipFill rotWithShape="1">
          <a:blip r:embed="rId5"/>
          <a:srcRect l="19560" t="5324" r="31204" b="33646"/>
          <a:stretch/>
        </p:blipFill>
        <p:spPr>
          <a:xfrm>
            <a:off x="4508501" y="1420678"/>
            <a:ext cx="5548270" cy="45848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883D0072-D526-076A-A051-55AA6041177D}"/>
              </a:ext>
            </a:extLst>
          </p:cNvPr>
          <p:cNvSpPr txBox="1"/>
          <p:nvPr/>
        </p:nvSpPr>
        <p:spPr>
          <a:xfrm>
            <a:off x="431800" y="190735"/>
            <a:ext cx="10553700" cy="707886"/>
          </a:xfrm>
          <a:prstGeom prst="rect">
            <a:avLst/>
          </a:prstGeom>
          <a:noFill/>
        </p:spPr>
        <p:txBody>
          <a:bodyPr wrap="square">
            <a:spAutoFit/>
          </a:bodyPr>
          <a:lstStyle/>
          <a:p>
            <a:r>
              <a:rPr lang="en-US" altLang="zh-CN" sz="4000" dirty="0">
                <a:solidFill>
                  <a:srgbClr val="0033CC"/>
                </a:solidFill>
                <a:latin typeface="Georgia" panose="02040502050405020303" pitchFamily="18" charset="0"/>
                <a:ea typeface="宋体" panose="02010600030101010101" pitchFamily="2" charset="-122"/>
              </a:rPr>
              <a:t>2. Data Input </a:t>
            </a:r>
            <a:endParaRPr lang="en-GB" sz="4000" dirty="0"/>
          </a:p>
        </p:txBody>
      </p:sp>
    </p:spTree>
    <p:extLst>
      <p:ext uri="{BB962C8B-B14F-4D97-AF65-F5344CB8AC3E}">
        <p14:creationId xmlns:p14="http://schemas.microsoft.com/office/powerpoint/2010/main" val="38121905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9D117-FC3E-54E3-AAEA-A48E518A3972}"/>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5BCA0AE6-0B93-AA29-D775-1339CFED6D47}"/>
              </a:ext>
            </a:extLst>
          </p:cNvPr>
          <p:cNvPicPr>
            <a:picLocks noChangeAspect="1"/>
          </p:cNvPicPr>
          <p:nvPr/>
        </p:nvPicPr>
        <p:blipFill rotWithShape="1">
          <a:blip r:embed="rId2"/>
          <a:srcRect l="7953" t="23263" r="37106" b="28917"/>
          <a:stretch/>
        </p:blipFill>
        <p:spPr>
          <a:xfrm>
            <a:off x="632298" y="357998"/>
            <a:ext cx="10721501" cy="54212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6" name="Group 5">
            <a:extLst>
              <a:ext uri="{FF2B5EF4-FFF2-40B4-BE49-F238E27FC236}">
                <a16:creationId xmlns:a16="http://schemas.microsoft.com/office/drawing/2014/main" id="{10D0BF81-1625-B1F0-1EDC-702F85F1B02D}"/>
              </a:ext>
            </a:extLst>
          </p:cNvPr>
          <p:cNvGrpSpPr/>
          <p:nvPr/>
        </p:nvGrpSpPr>
        <p:grpSpPr>
          <a:xfrm>
            <a:off x="0" y="6122874"/>
            <a:ext cx="12192000" cy="735126"/>
            <a:chOff x="0" y="5909266"/>
            <a:chExt cx="12192000" cy="948734"/>
          </a:xfrm>
        </p:grpSpPr>
        <p:grpSp>
          <p:nvGrpSpPr>
            <p:cNvPr id="7" name="Group 6">
              <a:extLst>
                <a:ext uri="{FF2B5EF4-FFF2-40B4-BE49-F238E27FC236}">
                  <a16:creationId xmlns:a16="http://schemas.microsoft.com/office/drawing/2014/main" id="{11160CF8-66F7-8EE7-0FC3-0AE07C26412D}"/>
                </a:ext>
              </a:extLst>
            </p:cNvPr>
            <p:cNvGrpSpPr/>
            <p:nvPr/>
          </p:nvGrpSpPr>
          <p:grpSpPr>
            <a:xfrm>
              <a:off x="5152445" y="5909266"/>
              <a:ext cx="7039555" cy="948733"/>
              <a:chOff x="5152445" y="5578608"/>
              <a:chExt cx="7039555" cy="1279392"/>
            </a:xfrm>
          </p:grpSpPr>
          <p:pic>
            <p:nvPicPr>
              <p:cNvPr id="9" name="Picture 8">
                <a:extLst>
                  <a:ext uri="{FF2B5EF4-FFF2-40B4-BE49-F238E27FC236}">
                    <a16:creationId xmlns:a16="http://schemas.microsoft.com/office/drawing/2014/main" id="{84D09E85-44FF-2399-0F37-0CB01DEF5F9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0" name="Picture 9">
                <a:extLst>
                  <a:ext uri="{FF2B5EF4-FFF2-40B4-BE49-F238E27FC236}">
                    <a16:creationId xmlns:a16="http://schemas.microsoft.com/office/drawing/2014/main" id="{C55588C2-6B58-F554-8D4D-C773D780EE6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8" name="Picture 7">
              <a:extLst>
                <a:ext uri="{FF2B5EF4-FFF2-40B4-BE49-F238E27FC236}">
                  <a16:creationId xmlns:a16="http://schemas.microsoft.com/office/drawing/2014/main" id="{9A7B4D7D-2936-665B-7FA6-F584404FF8F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6866586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DB569-3356-4704-E2D3-898A7C6BB45A}"/>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30DE0002-5A4D-FA3C-B608-9780CB9FAAAD}"/>
              </a:ext>
            </a:extLst>
          </p:cNvPr>
          <p:cNvPicPr>
            <a:picLocks noChangeAspect="1"/>
          </p:cNvPicPr>
          <p:nvPr/>
        </p:nvPicPr>
        <p:blipFill rotWithShape="1">
          <a:blip r:embed="rId2"/>
          <a:srcRect l="8102" t="9375" r="10093" b="42710"/>
          <a:stretch/>
        </p:blipFill>
        <p:spPr>
          <a:xfrm>
            <a:off x="-57150" y="235745"/>
            <a:ext cx="11470470" cy="4479131"/>
          </a:xfrm>
          <a:prstGeom prst="rect">
            <a:avLst/>
          </a:prstGeom>
        </p:spPr>
      </p:pic>
      <p:grpSp>
        <p:nvGrpSpPr>
          <p:cNvPr id="6" name="Group 5">
            <a:extLst>
              <a:ext uri="{FF2B5EF4-FFF2-40B4-BE49-F238E27FC236}">
                <a16:creationId xmlns:a16="http://schemas.microsoft.com/office/drawing/2014/main" id="{D48F691F-3338-25D6-C232-581D4FB24FF8}"/>
              </a:ext>
            </a:extLst>
          </p:cNvPr>
          <p:cNvGrpSpPr/>
          <p:nvPr/>
        </p:nvGrpSpPr>
        <p:grpSpPr>
          <a:xfrm>
            <a:off x="5152445" y="5900466"/>
            <a:ext cx="7039555" cy="957534"/>
            <a:chOff x="5152445" y="5900466"/>
            <a:chExt cx="7039555" cy="957534"/>
          </a:xfrm>
        </p:grpSpPr>
        <p:pic>
          <p:nvPicPr>
            <p:cNvPr id="7" name="Picture 6">
              <a:extLst>
                <a:ext uri="{FF2B5EF4-FFF2-40B4-BE49-F238E27FC236}">
                  <a16:creationId xmlns:a16="http://schemas.microsoft.com/office/drawing/2014/main" id="{34478E0E-CDC1-D649-6B82-7D15BA5A64F2}"/>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8" name="Picture 7">
              <a:extLst>
                <a:ext uri="{FF2B5EF4-FFF2-40B4-BE49-F238E27FC236}">
                  <a16:creationId xmlns:a16="http://schemas.microsoft.com/office/drawing/2014/main" id="{3A8EB679-941C-1750-4186-DEA6785EE916}"/>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9" name="Picture 8">
            <a:extLst>
              <a:ext uri="{FF2B5EF4-FFF2-40B4-BE49-F238E27FC236}">
                <a16:creationId xmlns:a16="http://schemas.microsoft.com/office/drawing/2014/main" id="{2CA36F97-BCE9-2137-B34D-C2D88D9C7993}"/>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41286644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FC201-9BC9-639C-BC6B-B7C2905A1F5C}"/>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9E30A3D0-27AA-386F-F65C-2656F887BD03}"/>
              </a:ext>
            </a:extLst>
          </p:cNvPr>
          <p:cNvPicPr>
            <a:picLocks noChangeAspect="1"/>
          </p:cNvPicPr>
          <p:nvPr/>
        </p:nvPicPr>
        <p:blipFill rotWithShape="1">
          <a:blip r:embed="rId2"/>
          <a:srcRect l="9629" t="10417" r="8218" b="14792"/>
          <a:stretch/>
        </p:blipFill>
        <p:spPr>
          <a:xfrm>
            <a:off x="635792" y="365125"/>
            <a:ext cx="9701213" cy="5229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6" name="Group 5">
            <a:extLst>
              <a:ext uri="{FF2B5EF4-FFF2-40B4-BE49-F238E27FC236}">
                <a16:creationId xmlns:a16="http://schemas.microsoft.com/office/drawing/2014/main" id="{595E7DD1-9345-3DB0-74D5-1D826318405B}"/>
              </a:ext>
            </a:extLst>
          </p:cNvPr>
          <p:cNvGrpSpPr/>
          <p:nvPr/>
        </p:nvGrpSpPr>
        <p:grpSpPr>
          <a:xfrm>
            <a:off x="5152445" y="5900466"/>
            <a:ext cx="7039555" cy="957534"/>
            <a:chOff x="5152445" y="5900466"/>
            <a:chExt cx="7039555" cy="957534"/>
          </a:xfrm>
        </p:grpSpPr>
        <p:pic>
          <p:nvPicPr>
            <p:cNvPr id="7" name="Picture 6">
              <a:extLst>
                <a:ext uri="{FF2B5EF4-FFF2-40B4-BE49-F238E27FC236}">
                  <a16:creationId xmlns:a16="http://schemas.microsoft.com/office/drawing/2014/main" id="{FF5B6D87-D976-9EE8-6631-78EB5EF13AA3}"/>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8" name="Picture 7">
              <a:extLst>
                <a:ext uri="{FF2B5EF4-FFF2-40B4-BE49-F238E27FC236}">
                  <a16:creationId xmlns:a16="http://schemas.microsoft.com/office/drawing/2014/main" id="{6386C698-CBF6-000F-F052-6BEF0FE276AA}"/>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9" name="Picture 8">
            <a:extLst>
              <a:ext uri="{FF2B5EF4-FFF2-40B4-BE49-F238E27FC236}">
                <a16:creationId xmlns:a16="http://schemas.microsoft.com/office/drawing/2014/main" id="{BD0766C6-A039-3E36-FF1A-248E2342BEC8}"/>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35505722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8D04025-B581-53CC-57C9-2E43ADBAC1CB}"/>
              </a:ext>
            </a:extLst>
          </p:cNvPr>
          <p:cNvPicPr>
            <a:picLocks noChangeAspect="1"/>
          </p:cNvPicPr>
          <p:nvPr/>
        </p:nvPicPr>
        <p:blipFill rotWithShape="1">
          <a:blip r:embed="rId2"/>
          <a:srcRect l="8311" t="12499" r="11203" b="49272"/>
          <a:stretch/>
        </p:blipFill>
        <p:spPr>
          <a:xfrm>
            <a:off x="376980" y="760806"/>
            <a:ext cx="11438040" cy="44255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6" name="Group 5">
            <a:extLst>
              <a:ext uri="{FF2B5EF4-FFF2-40B4-BE49-F238E27FC236}">
                <a16:creationId xmlns:a16="http://schemas.microsoft.com/office/drawing/2014/main" id="{191760CB-CD9F-A805-D844-159DEE12D271}"/>
              </a:ext>
            </a:extLst>
          </p:cNvPr>
          <p:cNvGrpSpPr/>
          <p:nvPr/>
        </p:nvGrpSpPr>
        <p:grpSpPr>
          <a:xfrm>
            <a:off x="5152445" y="5900466"/>
            <a:ext cx="7039555" cy="957534"/>
            <a:chOff x="5152445" y="5900466"/>
            <a:chExt cx="7039555" cy="957534"/>
          </a:xfrm>
        </p:grpSpPr>
        <p:pic>
          <p:nvPicPr>
            <p:cNvPr id="7" name="Picture 6">
              <a:extLst>
                <a:ext uri="{FF2B5EF4-FFF2-40B4-BE49-F238E27FC236}">
                  <a16:creationId xmlns:a16="http://schemas.microsoft.com/office/drawing/2014/main" id="{0D8DC3B3-B539-4BC2-3354-AEA6985BA3C1}"/>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8" name="Picture 7">
              <a:extLst>
                <a:ext uri="{FF2B5EF4-FFF2-40B4-BE49-F238E27FC236}">
                  <a16:creationId xmlns:a16="http://schemas.microsoft.com/office/drawing/2014/main" id="{BF231BFA-06BE-04FF-3271-7E13657BFB37}"/>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9" name="Picture 8">
            <a:extLst>
              <a:ext uri="{FF2B5EF4-FFF2-40B4-BE49-F238E27FC236}">
                <a16:creationId xmlns:a16="http://schemas.microsoft.com/office/drawing/2014/main" id="{2F43999D-48F1-AFB9-0D44-3B1338F36822}"/>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24888382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DE66B-270E-B114-C509-841AF65D71F2}"/>
              </a:ext>
            </a:extLst>
          </p:cNvPr>
          <p:cNvSpPr>
            <a:spLocks noGrp="1"/>
          </p:cNvSpPr>
          <p:nvPr>
            <p:ph type="title"/>
          </p:nvPr>
        </p:nvSpPr>
        <p:spPr>
          <a:xfrm>
            <a:off x="838200" y="365126"/>
            <a:ext cx="10515600" cy="957532"/>
          </a:xfrm>
        </p:spPr>
        <p:txBody>
          <a:bodyPr/>
          <a:lstStyle/>
          <a:p>
            <a:r>
              <a:rPr lang="en-US" dirty="0"/>
              <a:t>Missing Data Handling </a:t>
            </a:r>
            <a:endParaRPr lang="en-GB" dirty="0"/>
          </a:p>
        </p:txBody>
      </p:sp>
      <p:grpSp>
        <p:nvGrpSpPr>
          <p:cNvPr id="6" name="Group 5">
            <a:extLst>
              <a:ext uri="{FF2B5EF4-FFF2-40B4-BE49-F238E27FC236}">
                <a16:creationId xmlns:a16="http://schemas.microsoft.com/office/drawing/2014/main" id="{5A62A577-6A3F-0BBF-C968-FDC1D778FB07}"/>
              </a:ext>
            </a:extLst>
          </p:cNvPr>
          <p:cNvGrpSpPr/>
          <p:nvPr/>
        </p:nvGrpSpPr>
        <p:grpSpPr>
          <a:xfrm>
            <a:off x="5152445" y="5900466"/>
            <a:ext cx="7039555" cy="957534"/>
            <a:chOff x="5152445" y="5900466"/>
            <a:chExt cx="7039555" cy="957534"/>
          </a:xfrm>
        </p:grpSpPr>
        <p:pic>
          <p:nvPicPr>
            <p:cNvPr id="7" name="Picture 6">
              <a:extLst>
                <a:ext uri="{FF2B5EF4-FFF2-40B4-BE49-F238E27FC236}">
                  <a16:creationId xmlns:a16="http://schemas.microsoft.com/office/drawing/2014/main" id="{F14AAE38-AAEC-2CBB-D21F-67E692DFDCE2}"/>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8" name="Picture 7">
              <a:extLst>
                <a:ext uri="{FF2B5EF4-FFF2-40B4-BE49-F238E27FC236}">
                  <a16:creationId xmlns:a16="http://schemas.microsoft.com/office/drawing/2014/main" id="{CDD00DD8-92F2-807B-5091-93B69FA33C0B}"/>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9" name="Picture 8">
            <a:extLst>
              <a:ext uri="{FF2B5EF4-FFF2-40B4-BE49-F238E27FC236}">
                <a16:creationId xmlns:a16="http://schemas.microsoft.com/office/drawing/2014/main" id="{8EBFD5AC-0A0F-4AAA-FD4D-3408633DC6B0}"/>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11" name="Picture 10">
            <a:extLst>
              <a:ext uri="{FF2B5EF4-FFF2-40B4-BE49-F238E27FC236}">
                <a16:creationId xmlns:a16="http://schemas.microsoft.com/office/drawing/2014/main" id="{EF044617-73AE-394F-0E33-6B70A7CDACF9}"/>
              </a:ext>
            </a:extLst>
          </p:cNvPr>
          <p:cNvPicPr>
            <a:picLocks noChangeAspect="1"/>
          </p:cNvPicPr>
          <p:nvPr/>
        </p:nvPicPr>
        <p:blipFill rotWithShape="1">
          <a:blip r:embed="rId5"/>
          <a:srcRect l="9005" t="14271" r="9814" b="32500"/>
          <a:stretch/>
        </p:blipFill>
        <p:spPr>
          <a:xfrm>
            <a:off x="735805" y="1214437"/>
            <a:ext cx="9854559" cy="4307681"/>
          </a:xfrm>
          <a:prstGeom prst="rect">
            <a:avLst/>
          </a:prstGeom>
        </p:spPr>
      </p:pic>
    </p:spTree>
    <p:extLst>
      <p:ext uri="{BB962C8B-B14F-4D97-AF65-F5344CB8AC3E}">
        <p14:creationId xmlns:p14="http://schemas.microsoft.com/office/powerpoint/2010/main" val="36911361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314325" y="365125"/>
            <a:ext cx="6765131" cy="1192213"/>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2. Data input </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9" name="TextBox 8">
            <a:extLst>
              <a:ext uri="{FF2B5EF4-FFF2-40B4-BE49-F238E27FC236}">
                <a16:creationId xmlns:a16="http://schemas.microsoft.com/office/drawing/2014/main" id="{21384765-2A5F-3507-DCC8-B46183ADB8DF}"/>
              </a:ext>
            </a:extLst>
          </p:cNvPr>
          <p:cNvSpPr txBox="1"/>
          <p:nvPr/>
        </p:nvSpPr>
        <p:spPr>
          <a:xfrm>
            <a:off x="626090" y="1238523"/>
            <a:ext cx="9052710" cy="769441"/>
          </a:xfrm>
          <a:prstGeom prst="rect">
            <a:avLst/>
          </a:prstGeom>
          <a:noFill/>
        </p:spPr>
        <p:txBody>
          <a:bodyPr wrap="square">
            <a:spAutoFit/>
          </a:bodyPr>
          <a:lstStyle/>
          <a:p>
            <a:pPr marL="530225" lvl="2" eaLnBrk="1" hangingPunct="1">
              <a:spcBef>
                <a:spcPts val="600"/>
              </a:spcBef>
            </a:pPr>
            <a:r>
              <a:rPr lang="en-US" altLang="zh-CN" sz="4400" dirty="0">
                <a:solidFill>
                  <a:srgbClr val="0033CC"/>
                </a:solidFill>
                <a:latin typeface="Arial" panose="020B0604020202020204" pitchFamily="34" charset="0"/>
                <a:ea typeface="宋体" panose="02010600030101010101" pitchFamily="2" charset="-122"/>
                <a:cs typeface="Arial" panose="020B0604020202020204" pitchFamily="34" charset="0"/>
              </a:rPr>
              <a:t>Secondary data  input </a:t>
            </a:r>
          </a:p>
        </p:txBody>
      </p:sp>
      <p:pic>
        <p:nvPicPr>
          <p:cNvPr id="13" name="Picture 12">
            <a:extLst>
              <a:ext uri="{FF2B5EF4-FFF2-40B4-BE49-F238E27FC236}">
                <a16:creationId xmlns:a16="http://schemas.microsoft.com/office/drawing/2014/main" id="{0A198523-5AF3-39E7-0656-88301AB67934}"/>
              </a:ext>
            </a:extLst>
          </p:cNvPr>
          <p:cNvPicPr>
            <a:picLocks noChangeAspect="1"/>
          </p:cNvPicPr>
          <p:nvPr/>
        </p:nvPicPr>
        <p:blipFill rotWithShape="1">
          <a:blip r:embed="rId5"/>
          <a:srcRect l="2070" t="44444" r="17183" b="9260"/>
          <a:stretch/>
        </p:blipFill>
        <p:spPr>
          <a:xfrm>
            <a:off x="2133601" y="2232895"/>
            <a:ext cx="9588500" cy="36650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1156204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96F4B-D193-3965-4002-86DE991B9A6C}"/>
              </a:ext>
            </a:extLst>
          </p:cNvPr>
          <p:cNvSpPr>
            <a:spLocks noGrp="1"/>
          </p:cNvSpPr>
          <p:nvPr>
            <p:ph type="title"/>
          </p:nvPr>
        </p:nvSpPr>
        <p:spPr>
          <a:xfrm>
            <a:off x="1130300" y="1089818"/>
            <a:ext cx="9499600" cy="1577182"/>
          </a:xfrm>
        </p:spPr>
        <p:txBody>
          <a:bodyPr/>
          <a:lstStyle/>
          <a:p>
            <a:r>
              <a:rPr lang="en-US" dirty="0"/>
              <a:t>Exercise on secondary data input</a:t>
            </a:r>
            <a:br>
              <a:rPr lang="en-US" dirty="0"/>
            </a:br>
            <a:r>
              <a:rPr lang="en-US" dirty="0"/>
              <a:t> </a:t>
            </a:r>
            <a:endParaRPr lang="en-GB" dirty="0"/>
          </a:p>
        </p:txBody>
      </p:sp>
      <p:sp>
        <p:nvSpPr>
          <p:cNvPr id="4" name="Title 1">
            <a:extLst>
              <a:ext uri="{FF2B5EF4-FFF2-40B4-BE49-F238E27FC236}">
                <a16:creationId xmlns:a16="http://schemas.microsoft.com/office/drawing/2014/main" id="{13CD7AA4-AA43-334A-6CF3-BBDA75B08382}"/>
              </a:ext>
            </a:extLst>
          </p:cNvPr>
          <p:cNvSpPr txBox="1">
            <a:spLocks/>
          </p:cNvSpPr>
          <p:nvPr/>
        </p:nvSpPr>
        <p:spPr>
          <a:xfrm>
            <a:off x="1231900" y="2994818"/>
            <a:ext cx="9499600" cy="1577182"/>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Please run descriptive analysis to tell the difference </a:t>
            </a:r>
            <a:br>
              <a:rPr lang="en-US" dirty="0"/>
            </a:br>
            <a:r>
              <a:rPr lang="en-US" dirty="0"/>
              <a:t> </a:t>
            </a:r>
            <a:endParaRPr lang="en-GB" dirty="0"/>
          </a:p>
        </p:txBody>
      </p:sp>
    </p:spTree>
    <p:extLst>
      <p:ext uri="{BB962C8B-B14F-4D97-AF65-F5344CB8AC3E}">
        <p14:creationId xmlns:p14="http://schemas.microsoft.com/office/powerpoint/2010/main" val="8453782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314325" y="365125"/>
            <a:ext cx="6765131" cy="1192213"/>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2. Data input </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11" name="Picture 10">
            <a:extLst>
              <a:ext uri="{FF2B5EF4-FFF2-40B4-BE49-F238E27FC236}">
                <a16:creationId xmlns:a16="http://schemas.microsoft.com/office/drawing/2014/main" id="{6C43C972-479C-4C6B-AE60-D14F7D6B7371}"/>
              </a:ext>
            </a:extLst>
          </p:cNvPr>
          <p:cNvPicPr>
            <a:picLocks noChangeAspect="1"/>
          </p:cNvPicPr>
          <p:nvPr/>
        </p:nvPicPr>
        <p:blipFill rotWithShape="1">
          <a:blip r:embed="rId5"/>
          <a:srcRect r="6770" b="10877"/>
          <a:stretch/>
        </p:blipFill>
        <p:spPr>
          <a:xfrm>
            <a:off x="3112281" y="1196780"/>
            <a:ext cx="8399733" cy="4464439"/>
          </a:xfrm>
          <a:prstGeom prst="rect">
            <a:avLst/>
          </a:prstGeom>
        </p:spPr>
      </p:pic>
      <p:pic>
        <p:nvPicPr>
          <p:cNvPr id="22" name="Picture 21">
            <a:extLst>
              <a:ext uri="{FF2B5EF4-FFF2-40B4-BE49-F238E27FC236}">
                <a16:creationId xmlns:a16="http://schemas.microsoft.com/office/drawing/2014/main" id="{4CAB2053-D9DD-866C-4C8D-0AE4BE260300}"/>
              </a:ext>
            </a:extLst>
          </p:cNvPr>
          <p:cNvPicPr>
            <a:picLocks noChangeAspect="1"/>
          </p:cNvPicPr>
          <p:nvPr/>
        </p:nvPicPr>
        <p:blipFill>
          <a:blip r:embed="rId6"/>
          <a:stretch>
            <a:fillRect/>
          </a:stretch>
        </p:blipFill>
        <p:spPr>
          <a:xfrm>
            <a:off x="-698272" y="2236675"/>
            <a:ext cx="7140428" cy="1778000"/>
          </a:xfrm>
          <a:prstGeom prst="rect">
            <a:avLst/>
          </a:prstGeom>
        </p:spPr>
      </p:pic>
    </p:spTree>
    <p:extLst>
      <p:ext uri="{BB962C8B-B14F-4D97-AF65-F5344CB8AC3E}">
        <p14:creationId xmlns:p14="http://schemas.microsoft.com/office/powerpoint/2010/main" val="31617527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314325" y="365125"/>
            <a:ext cx="6765131" cy="1192213"/>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2. Data input </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22" name="Picture 21">
            <a:extLst>
              <a:ext uri="{FF2B5EF4-FFF2-40B4-BE49-F238E27FC236}">
                <a16:creationId xmlns:a16="http://schemas.microsoft.com/office/drawing/2014/main" id="{4CAB2053-D9DD-866C-4C8D-0AE4BE260300}"/>
              </a:ext>
            </a:extLst>
          </p:cNvPr>
          <p:cNvPicPr>
            <a:picLocks noChangeAspect="1"/>
          </p:cNvPicPr>
          <p:nvPr/>
        </p:nvPicPr>
        <p:blipFill>
          <a:blip r:embed="rId5"/>
          <a:stretch>
            <a:fillRect/>
          </a:stretch>
        </p:blipFill>
        <p:spPr>
          <a:xfrm>
            <a:off x="-698272" y="2236675"/>
            <a:ext cx="7140428" cy="1778000"/>
          </a:xfrm>
          <a:prstGeom prst="rect">
            <a:avLst/>
          </a:prstGeom>
        </p:spPr>
      </p:pic>
      <p:pic>
        <p:nvPicPr>
          <p:cNvPr id="10" name="Picture 9">
            <a:extLst>
              <a:ext uri="{FF2B5EF4-FFF2-40B4-BE49-F238E27FC236}">
                <a16:creationId xmlns:a16="http://schemas.microsoft.com/office/drawing/2014/main" id="{3EA8FC84-0241-64A3-0214-D340D3865D2D}"/>
              </a:ext>
            </a:extLst>
          </p:cNvPr>
          <p:cNvPicPr>
            <a:picLocks noChangeAspect="1"/>
          </p:cNvPicPr>
          <p:nvPr/>
        </p:nvPicPr>
        <p:blipFill rotWithShape="1">
          <a:blip r:embed="rId6"/>
          <a:srcRect b="10476"/>
          <a:stretch/>
        </p:blipFill>
        <p:spPr>
          <a:xfrm>
            <a:off x="3046047" y="1407159"/>
            <a:ext cx="8872486" cy="4447541"/>
          </a:xfrm>
          <a:prstGeom prst="rect">
            <a:avLst/>
          </a:prstGeom>
        </p:spPr>
      </p:pic>
    </p:spTree>
    <p:extLst>
      <p:ext uri="{BB962C8B-B14F-4D97-AF65-F5344CB8AC3E}">
        <p14:creationId xmlns:p14="http://schemas.microsoft.com/office/powerpoint/2010/main" val="26248868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314325" y="365125"/>
            <a:ext cx="6765131" cy="1192213"/>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2. Data input </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22" name="Picture 21">
            <a:extLst>
              <a:ext uri="{FF2B5EF4-FFF2-40B4-BE49-F238E27FC236}">
                <a16:creationId xmlns:a16="http://schemas.microsoft.com/office/drawing/2014/main" id="{4CAB2053-D9DD-866C-4C8D-0AE4BE260300}"/>
              </a:ext>
            </a:extLst>
          </p:cNvPr>
          <p:cNvPicPr>
            <a:picLocks noChangeAspect="1"/>
          </p:cNvPicPr>
          <p:nvPr/>
        </p:nvPicPr>
        <p:blipFill>
          <a:blip r:embed="rId5"/>
          <a:stretch>
            <a:fillRect/>
          </a:stretch>
        </p:blipFill>
        <p:spPr>
          <a:xfrm>
            <a:off x="-698272" y="2236675"/>
            <a:ext cx="7140428" cy="1778000"/>
          </a:xfrm>
          <a:prstGeom prst="rect">
            <a:avLst/>
          </a:prstGeom>
        </p:spPr>
      </p:pic>
      <p:pic>
        <p:nvPicPr>
          <p:cNvPr id="3" name="Picture 2">
            <a:extLst>
              <a:ext uri="{FF2B5EF4-FFF2-40B4-BE49-F238E27FC236}">
                <a16:creationId xmlns:a16="http://schemas.microsoft.com/office/drawing/2014/main" id="{13CACDFF-56B5-9DED-E0A3-C4021A662D5E}"/>
              </a:ext>
            </a:extLst>
          </p:cNvPr>
          <p:cNvPicPr>
            <a:picLocks noChangeAspect="1"/>
          </p:cNvPicPr>
          <p:nvPr/>
        </p:nvPicPr>
        <p:blipFill>
          <a:blip r:embed="rId6"/>
          <a:stretch>
            <a:fillRect/>
          </a:stretch>
        </p:blipFill>
        <p:spPr>
          <a:xfrm>
            <a:off x="3387851" y="1168400"/>
            <a:ext cx="8282689" cy="4229100"/>
          </a:xfrm>
          <a:prstGeom prst="rect">
            <a:avLst/>
          </a:prstGeom>
        </p:spPr>
      </p:pic>
    </p:spTree>
    <p:extLst>
      <p:ext uri="{BB962C8B-B14F-4D97-AF65-F5344CB8AC3E}">
        <p14:creationId xmlns:p14="http://schemas.microsoft.com/office/powerpoint/2010/main" val="16734934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314325" y="365125"/>
            <a:ext cx="6765131" cy="1192213"/>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2. Data input </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22" name="Picture 21">
            <a:extLst>
              <a:ext uri="{FF2B5EF4-FFF2-40B4-BE49-F238E27FC236}">
                <a16:creationId xmlns:a16="http://schemas.microsoft.com/office/drawing/2014/main" id="{4CAB2053-D9DD-866C-4C8D-0AE4BE260300}"/>
              </a:ext>
            </a:extLst>
          </p:cNvPr>
          <p:cNvPicPr>
            <a:picLocks noChangeAspect="1"/>
          </p:cNvPicPr>
          <p:nvPr/>
        </p:nvPicPr>
        <p:blipFill>
          <a:blip r:embed="rId5"/>
          <a:stretch>
            <a:fillRect/>
          </a:stretch>
        </p:blipFill>
        <p:spPr>
          <a:xfrm>
            <a:off x="-1257072" y="2266838"/>
            <a:ext cx="7140428" cy="1778000"/>
          </a:xfrm>
          <a:prstGeom prst="rect">
            <a:avLst/>
          </a:prstGeom>
        </p:spPr>
      </p:pic>
      <p:pic>
        <p:nvPicPr>
          <p:cNvPr id="9" name="Picture 8">
            <a:extLst>
              <a:ext uri="{FF2B5EF4-FFF2-40B4-BE49-F238E27FC236}">
                <a16:creationId xmlns:a16="http://schemas.microsoft.com/office/drawing/2014/main" id="{180B2F66-C848-6D94-1159-32CFF17BF8A4}"/>
              </a:ext>
            </a:extLst>
          </p:cNvPr>
          <p:cNvPicPr>
            <a:picLocks noChangeAspect="1"/>
          </p:cNvPicPr>
          <p:nvPr/>
        </p:nvPicPr>
        <p:blipFill>
          <a:blip r:embed="rId6"/>
          <a:stretch>
            <a:fillRect/>
          </a:stretch>
        </p:blipFill>
        <p:spPr>
          <a:xfrm>
            <a:off x="2429584" y="1503250"/>
            <a:ext cx="9896604" cy="3271950"/>
          </a:xfrm>
          <a:prstGeom prst="rect">
            <a:avLst/>
          </a:prstGeom>
        </p:spPr>
      </p:pic>
    </p:spTree>
    <p:extLst>
      <p:ext uri="{BB962C8B-B14F-4D97-AF65-F5344CB8AC3E}">
        <p14:creationId xmlns:p14="http://schemas.microsoft.com/office/powerpoint/2010/main" val="33417393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314325" y="365125"/>
            <a:ext cx="6765131" cy="1192213"/>
          </a:xfrm>
        </p:spPr>
        <p:txBody>
          <a:bodyPr>
            <a:normAutofit fontScale="90000"/>
          </a:bodyPr>
          <a:lstStyle/>
          <a:p>
            <a:r>
              <a:rPr lang="en-US" altLang="zh-CN" sz="4400" dirty="0">
                <a:solidFill>
                  <a:srgbClr val="0033CC"/>
                </a:solidFill>
                <a:latin typeface="Georgia" panose="02040502050405020303" pitchFamily="18" charset="0"/>
                <a:ea typeface="宋体" panose="02010600030101010101" pitchFamily="2" charset="-122"/>
              </a:rPr>
              <a:t>3.Basic data transformation and computation</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9" name="TextBox 8">
            <a:extLst>
              <a:ext uri="{FF2B5EF4-FFF2-40B4-BE49-F238E27FC236}">
                <a16:creationId xmlns:a16="http://schemas.microsoft.com/office/drawing/2014/main" id="{21384765-2A5F-3507-DCC8-B46183ADB8DF}"/>
              </a:ext>
            </a:extLst>
          </p:cNvPr>
          <p:cNvSpPr txBox="1"/>
          <p:nvPr/>
        </p:nvSpPr>
        <p:spPr>
          <a:xfrm>
            <a:off x="671511" y="2265641"/>
            <a:ext cx="4179094" cy="769441"/>
          </a:xfrm>
          <a:prstGeom prst="rect">
            <a:avLst/>
          </a:prstGeom>
          <a:noFill/>
        </p:spPr>
        <p:txBody>
          <a:bodyPr wrap="square">
            <a:spAutoFit/>
          </a:bodyPr>
          <a:lstStyle/>
          <a:p>
            <a:pPr marL="530225" lvl="2" eaLnBrk="1" hangingPunct="1">
              <a:spcBef>
                <a:spcPts val="600"/>
              </a:spcBef>
            </a:pPr>
            <a:r>
              <a:rPr lang="en-US" altLang="zh-CN" sz="4400" dirty="0">
                <a:solidFill>
                  <a:srgbClr val="0033CC"/>
                </a:solidFill>
                <a:latin typeface="Arial" panose="020B0604020202020204" pitchFamily="34" charset="0"/>
                <a:ea typeface="宋体" panose="02010600030101010101" pitchFamily="2" charset="-122"/>
                <a:cs typeface="Arial" panose="020B0604020202020204" pitchFamily="34" charset="0"/>
              </a:rPr>
              <a:t>Select cases </a:t>
            </a:r>
          </a:p>
        </p:txBody>
      </p:sp>
      <p:pic>
        <p:nvPicPr>
          <p:cNvPr id="10" name="Picture 9">
            <a:extLst>
              <a:ext uri="{FF2B5EF4-FFF2-40B4-BE49-F238E27FC236}">
                <a16:creationId xmlns:a16="http://schemas.microsoft.com/office/drawing/2014/main" id="{2256B3FE-0B30-4E0B-9EDF-942BD5128357}"/>
              </a:ext>
            </a:extLst>
          </p:cNvPr>
          <p:cNvPicPr>
            <a:picLocks noChangeAspect="1"/>
          </p:cNvPicPr>
          <p:nvPr/>
        </p:nvPicPr>
        <p:blipFill>
          <a:blip r:embed="rId5"/>
          <a:srcRect l="5103" t="-1473" r="54271" b="19283"/>
          <a:stretch>
            <a:fillRect/>
          </a:stretch>
        </p:blipFill>
        <p:spPr>
          <a:xfrm>
            <a:off x="6305107" y="365123"/>
            <a:ext cx="3795439" cy="5119133"/>
          </a:xfrm>
          <a:prstGeom prst="rect">
            <a:avLst/>
          </a:prstGeom>
        </p:spPr>
      </p:pic>
      <p:sp>
        <p:nvSpPr>
          <p:cNvPr id="12" name="Oval 11">
            <a:extLst>
              <a:ext uri="{FF2B5EF4-FFF2-40B4-BE49-F238E27FC236}">
                <a16:creationId xmlns:a16="http://schemas.microsoft.com/office/drawing/2014/main" id="{FA592EE4-EEC2-87E2-CBE2-97EE110433F6}"/>
              </a:ext>
            </a:extLst>
          </p:cNvPr>
          <p:cNvSpPr/>
          <p:nvPr/>
        </p:nvSpPr>
        <p:spPr>
          <a:xfrm>
            <a:off x="6698512" y="5225902"/>
            <a:ext cx="1685260" cy="345558"/>
          </a:xfrm>
          <a:prstGeom prst="ellipse">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7928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838200" y="365125"/>
            <a:ext cx="6731000" cy="1325563"/>
          </a:xfrm>
        </p:spPr>
        <p:txBody>
          <a:bodyPr>
            <a:normAutofit fontScale="90000"/>
          </a:bodyPr>
          <a:lstStyle/>
          <a:p>
            <a:r>
              <a:rPr lang="en-US" altLang="zh-CN" sz="4400" dirty="0">
                <a:solidFill>
                  <a:srgbClr val="0033CC"/>
                </a:solidFill>
                <a:latin typeface="Georgia" panose="02040502050405020303" pitchFamily="18" charset="0"/>
                <a:ea typeface="宋体" panose="02010600030101010101" pitchFamily="2" charset="-122"/>
              </a:rPr>
              <a:t>3.Basic data transformation and computation</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9" name="Picture 8">
            <a:extLst>
              <a:ext uri="{FF2B5EF4-FFF2-40B4-BE49-F238E27FC236}">
                <a16:creationId xmlns:a16="http://schemas.microsoft.com/office/drawing/2014/main" id="{60023207-EDBD-EF8F-9B84-F4229E2CD39E}"/>
              </a:ext>
            </a:extLst>
          </p:cNvPr>
          <p:cNvPicPr>
            <a:picLocks noChangeAspect="1"/>
          </p:cNvPicPr>
          <p:nvPr/>
        </p:nvPicPr>
        <p:blipFill rotWithShape="1">
          <a:blip r:embed="rId5"/>
          <a:srcRect l="-1273" t="6054" r="64896" b="14675"/>
          <a:stretch/>
        </p:blipFill>
        <p:spPr>
          <a:xfrm>
            <a:off x="7887289" y="321808"/>
            <a:ext cx="3742126" cy="54363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135E340C-2367-6D10-684D-F9440F722472}"/>
              </a:ext>
            </a:extLst>
          </p:cNvPr>
          <p:cNvPicPr>
            <a:picLocks noChangeAspect="1"/>
          </p:cNvPicPr>
          <p:nvPr/>
        </p:nvPicPr>
        <p:blipFill rotWithShape="1">
          <a:blip r:embed="rId6"/>
          <a:srcRect l="17778" t="23855" r="29306" b="19687"/>
          <a:stretch/>
        </p:blipFill>
        <p:spPr>
          <a:xfrm>
            <a:off x="527444" y="2054486"/>
            <a:ext cx="5719763" cy="40683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Oval 11">
            <a:extLst>
              <a:ext uri="{FF2B5EF4-FFF2-40B4-BE49-F238E27FC236}">
                <a16:creationId xmlns:a16="http://schemas.microsoft.com/office/drawing/2014/main" id="{B517045E-56AF-3E8A-C106-3DACC4315EB1}"/>
              </a:ext>
            </a:extLst>
          </p:cNvPr>
          <p:cNvSpPr/>
          <p:nvPr/>
        </p:nvSpPr>
        <p:spPr>
          <a:xfrm>
            <a:off x="1975045" y="2427288"/>
            <a:ext cx="1065618" cy="359568"/>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D0C4234-CBE3-387F-157F-260DE7D95A0F}"/>
              </a:ext>
            </a:extLst>
          </p:cNvPr>
          <p:cNvSpPr/>
          <p:nvPr/>
        </p:nvSpPr>
        <p:spPr>
          <a:xfrm>
            <a:off x="4326731" y="3509963"/>
            <a:ext cx="1523999" cy="29803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C21E4FCF-4E61-34BF-374D-417F4EE4B38A}"/>
              </a:ext>
            </a:extLst>
          </p:cNvPr>
          <p:cNvCxnSpPr/>
          <p:nvPr/>
        </p:nvCxnSpPr>
        <p:spPr>
          <a:xfrm flipV="1">
            <a:off x="3414713" y="3850481"/>
            <a:ext cx="912018" cy="29289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123F9A85-4AA1-9F0A-F841-EEC984F74388}"/>
              </a:ext>
            </a:extLst>
          </p:cNvPr>
          <p:cNvSpPr/>
          <p:nvPr/>
        </p:nvSpPr>
        <p:spPr>
          <a:xfrm>
            <a:off x="2295921" y="5800328"/>
            <a:ext cx="951319" cy="359568"/>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59E1E054-4E8A-1E82-0AAD-02748F0519A2}"/>
              </a:ext>
            </a:extLst>
          </p:cNvPr>
          <p:cNvSpPr/>
          <p:nvPr/>
        </p:nvSpPr>
        <p:spPr>
          <a:xfrm>
            <a:off x="9123544" y="517808"/>
            <a:ext cx="771525" cy="5272087"/>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84F92A78-9DBE-332A-55A3-0CC26AB62108}"/>
              </a:ext>
            </a:extLst>
          </p:cNvPr>
          <p:cNvSpPr/>
          <p:nvPr/>
        </p:nvSpPr>
        <p:spPr>
          <a:xfrm>
            <a:off x="6433536" y="3429000"/>
            <a:ext cx="771525" cy="62150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76797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p:txBody>
          <a:bodyPr>
            <a:normAutofit fontScale="90000"/>
          </a:bodyPr>
          <a:lstStyle/>
          <a:p>
            <a:r>
              <a:rPr lang="en-US" altLang="zh-CN" sz="4400" dirty="0">
                <a:solidFill>
                  <a:srgbClr val="0033CC"/>
                </a:solidFill>
                <a:latin typeface="Georgia" panose="02040502050405020303" pitchFamily="18" charset="0"/>
                <a:ea typeface="宋体" panose="02010600030101010101" pitchFamily="2" charset="-122"/>
              </a:rPr>
              <a:t>3.Basic data transformation and computation</a:t>
            </a:r>
            <a:br>
              <a:rPr lang="en-US" altLang="zh-CN" sz="4400" dirty="0">
                <a:solidFill>
                  <a:srgbClr val="0033CC"/>
                </a:solidFill>
                <a:latin typeface="Georgia" panose="02040502050405020303" pitchFamily="18" charset="0"/>
                <a:ea typeface="宋体" panose="02010600030101010101" pitchFamily="2" charset="-122"/>
              </a:rPr>
            </a:br>
            <a:br>
              <a:rPr lang="en-US" altLang="zh-CN" sz="4400" dirty="0">
                <a:solidFill>
                  <a:srgbClr val="0033CC"/>
                </a:solidFill>
                <a:latin typeface="Georgia" panose="02040502050405020303" pitchFamily="18" charset="0"/>
                <a:ea typeface="宋体" panose="02010600030101010101" pitchFamily="2" charset="-122"/>
              </a:rPr>
            </a:br>
            <a:r>
              <a:rPr lang="en-US" dirty="0"/>
              <a:t>Select data and save in a new file </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9" name="Picture 8">
            <a:extLst>
              <a:ext uri="{FF2B5EF4-FFF2-40B4-BE49-F238E27FC236}">
                <a16:creationId xmlns:a16="http://schemas.microsoft.com/office/drawing/2014/main" id="{C5766646-3546-F659-1799-892240E90F04}"/>
              </a:ext>
            </a:extLst>
          </p:cNvPr>
          <p:cNvPicPr>
            <a:picLocks noChangeAspect="1"/>
          </p:cNvPicPr>
          <p:nvPr/>
        </p:nvPicPr>
        <p:blipFill rotWithShape="1">
          <a:blip r:embed="rId5"/>
          <a:srcRect l="24838" t="22499" r="4954" b="17188"/>
          <a:stretch/>
        </p:blipFill>
        <p:spPr>
          <a:xfrm>
            <a:off x="4514849" y="2061255"/>
            <a:ext cx="7222333" cy="41362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Oval 9">
            <a:extLst>
              <a:ext uri="{FF2B5EF4-FFF2-40B4-BE49-F238E27FC236}">
                <a16:creationId xmlns:a16="http://schemas.microsoft.com/office/drawing/2014/main" id="{4CD03E60-A21E-FF6F-429B-48424FED1C9D}"/>
              </a:ext>
            </a:extLst>
          </p:cNvPr>
          <p:cNvSpPr/>
          <p:nvPr/>
        </p:nvSpPr>
        <p:spPr>
          <a:xfrm>
            <a:off x="7488238" y="4840288"/>
            <a:ext cx="4236244" cy="44291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901649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500063" y="365125"/>
            <a:ext cx="7036593" cy="1325563"/>
          </a:xfrm>
        </p:spPr>
        <p:txBody>
          <a:bodyPr>
            <a:normAutofit fontScale="90000"/>
          </a:bodyPr>
          <a:lstStyle/>
          <a:p>
            <a:r>
              <a:rPr lang="en-US" altLang="zh-CN" sz="4400" dirty="0">
                <a:solidFill>
                  <a:srgbClr val="0033CC"/>
                </a:solidFill>
                <a:latin typeface="Georgia" panose="02040502050405020303" pitchFamily="18" charset="0"/>
                <a:ea typeface="宋体" panose="02010600030101010101" pitchFamily="2" charset="-122"/>
              </a:rPr>
              <a:t>3.Basic data transformation and computation</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3" name="Title 1">
            <a:extLst>
              <a:ext uri="{FF2B5EF4-FFF2-40B4-BE49-F238E27FC236}">
                <a16:creationId xmlns:a16="http://schemas.microsoft.com/office/drawing/2014/main" id="{46D3A120-132F-E9AD-A8EF-D913C8F0842A}"/>
              </a:ext>
            </a:extLst>
          </p:cNvPr>
          <p:cNvSpPr txBox="1">
            <a:spLocks/>
          </p:cNvSpPr>
          <p:nvPr/>
        </p:nvSpPr>
        <p:spPr>
          <a:xfrm>
            <a:off x="681037" y="2103437"/>
            <a:ext cx="400526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Spilt file in SPSS </a:t>
            </a:r>
            <a:endParaRPr lang="en-GB" dirty="0"/>
          </a:p>
        </p:txBody>
      </p:sp>
      <p:pic>
        <p:nvPicPr>
          <p:cNvPr id="10" name="Picture 9">
            <a:extLst>
              <a:ext uri="{FF2B5EF4-FFF2-40B4-BE49-F238E27FC236}">
                <a16:creationId xmlns:a16="http://schemas.microsoft.com/office/drawing/2014/main" id="{66E18BF2-B3FD-CD18-8BF2-6A3877521CF9}"/>
              </a:ext>
            </a:extLst>
          </p:cNvPr>
          <p:cNvPicPr>
            <a:picLocks noChangeAspect="1"/>
          </p:cNvPicPr>
          <p:nvPr/>
        </p:nvPicPr>
        <p:blipFill rotWithShape="1">
          <a:blip r:embed="rId5"/>
          <a:srcRect l="6297" t="5753" r="69328" b="14792"/>
          <a:stretch/>
        </p:blipFill>
        <p:spPr>
          <a:xfrm>
            <a:off x="7402774" y="59611"/>
            <a:ext cx="2891370" cy="6283393"/>
          </a:xfrm>
          <a:prstGeom prst="rect">
            <a:avLst/>
          </a:prstGeom>
        </p:spPr>
      </p:pic>
      <p:sp>
        <p:nvSpPr>
          <p:cNvPr id="11" name="Oval 10">
            <a:extLst>
              <a:ext uri="{FF2B5EF4-FFF2-40B4-BE49-F238E27FC236}">
                <a16:creationId xmlns:a16="http://schemas.microsoft.com/office/drawing/2014/main" id="{66D86BA7-7B8A-7D9D-5777-5CA4B52F4BB6}"/>
              </a:ext>
            </a:extLst>
          </p:cNvPr>
          <p:cNvSpPr/>
          <p:nvPr/>
        </p:nvSpPr>
        <p:spPr>
          <a:xfrm>
            <a:off x="7238468" y="5293519"/>
            <a:ext cx="2720147" cy="428625"/>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128619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500063" y="365125"/>
            <a:ext cx="10790237" cy="1325563"/>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3.Basic data transformation and computation</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3" name="Title 1">
            <a:extLst>
              <a:ext uri="{FF2B5EF4-FFF2-40B4-BE49-F238E27FC236}">
                <a16:creationId xmlns:a16="http://schemas.microsoft.com/office/drawing/2014/main" id="{46D3A120-132F-E9AD-A8EF-D913C8F0842A}"/>
              </a:ext>
            </a:extLst>
          </p:cNvPr>
          <p:cNvSpPr txBox="1">
            <a:spLocks/>
          </p:cNvSpPr>
          <p:nvPr/>
        </p:nvSpPr>
        <p:spPr>
          <a:xfrm>
            <a:off x="681037" y="2103437"/>
            <a:ext cx="400526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Spilt file in SPSS </a:t>
            </a:r>
            <a:endParaRPr lang="en-GB" dirty="0"/>
          </a:p>
        </p:txBody>
      </p:sp>
      <p:pic>
        <p:nvPicPr>
          <p:cNvPr id="12" name="Picture 11">
            <a:extLst>
              <a:ext uri="{FF2B5EF4-FFF2-40B4-BE49-F238E27FC236}">
                <a16:creationId xmlns:a16="http://schemas.microsoft.com/office/drawing/2014/main" id="{44599193-9E36-2CBD-098C-762B117B890D}"/>
              </a:ext>
            </a:extLst>
          </p:cNvPr>
          <p:cNvPicPr>
            <a:picLocks noChangeAspect="1"/>
          </p:cNvPicPr>
          <p:nvPr/>
        </p:nvPicPr>
        <p:blipFill rotWithShape="1">
          <a:blip r:embed="rId5"/>
          <a:srcRect l="35603" t="25834" r="30092" b="33542"/>
          <a:stretch/>
        </p:blipFill>
        <p:spPr>
          <a:xfrm>
            <a:off x="6096000" y="1585912"/>
            <a:ext cx="4922518" cy="3886200"/>
          </a:xfrm>
          <a:prstGeom prst="rect">
            <a:avLst/>
          </a:prstGeom>
        </p:spPr>
      </p:pic>
      <p:sp>
        <p:nvSpPr>
          <p:cNvPr id="11" name="Oval 10">
            <a:extLst>
              <a:ext uri="{FF2B5EF4-FFF2-40B4-BE49-F238E27FC236}">
                <a16:creationId xmlns:a16="http://schemas.microsoft.com/office/drawing/2014/main" id="{66D86BA7-7B8A-7D9D-5777-5CA4B52F4BB6}"/>
              </a:ext>
            </a:extLst>
          </p:cNvPr>
          <p:cNvSpPr/>
          <p:nvPr/>
        </p:nvSpPr>
        <p:spPr>
          <a:xfrm>
            <a:off x="8329613" y="3214688"/>
            <a:ext cx="2386240" cy="371475"/>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23669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49256-75BF-5A0F-8C2E-112A75FEEA2E}"/>
              </a:ext>
            </a:extLst>
          </p:cNvPr>
          <p:cNvSpPr>
            <a:spLocks noGrp="1"/>
          </p:cNvSpPr>
          <p:nvPr>
            <p:ph type="title"/>
          </p:nvPr>
        </p:nvSpPr>
        <p:spPr/>
        <p:txBody>
          <a:bodyPr/>
          <a:lstStyle/>
          <a:p>
            <a:r>
              <a:rPr lang="en-US" dirty="0"/>
              <a:t>Spilt file-  by Gender </a:t>
            </a:r>
            <a:endParaRPr lang="en-GB" dirty="0"/>
          </a:p>
        </p:txBody>
      </p:sp>
      <p:pic>
        <p:nvPicPr>
          <p:cNvPr id="9" name="Picture 8">
            <a:extLst>
              <a:ext uri="{FF2B5EF4-FFF2-40B4-BE49-F238E27FC236}">
                <a16:creationId xmlns:a16="http://schemas.microsoft.com/office/drawing/2014/main" id="{753F6C55-CAAF-F4EF-B24F-95FFB02AF2FC}"/>
              </a:ext>
            </a:extLst>
          </p:cNvPr>
          <p:cNvPicPr>
            <a:picLocks noChangeAspect="1"/>
          </p:cNvPicPr>
          <p:nvPr/>
        </p:nvPicPr>
        <p:blipFill>
          <a:blip r:embed="rId2"/>
          <a:stretch>
            <a:fillRect/>
          </a:stretch>
        </p:blipFill>
        <p:spPr>
          <a:xfrm>
            <a:off x="632637" y="1905608"/>
            <a:ext cx="6655427" cy="3516996"/>
          </a:xfrm>
          <a:prstGeom prst="rect">
            <a:avLst/>
          </a:prstGeom>
        </p:spPr>
      </p:pic>
    </p:spTree>
    <p:extLst>
      <p:ext uri="{BB962C8B-B14F-4D97-AF65-F5344CB8AC3E}">
        <p14:creationId xmlns:p14="http://schemas.microsoft.com/office/powerpoint/2010/main" val="10398249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0988-7E8F-576D-F298-1396A42415FC}"/>
              </a:ext>
            </a:extLst>
          </p:cNvPr>
          <p:cNvSpPr>
            <a:spLocks noGrp="1"/>
          </p:cNvSpPr>
          <p:nvPr>
            <p:ph type="title"/>
          </p:nvPr>
        </p:nvSpPr>
        <p:spPr>
          <a:xfrm>
            <a:off x="500063" y="365125"/>
            <a:ext cx="11691937" cy="1325563"/>
          </a:xfrm>
        </p:spPr>
        <p:txBody>
          <a:bodyPr>
            <a:normAutofit/>
          </a:bodyPr>
          <a:lstStyle/>
          <a:p>
            <a:r>
              <a:rPr lang="en-US" altLang="zh-CN" sz="4400" dirty="0">
                <a:solidFill>
                  <a:srgbClr val="0033CC"/>
                </a:solidFill>
                <a:latin typeface="Georgia" panose="02040502050405020303" pitchFamily="18" charset="0"/>
                <a:ea typeface="宋体" panose="02010600030101010101" pitchFamily="2" charset="-122"/>
              </a:rPr>
              <a:t>3.Basic data transformation and computation</a:t>
            </a:r>
            <a:endParaRPr lang="en-GB" dirty="0"/>
          </a:p>
        </p:txBody>
      </p:sp>
      <p:grpSp>
        <p:nvGrpSpPr>
          <p:cNvPr id="4" name="Group 3">
            <a:extLst>
              <a:ext uri="{FF2B5EF4-FFF2-40B4-BE49-F238E27FC236}">
                <a16:creationId xmlns:a16="http://schemas.microsoft.com/office/drawing/2014/main" id="{F63AE865-2D63-E640-BC76-3AFA6D39815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AAB7C30-EC05-F284-E871-62FA009F35F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C4830E5-A79E-98EE-66F1-A1425BFE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3FE1197-2738-E72C-DD39-03BADB690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AD4F8FF-2340-F12E-0193-FC42E3B728B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3" name="Title 1">
            <a:extLst>
              <a:ext uri="{FF2B5EF4-FFF2-40B4-BE49-F238E27FC236}">
                <a16:creationId xmlns:a16="http://schemas.microsoft.com/office/drawing/2014/main" id="{46D3A120-132F-E9AD-A8EF-D913C8F0842A}"/>
              </a:ext>
            </a:extLst>
          </p:cNvPr>
          <p:cNvSpPr txBox="1">
            <a:spLocks/>
          </p:cNvSpPr>
          <p:nvPr/>
        </p:nvSpPr>
        <p:spPr>
          <a:xfrm>
            <a:off x="572099" y="1439069"/>
            <a:ext cx="400526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Compare Mean</a:t>
            </a:r>
            <a:endParaRPr lang="en-GB" dirty="0"/>
          </a:p>
        </p:txBody>
      </p:sp>
      <p:sp>
        <p:nvSpPr>
          <p:cNvPr id="9" name="Title 1">
            <a:extLst>
              <a:ext uri="{FF2B5EF4-FFF2-40B4-BE49-F238E27FC236}">
                <a16:creationId xmlns:a16="http://schemas.microsoft.com/office/drawing/2014/main" id="{D09C81B9-7EE1-1D78-807A-01C65BB3D8DE}"/>
              </a:ext>
            </a:extLst>
          </p:cNvPr>
          <p:cNvSpPr txBox="1">
            <a:spLocks/>
          </p:cNvSpPr>
          <p:nvPr/>
        </p:nvSpPr>
        <p:spPr>
          <a:xfrm>
            <a:off x="6483763" y="1633480"/>
            <a:ext cx="4967668" cy="735125"/>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err="1"/>
              <a:t>Organise</a:t>
            </a:r>
            <a:r>
              <a:rPr lang="en-US" dirty="0"/>
              <a:t> Output by groups</a:t>
            </a:r>
            <a:endParaRPr lang="en-GB" dirty="0"/>
          </a:p>
        </p:txBody>
      </p:sp>
      <p:pic>
        <p:nvPicPr>
          <p:cNvPr id="13" name="Picture 12">
            <a:extLst>
              <a:ext uri="{FF2B5EF4-FFF2-40B4-BE49-F238E27FC236}">
                <a16:creationId xmlns:a16="http://schemas.microsoft.com/office/drawing/2014/main" id="{E65DE5E0-385F-3150-EA8C-5D0FC2477535}"/>
              </a:ext>
            </a:extLst>
          </p:cNvPr>
          <p:cNvPicPr>
            <a:picLocks noChangeAspect="1"/>
          </p:cNvPicPr>
          <p:nvPr/>
        </p:nvPicPr>
        <p:blipFill rotWithShape="1">
          <a:blip r:embed="rId5"/>
          <a:srcRect l="15114" t="10729" r="42897" b="68958"/>
          <a:stretch/>
        </p:blipFill>
        <p:spPr>
          <a:xfrm>
            <a:off x="71388" y="2764632"/>
            <a:ext cx="6069316" cy="19573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9D07EF44-D7F9-3A76-06DD-1F5748E00BB3}"/>
              </a:ext>
            </a:extLst>
          </p:cNvPr>
          <p:cNvPicPr>
            <a:picLocks noChangeAspect="1"/>
          </p:cNvPicPr>
          <p:nvPr/>
        </p:nvPicPr>
        <p:blipFill rotWithShape="1">
          <a:blip r:embed="rId6"/>
          <a:srcRect l="14838" t="11356" r="44467" b="45520"/>
          <a:stretch/>
        </p:blipFill>
        <p:spPr>
          <a:xfrm>
            <a:off x="6483763" y="2421732"/>
            <a:ext cx="4823275" cy="34075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147836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5" name="Rectangle 4">
            <a:extLst>
              <a:ext uri="{FF2B5EF4-FFF2-40B4-BE49-F238E27FC236}">
                <a16:creationId xmlns:a16="http://schemas.microsoft.com/office/drawing/2014/main" id="{6F8F1420-AF86-C93F-43A1-A7C541FFA76B}"/>
              </a:ext>
            </a:extLst>
          </p:cNvPr>
          <p:cNvSpPr>
            <a:spLocks noChangeArrowheads="1"/>
          </p:cNvSpPr>
          <p:nvPr/>
        </p:nvSpPr>
        <p:spPr bwMode="auto">
          <a:xfrm>
            <a:off x="1238251" y="357189"/>
            <a:ext cx="9072563"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987425" indent="-4572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lvl="2" eaLnBrk="1" hangingPunct="1">
              <a:spcBef>
                <a:spcPts val="600"/>
              </a:spcBef>
            </a:pPr>
            <a:r>
              <a:rPr kumimoji="0" lang="en-US" altLang="zh-CN" sz="3000" dirty="0">
                <a:solidFill>
                  <a:srgbClr val="0033CC"/>
                </a:solidFill>
                <a:latin typeface="Georgia" panose="02040502050405020303" pitchFamily="18" charset="0"/>
                <a:ea typeface="宋体" panose="02010600030101010101" pitchFamily="2" charset="-122"/>
              </a:rPr>
              <a:t>3. Basic data transformation and computation</a:t>
            </a:r>
          </a:p>
        </p:txBody>
      </p:sp>
      <p:pic>
        <p:nvPicPr>
          <p:cNvPr id="23556" name="Picture 2">
            <a:extLst>
              <a:ext uri="{FF2B5EF4-FFF2-40B4-BE49-F238E27FC236}">
                <a16:creationId xmlns:a16="http://schemas.microsoft.com/office/drawing/2014/main" id="{2AE6064C-E42E-DB84-5EB7-4B2CFFEC2A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4888" y="1048304"/>
            <a:ext cx="3786187" cy="485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3">
            <a:extLst>
              <a:ext uri="{FF2B5EF4-FFF2-40B4-BE49-F238E27FC236}">
                <a16:creationId xmlns:a16="http://schemas.microsoft.com/office/drawing/2014/main" id="{5BC9F17E-1056-0305-CB82-1748537FF6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913" y="2191303"/>
            <a:ext cx="4551362" cy="378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60" name="Slide Number Placeholder 7">
            <a:extLst>
              <a:ext uri="{FF2B5EF4-FFF2-40B4-BE49-F238E27FC236}">
                <a16:creationId xmlns:a16="http://schemas.microsoft.com/office/drawing/2014/main" id="{AE879752-663A-4445-F3C7-2F9FA3D1A2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BE2D7CAF-EB83-4EB8-8FE2-CFBCD7F9FEF0}" type="slidenum">
              <a:rPr lang="en-US" altLang="zh-TW">
                <a:solidFill>
                  <a:srgbClr val="898989"/>
                </a:solidFill>
                <a:latin typeface="Calibri" panose="020F0502020204030204" pitchFamily="34" charset="0"/>
              </a:rPr>
              <a:pPr eaLnBrk="1" hangingPunct="1"/>
              <a:t>51</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9F2E9A4E-5102-051C-43CF-3F7CA1BF5B2E}"/>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E704AB3-4392-02B1-C93C-AB5D4801C814}"/>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8AED4B6F-E609-778C-D4E8-C1928F4871CB}"/>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13F616B-883F-1F04-FEF1-F51F75E20D1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11C5EF73-95DA-FF38-5787-2B4EF4D476C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94D1A-B51F-974B-F281-6F192347CD24}"/>
              </a:ext>
            </a:extLst>
          </p:cNvPr>
          <p:cNvSpPr>
            <a:spLocks noGrp="1"/>
          </p:cNvSpPr>
          <p:nvPr>
            <p:ph type="title"/>
          </p:nvPr>
        </p:nvSpPr>
        <p:spPr>
          <a:xfrm>
            <a:off x="469900" y="365125"/>
            <a:ext cx="10883900" cy="1460500"/>
          </a:xfrm>
        </p:spPr>
        <p:txBody>
          <a:bodyPr/>
          <a:lstStyle/>
          <a:p>
            <a:r>
              <a:rPr lang="en-US" altLang="zh-CN" sz="4400" dirty="0">
                <a:solidFill>
                  <a:srgbClr val="0033CC"/>
                </a:solidFill>
                <a:latin typeface="Georgia" panose="02040502050405020303" pitchFamily="18" charset="0"/>
                <a:ea typeface="宋体" panose="02010600030101010101" pitchFamily="2" charset="-122"/>
              </a:rPr>
              <a:t>3. Basic data transformation and computation</a:t>
            </a:r>
            <a:endParaRPr lang="en-GB" dirty="0"/>
          </a:p>
        </p:txBody>
      </p:sp>
      <p:grpSp>
        <p:nvGrpSpPr>
          <p:cNvPr id="6" name="Group 5">
            <a:extLst>
              <a:ext uri="{FF2B5EF4-FFF2-40B4-BE49-F238E27FC236}">
                <a16:creationId xmlns:a16="http://schemas.microsoft.com/office/drawing/2014/main" id="{C91816E2-A17A-5E97-A87A-8A36D60F2C11}"/>
              </a:ext>
            </a:extLst>
          </p:cNvPr>
          <p:cNvGrpSpPr/>
          <p:nvPr/>
        </p:nvGrpSpPr>
        <p:grpSpPr>
          <a:xfrm>
            <a:off x="5152445" y="5900466"/>
            <a:ext cx="7039555" cy="957534"/>
            <a:chOff x="5152445" y="5900466"/>
            <a:chExt cx="7039555" cy="957534"/>
          </a:xfrm>
        </p:grpSpPr>
        <p:pic>
          <p:nvPicPr>
            <p:cNvPr id="7" name="Picture 6">
              <a:extLst>
                <a:ext uri="{FF2B5EF4-FFF2-40B4-BE49-F238E27FC236}">
                  <a16:creationId xmlns:a16="http://schemas.microsoft.com/office/drawing/2014/main" id="{71765D16-04CE-5B01-46C4-0F5B02EDF948}"/>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8" name="Picture 7">
              <a:extLst>
                <a:ext uri="{FF2B5EF4-FFF2-40B4-BE49-F238E27FC236}">
                  <a16:creationId xmlns:a16="http://schemas.microsoft.com/office/drawing/2014/main" id="{6FD27B9D-98B6-E577-ED46-065702BFAC4F}"/>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9" name="Picture 8">
            <a:extLst>
              <a:ext uri="{FF2B5EF4-FFF2-40B4-BE49-F238E27FC236}">
                <a16:creationId xmlns:a16="http://schemas.microsoft.com/office/drawing/2014/main" id="{FE757061-79AA-4B24-9545-BCD26AAF148D}"/>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
        <p:nvSpPr>
          <p:cNvPr id="10" name="Rectangle 2">
            <a:extLst>
              <a:ext uri="{FF2B5EF4-FFF2-40B4-BE49-F238E27FC236}">
                <a16:creationId xmlns:a16="http://schemas.microsoft.com/office/drawing/2014/main" id="{E71C26CB-05E5-9A0A-B9E6-58DF75DF5CEF}"/>
              </a:ext>
            </a:extLst>
          </p:cNvPr>
          <p:cNvSpPr>
            <a:spLocks noGrp="1" noChangeArrowheads="1"/>
          </p:cNvSpPr>
          <p:nvPr>
            <p:ph idx="1"/>
          </p:nvPr>
        </p:nvSpPr>
        <p:spPr>
          <a:xfrm>
            <a:off x="1126330" y="1767603"/>
            <a:ext cx="10608470" cy="1305797"/>
          </a:xfrm>
        </p:spPr>
        <p:txBody>
          <a:bodyPr rtlCol="0">
            <a:normAutofit/>
          </a:bodyPr>
          <a:lstStyle/>
          <a:p>
            <a:pPr marL="457200" lvl="1" indent="0">
              <a:buClr>
                <a:schemeClr val="accent1">
                  <a:lumMod val="75000"/>
                </a:schemeClr>
              </a:buClr>
              <a:buNone/>
              <a:defRPr/>
            </a:pPr>
            <a:endParaRPr lang="en-US" altLang="en-US" sz="4000" dirty="0"/>
          </a:p>
          <a:p>
            <a:pPr marL="457200" lvl="1" indent="0">
              <a:buClr>
                <a:schemeClr val="accent1">
                  <a:lumMod val="75000"/>
                </a:schemeClr>
              </a:buClr>
              <a:buNone/>
              <a:defRPr/>
            </a:pPr>
            <a:r>
              <a:rPr lang="en-US" altLang="en-US" sz="4000" dirty="0"/>
              <a:t> </a:t>
            </a:r>
          </a:p>
          <a:p>
            <a:pPr marL="914400" lvl="1" indent="-457200">
              <a:buClr>
                <a:schemeClr val="accent1">
                  <a:lumMod val="75000"/>
                </a:schemeClr>
              </a:buClr>
              <a:buFont typeface="Arial"/>
              <a:buChar char="•"/>
              <a:defRPr/>
            </a:pPr>
            <a:endParaRPr lang="en-US" altLang="en-US" sz="3200" dirty="0"/>
          </a:p>
        </p:txBody>
      </p:sp>
      <p:sp>
        <p:nvSpPr>
          <p:cNvPr id="11" name="Title 1">
            <a:extLst>
              <a:ext uri="{FF2B5EF4-FFF2-40B4-BE49-F238E27FC236}">
                <a16:creationId xmlns:a16="http://schemas.microsoft.com/office/drawing/2014/main" id="{6A2F0239-9184-8DA0-B523-D5097022833A}"/>
              </a:ext>
            </a:extLst>
          </p:cNvPr>
          <p:cNvSpPr txBox="1">
            <a:spLocks/>
          </p:cNvSpPr>
          <p:nvPr/>
        </p:nvSpPr>
        <p:spPr>
          <a:xfrm>
            <a:off x="988615" y="2366526"/>
            <a:ext cx="10883900" cy="29801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rgbClr val="0033CC"/>
                </a:solidFill>
                <a:latin typeface="Georgia" panose="02040502050405020303" pitchFamily="18" charset="0"/>
                <a:ea typeface="宋体" panose="02010600030101010101" pitchFamily="2" charset="-122"/>
              </a:rPr>
              <a:t>Exercises on </a:t>
            </a:r>
          </a:p>
          <a:p>
            <a:r>
              <a:rPr lang="en-US" dirty="0">
                <a:solidFill>
                  <a:srgbClr val="0033CC"/>
                </a:solidFill>
                <a:latin typeface="Georgia" panose="02040502050405020303" pitchFamily="18" charset="0"/>
                <a:ea typeface="宋体" panose="02010600030101010101" pitchFamily="2" charset="-122"/>
              </a:rPr>
              <a:t>Data handling </a:t>
            </a:r>
          </a:p>
          <a:p>
            <a:r>
              <a:rPr lang="en-US" dirty="0">
                <a:solidFill>
                  <a:srgbClr val="0033CC"/>
                </a:solidFill>
                <a:latin typeface="Georgia" panose="02040502050405020303" pitchFamily="18" charset="0"/>
                <a:ea typeface="宋体" panose="02010600030101010101" pitchFamily="2" charset="-122"/>
              </a:rPr>
              <a:t>Missing Data </a:t>
            </a:r>
          </a:p>
          <a:p>
            <a:r>
              <a:rPr lang="en-US" dirty="0">
                <a:solidFill>
                  <a:srgbClr val="0033CC"/>
                </a:solidFill>
                <a:latin typeface="Georgia" panose="02040502050405020303" pitchFamily="18" charset="0"/>
                <a:ea typeface="宋体" panose="02010600030101010101" pitchFamily="2" charset="-122"/>
              </a:rPr>
              <a:t>Spilt Data </a:t>
            </a:r>
          </a:p>
          <a:p>
            <a:endParaRPr lang="en-GB" dirty="0"/>
          </a:p>
        </p:txBody>
      </p:sp>
    </p:spTree>
    <p:extLst>
      <p:ext uri="{BB962C8B-B14F-4D97-AF65-F5344CB8AC3E}">
        <p14:creationId xmlns:p14="http://schemas.microsoft.com/office/powerpoint/2010/main" val="3513328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4">
            <a:extLst>
              <a:ext uri="{FF2B5EF4-FFF2-40B4-BE49-F238E27FC236}">
                <a16:creationId xmlns:a16="http://schemas.microsoft.com/office/drawing/2014/main" id="{6F8F1420-AF86-C93F-43A1-A7C541FFA76B}"/>
              </a:ext>
            </a:extLst>
          </p:cNvPr>
          <p:cNvSpPr>
            <a:spLocks noChangeArrowheads="1"/>
          </p:cNvSpPr>
          <p:nvPr/>
        </p:nvSpPr>
        <p:spPr bwMode="auto">
          <a:xfrm>
            <a:off x="909637" y="2157414"/>
            <a:ext cx="9072563"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987425" indent="-4572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lvl="2" eaLnBrk="1" hangingPunct="1">
              <a:spcBef>
                <a:spcPts val="600"/>
              </a:spcBef>
            </a:pPr>
            <a:r>
              <a:rPr kumimoji="0" lang="en-US" altLang="zh-CN" sz="3000" dirty="0">
                <a:solidFill>
                  <a:srgbClr val="0033CC"/>
                </a:solidFill>
                <a:latin typeface="Georgia" panose="02040502050405020303" pitchFamily="18" charset="0"/>
                <a:ea typeface="宋体" panose="02010600030101010101" pitchFamily="2" charset="-122"/>
              </a:rPr>
              <a:t>4. Descriptive Analysis</a:t>
            </a:r>
          </a:p>
          <a:p>
            <a:pPr lvl="2" eaLnBrk="1" hangingPunct="1">
              <a:spcBef>
                <a:spcPts val="600"/>
              </a:spcBef>
            </a:pPr>
            <a:endParaRPr kumimoji="0" lang="en-US" altLang="zh-CN" sz="3000" dirty="0">
              <a:solidFill>
                <a:srgbClr val="0033CC"/>
              </a:solidFill>
              <a:latin typeface="Georgia" panose="02040502050405020303" pitchFamily="18" charset="0"/>
              <a:ea typeface="宋体" panose="02010600030101010101" pitchFamily="2" charset="-122"/>
            </a:endParaRPr>
          </a:p>
          <a:p>
            <a:pPr lvl="2" eaLnBrk="1" hangingPunct="1">
              <a:spcBef>
                <a:spcPts val="600"/>
              </a:spcBef>
            </a:pPr>
            <a:r>
              <a:rPr kumimoji="0" lang="en-US" altLang="zh-CN" sz="3000" dirty="0">
                <a:solidFill>
                  <a:srgbClr val="0033CC"/>
                </a:solidFill>
                <a:latin typeface="Georgia" panose="02040502050405020303" pitchFamily="18" charset="0"/>
                <a:ea typeface="宋体" panose="02010600030101010101" pitchFamily="2" charset="-122"/>
              </a:rPr>
              <a:t> </a:t>
            </a:r>
          </a:p>
        </p:txBody>
      </p:sp>
      <p:sp>
        <p:nvSpPr>
          <p:cNvPr id="23560" name="Slide Number Placeholder 7">
            <a:extLst>
              <a:ext uri="{FF2B5EF4-FFF2-40B4-BE49-F238E27FC236}">
                <a16:creationId xmlns:a16="http://schemas.microsoft.com/office/drawing/2014/main" id="{AE879752-663A-4445-F3C7-2F9FA3D1A2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BE2D7CAF-EB83-4EB8-8FE2-CFBCD7F9FEF0}" type="slidenum">
              <a:rPr lang="en-US" altLang="zh-TW">
                <a:solidFill>
                  <a:srgbClr val="898989"/>
                </a:solidFill>
                <a:latin typeface="Calibri" panose="020F0502020204030204" pitchFamily="34" charset="0"/>
              </a:rPr>
              <a:pPr eaLnBrk="1" hangingPunct="1"/>
              <a:t>53</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9F2E9A4E-5102-051C-43CF-3F7CA1BF5B2E}"/>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E704AB3-4392-02B1-C93C-AB5D4801C814}"/>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8AED4B6F-E609-778C-D4E8-C1928F4871C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13F616B-883F-1F04-FEF1-F51F75E20D1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11C5EF73-95DA-FF38-5787-2B4EF4D476C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6556310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3">
            <a:extLst>
              <a:ext uri="{FF2B5EF4-FFF2-40B4-BE49-F238E27FC236}">
                <a16:creationId xmlns:a16="http://schemas.microsoft.com/office/drawing/2014/main" id="{76EA52A2-EB33-857A-5AB8-282334447B40}"/>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1295901A-74EC-4654-A5CB-CABC8E8D796C}" type="slidenum">
              <a:rPr lang="en-US" altLang="en-US">
                <a:solidFill>
                  <a:srgbClr val="D38E27"/>
                </a:solidFill>
                <a:latin typeface="Arial" panose="020B0604020202020204" pitchFamily="34" charset="0"/>
              </a:rPr>
              <a:pPr/>
              <a:t>54</a:t>
            </a:fld>
            <a:endParaRPr lang="en-US" altLang="en-US">
              <a:solidFill>
                <a:srgbClr val="D38E27"/>
              </a:solidFill>
              <a:latin typeface="Arial" panose="020B0604020202020204" pitchFamily="34" charset="0"/>
            </a:endParaRPr>
          </a:p>
        </p:txBody>
      </p:sp>
      <p:pic>
        <p:nvPicPr>
          <p:cNvPr id="21507" name="Picture 2">
            <a:extLst>
              <a:ext uri="{FF2B5EF4-FFF2-40B4-BE49-F238E27FC236}">
                <a16:creationId xmlns:a16="http://schemas.microsoft.com/office/drawing/2014/main" id="{D01A95D3-18C2-B5F8-6CDE-91CF97A18C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7487" y="1"/>
            <a:ext cx="9553576" cy="7343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Oval 4">
            <a:extLst>
              <a:ext uri="{FF2B5EF4-FFF2-40B4-BE49-F238E27FC236}">
                <a16:creationId xmlns:a16="http://schemas.microsoft.com/office/drawing/2014/main" id="{79A9EDB4-1DFF-AE34-7A2C-A58643F30A37}"/>
              </a:ext>
            </a:extLst>
          </p:cNvPr>
          <p:cNvSpPr/>
          <p:nvPr/>
        </p:nvSpPr>
        <p:spPr>
          <a:xfrm>
            <a:off x="6264275" y="1066800"/>
            <a:ext cx="182880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1.Click on Analyse</a:t>
            </a:r>
          </a:p>
        </p:txBody>
      </p:sp>
      <p:sp>
        <p:nvSpPr>
          <p:cNvPr id="8" name="Oval 7">
            <a:extLst>
              <a:ext uri="{FF2B5EF4-FFF2-40B4-BE49-F238E27FC236}">
                <a16:creationId xmlns:a16="http://schemas.microsoft.com/office/drawing/2014/main" id="{8F3F1893-40BE-2482-19E4-69DC2418E75B}"/>
              </a:ext>
            </a:extLst>
          </p:cNvPr>
          <p:cNvSpPr/>
          <p:nvPr/>
        </p:nvSpPr>
        <p:spPr>
          <a:xfrm>
            <a:off x="7543800" y="1482725"/>
            <a:ext cx="3124200" cy="9413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2.Click on </a:t>
            </a:r>
            <a:r>
              <a:rPr lang="en-GB" dirty="0" err="1"/>
              <a:t>Descriptives</a:t>
            </a:r>
            <a:r>
              <a:rPr lang="en-GB" dirty="0"/>
              <a:t>, then Frequencies.</a:t>
            </a:r>
          </a:p>
        </p:txBody>
      </p:sp>
      <p:pic>
        <p:nvPicPr>
          <p:cNvPr id="21510" name="Picture 4">
            <a:extLst>
              <a:ext uri="{FF2B5EF4-FFF2-40B4-BE49-F238E27FC236}">
                <a16:creationId xmlns:a16="http://schemas.microsoft.com/office/drawing/2014/main" id="{D42A7EE8-27AD-9813-51FA-3405D7084A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1801" y="2971800"/>
            <a:ext cx="4467225"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7" name="Straight Arrow Connector 6">
            <a:extLst>
              <a:ext uri="{FF2B5EF4-FFF2-40B4-BE49-F238E27FC236}">
                <a16:creationId xmlns:a16="http://schemas.microsoft.com/office/drawing/2014/main" id="{97F09186-0556-F656-898C-B441DAF42A68}"/>
              </a:ext>
            </a:extLst>
          </p:cNvPr>
          <p:cNvCxnSpPr>
            <a:stCxn id="5" idx="2"/>
          </p:cNvCxnSpPr>
          <p:nvPr/>
        </p:nvCxnSpPr>
        <p:spPr>
          <a:xfrm flipH="1" flipV="1">
            <a:off x="3429001" y="381000"/>
            <a:ext cx="2835275" cy="9525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pic>
        <p:nvPicPr>
          <p:cNvPr id="21512" name="Picture 6">
            <a:extLst>
              <a:ext uri="{FF2B5EF4-FFF2-40B4-BE49-F238E27FC236}">
                <a16:creationId xmlns:a16="http://schemas.microsoft.com/office/drawing/2014/main" id="{91D0BB6F-1789-F1DB-D614-95669B3C71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45264" y="3886200"/>
            <a:ext cx="4467225"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Oval 8">
            <a:extLst>
              <a:ext uri="{FF2B5EF4-FFF2-40B4-BE49-F238E27FC236}">
                <a16:creationId xmlns:a16="http://schemas.microsoft.com/office/drawing/2014/main" id="{FAD57C47-D608-89AC-E44D-508B0DD4705E}"/>
              </a:ext>
            </a:extLst>
          </p:cNvPr>
          <p:cNvSpPr/>
          <p:nvPr/>
        </p:nvSpPr>
        <p:spPr>
          <a:xfrm>
            <a:off x="7620000" y="2743200"/>
            <a:ext cx="3048000" cy="9286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3. Move the variables you want to look at.</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3">
            <a:extLst>
              <a:ext uri="{FF2B5EF4-FFF2-40B4-BE49-F238E27FC236}">
                <a16:creationId xmlns:a16="http://schemas.microsoft.com/office/drawing/2014/main" id="{F0EB1CBB-AADF-66F0-04CC-6C953F2FDC4C}"/>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A1762B30-3579-4985-B192-63ED9FF3C193}" type="slidenum">
              <a:rPr lang="en-US" altLang="en-US">
                <a:solidFill>
                  <a:srgbClr val="D38E27"/>
                </a:solidFill>
                <a:latin typeface="Arial" panose="020B0604020202020204" pitchFamily="34" charset="0"/>
              </a:rPr>
              <a:pPr/>
              <a:t>55</a:t>
            </a:fld>
            <a:endParaRPr lang="en-US" altLang="en-US">
              <a:solidFill>
                <a:srgbClr val="D38E27"/>
              </a:solidFill>
              <a:latin typeface="Arial" panose="020B0604020202020204" pitchFamily="34" charset="0"/>
            </a:endParaRPr>
          </a:p>
        </p:txBody>
      </p:sp>
      <p:pic>
        <p:nvPicPr>
          <p:cNvPr id="22531" name="Picture 1">
            <a:extLst>
              <a:ext uri="{FF2B5EF4-FFF2-40B4-BE49-F238E27FC236}">
                <a16:creationId xmlns:a16="http://schemas.microsoft.com/office/drawing/2014/main" id="{E7AF7FEB-793C-8889-AFB2-F6C89AB8C1D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00201" y="762000"/>
            <a:ext cx="8721725"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a:extLst>
              <a:ext uri="{FF2B5EF4-FFF2-40B4-BE49-F238E27FC236}">
                <a16:creationId xmlns:a16="http://schemas.microsoft.com/office/drawing/2014/main" id="{C078E375-6110-5F46-84AB-59348B15E555}"/>
              </a:ext>
            </a:extLst>
          </p:cNvPr>
          <p:cNvSpPr/>
          <p:nvPr/>
        </p:nvSpPr>
        <p:spPr>
          <a:xfrm>
            <a:off x="5867401" y="3048000"/>
            <a:ext cx="3305175"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This opens up a new file in Output view with your results.</a:t>
            </a:r>
          </a:p>
        </p:txBody>
      </p:sp>
      <p:grpSp>
        <p:nvGrpSpPr>
          <p:cNvPr id="2" name="Group 1">
            <a:extLst>
              <a:ext uri="{FF2B5EF4-FFF2-40B4-BE49-F238E27FC236}">
                <a16:creationId xmlns:a16="http://schemas.microsoft.com/office/drawing/2014/main" id="{E1BEF03F-F94B-76DF-B47B-766F566973EA}"/>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5F5E9010-A235-F9C3-878A-0BCAEB49BFA1}"/>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A4080BCA-9FE5-D36B-3295-28B2BB26FE81}"/>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BB3298EA-6681-0B37-59C3-3711566EF993}"/>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4">
            <a:extLst>
              <a:ext uri="{FF2B5EF4-FFF2-40B4-BE49-F238E27FC236}">
                <a16:creationId xmlns:a16="http://schemas.microsoft.com/office/drawing/2014/main" id="{6F8F1420-AF86-C93F-43A1-A7C541FFA76B}"/>
              </a:ext>
            </a:extLst>
          </p:cNvPr>
          <p:cNvSpPr>
            <a:spLocks noChangeArrowheads="1"/>
          </p:cNvSpPr>
          <p:nvPr/>
        </p:nvSpPr>
        <p:spPr bwMode="auto">
          <a:xfrm>
            <a:off x="602459" y="428626"/>
            <a:ext cx="5826918"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987425" indent="-4572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lvl="2" eaLnBrk="1" hangingPunct="1">
              <a:spcBef>
                <a:spcPts val="600"/>
              </a:spcBef>
            </a:pPr>
            <a:r>
              <a:rPr kumimoji="0" lang="en-US" altLang="zh-CN" sz="3000" dirty="0">
                <a:solidFill>
                  <a:srgbClr val="0033CC"/>
                </a:solidFill>
                <a:latin typeface="Georgia" panose="02040502050405020303" pitchFamily="18" charset="0"/>
                <a:ea typeface="宋体" panose="02010600030101010101" pitchFamily="2" charset="-122"/>
              </a:rPr>
              <a:t>4. Descriptive Analysis </a:t>
            </a:r>
          </a:p>
        </p:txBody>
      </p:sp>
      <p:sp>
        <p:nvSpPr>
          <p:cNvPr id="23560" name="Slide Number Placeholder 7">
            <a:extLst>
              <a:ext uri="{FF2B5EF4-FFF2-40B4-BE49-F238E27FC236}">
                <a16:creationId xmlns:a16="http://schemas.microsoft.com/office/drawing/2014/main" id="{AE879752-663A-4445-F3C7-2F9FA3D1A2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BE2D7CAF-EB83-4EB8-8FE2-CFBCD7F9FEF0}" type="slidenum">
              <a:rPr lang="en-US" altLang="zh-TW">
                <a:solidFill>
                  <a:srgbClr val="898989"/>
                </a:solidFill>
                <a:latin typeface="Calibri" panose="020F0502020204030204" pitchFamily="34" charset="0"/>
              </a:rPr>
              <a:pPr eaLnBrk="1" hangingPunct="1"/>
              <a:t>56</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9F2E9A4E-5102-051C-43CF-3F7CA1BF5B2E}"/>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E704AB3-4392-02B1-C93C-AB5D4801C814}"/>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8AED4B6F-E609-778C-D4E8-C1928F4871C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13F616B-883F-1F04-FEF1-F51F75E20D1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11C5EF73-95DA-FF38-5787-2B4EF4D476C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7" name="Rectangle 2">
            <a:extLst>
              <a:ext uri="{FF2B5EF4-FFF2-40B4-BE49-F238E27FC236}">
                <a16:creationId xmlns:a16="http://schemas.microsoft.com/office/drawing/2014/main" id="{4DC00FC8-C500-63DA-05A5-B7D924FDB454}"/>
              </a:ext>
            </a:extLst>
          </p:cNvPr>
          <p:cNvSpPr>
            <a:spLocks noGrp="1" noChangeArrowheads="1"/>
          </p:cNvSpPr>
          <p:nvPr>
            <p:ph idx="1"/>
          </p:nvPr>
        </p:nvSpPr>
        <p:spPr>
          <a:xfrm>
            <a:off x="1126330" y="1767603"/>
            <a:ext cx="10608470" cy="3579097"/>
          </a:xfrm>
        </p:spPr>
        <p:txBody>
          <a:bodyPr rtlCol="0">
            <a:normAutofit/>
          </a:bodyPr>
          <a:lstStyle/>
          <a:p>
            <a:pPr marL="457200" lvl="1" indent="0">
              <a:buClr>
                <a:schemeClr val="accent1">
                  <a:lumMod val="75000"/>
                </a:schemeClr>
              </a:buClr>
              <a:buNone/>
              <a:defRPr/>
            </a:pPr>
            <a:r>
              <a:rPr lang="en-US" altLang="en-US" sz="4000" dirty="0"/>
              <a:t>Ways of running descriptive analysis in SPSS </a:t>
            </a:r>
          </a:p>
          <a:p>
            <a:pPr marL="914400" lvl="1" indent="-457200">
              <a:buClr>
                <a:schemeClr val="accent1">
                  <a:lumMod val="75000"/>
                </a:schemeClr>
              </a:buClr>
              <a:buFont typeface="Arial"/>
              <a:buChar char="•"/>
              <a:defRPr/>
            </a:pPr>
            <a:r>
              <a:rPr lang="en-US" altLang="en-US" sz="4000" dirty="0"/>
              <a:t>Frequency</a:t>
            </a:r>
          </a:p>
          <a:p>
            <a:pPr marL="914400" lvl="1" indent="-457200">
              <a:buClr>
                <a:schemeClr val="accent1">
                  <a:lumMod val="75000"/>
                </a:schemeClr>
              </a:buClr>
              <a:buFont typeface="Arial"/>
              <a:buChar char="•"/>
              <a:defRPr/>
            </a:pPr>
            <a:r>
              <a:rPr lang="en-US" altLang="en-US" sz="4000" dirty="0"/>
              <a:t>Descriptive Analysis </a:t>
            </a:r>
          </a:p>
          <a:p>
            <a:pPr marL="457200" lvl="1" indent="0">
              <a:buClr>
                <a:schemeClr val="accent1">
                  <a:lumMod val="75000"/>
                </a:schemeClr>
              </a:buClr>
              <a:buNone/>
              <a:defRPr/>
            </a:pPr>
            <a:r>
              <a:rPr lang="en-US" altLang="en-US" sz="4000" dirty="0"/>
              <a:t> </a:t>
            </a:r>
          </a:p>
          <a:p>
            <a:pPr marL="914400" lvl="1" indent="-457200">
              <a:buClr>
                <a:schemeClr val="accent1">
                  <a:lumMod val="75000"/>
                </a:schemeClr>
              </a:buClr>
              <a:buFont typeface="Arial"/>
              <a:buChar char="•"/>
              <a:defRPr/>
            </a:pPr>
            <a:endParaRPr lang="en-US" altLang="en-US" sz="3200" dirty="0"/>
          </a:p>
          <a:p>
            <a:pPr marL="1295400" lvl="2" indent="-381000">
              <a:buClr>
                <a:schemeClr val="accent1">
                  <a:lumMod val="75000"/>
                </a:schemeClr>
              </a:buClr>
              <a:buFont typeface="Arial"/>
              <a:buChar char="•"/>
              <a:defRPr/>
            </a:pPr>
            <a:endParaRPr lang="en-US" altLang="en-US" i="1" dirty="0"/>
          </a:p>
          <a:p>
            <a:pPr marL="914400" lvl="2" indent="0">
              <a:buClr>
                <a:schemeClr val="accent1">
                  <a:lumMod val="75000"/>
                </a:schemeClr>
              </a:buClr>
              <a:buNone/>
              <a:defRPr/>
            </a:pPr>
            <a:endParaRPr lang="en-US" altLang="en-US" i="1" dirty="0"/>
          </a:p>
          <a:p>
            <a:pPr marL="533400" indent="-533400">
              <a:buClr>
                <a:schemeClr val="accent1">
                  <a:lumMod val="75000"/>
                </a:schemeClr>
              </a:buClr>
              <a:buNone/>
              <a:defRPr/>
            </a:pPr>
            <a:endParaRPr lang="en-US" altLang="en-US" dirty="0"/>
          </a:p>
        </p:txBody>
      </p:sp>
    </p:spTree>
    <p:extLst>
      <p:ext uri="{BB962C8B-B14F-4D97-AF65-F5344CB8AC3E}">
        <p14:creationId xmlns:p14="http://schemas.microsoft.com/office/powerpoint/2010/main" val="1106665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4">
            <a:extLst>
              <a:ext uri="{FF2B5EF4-FFF2-40B4-BE49-F238E27FC236}">
                <a16:creationId xmlns:a16="http://schemas.microsoft.com/office/drawing/2014/main" id="{6F8F1420-AF86-C93F-43A1-A7C541FFA76B}"/>
              </a:ext>
            </a:extLst>
          </p:cNvPr>
          <p:cNvSpPr>
            <a:spLocks noChangeArrowheads="1"/>
          </p:cNvSpPr>
          <p:nvPr/>
        </p:nvSpPr>
        <p:spPr bwMode="auto">
          <a:xfrm>
            <a:off x="1945483" y="2343151"/>
            <a:ext cx="7984329"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987425" indent="-4572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lvl="2" eaLnBrk="1" hangingPunct="1">
              <a:spcBef>
                <a:spcPts val="600"/>
              </a:spcBef>
            </a:pPr>
            <a:r>
              <a:rPr kumimoji="0" lang="en-US" altLang="zh-CN" sz="4400" dirty="0">
                <a:solidFill>
                  <a:srgbClr val="0033CC"/>
                </a:solidFill>
                <a:latin typeface="Georgia" panose="02040502050405020303" pitchFamily="18" charset="0"/>
                <a:ea typeface="宋体" panose="02010600030101010101" pitchFamily="2" charset="-122"/>
              </a:rPr>
              <a:t>4. Descriptive Analysis </a:t>
            </a:r>
          </a:p>
        </p:txBody>
      </p:sp>
      <p:sp>
        <p:nvSpPr>
          <p:cNvPr id="23560" name="Slide Number Placeholder 7">
            <a:extLst>
              <a:ext uri="{FF2B5EF4-FFF2-40B4-BE49-F238E27FC236}">
                <a16:creationId xmlns:a16="http://schemas.microsoft.com/office/drawing/2014/main" id="{AE879752-663A-4445-F3C7-2F9FA3D1A2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BE2D7CAF-EB83-4EB8-8FE2-CFBCD7F9FEF0}" type="slidenum">
              <a:rPr lang="en-US" altLang="zh-TW">
                <a:solidFill>
                  <a:srgbClr val="898989"/>
                </a:solidFill>
                <a:latin typeface="Calibri" panose="020F0502020204030204" pitchFamily="34" charset="0"/>
              </a:rPr>
              <a:pPr eaLnBrk="1" hangingPunct="1"/>
              <a:t>57</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9F2E9A4E-5102-051C-43CF-3F7CA1BF5B2E}"/>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E704AB3-4392-02B1-C93C-AB5D4801C814}"/>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8AED4B6F-E609-778C-D4E8-C1928F4871C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13F616B-883F-1F04-FEF1-F51F75E20D1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11C5EF73-95DA-FF38-5787-2B4EF4D476C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7962882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a:extLst>
              <a:ext uri="{FF2B5EF4-FFF2-40B4-BE49-F238E27FC236}">
                <a16:creationId xmlns:a16="http://schemas.microsoft.com/office/drawing/2014/main" id="{F2839170-14FF-6F08-8FA9-33A67EF45347}"/>
              </a:ext>
            </a:extLst>
          </p:cNvPr>
          <p:cNvSpPr>
            <a:spLocks noGrp="1"/>
          </p:cNvSpPr>
          <p:nvPr>
            <p:ph type="title"/>
          </p:nvPr>
        </p:nvSpPr>
        <p:spPr>
          <a:xfrm>
            <a:off x="1767715" y="576862"/>
            <a:ext cx="7704137" cy="1179499"/>
          </a:xfrm>
        </p:spPr>
        <p:txBody>
          <a:bodyPr/>
          <a:lstStyle/>
          <a:p>
            <a:pPr eaLnBrk="1" hangingPunct="1"/>
            <a:r>
              <a:rPr lang="en-GB" altLang="en-US" b="1" dirty="0">
                <a:ln>
                  <a:noFill/>
                </a:ln>
              </a:rPr>
              <a:t>4. Descriptive</a:t>
            </a:r>
            <a:r>
              <a:rPr lang="en-US" altLang="en-US" b="1" dirty="0">
                <a:ln>
                  <a:noFill/>
                </a:ln>
              </a:rPr>
              <a:t> Analysis </a:t>
            </a:r>
          </a:p>
        </p:txBody>
      </p:sp>
      <p:sp>
        <p:nvSpPr>
          <p:cNvPr id="20483" name="Content Placeholder 1">
            <a:extLst>
              <a:ext uri="{FF2B5EF4-FFF2-40B4-BE49-F238E27FC236}">
                <a16:creationId xmlns:a16="http://schemas.microsoft.com/office/drawing/2014/main" id="{655F18E9-7AE7-B97D-5404-C680D4D34542}"/>
              </a:ext>
            </a:extLst>
          </p:cNvPr>
          <p:cNvSpPr>
            <a:spLocks noGrp="1"/>
          </p:cNvSpPr>
          <p:nvPr>
            <p:ph idx="1"/>
          </p:nvPr>
        </p:nvSpPr>
        <p:spPr>
          <a:xfrm>
            <a:off x="1689521" y="1881106"/>
            <a:ext cx="8926272" cy="2715118"/>
          </a:xfrm>
        </p:spPr>
        <p:txBody>
          <a:bodyPr>
            <a:normAutofit/>
          </a:bodyPr>
          <a:lstStyle/>
          <a:p>
            <a:pPr marL="938213" lvl="1" indent="-571500">
              <a:buFont typeface="Wingdings" panose="05000000000000000000" pitchFamily="2" charset="2"/>
              <a:buChar char="Ø"/>
            </a:pPr>
            <a:r>
              <a:rPr lang="en-US" altLang="en-US" sz="4400" dirty="0"/>
              <a:t>Basic knowledge of the sample and targeted variables in a study</a:t>
            </a:r>
          </a:p>
          <a:p>
            <a:pPr marL="938213" lvl="1" indent="-571500">
              <a:buFont typeface="Wingdings" panose="05000000000000000000" pitchFamily="2" charset="2"/>
              <a:buChar char="Ø"/>
            </a:pPr>
            <a:r>
              <a:rPr lang="en-US" altLang="en-US" sz="4400" dirty="0"/>
              <a:t>Summary of data</a:t>
            </a:r>
          </a:p>
          <a:p>
            <a:pPr marL="938213" lvl="1" indent="-571500">
              <a:buFont typeface="Wingdings" panose="05000000000000000000" pitchFamily="2" charset="2"/>
              <a:buChar char="Ø"/>
            </a:pPr>
            <a:r>
              <a:rPr lang="en-US" altLang="en-US" sz="4400" dirty="0"/>
              <a:t>Anomalies in data</a:t>
            </a:r>
          </a:p>
          <a:p>
            <a:pPr eaLnBrk="1" hangingPunct="1">
              <a:buFont typeface="Wingdings 2" panose="05020102010507070707" pitchFamily="18" charset="2"/>
              <a:buNone/>
            </a:pPr>
            <a:endParaRPr lang="en-US" altLang="en-US" dirty="0"/>
          </a:p>
        </p:txBody>
      </p:sp>
      <p:sp>
        <p:nvSpPr>
          <p:cNvPr id="20484" name="Slide Number Placeholder 5">
            <a:extLst>
              <a:ext uri="{FF2B5EF4-FFF2-40B4-BE49-F238E27FC236}">
                <a16:creationId xmlns:a16="http://schemas.microsoft.com/office/drawing/2014/main" id="{3ADE0A9F-0E75-5B18-3760-F0101B8BCE02}"/>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F13C46BF-EE58-4DAF-A2E0-2EB23E31A899}" type="slidenum">
              <a:rPr lang="en-US" altLang="en-US">
                <a:solidFill>
                  <a:srgbClr val="D38E27"/>
                </a:solidFill>
                <a:latin typeface="Arial" panose="020B0604020202020204" pitchFamily="34" charset="0"/>
              </a:rPr>
              <a:pPr/>
              <a:t>58</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691D7B3B-47A6-95FD-4878-23C2141FC6E2}"/>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6D87E8CC-D15A-B0B6-65C0-ED690AA33B9B}"/>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15EA3C3C-F5B8-F795-7345-EFE772C2EE23}"/>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B7AC7E19-B8A9-7A4B-D323-BEA9F49F68E5}"/>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F03F5C7-08C7-147C-5CBE-780A147C2867}"/>
              </a:ext>
            </a:extLst>
          </p:cNvPr>
          <p:cNvSpPr>
            <a:spLocks noGrp="1"/>
          </p:cNvSpPr>
          <p:nvPr>
            <p:ph type="title"/>
          </p:nvPr>
        </p:nvSpPr>
        <p:spPr/>
        <p:txBody>
          <a:bodyPr/>
          <a:lstStyle/>
          <a:p>
            <a:r>
              <a:rPr lang="en-GB" altLang="en-US" b="1" dirty="0">
                <a:ln>
                  <a:noFill/>
                </a:ln>
              </a:rPr>
              <a:t>4. Descriptive</a:t>
            </a:r>
            <a:r>
              <a:rPr lang="en-US" altLang="en-US" b="1" dirty="0">
                <a:ln>
                  <a:noFill/>
                </a:ln>
              </a:rPr>
              <a:t> Analysis </a:t>
            </a:r>
            <a:endParaRPr lang="en-US" altLang="en-US" dirty="0">
              <a:ea typeface="ＭＳ Ｐゴシック" panose="020B0600070205080204" pitchFamily="34" charset="-128"/>
            </a:endParaRPr>
          </a:p>
        </p:txBody>
      </p:sp>
      <p:sp>
        <p:nvSpPr>
          <p:cNvPr id="27651" name="Content Placeholder 2">
            <a:extLst>
              <a:ext uri="{FF2B5EF4-FFF2-40B4-BE49-F238E27FC236}">
                <a16:creationId xmlns:a16="http://schemas.microsoft.com/office/drawing/2014/main" id="{5432E182-F91A-2855-5C55-219351F92E49}"/>
              </a:ext>
            </a:extLst>
          </p:cNvPr>
          <p:cNvSpPr>
            <a:spLocks noGrp="1"/>
          </p:cNvSpPr>
          <p:nvPr>
            <p:ph idx="1"/>
          </p:nvPr>
        </p:nvSpPr>
        <p:spPr/>
        <p:txBody>
          <a:bodyPr/>
          <a:lstStyle/>
          <a:p>
            <a:endParaRPr lang="en-US" altLang="en-US" dirty="0">
              <a:ea typeface="ＭＳ Ｐゴシック" panose="020B0600070205080204" pitchFamily="34" charset="-128"/>
            </a:endParaRPr>
          </a:p>
        </p:txBody>
      </p:sp>
      <p:sp>
        <p:nvSpPr>
          <p:cNvPr id="27654" name="Slide Number Placeholder 5">
            <a:extLst>
              <a:ext uri="{FF2B5EF4-FFF2-40B4-BE49-F238E27FC236}">
                <a16:creationId xmlns:a16="http://schemas.microsoft.com/office/drawing/2014/main" id="{53E3DCA6-00DF-C8AF-3507-5EBAEE53917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55939298-5685-473F-9540-F860EC8CDE26}" type="slidenum">
              <a:rPr lang="en-US" altLang="zh-TW">
                <a:solidFill>
                  <a:srgbClr val="898989"/>
                </a:solidFill>
                <a:latin typeface="Calibri" panose="020F0502020204030204" pitchFamily="34" charset="0"/>
              </a:rPr>
              <a:pPr eaLnBrk="1" hangingPunct="1"/>
              <a:t>59</a:t>
            </a:fld>
            <a:endParaRPr lang="en-US" altLang="zh-TW">
              <a:solidFill>
                <a:srgbClr val="898989"/>
              </a:solidFill>
              <a:latin typeface="Calibri" panose="020F0502020204030204" pitchFamily="34" charset="0"/>
            </a:endParaRPr>
          </a:p>
        </p:txBody>
      </p:sp>
      <p:pic>
        <p:nvPicPr>
          <p:cNvPr id="27655" name="Picture 4">
            <a:extLst>
              <a:ext uri="{FF2B5EF4-FFF2-40B4-BE49-F238E27FC236}">
                <a16:creationId xmlns:a16="http://schemas.microsoft.com/office/drawing/2014/main" id="{E8497DE1-32DD-0CAF-F402-6E409D02D3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2688" y="1071564"/>
            <a:ext cx="6858000" cy="4757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1FB85B76-A7BD-3B4F-9577-C7251E58E32D}"/>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C971EE28-5221-B7A8-9E00-70D86A6CF455}"/>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2A89009C-A4E2-26DD-F849-B133179C334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CF185654-4D6F-6F49-1DDD-F224C9CC6F9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BBAB8E8B-AC26-EA0B-0498-F68FFC59480C}"/>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7DE33D56-F322-A018-53E5-11FC2C04DA22}"/>
              </a:ext>
            </a:extLst>
          </p:cNvPr>
          <p:cNvSpPr>
            <a:spLocks noGrp="1"/>
          </p:cNvSpPr>
          <p:nvPr>
            <p:ph type="title"/>
          </p:nvPr>
        </p:nvSpPr>
        <p:spPr/>
        <p:txBody>
          <a:bodyPr/>
          <a:lstStyle/>
          <a:p>
            <a:r>
              <a:rPr lang="en-GB" altLang="en-US" b="1" dirty="0">
                <a:ln>
                  <a:noFill/>
                </a:ln>
              </a:rPr>
              <a:t>4. Descriptive</a:t>
            </a:r>
            <a:r>
              <a:rPr lang="en-US" altLang="en-US" b="1" dirty="0">
                <a:ln>
                  <a:noFill/>
                </a:ln>
              </a:rPr>
              <a:t> Analysis </a:t>
            </a:r>
            <a:endParaRPr lang="en-US" altLang="en-US" dirty="0">
              <a:ea typeface="ＭＳ Ｐゴシック" panose="020B0600070205080204" pitchFamily="34" charset="-128"/>
            </a:endParaRPr>
          </a:p>
        </p:txBody>
      </p:sp>
      <p:pic>
        <p:nvPicPr>
          <p:cNvPr id="29699" name="Picture 2">
            <a:extLst>
              <a:ext uri="{FF2B5EF4-FFF2-40B4-BE49-F238E27FC236}">
                <a16:creationId xmlns:a16="http://schemas.microsoft.com/office/drawing/2014/main" id="{5A3BE91E-4F7A-B75D-DEDD-C70E633B686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084393" y="1640797"/>
            <a:ext cx="7191299" cy="4650822"/>
          </a:xfrm>
          <a:noFill/>
        </p:spPr>
      </p:pic>
      <p:sp>
        <p:nvSpPr>
          <p:cNvPr id="29702" name="Slide Number Placeholder 5">
            <a:extLst>
              <a:ext uri="{FF2B5EF4-FFF2-40B4-BE49-F238E27FC236}">
                <a16:creationId xmlns:a16="http://schemas.microsoft.com/office/drawing/2014/main" id="{F696A300-AD99-405E-596F-FF1D23B8662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35783443-CFB1-40D0-B41B-E21E2DD9783C}" type="slidenum">
              <a:rPr lang="en-US" altLang="zh-TW">
                <a:solidFill>
                  <a:srgbClr val="898989"/>
                </a:solidFill>
                <a:latin typeface="Calibri" panose="020F0502020204030204" pitchFamily="34" charset="0"/>
              </a:rPr>
              <a:pPr eaLnBrk="1" hangingPunct="1"/>
              <a:t>60</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9C254FA7-800E-2D12-4EDB-C47860F36C53}"/>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588D9DF2-DAD9-7AAC-7D92-D755C2A3CA9A}"/>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77B9B629-96BE-68AB-8CCB-5E809A668C1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F9991E98-745C-87FF-6AAC-D4111B37A7F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5D87E781-7EC8-1762-72DF-9FF3AC22F6C5}"/>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a:extLst>
              <a:ext uri="{FF2B5EF4-FFF2-40B4-BE49-F238E27FC236}">
                <a16:creationId xmlns:a16="http://schemas.microsoft.com/office/drawing/2014/main" id="{B277A069-D903-4241-CF9A-1875DD052E1D}"/>
              </a:ext>
            </a:extLst>
          </p:cNvPr>
          <p:cNvSpPr>
            <a:spLocks noChangeArrowheads="1"/>
          </p:cNvSpPr>
          <p:nvPr/>
        </p:nvSpPr>
        <p:spPr bwMode="auto">
          <a:xfrm>
            <a:off x="578644" y="500063"/>
            <a:ext cx="9660731"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r>
              <a:rPr lang="en-US" altLang="en-US" sz="2200" dirty="0">
                <a:latin typeface="Times New Roman" panose="02020603050405020304" pitchFamily="18" charset="0"/>
                <a:cs typeface="Times New Roman" panose="02020603050405020304" pitchFamily="18" charset="0"/>
              </a:rPr>
              <a:t>Summaries of individual variables provide an important "first look" at your data. Some of the tasks that these summaries help you to complete are listed below. </a:t>
            </a:r>
          </a:p>
          <a:p>
            <a:pPr eaLnBrk="1" hangingPunct="1"/>
            <a:endParaRPr lang="en-US" altLang="en-US" sz="2200" dirty="0">
              <a:latin typeface="Times New Roman" panose="02020603050405020304" pitchFamily="18" charset="0"/>
              <a:cs typeface="Times New Roman" panose="02020603050405020304" pitchFamily="18" charset="0"/>
            </a:endParaRPr>
          </a:p>
          <a:p>
            <a:pPr lvl="1" eaLnBrk="1" hangingPunct="1">
              <a:buFont typeface="Courier New" panose="02070309020205020404" pitchFamily="49" charset="0"/>
              <a:buChar char="o"/>
            </a:pPr>
            <a:r>
              <a:rPr lang="en-US" altLang="en-US" sz="2200" dirty="0">
                <a:latin typeface="Times New Roman" panose="02020603050405020304" pitchFamily="18" charset="0"/>
                <a:cs typeface="Times New Roman" panose="02020603050405020304" pitchFamily="18" charset="0"/>
              </a:rPr>
              <a:t>Determining "typical" values of the variables. What values occur most often? What range of values are you likely to see? </a:t>
            </a:r>
          </a:p>
          <a:p>
            <a:pPr lvl="1" eaLnBrk="1" hangingPunct="1">
              <a:buFont typeface="Courier New" panose="02070309020205020404" pitchFamily="49" charset="0"/>
              <a:buChar char="o"/>
            </a:pPr>
            <a:r>
              <a:rPr lang="en-US" altLang="en-US" sz="2200" dirty="0">
                <a:latin typeface="Times New Roman" panose="02020603050405020304" pitchFamily="18" charset="0"/>
                <a:cs typeface="Times New Roman" panose="02020603050405020304" pitchFamily="18" charset="0"/>
              </a:rPr>
              <a:t>Checking the assumptions for statistical procedures. Do you have enough observations? For each variable, is the observed distribution of values adequate?</a:t>
            </a:r>
          </a:p>
          <a:p>
            <a:pPr lvl="1" eaLnBrk="1" hangingPunct="1">
              <a:buFont typeface="Courier New" panose="02070309020205020404" pitchFamily="49" charset="0"/>
              <a:buChar char="o"/>
            </a:pPr>
            <a:r>
              <a:rPr lang="en-US" altLang="en-US" sz="2200" dirty="0">
                <a:latin typeface="Times New Roman" panose="02020603050405020304" pitchFamily="18" charset="0"/>
                <a:cs typeface="Times New Roman" panose="02020603050405020304" pitchFamily="18" charset="0"/>
              </a:rPr>
              <a:t>Checking the quality of the data. Are there missing or mis-entered values? Are there values that should be recoded? </a:t>
            </a:r>
          </a:p>
          <a:p>
            <a:pPr eaLnBrk="1" hangingPunct="1"/>
            <a:endParaRPr lang="en-US" altLang="en-US" sz="2200" dirty="0">
              <a:latin typeface="Times New Roman" panose="02020603050405020304" pitchFamily="18" charset="0"/>
              <a:cs typeface="Times New Roman" panose="02020603050405020304" pitchFamily="18" charset="0"/>
            </a:endParaRPr>
          </a:p>
          <a:p>
            <a:pPr eaLnBrk="1" hangingPunct="1"/>
            <a:r>
              <a:rPr lang="en-US" altLang="en-US" sz="2200" dirty="0">
                <a:latin typeface="Times New Roman" panose="02020603050405020304" pitchFamily="18" charset="0"/>
                <a:cs typeface="Times New Roman" panose="02020603050405020304" pitchFamily="18" charset="0"/>
              </a:rPr>
              <a:t>The Frequencies procedure is useful for obtaining summaries of individual variables. </a:t>
            </a:r>
          </a:p>
          <a:p>
            <a:pPr eaLnBrk="1" hangingPunct="1"/>
            <a:r>
              <a:rPr lang="en-US" altLang="en-US" sz="2200" b="1" u="sng" dirty="0">
                <a:solidFill>
                  <a:srgbClr val="FF3300"/>
                </a:solidFill>
                <a:latin typeface="Times New Roman" panose="02020603050405020304" pitchFamily="18" charset="0"/>
                <a:cs typeface="Times New Roman" panose="02020603050405020304" pitchFamily="18" charset="0"/>
              </a:rPr>
              <a:t>Note: The variables to be analyzed are measured at nominal, ordinal, and scale levels. </a:t>
            </a:r>
          </a:p>
        </p:txBody>
      </p:sp>
      <p:sp>
        <p:nvSpPr>
          <p:cNvPr id="28677" name="Slide Number Placeholder 4">
            <a:extLst>
              <a:ext uri="{FF2B5EF4-FFF2-40B4-BE49-F238E27FC236}">
                <a16:creationId xmlns:a16="http://schemas.microsoft.com/office/drawing/2014/main" id="{F65AB030-2F08-4F76-5DE4-A4D111E7F1F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EE2B34E7-0CBA-4A94-A99B-7C8D17406158}" type="slidenum">
              <a:rPr lang="en-US" altLang="zh-TW">
                <a:solidFill>
                  <a:srgbClr val="898989"/>
                </a:solidFill>
                <a:latin typeface="Calibri" panose="020F0502020204030204" pitchFamily="34" charset="0"/>
              </a:rPr>
              <a:pPr eaLnBrk="1" hangingPunct="1"/>
              <a:t>61</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6B099D34-F21C-22EB-3988-977779EAFF59}"/>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BAB61B7-5487-3C45-8C24-441FB9857AF4}"/>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C036489C-DCDE-FE98-02C3-F4654C47B92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ED3390C1-31F6-1280-60D0-0A32FD86815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1983DB39-D4D9-3219-3D23-70073E8E9BB0}"/>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0A63D0F-5712-4C72-6A07-C803B73DA3FC}"/>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385E9AC1-640A-B6FF-FBEE-2FF06D07F09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CAF081E-F3A6-D6FD-2C0F-28CFE8C57740}"/>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A121DF2A-9D44-02BB-1C64-EFD96C5D763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AB58AD6-6F57-3F7A-ACC6-DD33CB76AD9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Content Placeholder 7">
            <a:extLst>
              <a:ext uri="{FF2B5EF4-FFF2-40B4-BE49-F238E27FC236}">
                <a16:creationId xmlns:a16="http://schemas.microsoft.com/office/drawing/2014/main" id="{8F679EC7-908D-158C-BAF5-A20CBF2C5D1B}"/>
              </a:ext>
            </a:extLst>
          </p:cNvPr>
          <p:cNvSpPr>
            <a:spLocks noGrp="1"/>
          </p:cNvSpPr>
          <p:nvPr>
            <p:ph idx="1"/>
          </p:nvPr>
        </p:nvSpPr>
        <p:spPr>
          <a:xfrm>
            <a:off x="331717" y="186605"/>
            <a:ext cx="4820728" cy="584021"/>
          </a:xfrm>
        </p:spPr>
        <p:txBody>
          <a:bodyPr/>
          <a:lstStyle/>
          <a:p>
            <a:r>
              <a:rPr lang="en-US" dirty="0" err="1"/>
              <a:t>HBAT_Full</a:t>
            </a:r>
            <a:r>
              <a:rPr lang="en-US" dirty="0"/>
              <a:t> set </a:t>
            </a:r>
          </a:p>
          <a:p>
            <a:pPr marL="0" indent="0">
              <a:buNone/>
            </a:pPr>
            <a:endParaRPr lang="en-GB" dirty="0"/>
          </a:p>
        </p:txBody>
      </p:sp>
      <p:pic>
        <p:nvPicPr>
          <p:cNvPr id="10" name="Picture 9">
            <a:extLst>
              <a:ext uri="{FF2B5EF4-FFF2-40B4-BE49-F238E27FC236}">
                <a16:creationId xmlns:a16="http://schemas.microsoft.com/office/drawing/2014/main" id="{63E91EA4-7B94-D517-4810-C3F9A80CE747}"/>
              </a:ext>
            </a:extLst>
          </p:cNvPr>
          <p:cNvPicPr>
            <a:picLocks noChangeAspect="1"/>
          </p:cNvPicPr>
          <p:nvPr/>
        </p:nvPicPr>
        <p:blipFill rotWithShape="1">
          <a:blip r:embed="rId5"/>
          <a:srcRect l="-35" t="2851" r="29147" b="40479"/>
          <a:stretch/>
        </p:blipFill>
        <p:spPr>
          <a:xfrm>
            <a:off x="971908" y="586596"/>
            <a:ext cx="10069903" cy="5366838"/>
          </a:xfrm>
          <a:prstGeom prst="rect">
            <a:avLst/>
          </a:prstGeom>
        </p:spPr>
      </p:pic>
    </p:spTree>
    <p:extLst>
      <p:ext uri="{BB962C8B-B14F-4D97-AF65-F5344CB8AC3E}">
        <p14:creationId xmlns:p14="http://schemas.microsoft.com/office/powerpoint/2010/main" val="531782170"/>
      </p:ext>
    </p:extLst>
  </p:cSld>
  <p:clrMapOvr>
    <a:masterClrMapping/>
  </p:clrMapOvr>
  <p:transition advClick="0"/>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0A63D0F-5712-4C72-6A07-C803B73DA3FC}"/>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385E9AC1-640A-B6FF-FBEE-2FF06D07F09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CAF081E-F3A6-D6FD-2C0F-28CFE8C57740}"/>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A121DF2A-9D44-02BB-1C64-EFD96C5D763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AB58AD6-6F57-3F7A-ACC6-DD33CB76AD9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Content Placeholder 7">
            <a:extLst>
              <a:ext uri="{FF2B5EF4-FFF2-40B4-BE49-F238E27FC236}">
                <a16:creationId xmlns:a16="http://schemas.microsoft.com/office/drawing/2014/main" id="{8F679EC7-908D-158C-BAF5-A20CBF2C5D1B}"/>
              </a:ext>
            </a:extLst>
          </p:cNvPr>
          <p:cNvSpPr>
            <a:spLocks noGrp="1"/>
          </p:cNvSpPr>
          <p:nvPr>
            <p:ph idx="1"/>
          </p:nvPr>
        </p:nvSpPr>
        <p:spPr>
          <a:xfrm>
            <a:off x="331717" y="186605"/>
            <a:ext cx="4820728" cy="584021"/>
          </a:xfrm>
        </p:spPr>
        <p:txBody>
          <a:bodyPr/>
          <a:lstStyle/>
          <a:p>
            <a:r>
              <a:rPr lang="en-US" dirty="0" err="1"/>
              <a:t>HBAT_Full</a:t>
            </a:r>
            <a:r>
              <a:rPr lang="en-US" dirty="0"/>
              <a:t> set </a:t>
            </a:r>
          </a:p>
          <a:p>
            <a:pPr marL="0" indent="0">
              <a:buNone/>
            </a:pPr>
            <a:endParaRPr lang="en-GB" dirty="0"/>
          </a:p>
        </p:txBody>
      </p:sp>
      <p:pic>
        <p:nvPicPr>
          <p:cNvPr id="9" name="Picture 8">
            <a:extLst>
              <a:ext uri="{FF2B5EF4-FFF2-40B4-BE49-F238E27FC236}">
                <a16:creationId xmlns:a16="http://schemas.microsoft.com/office/drawing/2014/main" id="{DA4A1DF7-BEF4-C192-B78D-28F8EA2F2029}"/>
              </a:ext>
            </a:extLst>
          </p:cNvPr>
          <p:cNvPicPr>
            <a:picLocks noChangeAspect="1"/>
          </p:cNvPicPr>
          <p:nvPr/>
        </p:nvPicPr>
        <p:blipFill rotWithShape="1">
          <a:blip r:embed="rId5"/>
          <a:srcRect l="40828" t="24152" r="24451" b="44402"/>
          <a:stretch/>
        </p:blipFill>
        <p:spPr>
          <a:xfrm>
            <a:off x="632202" y="1069676"/>
            <a:ext cx="5619534" cy="3393056"/>
          </a:xfrm>
          <a:prstGeom prst="rect">
            <a:avLst/>
          </a:prstGeom>
        </p:spPr>
      </p:pic>
      <p:sp>
        <p:nvSpPr>
          <p:cNvPr id="13" name="Oval 12">
            <a:extLst>
              <a:ext uri="{FF2B5EF4-FFF2-40B4-BE49-F238E27FC236}">
                <a16:creationId xmlns:a16="http://schemas.microsoft.com/office/drawing/2014/main" id="{C69EDF19-5D87-C699-F51D-43F1E09E8D0F}"/>
              </a:ext>
            </a:extLst>
          </p:cNvPr>
          <p:cNvSpPr/>
          <p:nvPr/>
        </p:nvSpPr>
        <p:spPr>
          <a:xfrm>
            <a:off x="5083835" y="1635919"/>
            <a:ext cx="1012166" cy="463175"/>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31597B12-FD3B-1B04-59B0-0FDCFAA234D4}"/>
              </a:ext>
            </a:extLst>
          </p:cNvPr>
          <p:cNvPicPr>
            <a:picLocks noChangeAspect="1"/>
          </p:cNvPicPr>
          <p:nvPr/>
        </p:nvPicPr>
        <p:blipFill rotWithShape="1">
          <a:blip r:embed="rId6"/>
          <a:srcRect l="27655" t="21852" r="28272" b="27037"/>
          <a:stretch/>
        </p:blipFill>
        <p:spPr>
          <a:xfrm>
            <a:off x="6386926" y="1600200"/>
            <a:ext cx="5470248" cy="4229099"/>
          </a:xfrm>
          <a:prstGeom prst="rect">
            <a:avLst/>
          </a:prstGeom>
        </p:spPr>
      </p:pic>
    </p:spTree>
    <p:extLst>
      <p:ext uri="{BB962C8B-B14F-4D97-AF65-F5344CB8AC3E}">
        <p14:creationId xmlns:p14="http://schemas.microsoft.com/office/powerpoint/2010/main" val="464146087"/>
      </p:ext>
    </p:extLst>
  </p:cSld>
  <p:clrMapOvr>
    <a:masterClrMapping/>
  </p:clrMapOvr>
  <p:transition advClick="0"/>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0A63D0F-5712-4C72-6A07-C803B73DA3FC}"/>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385E9AC1-640A-B6FF-FBEE-2FF06D07F09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CAF081E-F3A6-D6FD-2C0F-28CFE8C57740}"/>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A121DF2A-9D44-02BB-1C64-EFD96C5D763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AB58AD6-6F57-3F7A-ACC6-DD33CB76AD9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Content Placeholder 7">
            <a:extLst>
              <a:ext uri="{FF2B5EF4-FFF2-40B4-BE49-F238E27FC236}">
                <a16:creationId xmlns:a16="http://schemas.microsoft.com/office/drawing/2014/main" id="{8F679EC7-908D-158C-BAF5-A20CBF2C5D1B}"/>
              </a:ext>
            </a:extLst>
          </p:cNvPr>
          <p:cNvSpPr>
            <a:spLocks noGrp="1"/>
          </p:cNvSpPr>
          <p:nvPr>
            <p:ph idx="1"/>
          </p:nvPr>
        </p:nvSpPr>
        <p:spPr>
          <a:xfrm>
            <a:off x="331717" y="186605"/>
            <a:ext cx="4820728" cy="584021"/>
          </a:xfrm>
        </p:spPr>
        <p:txBody>
          <a:bodyPr/>
          <a:lstStyle/>
          <a:p>
            <a:r>
              <a:rPr lang="en-US" dirty="0" err="1"/>
              <a:t>HBAT_Full</a:t>
            </a:r>
            <a:r>
              <a:rPr lang="en-US" dirty="0"/>
              <a:t> set </a:t>
            </a:r>
          </a:p>
          <a:p>
            <a:pPr marL="0" indent="0">
              <a:buNone/>
            </a:pPr>
            <a:endParaRPr lang="en-GB" dirty="0"/>
          </a:p>
        </p:txBody>
      </p:sp>
      <p:pic>
        <p:nvPicPr>
          <p:cNvPr id="10" name="Picture 9">
            <a:extLst>
              <a:ext uri="{FF2B5EF4-FFF2-40B4-BE49-F238E27FC236}">
                <a16:creationId xmlns:a16="http://schemas.microsoft.com/office/drawing/2014/main" id="{161ECF24-6939-9622-5706-0960E37F8F00}"/>
              </a:ext>
            </a:extLst>
          </p:cNvPr>
          <p:cNvPicPr>
            <a:picLocks noChangeAspect="1"/>
          </p:cNvPicPr>
          <p:nvPr/>
        </p:nvPicPr>
        <p:blipFill rotWithShape="1">
          <a:blip r:embed="rId5"/>
          <a:srcRect l="15602" t="18996" r="41409" b="11279"/>
          <a:stretch/>
        </p:blipFill>
        <p:spPr>
          <a:xfrm>
            <a:off x="4572000" y="0"/>
            <a:ext cx="5756694" cy="6224592"/>
          </a:xfrm>
          <a:prstGeom prst="rect">
            <a:avLst/>
          </a:prstGeom>
        </p:spPr>
      </p:pic>
      <p:sp>
        <p:nvSpPr>
          <p:cNvPr id="11" name="Rectangle: Rounded Corners 10">
            <a:extLst>
              <a:ext uri="{FF2B5EF4-FFF2-40B4-BE49-F238E27FC236}">
                <a16:creationId xmlns:a16="http://schemas.microsoft.com/office/drawing/2014/main" id="{DCFBA871-56B4-DF6F-5890-8E9A178D796F}"/>
              </a:ext>
            </a:extLst>
          </p:cNvPr>
          <p:cNvSpPr/>
          <p:nvPr/>
        </p:nvSpPr>
        <p:spPr>
          <a:xfrm>
            <a:off x="626853" y="3203275"/>
            <a:ext cx="3065253" cy="20530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Descriptive analysis in SPSS </a:t>
            </a:r>
            <a:endParaRPr lang="en-GB" dirty="0"/>
          </a:p>
        </p:txBody>
      </p:sp>
    </p:spTree>
    <p:extLst>
      <p:ext uri="{BB962C8B-B14F-4D97-AF65-F5344CB8AC3E}">
        <p14:creationId xmlns:p14="http://schemas.microsoft.com/office/powerpoint/2010/main" val="1814948092"/>
      </p:ext>
    </p:extLst>
  </p:cSld>
  <p:clrMapOvr>
    <a:masterClrMapping/>
  </p:clrMapOvr>
  <p:transition advClick="0"/>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0A63D0F-5712-4C72-6A07-C803B73DA3FC}"/>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385E9AC1-640A-B6FF-FBEE-2FF06D07F09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CAF081E-F3A6-D6FD-2C0F-28CFE8C57740}"/>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A121DF2A-9D44-02BB-1C64-EFD96C5D763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AB58AD6-6F57-3F7A-ACC6-DD33CB76AD9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Content Placeholder 7">
            <a:extLst>
              <a:ext uri="{FF2B5EF4-FFF2-40B4-BE49-F238E27FC236}">
                <a16:creationId xmlns:a16="http://schemas.microsoft.com/office/drawing/2014/main" id="{8F679EC7-908D-158C-BAF5-A20CBF2C5D1B}"/>
              </a:ext>
            </a:extLst>
          </p:cNvPr>
          <p:cNvSpPr>
            <a:spLocks noGrp="1"/>
          </p:cNvSpPr>
          <p:nvPr>
            <p:ph idx="1"/>
          </p:nvPr>
        </p:nvSpPr>
        <p:spPr>
          <a:xfrm>
            <a:off x="331717" y="186605"/>
            <a:ext cx="7713156" cy="838631"/>
          </a:xfrm>
        </p:spPr>
        <p:txBody>
          <a:bodyPr>
            <a:normAutofit/>
          </a:bodyPr>
          <a:lstStyle/>
          <a:p>
            <a:r>
              <a:rPr lang="en-US" dirty="0"/>
              <a:t>Presentation of demographic information</a:t>
            </a:r>
          </a:p>
          <a:p>
            <a:pPr marL="0" indent="0">
              <a:buNone/>
            </a:pPr>
            <a:endParaRPr lang="en-GB" dirty="0"/>
          </a:p>
        </p:txBody>
      </p:sp>
      <p:sp>
        <p:nvSpPr>
          <p:cNvPr id="9" name="TextBox 8">
            <a:extLst>
              <a:ext uri="{FF2B5EF4-FFF2-40B4-BE49-F238E27FC236}">
                <a16:creationId xmlns:a16="http://schemas.microsoft.com/office/drawing/2014/main" id="{53BE7574-BDEF-230C-DCD9-10ADC9924421}"/>
              </a:ext>
            </a:extLst>
          </p:cNvPr>
          <p:cNvSpPr txBox="1"/>
          <p:nvPr/>
        </p:nvSpPr>
        <p:spPr>
          <a:xfrm>
            <a:off x="729672" y="5418150"/>
            <a:ext cx="6096000" cy="646331"/>
          </a:xfrm>
          <a:prstGeom prst="rect">
            <a:avLst/>
          </a:prstGeom>
          <a:noFill/>
        </p:spPr>
        <p:txBody>
          <a:bodyPr wrap="square">
            <a:spAutoFit/>
          </a:bodyPr>
          <a:lstStyle/>
          <a:p>
            <a:r>
              <a:rPr lang="en-GB" dirty="0">
                <a:hlinkClick r:id="rId5"/>
              </a:rPr>
              <a:t>https://onlinelibrary.wiley.com/doi/epdf/10.1002/cb.1974</a:t>
            </a:r>
            <a:endParaRPr lang="en-GB" dirty="0"/>
          </a:p>
          <a:p>
            <a:endParaRPr lang="en-GB" dirty="0"/>
          </a:p>
        </p:txBody>
      </p:sp>
      <p:pic>
        <p:nvPicPr>
          <p:cNvPr id="17" name="Picture 16">
            <a:extLst>
              <a:ext uri="{FF2B5EF4-FFF2-40B4-BE49-F238E27FC236}">
                <a16:creationId xmlns:a16="http://schemas.microsoft.com/office/drawing/2014/main" id="{3F2B73DB-7103-482D-8D96-7E31D85D3FFB}"/>
              </a:ext>
            </a:extLst>
          </p:cNvPr>
          <p:cNvPicPr>
            <a:picLocks noChangeAspect="1"/>
          </p:cNvPicPr>
          <p:nvPr/>
        </p:nvPicPr>
        <p:blipFill rotWithShape="1">
          <a:blip r:embed="rId6"/>
          <a:srcRect l="24950" t="26263" r="22794" b="23919"/>
          <a:stretch/>
        </p:blipFill>
        <p:spPr>
          <a:xfrm>
            <a:off x="4299487" y="832936"/>
            <a:ext cx="6405457" cy="4071157"/>
          </a:xfrm>
          <a:prstGeom prst="rect">
            <a:avLst/>
          </a:prstGeom>
        </p:spPr>
      </p:pic>
      <p:sp>
        <p:nvSpPr>
          <p:cNvPr id="19" name="TextBox 18">
            <a:extLst>
              <a:ext uri="{FF2B5EF4-FFF2-40B4-BE49-F238E27FC236}">
                <a16:creationId xmlns:a16="http://schemas.microsoft.com/office/drawing/2014/main" id="{FE97F64F-F270-314E-887B-EFFAFF6D4440}"/>
              </a:ext>
            </a:extLst>
          </p:cNvPr>
          <p:cNvSpPr txBox="1"/>
          <p:nvPr/>
        </p:nvSpPr>
        <p:spPr>
          <a:xfrm>
            <a:off x="6825672" y="4771819"/>
            <a:ext cx="6096000" cy="646331"/>
          </a:xfrm>
          <a:prstGeom prst="rect">
            <a:avLst/>
          </a:prstGeom>
          <a:noFill/>
        </p:spPr>
        <p:txBody>
          <a:bodyPr wrap="square">
            <a:spAutoFit/>
          </a:bodyPr>
          <a:lstStyle/>
          <a:p>
            <a:r>
              <a:rPr lang="en-GB" dirty="0"/>
              <a:t>file:///C:/Users/h.lee/Downloads/fpsyg-14-1314223%20(11).pdf</a:t>
            </a:r>
          </a:p>
        </p:txBody>
      </p:sp>
      <p:sp>
        <p:nvSpPr>
          <p:cNvPr id="20" name="Content Placeholder 7">
            <a:extLst>
              <a:ext uri="{FF2B5EF4-FFF2-40B4-BE49-F238E27FC236}">
                <a16:creationId xmlns:a16="http://schemas.microsoft.com/office/drawing/2014/main" id="{883580B0-6578-27E1-8C98-9B822DCF87F8}"/>
              </a:ext>
            </a:extLst>
          </p:cNvPr>
          <p:cNvSpPr txBox="1">
            <a:spLocks/>
          </p:cNvSpPr>
          <p:nvPr/>
        </p:nvSpPr>
        <p:spPr>
          <a:xfrm>
            <a:off x="243574" y="2383062"/>
            <a:ext cx="3709590" cy="14223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Example </a:t>
            </a:r>
            <a:endParaRPr lang="en-US"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166775272"/>
      </p:ext>
    </p:extLst>
  </p:cSld>
  <p:clrMapOvr>
    <a:masterClrMapping/>
  </p:clrMapOvr>
  <p:transition advClick="0"/>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C1BF5-82B1-4060-1E96-6A14AC336675}"/>
              </a:ext>
            </a:extLst>
          </p:cNvPr>
          <p:cNvSpPr>
            <a:spLocks noGrp="1"/>
          </p:cNvSpPr>
          <p:nvPr>
            <p:ph type="title"/>
          </p:nvPr>
        </p:nvSpPr>
        <p:spPr>
          <a:xfrm>
            <a:off x="653845" y="2208674"/>
            <a:ext cx="10515600" cy="1325563"/>
          </a:xfrm>
        </p:spPr>
        <p:txBody>
          <a:bodyPr/>
          <a:lstStyle/>
          <a:p>
            <a:r>
              <a:rPr lang="en-US" dirty="0"/>
              <a:t>5. Cronbach’s Alpha (</a:t>
            </a:r>
            <a:r>
              <a:rPr lang="el-GR" dirty="0"/>
              <a:t>α</a:t>
            </a:r>
            <a:r>
              <a:rPr lang="en-US" dirty="0"/>
              <a:t>) - Reliability Test </a:t>
            </a:r>
            <a:endParaRPr lang="en-GB" dirty="0"/>
          </a:p>
        </p:txBody>
      </p:sp>
      <p:sp>
        <p:nvSpPr>
          <p:cNvPr id="3" name="Rectangle: Rounded Corners 2">
            <a:extLst>
              <a:ext uri="{FF2B5EF4-FFF2-40B4-BE49-F238E27FC236}">
                <a16:creationId xmlns:a16="http://schemas.microsoft.com/office/drawing/2014/main" id="{E2543CAB-1D30-EDBD-672A-D06D50C059FE}"/>
              </a:ext>
            </a:extLst>
          </p:cNvPr>
          <p:cNvSpPr/>
          <p:nvPr/>
        </p:nvSpPr>
        <p:spPr>
          <a:xfrm>
            <a:off x="855406" y="4903838"/>
            <a:ext cx="6061588" cy="10323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Training_Dataset_100.sav</a:t>
            </a:r>
            <a:endParaRPr lang="en-GB" dirty="0"/>
          </a:p>
        </p:txBody>
      </p:sp>
    </p:spTree>
    <p:extLst>
      <p:ext uri="{BB962C8B-B14F-4D97-AF65-F5344CB8AC3E}">
        <p14:creationId xmlns:p14="http://schemas.microsoft.com/office/powerpoint/2010/main" val="227041488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AD43F-EE79-4629-E8E9-F0DDE5A72445}"/>
              </a:ext>
            </a:extLst>
          </p:cNvPr>
          <p:cNvSpPr>
            <a:spLocks noGrp="1"/>
          </p:cNvSpPr>
          <p:nvPr>
            <p:ph type="title"/>
          </p:nvPr>
        </p:nvSpPr>
        <p:spPr/>
        <p:txBody>
          <a:bodyPr/>
          <a:lstStyle/>
          <a:p>
            <a:r>
              <a:rPr lang="en-US" dirty="0"/>
              <a:t>5. Cronbach’s Alpha - Reliability Test </a:t>
            </a:r>
            <a:endParaRPr lang="en-GB" dirty="0"/>
          </a:p>
        </p:txBody>
      </p:sp>
      <p:sp>
        <p:nvSpPr>
          <p:cNvPr id="3" name="Content Placeholder 2">
            <a:extLst>
              <a:ext uri="{FF2B5EF4-FFF2-40B4-BE49-F238E27FC236}">
                <a16:creationId xmlns:a16="http://schemas.microsoft.com/office/drawing/2014/main" id="{FFA92E29-E084-BDB8-A947-3B96A4F81A20}"/>
              </a:ext>
            </a:extLst>
          </p:cNvPr>
          <p:cNvSpPr>
            <a:spLocks noGrp="1"/>
          </p:cNvSpPr>
          <p:nvPr>
            <p:ph idx="1"/>
          </p:nvPr>
        </p:nvSpPr>
        <p:spPr/>
        <p:txBody>
          <a:bodyPr/>
          <a:lstStyle/>
          <a:p>
            <a:r>
              <a:rPr lang="en-US" dirty="0"/>
              <a:t>To measure the internal consistency between items in a scale</a:t>
            </a:r>
          </a:p>
          <a:p>
            <a:endParaRPr lang="en-US" dirty="0"/>
          </a:p>
          <a:p>
            <a:r>
              <a:rPr lang="en-US" dirty="0"/>
              <a:t>To make sure our scales are designed at the same direction</a:t>
            </a:r>
          </a:p>
          <a:p>
            <a:pPr marL="0" indent="0">
              <a:buNone/>
            </a:pPr>
            <a:r>
              <a:rPr lang="en-US" dirty="0"/>
              <a:t>e.g. Not one question within the construct mixed with positively and negatively worded question = Alpha will be negative  </a:t>
            </a:r>
          </a:p>
          <a:p>
            <a:pPr marL="0" indent="0">
              <a:buNone/>
            </a:pPr>
            <a:r>
              <a:rPr lang="en-US" dirty="0"/>
              <a:t>=&gt; Reverse code variables if needed</a:t>
            </a:r>
            <a:endParaRPr lang="en-GB" dirty="0"/>
          </a:p>
        </p:txBody>
      </p:sp>
    </p:spTree>
    <p:extLst>
      <p:ext uri="{BB962C8B-B14F-4D97-AF65-F5344CB8AC3E}">
        <p14:creationId xmlns:p14="http://schemas.microsoft.com/office/powerpoint/2010/main" val="357124825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C206B-7B50-7320-BF51-442C8180094F}"/>
              </a:ext>
            </a:extLst>
          </p:cNvPr>
          <p:cNvSpPr>
            <a:spLocks noGrp="1"/>
          </p:cNvSpPr>
          <p:nvPr>
            <p:ph type="title"/>
          </p:nvPr>
        </p:nvSpPr>
        <p:spPr>
          <a:xfrm>
            <a:off x="838200" y="365125"/>
            <a:ext cx="4181061" cy="1325563"/>
          </a:xfrm>
        </p:spPr>
        <p:txBody>
          <a:bodyPr>
            <a:normAutofit fontScale="90000"/>
          </a:bodyPr>
          <a:lstStyle/>
          <a:p>
            <a:r>
              <a:rPr lang="en-US" dirty="0"/>
              <a:t>5. Cronbach’s Alpha - Reliability Test </a:t>
            </a:r>
            <a:endParaRPr lang="en-GB" dirty="0"/>
          </a:p>
        </p:txBody>
      </p:sp>
      <p:sp>
        <p:nvSpPr>
          <p:cNvPr id="3" name="Content Placeholder 2">
            <a:extLst>
              <a:ext uri="{FF2B5EF4-FFF2-40B4-BE49-F238E27FC236}">
                <a16:creationId xmlns:a16="http://schemas.microsoft.com/office/drawing/2014/main" id="{D5C53FE9-8E6B-5241-AC81-73396C30F3ED}"/>
              </a:ext>
            </a:extLst>
          </p:cNvPr>
          <p:cNvSpPr>
            <a:spLocks noGrp="1"/>
          </p:cNvSpPr>
          <p:nvPr>
            <p:ph idx="1"/>
          </p:nvPr>
        </p:nvSpPr>
        <p:spPr>
          <a:xfrm>
            <a:off x="208828" y="4396621"/>
            <a:ext cx="4810433" cy="813723"/>
          </a:xfrm>
        </p:spPr>
        <p:txBody>
          <a:bodyPr>
            <a:normAutofit lnSpcReduction="10000"/>
          </a:bodyPr>
          <a:lstStyle/>
          <a:p>
            <a:r>
              <a:rPr lang="en-GB" b="1" dirty="0" err="1"/>
              <a:t>Analyze</a:t>
            </a:r>
            <a:r>
              <a:rPr lang="en-GB" dirty="0"/>
              <a:t> &gt; </a:t>
            </a:r>
            <a:r>
              <a:rPr lang="en-GB" b="1" dirty="0"/>
              <a:t>Scale</a:t>
            </a:r>
            <a:r>
              <a:rPr lang="en-GB" dirty="0"/>
              <a:t> &gt; </a:t>
            </a:r>
            <a:r>
              <a:rPr lang="en-GB" b="1" dirty="0"/>
              <a:t>Reliability Analysis</a:t>
            </a:r>
            <a:endParaRPr lang="en-GB" dirty="0"/>
          </a:p>
        </p:txBody>
      </p:sp>
      <p:pic>
        <p:nvPicPr>
          <p:cNvPr id="5" name="Picture 4">
            <a:extLst>
              <a:ext uri="{FF2B5EF4-FFF2-40B4-BE49-F238E27FC236}">
                <a16:creationId xmlns:a16="http://schemas.microsoft.com/office/drawing/2014/main" id="{33011183-153E-2F75-74B0-1F89AF84AA48}"/>
              </a:ext>
            </a:extLst>
          </p:cNvPr>
          <p:cNvPicPr>
            <a:picLocks noChangeAspect="1"/>
          </p:cNvPicPr>
          <p:nvPr/>
        </p:nvPicPr>
        <p:blipFill>
          <a:blip r:embed="rId2"/>
          <a:srcRect l="14799" t="5324" r="30998" b="19565"/>
          <a:stretch>
            <a:fillRect/>
          </a:stretch>
        </p:blipFill>
        <p:spPr>
          <a:xfrm>
            <a:off x="5088835" y="124207"/>
            <a:ext cx="6718853" cy="6207019"/>
          </a:xfrm>
          <a:prstGeom prst="rect">
            <a:avLst/>
          </a:prstGeom>
        </p:spPr>
      </p:pic>
      <p:cxnSp>
        <p:nvCxnSpPr>
          <p:cNvPr id="8" name="Straight Arrow Connector 7">
            <a:extLst>
              <a:ext uri="{FF2B5EF4-FFF2-40B4-BE49-F238E27FC236}">
                <a16:creationId xmlns:a16="http://schemas.microsoft.com/office/drawing/2014/main" id="{1EF3814E-C1A7-DCF0-38FD-5EF7E8C3AA4B}"/>
              </a:ext>
            </a:extLst>
          </p:cNvPr>
          <p:cNvCxnSpPr>
            <a:cxnSpLocks/>
          </p:cNvCxnSpPr>
          <p:nvPr/>
        </p:nvCxnSpPr>
        <p:spPr>
          <a:xfrm>
            <a:off x="3716594" y="3495368"/>
            <a:ext cx="2227006" cy="700548"/>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0" name="Oval 9">
            <a:extLst>
              <a:ext uri="{FF2B5EF4-FFF2-40B4-BE49-F238E27FC236}">
                <a16:creationId xmlns:a16="http://schemas.microsoft.com/office/drawing/2014/main" id="{6DCDE8DB-7E57-15E5-2D7B-73248489DDC2}"/>
              </a:ext>
            </a:extLst>
          </p:cNvPr>
          <p:cNvSpPr/>
          <p:nvPr/>
        </p:nvSpPr>
        <p:spPr>
          <a:xfrm>
            <a:off x="8384459" y="4055805"/>
            <a:ext cx="2042652" cy="42032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0899831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A9E2-90C6-7009-4F14-A69F812348D9}"/>
              </a:ext>
            </a:extLst>
          </p:cNvPr>
          <p:cNvSpPr>
            <a:spLocks noGrp="1"/>
          </p:cNvSpPr>
          <p:nvPr>
            <p:ph type="title"/>
          </p:nvPr>
        </p:nvSpPr>
        <p:spPr/>
        <p:txBody>
          <a:bodyPr/>
          <a:lstStyle/>
          <a:p>
            <a:r>
              <a:rPr lang="en-US" dirty="0"/>
              <a:t>5. Cronbach’s Alpha - Reliability Test </a:t>
            </a:r>
            <a:endParaRPr lang="en-GB" dirty="0"/>
          </a:p>
        </p:txBody>
      </p:sp>
      <p:sp>
        <p:nvSpPr>
          <p:cNvPr id="3" name="Content Placeholder 2">
            <a:extLst>
              <a:ext uri="{FF2B5EF4-FFF2-40B4-BE49-F238E27FC236}">
                <a16:creationId xmlns:a16="http://schemas.microsoft.com/office/drawing/2014/main" id="{0493A186-2BD7-330C-A52B-C5C0FC1F6AD1}"/>
              </a:ext>
            </a:extLst>
          </p:cNvPr>
          <p:cNvSpPr>
            <a:spLocks noGrp="1"/>
          </p:cNvSpPr>
          <p:nvPr>
            <p:ph idx="1"/>
          </p:nvPr>
        </p:nvSpPr>
        <p:spPr>
          <a:xfrm>
            <a:off x="838200" y="1825625"/>
            <a:ext cx="6402572" cy="4351338"/>
          </a:xfrm>
        </p:spPr>
        <p:txBody>
          <a:bodyPr/>
          <a:lstStyle/>
          <a:p>
            <a:r>
              <a:rPr lang="en-GB" b="1" dirty="0"/>
              <a:t>Reliability Statistics Table </a:t>
            </a:r>
          </a:p>
          <a:p>
            <a:pPr marL="0" indent="0">
              <a:buNone/>
            </a:pPr>
            <a:endParaRPr lang="en-GB" b="1" dirty="0"/>
          </a:p>
          <a:p>
            <a:pPr marL="0" indent="0">
              <a:buNone/>
            </a:pPr>
            <a:r>
              <a:rPr lang="en-GB" b="1" dirty="0"/>
              <a:t>Cronbach's Alpha</a:t>
            </a:r>
            <a:r>
              <a:rPr lang="en-GB" dirty="0"/>
              <a:t> </a:t>
            </a:r>
            <a:r>
              <a:rPr lang="en-GB" b="1" dirty="0"/>
              <a:t>value (0 – 1)</a:t>
            </a:r>
          </a:p>
          <a:p>
            <a:pPr marL="0" indent="0">
              <a:buNone/>
            </a:pPr>
            <a:r>
              <a:rPr lang="en-GB" b="1" dirty="0"/>
              <a:t>&gt;0.7 (Considered good), </a:t>
            </a:r>
            <a:r>
              <a:rPr lang="en-GB" dirty="0"/>
              <a:t>&gt;0.6 acceptable  </a:t>
            </a:r>
          </a:p>
        </p:txBody>
      </p:sp>
      <p:pic>
        <p:nvPicPr>
          <p:cNvPr id="1030" name="Picture 6">
            <a:extLst>
              <a:ext uri="{FF2B5EF4-FFF2-40B4-BE49-F238E27FC236}">
                <a16:creationId xmlns:a16="http://schemas.microsoft.com/office/drawing/2014/main" id="{7588FCDC-04FE-EBDC-7FCB-885889BE66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850" y="-2468563"/>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a:extLst>
              <a:ext uri="{FF2B5EF4-FFF2-40B4-BE49-F238E27FC236}">
                <a16:creationId xmlns:a16="http://schemas.microsoft.com/office/drawing/2014/main" id="{E1088991-4D1D-439B-A442-44B607C031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850" y="-762000"/>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CBC171D3-6338-46C2-7382-794874E452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850" y="944563"/>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FC016A37-D29D-EFCD-D928-06C4C8AC01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0" y="-2316163"/>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a:extLst>
              <a:ext uri="{FF2B5EF4-FFF2-40B4-BE49-F238E27FC236}">
                <a16:creationId xmlns:a16="http://schemas.microsoft.com/office/drawing/2014/main" id="{B431AE3B-0610-7B6B-73D2-8CD010CBC3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0" y="-609600"/>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C50764DC-3422-6C91-3EC0-3B3DA40B56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0" y="1096963"/>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D281F1C-4BA4-D2F2-0261-6460916DE23F}"/>
              </a:ext>
            </a:extLst>
          </p:cNvPr>
          <p:cNvPicPr>
            <a:picLocks noChangeAspect="1"/>
          </p:cNvPicPr>
          <p:nvPr/>
        </p:nvPicPr>
        <p:blipFill>
          <a:blip r:embed="rId3"/>
          <a:stretch>
            <a:fillRect/>
          </a:stretch>
        </p:blipFill>
        <p:spPr>
          <a:xfrm>
            <a:off x="7584336" y="1181099"/>
            <a:ext cx="4308219" cy="2083095"/>
          </a:xfrm>
          <a:prstGeom prst="rect">
            <a:avLst/>
          </a:prstGeom>
        </p:spPr>
      </p:pic>
      <p:sp>
        <p:nvSpPr>
          <p:cNvPr id="4" name="Rectangle: Rounded Corners 3">
            <a:extLst>
              <a:ext uri="{FF2B5EF4-FFF2-40B4-BE49-F238E27FC236}">
                <a16:creationId xmlns:a16="http://schemas.microsoft.com/office/drawing/2014/main" id="{28F44B19-A134-D6EB-39AD-8713D23C99BE}"/>
              </a:ext>
            </a:extLst>
          </p:cNvPr>
          <p:cNvSpPr/>
          <p:nvPr/>
        </p:nvSpPr>
        <p:spPr>
          <a:xfrm>
            <a:off x="973394" y="4476135"/>
            <a:ext cx="9144000" cy="2016740"/>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Must be </a:t>
            </a:r>
            <a:r>
              <a:rPr lang="en-GB" sz="4400" b="1" dirty="0"/>
              <a:t>Cronbach's Alpha</a:t>
            </a:r>
            <a:r>
              <a:rPr lang="en-GB" sz="4400" dirty="0"/>
              <a:t> </a:t>
            </a:r>
            <a:r>
              <a:rPr lang="en-GB" sz="4400" b="1" dirty="0"/>
              <a:t>value </a:t>
            </a:r>
            <a:endParaRPr lang="en-US" sz="4400" dirty="0"/>
          </a:p>
          <a:p>
            <a:pPr algn="ctr"/>
            <a:r>
              <a:rPr lang="el-GR" sz="4800" dirty="0"/>
              <a:t>α</a:t>
            </a:r>
            <a:r>
              <a:rPr lang="en-US" sz="4400" dirty="0"/>
              <a:t>&gt; 0.7 in the assignment  </a:t>
            </a:r>
            <a:endParaRPr lang="en-GB" sz="4400" dirty="0"/>
          </a:p>
        </p:txBody>
      </p:sp>
    </p:spTree>
    <p:extLst>
      <p:ext uri="{BB962C8B-B14F-4D97-AF65-F5344CB8AC3E}">
        <p14:creationId xmlns:p14="http://schemas.microsoft.com/office/powerpoint/2010/main" val="70623415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8067D-94EC-BDB8-2A90-B8612C3C6A76}"/>
              </a:ext>
            </a:extLst>
          </p:cNvPr>
          <p:cNvSpPr>
            <a:spLocks noGrp="1"/>
          </p:cNvSpPr>
          <p:nvPr>
            <p:ph type="title"/>
          </p:nvPr>
        </p:nvSpPr>
        <p:spPr>
          <a:xfrm>
            <a:off x="589560" y="856180"/>
            <a:ext cx="4560584" cy="1128068"/>
          </a:xfrm>
        </p:spPr>
        <p:txBody>
          <a:bodyPr anchor="ctr">
            <a:normAutofit fontScale="90000"/>
          </a:bodyPr>
          <a:lstStyle/>
          <a:p>
            <a:r>
              <a:rPr lang="en-US" sz="4000" dirty="0"/>
              <a:t>5. Cronbach’s Alpha Reliability Test </a:t>
            </a:r>
            <a:endParaRPr lang="en-GB" sz="4000" dirty="0"/>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BEBDC2-A601-8C00-7ECC-AFBC3DAE7044}"/>
              </a:ext>
            </a:extLst>
          </p:cNvPr>
          <p:cNvSpPr>
            <a:spLocks noGrp="1"/>
          </p:cNvSpPr>
          <p:nvPr>
            <p:ph idx="1"/>
          </p:nvPr>
        </p:nvSpPr>
        <p:spPr>
          <a:xfrm>
            <a:off x="590719" y="2330505"/>
            <a:ext cx="4858810" cy="3979585"/>
          </a:xfrm>
        </p:spPr>
        <p:txBody>
          <a:bodyPr anchor="ctr">
            <a:normAutofit/>
          </a:bodyPr>
          <a:lstStyle/>
          <a:p>
            <a:pPr marL="0" indent="0">
              <a:buNone/>
            </a:pPr>
            <a:r>
              <a:rPr lang="en-GB" sz="2000" b="1" dirty="0"/>
              <a:t>Cronbach's Alpha</a:t>
            </a:r>
          </a:p>
          <a:p>
            <a:pPr marL="0" indent="0">
              <a:buNone/>
            </a:pPr>
            <a:r>
              <a:rPr lang="en-GB" sz="2000" dirty="0"/>
              <a:t> </a:t>
            </a:r>
          </a:p>
          <a:p>
            <a:pPr marL="0" indent="0">
              <a:buNone/>
            </a:pPr>
            <a:endParaRPr lang="en-GB" sz="2000" dirty="0"/>
          </a:p>
          <a:p>
            <a:pPr marL="0" indent="0">
              <a:buNone/>
            </a:pPr>
            <a:r>
              <a:rPr lang="en-GB" sz="2000" b="1" dirty="0" err="1"/>
              <a:t>Analyze</a:t>
            </a:r>
            <a:r>
              <a:rPr lang="en-GB" sz="2000" b="1" dirty="0"/>
              <a:t> &gt; Scale &gt; Reliability Analysis</a:t>
            </a:r>
            <a:endParaRPr lang="en-GB"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EDCA3B0-D419-24EF-CA54-8EF17F9128C9}"/>
              </a:ext>
            </a:extLst>
          </p:cNvPr>
          <p:cNvPicPr>
            <a:picLocks noChangeAspect="1"/>
          </p:cNvPicPr>
          <p:nvPr/>
        </p:nvPicPr>
        <p:blipFill>
          <a:blip r:embed="rId2"/>
          <a:srcRect l="6131" r="25011"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9015645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63704157-C04B-A1CD-2767-8BF87D479CFD}"/>
            </a:ext>
          </a:extLst>
        </p:cNvPr>
        <p:cNvGrpSpPr/>
        <p:nvPr/>
      </p:nvGrpSpPr>
      <p:grpSpPr>
        <a:xfrm>
          <a:off x="0" y="0"/>
          <a:ext cx="0" cy="0"/>
          <a:chOff x="0" y="0"/>
          <a:chExt cx="0" cy="0"/>
        </a:xfrm>
      </p:grpSpPr>
      <p:sp>
        <p:nvSpPr>
          <p:cNvPr id="266243" name="Rectangle 3">
            <a:extLst>
              <a:ext uri="{FF2B5EF4-FFF2-40B4-BE49-F238E27FC236}">
                <a16:creationId xmlns:a16="http://schemas.microsoft.com/office/drawing/2014/main" id="{FB1DEAEC-C332-7029-0EAE-7949CF77380D}"/>
              </a:ext>
            </a:extLst>
          </p:cNvPr>
          <p:cNvSpPr>
            <a:spLocks noGrp="1"/>
          </p:cNvSpPr>
          <p:nvPr>
            <p:ph type="title"/>
          </p:nvPr>
        </p:nvSpPr>
        <p:spPr>
          <a:xfrm>
            <a:off x="914400" y="1728787"/>
            <a:ext cx="9958388" cy="2600326"/>
          </a:xfrm>
        </p:spPr>
        <p:txBody>
          <a:bodyPr>
            <a:normAutofit/>
          </a:bodyPr>
          <a:lstStyle/>
          <a:p>
            <a:pPr marL="530225" lvl="2" eaLnBrk="1" hangingPunct="1">
              <a:spcBef>
                <a:spcPts val="600"/>
              </a:spcBef>
            </a:pPr>
            <a:r>
              <a:rPr lang="en-US" altLang="zh-CN" sz="3200" dirty="0">
                <a:solidFill>
                  <a:srgbClr val="0033CC"/>
                </a:solidFill>
                <a:latin typeface="Georgia" panose="02040502050405020303" pitchFamily="18" charset="0"/>
                <a:ea typeface="宋体" panose="02010600030101010101" pitchFamily="2" charset="-122"/>
              </a:rPr>
              <a:t>6. Association and Correlation analysis</a:t>
            </a:r>
          </a:p>
        </p:txBody>
      </p:sp>
      <p:sp>
        <p:nvSpPr>
          <p:cNvPr id="23556" name="Slide Number Placeholder 5">
            <a:extLst>
              <a:ext uri="{FF2B5EF4-FFF2-40B4-BE49-F238E27FC236}">
                <a16:creationId xmlns:a16="http://schemas.microsoft.com/office/drawing/2014/main" id="{5B737485-B0AC-6CE3-DD75-F3B4283B8E6E}"/>
              </a:ext>
            </a:extLst>
          </p:cNvPr>
          <p:cNvSpPr>
            <a:spLocks noGrp="1"/>
          </p:cNvSpPr>
          <p:nvPr>
            <p:ph type="sldNum" sz="quarter" idx="12"/>
          </p:nvPr>
        </p:nvSpPr>
        <p:spPr bwMode="auto">
          <a:xfrm>
            <a:off x="152400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0542C179-5218-45C1-AA32-AFE793F4E699}" type="slidenum">
              <a:rPr lang="en-GB" altLang="en-US" sz="1400">
                <a:solidFill>
                  <a:srgbClr val="FFFFFF"/>
                </a:solidFill>
                <a:latin typeface="Franklin Gothic Book" panose="020B0503020102020204" pitchFamily="34" charset="0"/>
              </a:rPr>
              <a:pPr/>
              <a:t>71</a:t>
            </a:fld>
            <a:endParaRPr lang="en-GB" altLang="en-US" sz="1400">
              <a:solidFill>
                <a:srgbClr val="FFFFFF"/>
              </a:solidFill>
              <a:latin typeface="Franklin Gothic Book" panose="020B0503020102020204" pitchFamily="34" charset="0"/>
            </a:endParaRPr>
          </a:p>
        </p:txBody>
      </p:sp>
      <p:grpSp>
        <p:nvGrpSpPr>
          <p:cNvPr id="2" name="Group 1">
            <a:extLst>
              <a:ext uri="{FF2B5EF4-FFF2-40B4-BE49-F238E27FC236}">
                <a16:creationId xmlns:a16="http://schemas.microsoft.com/office/drawing/2014/main" id="{840548A9-C721-9BE1-EA2D-75C04F69A728}"/>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B0B10FB8-5D7A-2846-9FEB-D72D90892A19}"/>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CF4C1CEE-633F-9687-99B6-265AE63A439A}"/>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71C0C8B8-7820-EDCD-FCA7-CB015C8A2D6E}"/>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1519430171"/>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43" name="Rectangle 3">
            <a:extLst>
              <a:ext uri="{FF2B5EF4-FFF2-40B4-BE49-F238E27FC236}">
                <a16:creationId xmlns:a16="http://schemas.microsoft.com/office/drawing/2014/main" id="{6C559B21-DD37-FFAF-5FCC-AB27FB6B32B1}"/>
              </a:ext>
            </a:extLst>
          </p:cNvPr>
          <p:cNvSpPr>
            <a:spLocks noGrp="1"/>
          </p:cNvSpPr>
          <p:nvPr>
            <p:ph type="title"/>
          </p:nvPr>
        </p:nvSpPr>
        <p:spPr>
          <a:xfrm>
            <a:off x="2614613" y="0"/>
            <a:ext cx="8043861" cy="1143000"/>
          </a:xfrm>
        </p:spPr>
        <p:txBody>
          <a:bodyPr>
            <a:normAutofit/>
          </a:bodyPr>
          <a:lstStyle/>
          <a:p>
            <a:pPr eaLnBrk="1" hangingPunct="1"/>
            <a:r>
              <a:rPr lang="en-US" altLang="en-US" dirty="0">
                <a:ln>
                  <a:noFill/>
                </a:ln>
              </a:rPr>
              <a:t>Chi Square</a:t>
            </a:r>
            <a:r>
              <a:rPr lang="en-US" altLang="en-US" dirty="0"/>
              <a:t> Test of Independence</a:t>
            </a:r>
            <a:endParaRPr lang="en-US" altLang="en-US" dirty="0">
              <a:ln>
                <a:noFill/>
              </a:ln>
            </a:endParaRPr>
          </a:p>
        </p:txBody>
      </p:sp>
      <p:sp>
        <p:nvSpPr>
          <p:cNvPr id="266242" name="Rectangle 2">
            <a:extLst>
              <a:ext uri="{FF2B5EF4-FFF2-40B4-BE49-F238E27FC236}">
                <a16:creationId xmlns:a16="http://schemas.microsoft.com/office/drawing/2014/main" id="{553F4073-25A1-F830-1036-7840CA288D75}"/>
              </a:ext>
            </a:extLst>
          </p:cNvPr>
          <p:cNvSpPr>
            <a:spLocks noGrp="1" noChangeArrowheads="1"/>
          </p:cNvSpPr>
          <p:nvPr>
            <p:ph idx="1"/>
          </p:nvPr>
        </p:nvSpPr>
        <p:spPr>
          <a:xfrm>
            <a:off x="800100" y="1092994"/>
            <a:ext cx="10908506" cy="4962388"/>
          </a:xfrm>
        </p:spPr>
        <p:txBody>
          <a:bodyPr rtlCol="0">
            <a:normAutofit/>
          </a:bodyPr>
          <a:lstStyle/>
          <a:p>
            <a:pPr marL="914400" lvl="1" indent="-457200">
              <a:buClr>
                <a:schemeClr val="accent1">
                  <a:lumMod val="75000"/>
                </a:schemeClr>
              </a:buClr>
              <a:buFont typeface="Arial"/>
              <a:buChar char="•"/>
              <a:defRPr/>
            </a:pPr>
            <a:r>
              <a:rPr lang="en-US" altLang="en-US" sz="3200" dirty="0"/>
              <a:t>Very versatile basic statistic test to establish differences between groups Compares frequencies of distributions occurring in </a:t>
            </a:r>
            <a:r>
              <a:rPr lang="en-US" altLang="en-US" sz="3200" dirty="0">
                <a:solidFill>
                  <a:srgbClr val="FF0000"/>
                </a:solidFill>
              </a:rPr>
              <a:t>different categories or groups (categorial data</a:t>
            </a:r>
            <a:r>
              <a:rPr lang="en-US" altLang="en-US" sz="3200" dirty="0"/>
              <a:t>)</a:t>
            </a:r>
          </a:p>
          <a:p>
            <a:pPr marL="914400" lvl="1" indent="-457200">
              <a:buClr>
                <a:schemeClr val="accent1">
                  <a:lumMod val="75000"/>
                </a:schemeClr>
              </a:buClr>
              <a:buFont typeface="Arial"/>
              <a:buChar char="•"/>
              <a:defRPr/>
            </a:pPr>
            <a:r>
              <a:rPr lang="en-US" altLang="en-US" sz="3200" dirty="0"/>
              <a:t>Tests whether group distributions are different</a:t>
            </a:r>
          </a:p>
          <a:p>
            <a:pPr marL="1295400" lvl="2" indent="-381000">
              <a:buClr>
                <a:schemeClr val="accent1">
                  <a:lumMod val="75000"/>
                </a:schemeClr>
              </a:buClr>
              <a:buFont typeface="Arial"/>
              <a:buChar char="•"/>
              <a:defRPr/>
            </a:pPr>
            <a:r>
              <a:rPr lang="en-US" altLang="en-US" sz="3200" i="1" dirty="0"/>
              <a:t>Customer preference of 3 brands of nuts</a:t>
            </a:r>
          </a:p>
          <a:p>
            <a:pPr marL="914400" lvl="1" indent="-457200">
              <a:buClr>
                <a:schemeClr val="accent1">
                  <a:lumMod val="75000"/>
                </a:schemeClr>
              </a:buClr>
              <a:buFont typeface="Arial"/>
              <a:buChar char="•"/>
              <a:defRPr/>
            </a:pPr>
            <a:r>
              <a:rPr lang="en-US" altLang="en-US" sz="3200" dirty="0"/>
              <a:t>determines the association between two or more variables by counting the frequencies of distribution</a:t>
            </a:r>
          </a:p>
          <a:p>
            <a:pPr marL="1295400" lvl="2" indent="-381000">
              <a:buClr>
                <a:schemeClr val="accent1">
                  <a:lumMod val="75000"/>
                </a:schemeClr>
              </a:buClr>
              <a:buFont typeface="Arial"/>
              <a:buChar char="•"/>
              <a:defRPr/>
            </a:pPr>
            <a:r>
              <a:rPr lang="en-US" altLang="en-US" sz="3200" i="1" dirty="0"/>
              <a:t>Gender relative to study preference (alone or in group)</a:t>
            </a:r>
          </a:p>
          <a:p>
            <a:pPr marL="895350" lvl="1" indent="-381000">
              <a:buClr>
                <a:schemeClr val="accent1">
                  <a:lumMod val="75000"/>
                </a:schemeClr>
              </a:buClr>
              <a:buFont typeface="Arial"/>
              <a:buChar char="•"/>
              <a:defRPr/>
            </a:pPr>
            <a:r>
              <a:rPr lang="en-US" altLang="en-US" sz="3200" dirty="0"/>
              <a:t>For more on this test see this video:  </a:t>
            </a:r>
            <a:r>
              <a:rPr lang="en-GB" altLang="en-US" sz="3200" dirty="0">
                <a:hlinkClick r:id="rId3"/>
              </a:rPr>
              <a:t>Introduction to Chi-</a:t>
            </a:r>
            <a:r>
              <a:rPr lang="en-GB" altLang="en-US" sz="3200" dirty="0" err="1">
                <a:hlinkClick r:id="rId3"/>
              </a:rPr>
              <a:t>Squre</a:t>
            </a:r>
            <a:r>
              <a:rPr lang="en-GB" altLang="en-US" sz="3200" dirty="0">
                <a:hlinkClick r:id="rId3"/>
              </a:rPr>
              <a:t> by Andy Field</a:t>
            </a:r>
            <a:r>
              <a:rPr lang="en-US" altLang="en-US" sz="3200" dirty="0"/>
              <a:t>/</a:t>
            </a:r>
          </a:p>
          <a:p>
            <a:pPr marL="1295400" lvl="2" indent="-381000">
              <a:buClr>
                <a:schemeClr val="accent1">
                  <a:lumMod val="75000"/>
                </a:schemeClr>
              </a:buClr>
              <a:buFont typeface="Arial"/>
              <a:buChar char="•"/>
              <a:defRPr/>
            </a:pPr>
            <a:endParaRPr lang="en-US" altLang="en-US" i="1" dirty="0"/>
          </a:p>
          <a:p>
            <a:pPr marL="914400" lvl="2" indent="0">
              <a:buClr>
                <a:schemeClr val="accent1">
                  <a:lumMod val="75000"/>
                </a:schemeClr>
              </a:buClr>
              <a:buNone/>
              <a:defRPr/>
            </a:pPr>
            <a:endParaRPr lang="en-US" altLang="en-US" i="1" dirty="0"/>
          </a:p>
          <a:p>
            <a:pPr marL="533400" indent="-533400">
              <a:buClr>
                <a:schemeClr val="accent1">
                  <a:lumMod val="75000"/>
                </a:schemeClr>
              </a:buClr>
              <a:buNone/>
              <a:defRPr/>
            </a:pPr>
            <a:endParaRPr lang="en-US" altLang="en-US" dirty="0"/>
          </a:p>
        </p:txBody>
      </p:sp>
      <p:sp>
        <p:nvSpPr>
          <p:cNvPr id="23556" name="Slide Number Placeholder 5">
            <a:extLst>
              <a:ext uri="{FF2B5EF4-FFF2-40B4-BE49-F238E27FC236}">
                <a16:creationId xmlns:a16="http://schemas.microsoft.com/office/drawing/2014/main" id="{DD8A5F21-BF73-1BFE-6F48-2E2A369CBEE5}"/>
              </a:ext>
            </a:extLst>
          </p:cNvPr>
          <p:cNvSpPr>
            <a:spLocks noGrp="1"/>
          </p:cNvSpPr>
          <p:nvPr>
            <p:ph type="sldNum" sz="quarter" idx="12"/>
          </p:nvPr>
        </p:nvSpPr>
        <p:spPr bwMode="auto">
          <a:xfrm>
            <a:off x="152400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0542C179-5218-45C1-AA32-AFE793F4E699}" type="slidenum">
              <a:rPr lang="en-GB" altLang="en-US" sz="1400">
                <a:solidFill>
                  <a:srgbClr val="FFFFFF"/>
                </a:solidFill>
                <a:latin typeface="Franklin Gothic Book" panose="020B0503020102020204" pitchFamily="34" charset="0"/>
              </a:rPr>
              <a:pPr/>
              <a:t>72</a:t>
            </a:fld>
            <a:endParaRPr lang="en-GB" altLang="en-US" sz="1400">
              <a:solidFill>
                <a:srgbClr val="FFFFFF"/>
              </a:solidFill>
              <a:latin typeface="Franklin Gothic Book" panose="020B0503020102020204" pitchFamily="34" charset="0"/>
            </a:endParaRPr>
          </a:p>
        </p:txBody>
      </p:sp>
      <p:grpSp>
        <p:nvGrpSpPr>
          <p:cNvPr id="2" name="Group 1">
            <a:extLst>
              <a:ext uri="{FF2B5EF4-FFF2-40B4-BE49-F238E27FC236}">
                <a16:creationId xmlns:a16="http://schemas.microsoft.com/office/drawing/2014/main" id="{2CCD53B5-0594-BB93-4597-5716EA61EFF0}"/>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5391E4E7-1582-ED36-5335-8E4A0E940886}"/>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E5A9D969-3C77-CB01-B638-0B3274CC0F4B}"/>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49468B0F-12F2-D0DB-DC31-2B9A82C99295}"/>
              </a:ext>
            </a:extLst>
          </p:cNvPr>
          <p:cNvPicPr>
            <a:picLocks noChangeAspect="1"/>
          </p:cNvPicPr>
          <p:nvPr/>
        </p:nvPicPr>
        <p:blipFill rotWithShape="1">
          <a:blip r:embed="rId6"/>
          <a:srcRect l="44460" t="53448" r="30342" b="33142"/>
          <a:stretch/>
        </p:blipFill>
        <p:spPr>
          <a:xfrm>
            <a:off x="88266" y="5900464"/>
            <a:ext cx="5263763" cy="95753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2"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D652B-7C8D-403F-F600-9E68AB2848E1}"/>
              </a:ext>
            </a:extLst>
          </p:cNvPr>
          <p:cNvSpPr>
            <a:spLocks noGrp="1"/>
          </p:cNvSpPr>
          <p:nvPr>
            <p:ph type="title"/>
          </p:nvPr>
        </p:nvSpPr>
        <p:spPr/>
        <p:txBody>
          <a:bodyPr/>
          <a:lstStyle/>
          <a:p>
            <a:r>
              <a:rPr lang="en-US" altLang="en-US" dirty="0">
                <a:ln>
                  <a:noFill/>
                </a:ln>
              </a:rPr>
              <a:t>Chi Square</a:t>
            </a:r>
            <a:endParaRPr lang="en-GB" dirty="0"/>
          </a:p>
        </p:txBody>
      </p:sp>
      <p:sp>
        <p:nvSpPr>
          <p:cNvPr id="3" name="Content Placeholder 2">
            <a:extLst>
              <a:ext uri="{FF2B5EF4-FFF2-40B4-BE49-F238E27FC236}">
                <a16:creationId xmlns:a16="http://schemas.microsoft.com/office/drawing/2014/main" id="{7D3EE55D-7119-FACA-F4FE-C79A3C0C004C}"/>
              </a:ext>
            </a:extLst>
          </p:cNvPr>
          <p:cNvSpPr>
            <a:spLocks noGrp="1"/>
          </p:cNvSpPr>
          <p:nvPr>
            <p:ph idx="1"/>
          </p:nvPr>
        </p:nvSpPr>
        <p:spPr>
          <a:xfrm>
            <a:off x="766763" y="1690688"/>
            <a:ext cx="10515600" cy="4351338"/>
          </a:xfrm>
        </p:spPr>
        <p:txBody>
          <a:bodyPr/>
          <a:lstStyle/>
          <a:p>
            <a:pPr marL="0" indent="0" algn="just">
              <a:buNone/>
            </a:pPr>
            <a:r>
              <a:rPr lang="en-US" dirty="0"/>
              <a:t>The Chi-square test of independence is used to test hypothesis that two categorical variables are independent of each other. </a:t>
            </a:r>
          </a:p>
          <a:p>
            <a:pPr marL="0" indent="0" algn="just">
              <a:buNone/>
            </a:pPr>
            <a:endParaRPr lang="en-US" dirty="0"/>
          </a:p>
          <a:p>
            <a:pPr marL="0" indent="0" algn="just">
              <a:buNone/>
            </a:pPr>
            <a:r>
              <a:rPr lang="en-US" dirty="0"/>
              <a:t>The Chi-square test of independence is a popular method for testing hypothesis on discrete data. Discrete data can be nominal or ordinal. </a:t>
            </a:r>
          </a:p>
          <a:p>
            <a:pPr marL="0" indent="0" algn="just">
              <a:buNone/>
            </a:pPr>
            <a:endParaRPr lang="en-US" dirty="0"/>
          </a:p>
          <a:p>
            <a:pPr marL="0" indent="0" algn="just">
              <a:buNone/>
            </a:pPr>
            <a:r>
              <a:rPr lang="en-US" dirty="0"/>
              <a:t>p &lt;.05 indicates that two variables are not independent of each other. One variable is associated with another. </a:t>
            </a:r>
          </a:p>
          <a:p>
            <a:pPr marL="0" indent="0" algn="just">
              <a:buNone/>
            </a:pPr>
            <a:endParaRPr lang="en-US" dirty="0"/>
          </a:p>
          <a:p>
            <a:pPr marL="0" indent="0" algn="just">
              <a:buNone/>
            </a:pPr>
            <a:endParaRPr lang="en-US" dirty="0"/>
          </a:p>
          <a:p>
            <a:pPr marL="0" indent="0" algn="just">
              <a:buNone/>
            </a:pPr>
            <a:endParaRPr lang="en-US" dirty="0"/>
          </a:p>
          <a:p>
            <a:pPr marL="0" indent="0" algn="just">
              <a:buNone/>
            </a:pPr>
            <a:endParaRPr lang="en-US" dirty="0"/>
          </a:p>
          <a:p>
            <a:pPr marL="0" indent="0">
              <a:buNone/>
            </a:pPr>
            <a:endParaRPr lang="en-US" dirty="0"/>
          </a:p>
          <a:p>
            <a:pPr marL="0" indent="0">
              <a:buNone/>
            </a:pPr>
            <a:endParaRPr lang="en-GB" dirty="0"/>
          </a:p>
        </p:txBody>
      </p:sp>
      <p:grpSp>
        <p:nvGrpSpPr>
          <p:cNvPr id="4" name="Group 3">
            <a:extLst>
              <a:ext uri="{FF2B5EF4-FFF2-40B4-BE49-F238E27FC236}">
                <a16:creationId xmlns:a16="http://schemas.microsoft.com/office/drawing/2014/main" id="{47B19444-0364-6E05-914B-E0C42CDED37B}"/>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9FE366DC-B5CC-4E4B-C6B5-398052BD527C}"/>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E47341AC-7E84-2E41-4FE1-C4381B88CB2A}"/>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5A4767AB-1E22-808D-AF4B-C63F340D7D08}"/>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105348163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6B6C7-7CE7-1EDA-D033-67E57EF378A0}"/>
              </a:ext>
            </a:extLst>
          </p:cNvPr>
          <p:cNvSpPr>
            <a:spLocks noGrp="1"/>
          </p:cNvSpPr>
          <p:nvPr>
            <p:ph type="title"/>
          </p:nvPr>
        </p:nvSpPr>
        <p:spPr>
          <a:xfrm>
            <a:off x="838200" y="365126"/>
            <a:ext cx="10515600" cy="578772"/>
          </a:xfrm>
        </p:spPr>
        <p:txBody>
          <a:bodyPr>
            <a:normAutofit fontScale="90000"/>
          </a:bodyPr>
          <a:lstStyle/>
          <a:p>
            <a:r>
              <a:rPr lang="en-GB" b="1" dirty="0"/>
              <a:t>Assumptions </a:t>
            </a:r>
            <a:endParaRPr lang="en-GB" dirty="0"/>
          </a:p>
        </p:txBody>
      </p:sp>
      <p:sp>
        <p:nvSpPr>
          <p:cNvPr id="3" name="Content Placeholder 2">
            <a:extLst>
              <a:ext uri="{FF2B5EF4-FFF2-40B4-BE49-F238E27FC236}">
                <a16:creationId xmlns:a16="http://schemas.microsoft.com/office/drawing/2014/main" id="{B5C79F9A-2CAA-E62C-1DB3-878F56A9FCE3}"/>
              </a:ext>
            </a:extLst>
          </p:cNvPr>
          <p:cNvSpPr>
            <a:spLocks noGrp="1"/>
          </p:cNvSpPr>
          <p:nvPr>
            <p:ph idx="1"/>
          </p:nvPr>
        </p:nvSpPr>
        <p:spPr>
          <a:xfrm>
            <a:off x="689344" y="943897"/>
            <a:ext cx="10515600" cy="5125063"/>
          </a:xfrm>
        </p:spPr>
        <p:txBody>
          <a:bodyPr>
            <a:normAutofit lnSpcReduction="10000"/>
          </a:bodyPr>
          <a:lstStyle/>
          <a:p>
            <a:pPr marL="514350" indent="-514350">
              <a:buFont typeface="+mj-lt"/>
              <a:buAutoNum type="arabicPeriod"/>
            </a:pPr>
            <a:r>
              <a:rPr lang="en-US" dirty="0"/>
              <a:t>The data in the cells should be frequencies, or counts of cases rather than percentages or some other transformation of the data.</a:t>
            </a:r>
          </a:p>
          <a:p>
            <a:pPr marL="514350" indent="-514350">
              <a:buFont typeface="+mj-lt"/>
              <a:buAutoNum type="arabicPeriod"/>
            </a:pPr>
            <a:r>
              <a:rPr lang="en-GB" b="1" dirty="0"/>
              <a:t>Data must be categorical</a:t>
            </a:r>
          </a:p>
          <a:p>
            <a:pPr marL="514350" indent="-514350">
              <a:buFont typeface="+mj-lt"/>
              <a:buAutoNum type="arabicPeriod"/>
            </a:pPr>
            <a:r>
              <a:rPr lang="en-GB" b="1" dirty="0"/>
              <a:t>Observations must be independent. </a:t>
            </a:r>
            <a:r>
              <a:rPr lang="en-US" dirty="0"/>
              <a:t>This means that a different test must be used if the two groups are related. For example, a different test must be used if the researcher’s data consists of paired samples, such as in studies in which a parent is paired with his or her child.</a:t>
            </a:r>
            <a:endParaRPr lang="en-GB" b="1" dirty="0"/>
          </a:p>
          <a:p>
            <a:pPr marL="514350" indent="-514350">
              <a:buFont typeface="+mj-lt"/>
              <a:buAutoNum type="arabicPeriod"/>
            </a:pPr>
            <a:r>
              <a:rPr lang="en-US" dirty="0"/>
              <a:t>The levels (or categories) of the variables are mutually exclusive. That is, a particular subject fits into one and only one level of each of the variables.</a:t>
            </a:r>
          </a:p>
          <a:p>
            <a:pPr marL="514350" indent="-514350">
              <a:buFont typeface="+mj-lt"/>
              <a:buAutoNum type="arabicPeriod"/>
            </a:pPr>
            <a:r>
              <a:rPr lang="en-US" dirty="0"/>
              <a:t>The value of the cell </a:t>
            </a:r>
            <a:r>
              <a:rPr lang="en-US" i="1" dirty="0"/>
              <a:t>expected</a:t>
            </a:r>
            <a:r>
              <a:rPr lang="en-US" dirty="0"/>
              <a:t> should be 5 or more in at least 80% of the cells. </a:t>
            </a:r>
            <a:endParaRPr lang="en-GB" dirty="0"/>
          </a:p>
          <a:p>
            <a:pPr marL="0" indent="0">
              <a:buNone/>
            </a:pPr>
            <a:endParaRPr lang="en-US" dirty="0"/>
          </a:p>
          <a:p>
            <a:pPr marL="0" indent="0">
              <a:buNone/>
            </a:pPr>
            <a:endParaRPr lang="en-US" b="1" dirty="0"/>
          </a:p>
          <a:p>
            <a:endParaRPr lang="en-GB" dirty="0"/>
          </a:p>
        </p:txBody>
      </p:sp>
    </p:spTree>
    <p:extLst>
      <p:ext uri="{BB962C8B-B14F-4D97-AF65-F5344CB8AC3E}">
        <p14:creationId xmlns:p14="http://schemas.microsoft.com/office/powerpoint/2010/main" val="28768701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43" name="Rectangle 3">
            <a:extLst>
              <a:ext uri="{FF2B5EF4-FFF2-40B4-BE49-F238E27FC236}">
                <a16:creationId xmlns:a16="http://schemas.microsoft.com/office/drawing/2014/main" id="{6C559B21-DD37-FFAF-5FCC-AB27FB6B32B1}"/>
              </a:ext>
            </a:extLst>
          </p:cNvPr>
          <p:cNvSpPr>
            <a:spLocks noGrp="1"/>
          </p:cNvSpPr>
          <p:nvPr>
            <p:ph type="title"/>
          </p:nvPr>
        </p:nvSpPr>
        <p:spPr>
          <a:xfrm>
            <a:off x="3047999" y="0"/>
            <a:ext cx="7610475" cy="1143000"/>
          </a:xfrm>
        </p:spPr>
        <p:txBody>
          <a:bodyPr>
            <a:normAutofit/>
          </a:bodyPr>
          <a:lstStyle/>
          <a:p>
            <a:pPr eaLnBrk="1" hangingPunct="1"/>
            <a:r>
              <a:rPr lang="en-US" altLang="en-US" dirty="0">
                <a:ln>
                  <a:noFill/>
                </a:ln>
              </a:rPr>
              <a:t>Chi Square in SPSS </a:t>
            </a:r>
          </a:p>
        </p:txBody>
      </p:sp>
      <p:sp>
        <p:nvSpPr>
          <p:cNvPr id="23556" name="Slide Number Placeholder 5">
            <a:extLst>
              <a:ext uri="{FF2B5EF4-FFF2-40B4-BE49-F238E27FC236}">
                <a16:creationId xmlns:a16="http://schemas.microsoft.com/office/drawing/2014/main" id="{DD8A5F21-BF73-1BFE-6F48-2E2A369CBEE5}"/>
              </a:ext>
            </a:extLst>
          </p:cNvPr>
          <p:cNvSpPr>
            <a:spLocks noGrp="1"/>
          </p:cNvSpPr>
          <p:nvPr>
            <p:ph type="sldNum" sz="quarter" idx="12"/>
          </p:nvPr>
        </p:nvSpPr>
        <p:spPr bwMode="auto">
          <a:xfrm>
            <a:off x="152400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0542C179-5218-45C1-AA32-AFE793F4E699}" type="slidenum">
              <a:rPr lang="en-GB" altLang="en-US" sz="1400">
                <a:solidFill>
                  <a:srgbClr val="FFFFFF"/>
                </a:solidFill>
                <a:latin typeface="Franklin Gothic Book" panose="020B0503020102020204" pitchFamily="34" charset="0"/>
              </a:rPr>
              <a:pPr/>
              <a:t>75</a:t>
            </a:fld>
            <a:endParaRPr lang="en-GB" altLang="en-US" sz="1400">
              <a:solidFill>
                <a:srgbClr val="FFFFFF"/>
              </a:solidFill>
              <a:latin typeface="Franklin Gothic Book" panose="020B0503020102020204" pitchFamily="34" charset="0"/>
            </a:endParaRPr>
          </a:p>
        </p:txBody>
      </p:sp>
      <p:grpSp>
        <p:nvGrpSpPr>
          <p:cNvPr id="2" name="Group 1">
            <a:extLst>
              <a:ext uri="{FF2B5EF4-FFF2-40B4-BE49-F238E27FC236}">
                <a16:creationId xmlns:a16="http://schemas.microsoft.com/office/drawing/2014/main" id="{2CCD53B5-0594-BB93-4597-5716EA61EFF0}"/>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5391E4E7-1582-ED36-5335-8E4A0E940886}"/>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E5A9D969-3C77-CB01-B638-0B3274CC0F4B}"/>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49468B0F-12F2-D0DB-DC31-2B9A82C99295}"/>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
        <p:nvSpPr>
          <p:cNvPr id="9" name="TextBox 8">
            <a:extLst>
              <a:ext uri="{FF2B5EF4-FFF2-40B4-BE49-F238E27FC236}">
                <a16:creationId xmlns:a16="http://schemas.microsoft.com/office/drawing/2014/main" id="{EB142D12-98B2-258F-0EC6-3E5CE2F825EF}"/>
              </a:ext>
            </a:extLst>
          </p:cNvPr>
          <p:cNvSpPr txBox="1"/>
          <p:nvPr/>
        </p:nvSpPr>
        <p:spPr>
          <a:xfrm>
            <a:off x="1121568" y="1194078"/>
            <a:ext cx="9948864" cy="1477328"/>
          </a:xfrm>
          <a:prstGeom prst="rect">
            <a:avLst/>
          </a:prstGeom>
          <a:noFill/>
        </p:spPr>
        <p:txBody>
          <a:bodyPr wrap="square">
            <a:spAutoFit/>
          </a:bodyPr>
          <a:lstStyle/>
          <a:p>
            <a:r>
              <a:rPr lang="en-GB" sz="3600" dirty="0">
                <a:hlinkClick r:id="rId6"/>
              </a:rPr>
              <a:t>Chi-square in SPSS (5:02 mins)</a:t>
            </a:r>
          </a:p>
          <a:p>
            <a:r>
              <a:rPr lang="en-GB" sz="3600" dirty="0">
                <a:hlinkClick r:id="rId6"/>
              </a:rPr>
              <a:t>https://www.youtube.com/watch?v=wfIfEWMJY3s</a:t>
            </a:r>
            <a:endParaRPr lang="en-GB" sz="3600" dirty="0"/>
          </a:p>
          <a:p>
            <a:endParaRPr lang="en-GB" dirty="0"/>
          </a:p>
        </p:txBody>
      </p:sp>
    </p:spTree>
    <p:extLst>
      <p:ext uri="{BB962C8B-B14F-4D97-AF65-F5344CB8AC3E}">
        <p14:creationId xmlns:p14="http://schemas.microsoft.com/office/powerpoint/2010/main" val="144829980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43" name="Rectangle 3">
            <a:extLst>
              <a:ext uri="{FF2B5EF4-FFF2-40B4-BE49-F238E27FC236}">
                <a16:creationId xmlns:a16="http://schemas.microsoft.com/office/drawing/2014/main" id="{6C559B21-DD37-FFAF-5FCC-AB27FB6B32B1}"/>
              </a:ext>
            </a:extLst>
          </p:cNvPr>
          <p:cNvSpPr>
            <a:spLocks noGrp="1"/>
          </p:cNvSpPr>
          <p:nvPr>
            <p:ph type="title"/>
          </p:nvPr>
        </p:nvSpPr>
        <p:spPr>
          <a:xfrm>
            <a:off x="353438" y="145108"/>
            <a:ext cx="5531797" cy="787940"/>
          </a:xfrm>
        </p:spPr>
        <p:txBody>
          <a:bodyPr>
            <a:normAutofit/>
          </a:bodyPr>
          <a:lstStyle/>
          <a:p>
            <a:pPr eaLnBrk="1" hangingPunct="1"/>
            <a:r>
              <a:rPr lang="en-US" altLang="en-US" dirty="0">
                <a:ln>
                  <a:noFill/>
                </a:ln>
              </a:rPr>
              <a:t>Chi Square in SPSS </a:t>
            </a:r>
          </a:p>
        </p:txBody>
      </p:sp>
      <p:sp>
        <p:nvSpPr>
          <p:cNvPr id="23556" name="Slide Number Placeholder 5">
            <a:extLst>
              <a:ext uri="{FF2B5EF4-FFF2-40B4-BE49-F238E27FC236}">
                <a16:creationId xmlns:a16="http://schemas.microsoft.com/office/drawing/2014/main" id="{DD8A5F21-BF73-1BFE-6F48-2E2A369CBEE5}"/>
              </a:ext>
            </a:extLst>
          </p:cNvPr>
          <p:cNvSpPr>
            <a:spLocks noGrp="1"/>
          </p:cNvSpPr>
          <p:nvPr>
            <p:ph type="sldNum" sz="quarter" idx="12"/>
          </p:nvPr>
        </p:nvSpPr>
        <p:spPr bwMode="auto">
          <a:xfrm>
            <a:off x="152400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0542C179-5218-45C1-AA32-AFE793F4E699}" type="slidenum">
              <a:rPr lang="en-GB" altLang="en-US" sz="1400">
                <a:solidFill>
                  <a:srgbClr val="FFFFFF"/>
                </a:solidFill>
                <a:latin typeface="Franklin Gothic Book" panose="020B0503020102020204" pitchFamily="34" charset="0"/>
              </a:rPr>
              <a:pPr/>
              <a:t>76</a:t>
            </a:fld>
            <a:endParaRPr lang="en-GB" altLang="en-US" sz="1400">
              <a:solidFill>
                <a:srgbClr val="FFFFFF"/>
              </a:solidFill>
              <a:latin typeface="Franklin Gothic Book" panose="020B0503020102020204" pitchFamily="34" charset="0"/>
            </a:endParaRPr>
          </a:p>
        </p:txBody>
      </p:sp>
      <p:grpSp>
        <p:nvGrpSpPr>
          <p:cNvPr id="2" name="Group 1">
            <a:extLst>
              <a:ext uri="{FF2B5EF4-FFF2-40B4-BE49-F238E27FC236}">
                <a16:creationId xmlns:a16="http://schemas.microsoft.com/office/drawing/2014/main" id="{2CCD53B5-0594-BB93-4597-5716EA61EFF0}"/>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5391E4E7-1582-ED36-5335-8E4A0E940886}"/>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E5A9D969-3C77-CB01-B638-0B3274CC0F4B}"/>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49468B0F-12F2-D0DB-DC31-2B9A82C99295}"/>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pic>
        <p:nvPicPr>
          <p:cNvPr id="7" name="Picture 6">
            <a:extLst>
              <a:ext uri="{FF2B5EF4-FFF2-40B4-BE49-F238E27FC236}">
                <a16:creationId xmlns:a16="http://schemas.microsoft.com/office/drawing/2014/main" id="{1187BFF3-C01A-F111-0B9B-3FCAA6CDCDBF}"/>
              </a:ext>
            </a:extLst>
          </p:cNvPr>
          <p:cNvPicPr>
            <a:picLocks noChangeAspect="1"/>
          </p:cNvPicPr>
          <p:nvPr/>
        </p:nvPicPr>
        <p:blipFill rotWithShape="1">
          <a:blip r:embed="rId6"/>
          <a:srcRect r="43255" b="39007"/>
          <a:stretch/>
        </p:blipFill>
        <p:spPr>
          <a:xfrm>
            <a:off x="4757070" y="370564"/>
            <a:ext cx="7199185" cy="5158700"/>
          </a:xfrm>
          <a:prstGeom prst="rect">
            <a:avLst/>
          </a:prstGeom>
        </p:spPr>
      </p:pic>
      <p:sp>
        <p:nvSpPr>
          <p:cNvPr id="6" name="Oval 5">
            <a:extLst>
              <a:ext uri="{FF2B5EF4-FFF2-40B4-BE49-F238E27FC236}">
                <a16:creationId xmlns:a16="http://schemas.microsoft.com/office/drawing/2014/main" id="{DB6D31A0-73AA-7A72-8CA0-7401CDD1F1DF}"/>
              </a:ext>
            </a:extLst>
          </p:cNvPr>
          <p:cNvSpPr/>
          <p:nvPr/>
        </p:nvSpPr>
        <p:spPr>
          <a:xfrm>
            <a:off x="6872288" y="1500188"/>
            <a:ext cx="2486025" cy="321468"/>
          </a:xfrm>
          <a:prstGeom prst="ellipse">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C8B28F0A-0D1F-1A34-AA73-2A9AD4C98683}"/>
              </a:ext>
            </a:extLst>
          </p:cNvPr>
          <p:cNvSpPr/>
          <p:nvPr/>
        </p:nvSpPr>
        <p:spPr>
          <a:xfrm>
            <a:off x="9358313" y="3028952"/>
            <a:ext cx="2486025" cy="321468"/>
          </a:xfrm>
          <a:prstGeom prst="ellipse">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69F43E9F-239B-672E-A571-D4257DB9D981}"/>
              </a:ext>
            </a:extLst>
          </p:cNvPr>
          <p:cNvCxnSpPr/>
          <p:nvPr/>
        </p:nvCxnSpPr>
        <p:spPr>
          <a:xfrm>
            <a:off x="3857625" y="1143000"/>
            <a:ext cx="2764631" cy="47863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3D43DD5-C5CA-E85A-CD0C-B154AEDFC12E}"/>
              </a:ext>
            </a:extLst>
          </p:cNvPr>
          <p:cNvCxnSpPr/>
          <p:nvPr/>
        </p:nvCxnSpPr>
        <p:spPr>
          <a:xfrm>
            <a:off x="6538912" y="2717917"/>
            <a:ext cx="2764631" cy="47863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6109710"/>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3">
            <a:extLst>
              <a:ext uri="{FF2B5EF4-FFF2-40B4-BE49-F238E27FC236}">
                <a16:creationId xmlns:a16="http://schemas.microsoft.com/office/drawing/2014/main" id="{518A7C3B-6CA1-75B9-0404-474584113035}"/>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F1F56810-641A-4025-9696-730F691372F6}" type="slidenum">
              <a:rPr lang="en-US" altLang="en-US">
                <a:solidFill>
                  <a:srgbClr val="D38E27"/>
                </a:solidFill>
                <a:latin typeface="Arial" panose="020B0604020202020204" pitchFamily="34" charset="0"/>
              </a:rPr>
              <a:pPr/>
              <a:t>77</a:t>
            </a:fld>
            <a:endParaRPr lang="en-US" altLang="en-US">
              <a:solidFill>
                <a:srgbClr val="D38E27"/>
              </a:solidFill>
              <a:latin typeface="Arial" panose="020B0604020202020204" pitchFamily="34" charset="0"/>
            </a:endParaRPr>
          </a:p>
        </p:txBody>
      </p:sp>
      <p:sp>
        <p:nvSpPr>
          <p:cNvPr id="5" name="Oval 4">
            <a:extLst>
              <a:ext uri="{FF2B5EF4-FFF2-40B4-BE49-F238E27FC236}">
                <a16:creationId xmlns:a16="http://schemas.microsoft.com/office/drawing/2014/main" id="{5A502361-615F-1272-6153-448B5FC2A5A4}"/>
              </a:ext>
            </a:extLst>
          </p:cNvPr>
          <p:cNvSpPr/>
          <p:nvPr/>
        </p:nvSpPr>
        <p:spPr>
          <a:xfrm>
            <a:off x="2057400" y="1677988"/>
            <a:ext cx="4191000" cy="11303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1.Click on Analysis, Crosstabs.</a:t>
            </a:r>
          </a:p>
        </p:txBody>
      </p:sp>
      <p:sp>
        <p:nvSpPr>
          <p:cNvPr id="7" name="Rounded Rectangle 6">
            <a:extLst>
              <a:ext uri="{FF2B5EF4-FFF2-40B4-BE49-F238E27FC236}">
                <a16:creationId xmlns:a16="http://schemas.microsoft.com/office/drawing/2014/main" id="{D62ED7F7-A8AB-F4AE-A8BB-6A2C4121C0AD}"/>
              </a:ext>
            </a:extLst>
          </p:cNvPr>
          <p:cNvSpPr/>
          <p:nvPr/>
        </p:nvSpPr>
        <p:spPr>
          <a:xfrm>
            <a:off x="5029200" y="152401"/>
            <a:ext cx="4442652" cy="12329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Q: Are there differences in salary between men and women?</a:t>
            </a:r>
          </a:p>
        </p:txBody>
      </p:sp>
      <p:pic>
        <p:nvPicPr>
          <p:cNvPr id="25605" name="Picture 8">
            <a:extLst>
              <a:ext uri="{FF2B5EF4-FFF2-40B4-BE49-F238E27FC236}">
                <a16:creationId xmlns:a16="http://schemas.microsoft.com/office/drawing/2014/main" id="{8ABE022E-DE04-F174-50AC-D3B99CBE7D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0399" y="1575559"/>
            <a:ext cx="3657601" cy="4134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Oval 8">
            <a:extLst>
              <a:ext uri="{FF2B5EF4-FFF2-40B4-BE49-F238E27FC236}">
                <a16:creationId xmlns:a16="http://schemas.microsoft.com/office/drawing/2014/main" id="{44318BD5-941D-FDD4-C1A3-0AC7CF75F1C1}"/>
              </a:ext>
            </a:extLst>
          </p:cNvPr>
          <p:cNvSpPr/>
          <p:nvPr/>
        </p:nvSpPr>
        <p:spPr>
          <a:xfrm>
            <a:off x="2374900" y="3581400"/>
            <a:ext cx="36449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4.Click on Statistics and select Chi-Squares</a:t>
            </a:r>
          </a:p>
        </p:txBody>
      </p:sp>
      <p:grpSp>
        <p:nvGrpSpPr>
          <p:cNvPr id="2" name="Group 1">
            <a:extLst>
              <a:ext uri="{FF2B5EF4-FFF2-40B4-BE49-F238E27FC236}">
                <a16:creationId xmlns:a16="http://schemas.microsoft.com/office/drawing/2014/main" id="{10FF8F76-063C-B134-79E0-70E06D607954}"/>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C91CD3AC-293B-F990-A6BF-2E95D5DC2CCB}"/>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06DF7708-1488-FEC6-A5DC-588ABA3F1251}"/>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62FADD6E-ADC7-46B2-C606-92C3AB817C52}"/>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3">
            <a:extLst>
              <a:ext uri="{FF2B5EF4-FFF2-40B4-BE49-F238E27FC236}">
                <a16:creationId xmlns:a16="http://schemas.microsoft.com/office/drawing/2014/main" id="{518A7C3B-6CA1-75B9-0404-474584113035}"/>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F1F56810-641A-4025-9696-730F691372F6}" type="slidenum">
              <a:rPr lang="en-US" altLang="en-US">
                <a:solidFill>
                  <a:srgbClr val="D38E27"/>
                </a:solidFill>
                <a:latin typeface="Arial" panose="020B0604020202020204" pitchFamily="34" charset="0"/>
              </a:rPr>
              <a:pPr/>
              <a:t>78</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10FF8F76-063C-B134-79E0-70E06D607954}"/>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C91CD3AC-293B-F990-A6BF-2E95D5DC2CCB}"/>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06DF7708-1488-FEC6-A5DC-588ABA3F125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62FADD6E-ADC7-46B2-C606-92C3AB817C52}"/>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12" name="Picture 11">
            <a:extLst>
              <a:ext uri="{FF2B5EF4-FFF2-40B4-BE49-F238E27FC236}">
                <a16:creationId xmlns:a16="http://schemas.microsoft.com/office/drawing/2014/main" id="{B6C5E1D5-0AD3-7929-7441-D45D17A46CE0}"/>
              </a:ext>
            </a:extLst>
          </p:cNvPr>
          <p:cNvPicPr>
            <a:picLocks noChangeAspect="1"/>
          </p:cNvPicPr>
          <p:nvPr/>
        </p:nvPicPr>
        <p:blipFill rotWithShape="1">
          <a:blip r:embed="rId5"/>
          <a:srcRect l="30602" t="24062" r="5555" b="22708"/>
          <a:stretch/>
        </p:blipFill>
        <p:spPr>
          <a:xfrm>
            <a:off x="3039584" y="714373"/>
            <a:ext cx="8122607" cy="45148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Oval 4">
            <a:extLst>
              <a:ext uri="{FF2B5EF4-FFF2-40B4-BE49-F238E27FC236}">
                <a16:creationId xmlns:a16="http://schemas.microsoft.com/office/drawing/2014/main" id="{4FA3B5EB-F4AA-F37E-BD98-D597914692D9}"/>
              </a:ext>
            </a:extLst>
          </p:cNvPr>
          <p:cNvSpPr/>
          <p:nvPr/>
        </p:nvSpPr>
        <p:spPr>
          <a:xfrm>
            <a:off x="8028511" y="1871663"/>
            <a:ext cx="972766" cy="442913"/>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F0017950-697B-6720-E5B3-794FE10FE280}"/>
              </a:ext>
            </a:extLst>
          </p:cNvPr>
          <p:cNvSpPr/>
          <p:nvPr/>
        </p:nvSpPr>
        <p:spPr>
          <a:xfrm>
            <a:off x="5266242" y="1909760"/>
            <a:ext cx="1313151" cy="304804"/>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0542F30B-697B-B745-B9E3-DB187DE601F0}"/>
              </a:ext>
            </a:extLst>
          </p:cNvPr>
          <p:cNvSpPr/>
          <p:nvPr/>
        </p:nvSpPr>
        <p:spPr>
          <a:xfrm>
            <a:off x="5256850" y="1116932"/>
            <a:ext cx="1844038" cy="411832"/>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5554933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3">
            <a:extLst>
              <a:ext uri="{FF2B5EF4-FFF2-40B4-BE49-F238E27FC236}">
                <a16:creationId xmlns:a16="http://schemas.microsoft.com/office/drawing/2014/main" id="{518A7C3B-6CA1-75B9-0404-474584113035}"/>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F1F56810-641A-4025-9696-730F691372F6}" type="slidenum">
              <a:rPr lang="en-US" altLang="en-US">
                <a:solidFill>
                  <a:srgbClr val="D38E27"/>
                </a:solidFill>
                <a:latin typeface="Arial" panose="020B0604020202020204" pitchFamily="34" charset="0"/>
              </a:rPr>
              <a:pPr/>
              <a:t>79</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10FF8F76-063C-B134-79E0-70E06D607954}"/>
              </a:ext>
            </a:extLst>
          </p:cNvPr>
          <p:cNvGrpSpPr/>
          <p:nvPr/>
        </p:nvGrpSpPr>
        <p:grpSpPr>
          <a:xfrm>
            <a:off x="5114980" y="5900466"/>
            <a:ext cx="7039555" cy="957534"/>
            <a:chOff x="5152445" y="5900466"/>
            <a:chExt cx="7039555" cy="957534"/>
          </a:xfrm>
        </p:grpSpPr>
        <p:pic>
          <p:nvPicPr>
            <p:cNvPr id="3" name="Picture 2">
              <a:extLst>
                <a:ext uri="{FF2B5EF4-FFF2-40B4-BE49-F238E27FC236}">
                  <a16:creationId xmlns:a16="http://schemas.microsoft.com/office/drawing/2014/main" id="{C91CD3AC-293B-F990-A6BF-2E95D5DC2CCB}"/>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06DF7708-1488-FEC6-A5DC-588ABA3F125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62FADD6E-ADC7-46B2-C606-92C3AB817C52}"/>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
        <p:nvSpPr>
          <p:cNvPr id="5" name="Oval 4">
            <a:extLst>
              <a:ext uri="{FF2B5EF4-FFF2-40B4-BE49-F238E27FC236}">
                <a16:creationId xmlns:a16="http://schemas.microsoft.com/office/drawing/2014/main" id="{4FA3B5EB-F4AA-F37E-BD98-D597914692D9}"/>
              </a:ext>
            </a:extLst>
          </p:cNvPr>
          <p:cNvSpPr/>
          <p:nvPr/>
        </p:nvSpPr>
        <p:spPr>
          <a:xfrm>
            <a:off x="8028511" y="1871663"/>
            <a:ext cx="972766" cy="442913"/>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F0017950-697B-6720-E5B3-794FE10FE280}"/>
              </a:ext>
            </a:extLst>
          </p:cNvPr>
          <p:cNvSpPr/>
          <p:nvPr/>
        </p:nvSpPr>
        <p:spPr>
          <a:xfrm>
            <a:off x="5266242" y="1909760"/>
            <a:ext cx="1313151" cy="304804"/>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0542F30B-697B-B745-B9E3-DB187DE601F0}"/>
              </a:ext>
            </a:extLst>
          </p:cNvPr>
          <p:cNvSpPr/>
          <p:nvPr/>
        </p:nvSpPr>
        <p:spPr>
          <a:xfrm>
            <a:off x="5256850" y="1116932"/>
            <a:ext cx="1844038" cy="411832"/>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D72FAC6B-DBCC-1D40-7F53-B55DC11B4BE2}"/>
              </a:ext>
            </a:extLst>
          </p:cNvPr>
          <p:cNvPicPr>
            <a:picLocks noChangeAspect="1"/>
          </p:cNvPicPr>
          <p:nvPr/>
        </p:nvPicPr>
        <p:blipFill>
          <a:blip r:embed="rId5"/>
          <a:stretch>
            <a:fillRect/>
          </a:stretch>
        </p:blipFill>
        <p:spPr>
          <a:xfrm>
            <a:off x="850900" y="1080370"/>
            <a:ext cx="10915537" cy="4697260"/>
          </a:xfrm>
          <a:prstGeom prst="rect">
            <a:avLst/>
          </a:prstGeom>
        </p:spPr>
      </p:pic>
    </p:spTree>
    <p:extLst>
      <p:ext uri="{BB962C8B-B14F-4D97-AF65-F5344CB8AC3E}">
        <p14:creationId xmlns:p14="http://schemas.microsoft.com/office/powerpoint/2010/main" val="116367242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3">
            <a:extLst>
              <a:ext uri="{FF2B5EF4-FFF2-40B4-BE49-F238E27FC236}">
                <a16:creationId xmlns:a16="http://schemas.microsoft.com/office/drawing/2014/main" id="{3BF15EEB-62F3-E63F-E7A2-F1A9E51EB1A1}"/>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8571B829-038A-490E-B192-030FBAAB2C06}" type="slidenum">
              <a:rPr lang="en-US" altLang="en-US">
                <a:solidFill>
                  <a:srgbClr val="D38E27"/>
                </a:solidFill>
                <a:latin typeface="Arial" panose="020B0604020202020204" pitchFamily="34" charset="0"/>
              </a:rPr>
              <a:pPr/>
              <a:t>80</a:t>
            </a:fld>
            <a:endParaRPr lang="en-US" altLang="en-US">
              <a:solidFill>
                <a:srgbClr val="D38E27"/>
              </a:solidFill>
              <a:latin typeface="Arial" panose="020B0604020202020204" pitchFamily="34" charset="0"/>
            </a:endParaRPr>
          </a:p>
        </p:txBody>
      </p:sp>
      <p:sp>
        <p:nvSpPr>
          <p:cNvPr id="5" name="Oval 4">
            <a:extLst>
              <a:ext uri="{FF2B5EF4-FFF2-40B4-BE49-F238E27FC236}">
                <a16:creationId xmlns:a16="http://schemas.microsoft.com/office/drawing/2014/main" id="{A197DD55-EABA-4881-3423-E605A09BB763}"/>
              </a:ext>
            </a:extLst>
          </p:cNvPr>
          <p:cNvSpPr/>
          <p:nvPr/>
        </p:nvSpPr>
        <p:spPr>
          <a:xfrm>
            <a:off x="0" y="3218886"/>
            <a:ext cx="2854959" cy="9575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Your output should look like this.</a:t>
            </a:r>
          </a:p>
        </p:txBody>
      </p:sp>
      <p:grpSp>
        <p:nvGrpSpPr>
          <p:cNvPr id="2" name="Group 1">
            <a:extLst>
              <a:ext uri="{FF2B5EF4-FFF2-40B4-BE49-F238E27FC236}">
                <a16:creationId xmlns:a16="http://schemas.microsoft.com/office/drawing/2014/main" id="{60BB9BCB-B9E2-8733-73EF-6A65BA37D6F5}"/>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83040176-629A-40C6-3DFC-8C34461E4D83}"/>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ACC1938F-2ADF-C7C1-844E-D3CB959ED9B7}"/>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8" name="Picture 7">
            <a:extLst>
              <a:ext uri="{FF2B5EF4-FFF2-40B4-BE49-F238E27FC236}">
                <a16:creationId xmlns:a16="http://schemas.microsoft.com/office/drawing/2014/main" id="{2BE8C640-9EE1-B9ED-6032-28BCBE1BE917}"/>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
        <p:nvSpPr>
          <p:cNvPr id="23" name="Rectangle 22">
            <a:extLst>
              <a:ext uri="{FF2B5EF4-FFF2-40B4-BE49-F238E27FC236}">
                <a16:creationId xmlns:a16="http://schemas.microsoft.com/office/drawing/2014/main" id="{F1306346-0349-698D-0487-87529795D7E5}"/>
              </a:ext>
            </a:extLst>
          </p:cNvPr>
          <p:cNvSpPr/>
          <p:nvPr/>
        </p:nvSpPr>
        <p:spPr>
          <a:xfrm>
            <a:off x="485349" y="4758899"/>
            <a:ext cx="8986503" cy="84560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0" i="1" dirty="0">
                <a:solidFill>
                  <a:srgbClr val="000000"/>
                </a:solidFill>
                <a:effectLst/>
                <a:highlight>
                  <a:srgbClr val="D9D9D9"/>
                </a:highlight>
                <a:latin typeface="Open Sans" panose="020B0606030504020204" pitchFamily="34" charset="0"/>
              </a:rPr>
              <a:t>Chi- Squar</a:t>
            </a:r>
            <a:r>
              <a:rPr lang="en-US" i="1" dirty="0">
                <a:solidFill>
                  <a:srgbClr val="000000"/>
                </a:solidFill>
                <a:highlight>
                  <a:srgbClr val="D9D9D9"/>
                </a:highlight>
                <a:latin typeface="Open Sans" panose="020B0606030504020204" pitchFamily="34" charset="0"/>
              </a:rPr>
              <a:t>e </a:t>
            </a:r>
            <a:r>
              <a:rPr lang="en-US" b="1" i="0" dirty="0">
                <a:solidFill>
                  <a:srgbClr val="000000"/>
                </a:solidFill>
                <a:effectLst/>
                <a:highlight>
                  <a:srgbClr val="D9D9D9"/>
                </a:highlight>
                <a:latin typeface="Open Sans" panose="020B0606030504020204" pitchFamily="34" charset="0"/>
              </a:rPr>
              <a:t>Report a Chi-Square Test Result (APA)</a:t>
            </a:r>
          </a:p>
          <a:p>
            <a:pPr algn="l"/>
            <a:r>
              <a:rPr lang="en-US" b="0" i="1" dirty="0">
                <a:solidFill>
                  <a:srgbClr val="000000"/>
                </a:solidFill>
                <a:effectLst/>
                <a:highlight>
                  <a:srgbClr val="D9D9D9"/>
                </a:highlight>
                <a:latin typeface="Open Sans" panose="020B0606030504020204" pitchFamily="34" charset="0"/>
              </a:rPr>
              <a:t>X</a:t>
            </a:r>
            <a:r>
              <a:rPr lang="en-US" b="0" i="1" baseline="30000" dirty="0">
                <a:solidFill>
                  <a:srgbClr val="000000"/>
                </a:solidFill>
                <a:effectLst/>
                <a:highlight>
                  <a:srgbClr val="D9D9D9"/>
                </a:highlight>
                <a:latin typeface="Open Sans" panose="020B0606030504020204" pitchFamily="34" charset="0"/>
              </a:rPr>
              <a:t>2</a:t>
            </a:r>
            <a:r>
              <a:rPr lang="en-US" b="0" i="0" dirty="0">
                <a:solidFill>
                  <a:srgbClr val="000000"/>
                </a:solidFill>
                <a:effectLst/>
                <a:highlight>
                  <a:srgbClr val="D9D9D9"/>
                </a:highlight>
                <a:latin typeface="Open Sans" panose="020B0606030504020204" pitchFamily="34" charset="0"/>
              </a:rPr>
              <a:t> (</a:t>
            </a:r>
            <a:r>
              <a:rPr lang="en-US" b="0" i="0" dirty="0" err="1">
                <a:solidFill>
                  <a:srgbClr val="FF0000"/>
                </a:solidFill>
                <a:effectLst/>
                <a:highlight>
                  <a:srgbClr val="D9D9D9"/>
                </a:highlight>
                <a:latin typeface="Open Sans" panose="020B0606030504020204" pitchFamily="34" charset="0"/>
              </a:rPr>
              <a:t>degress</a:t>
            </a:r>
            <a:r>
              <a:rPr lang="en-US" b="0" i="0" dirty="0">
                <a:solidFill>
                  <a:srgbClr val="FF0000"/>
                </a:solidFill>
                <a:effectLst/>
                <a:highlight>
                  <a:srgbClr val="D9D9D9"/>
                </a:highlight>
                <a:latin typeface="Open Sans" panose="020B0606030504020204" pitchFamily="34" charset="0"/>
              </a:rPr>
              <a:t> of freedom</a:t>
            </a:r>
            <a:r>
              <a:rPr lang="en-US" b="0" i="0" dirty="0">
                <a:solidFill>
                  <a:srgbClr val="000000"/>
                </a:solidFill>
                <a:effectLst/>
                <a:highlight>
                  <a:srgbClr val="D9D9D9"/>
                </a:highlight>
                <a:latin typeface="Open Sans" panose="020B0606030504020204" pitchFamily="34" charset="0"/>
              </a:rPr>
              <a:t>, </a:t>
            </a:r>
            <a:r>
              <a:rPr lang="en-US" b="0" i="1" dirty="0">
                <a:solidFill>
                  <a:srgbClr val="000000"/>
                </a:solidFill>
                <a:effectLst/>
                <a:highlight>
                  <a:srgbClr val="D9D9D9"/>
                </a:highlight>
                <a:latin typeface="Open Sans" panose="020B0606030504020204" pitchFamily="34" charset="0"/>
              </a:rPr>
              <a:t>N</a:t>
            </a:r>
            <a:r>
              <a:rPr lang="en-US" b="0" i="0" dirty="0">
                <a:solidFill>
                  <a:srgbClr val="000000"/>
                </a:solidFill>
                <a:effectLst/>
                <a:highlight>
                  <a:srgbClr val="D9D9D9"/>
                </a:highlight>
                <a:latin typeface="Open Sans" panose="020B0606030504020204" pitchFamily="34" charset="0"/>
              </a:rPr>
              <a:t> = </a:t>
            </a:r>
            <a:r>
              <a:rPr lang="en-US" b="0" i="0" dirty="0">
                <a:solidFill>
                  <a:srgbClr val="FF0000"/>
                </a:solidFill>
                <a:effectLst/>
                <a:highlight>
                  <a:srgbClr val="D9D9D9"/>
                </a:highlight>
                <a:latin typeface="Open Sans" panose="020B0606030504020204" pitchFamily="34" charset="0"/>
              </a:rPr>
              <a:t>sample size</a:t>
            </a:r>
            <a:r>
              <a:rPr lang="en-US" b="0" i="0" dirty="0">
                <a:solidFill>
                  <a:srgbClr val="000000"/>
                </a:solidFill>
                <a:effectLst/>
                <a:highlight>
                  <a:srgbClr val="D9D9D9"/>
                </a:highlight>
                <a:latin typeface="Open Sans" panose="020B0606030504020204" pitchFamily="34" charset="0"/>
              </a:rPr>
              <a:t>) = </a:t>
            </a:r>
            <a:r>
              <a:rPr lang="en-US" b="0" i="0" dirty="0">
                <a:solidFill>
                  <a:srgbClr val="FF0000"/>
                </a:solidFill>
                <a:effectLst/>
                <a:highlight>
                  <a:srgbClr val="D9D9D9"/>
                </a:highlight>
                <a:latin typeface="Open Sans" panose="020B0606030504020204" pitchFamily="34" charset="0"/>
              </a:rPr>
              <a:t>chi-square statistic value</a:t>
            </a:r>
            <a:r>
              <a:rPr lang="en-US" b="0" i="0" dirty="0">
                <a:solidFill>
                  <a:srgbClr val="000000"/>
                </a:solidFill>
                <a:effectLst/>
                <a:highlight>
                  <a:srgbClr val="D9D9D9"/>
                </a:highlight>
                <a:latin typeface="Open Sans" panose="020B0606030504020204" pitchFamily="34" charset="0"/>
              </a:rPr>
              <a:t>, </a:t>
            </a:r>
            <a:r>
              <a:rPr lang="en-US" b="0" i="1" dirty="0">
                <a:solidFill>
                  <a:srgbClr val="000000"/>
                </a:solidFill>
                <a:effectLst/>
                <a:highlight>
                  <a:srgbClr val="D9D9D9"/>
                </a:highlight>
                <a:latin typeface="Open Sans" panose="020B0606030504020204" pitchFamily="34" charset="0"/>
              </a:rPr>
              <a:t>p</a:t>
            </a:r>
            <a:r>
              <a:rPr lang="en-US" b="0" i="0" dirty="0">
                <a:solidFill>
                  <a:srgbClr val="000000"/>
                </a:solidFill>
                <a:effectLst/>
                <a:highlight>
                  <a:srgbClr val="D9D9D9"/>
                </a:highlight>
                <a:latin typeface="Open Sans" panose="020B0606030504020204" pitchFamily="34" charset="0"/>
              </a:rPr>
              <a:t> = </a:t>
            </a:r>
            <a:r>
              <a:rPr lang="en-US" b="0" i="1" dirty="0">
                <a:solidFill>
                  <a:srgbClr val="FF0000"/>
                </a:solidFill>
                <a:effectLst/>
                <a:highlight>
                  <a:srgbClr val="D9D9D9"/>
                </a:highlight>
                <a:latin typeface="Open Sans" panose="020B0606030504020204" pitchFamily="34" charset="0"/>
              </a:rPr>
              <a:t>p</a:t>
            </a:r>
            <a:r>
              <a:rPr lang="en-US" b="0" i="0" dirty="0">
                <a:solidFill>
                  <a:srgbClr val="FF0000"/>
                </a:solidFill>
                <a:effectLst/>
                <a:highlight>
                  <a:srgbClr val="D9D9D9"/>
                </a:highlight>
                <a:latin typeface="Open Sans" panose="020B0606030504020204" pitchFamily="34" charset="0"/>
              </a:rPr>
              <a:t> value</a:t>
            </a:r>
            <a:r>
              <a:rPr lang="en-US" b="0" i="0" dirty="0">
                <a:solidFill>
                  <a:srgbClr val="000000"/>
                </a:solidFill>
                <a:effectLst/>
                <a:highlight>
                  <a:srgbClr val="D9D9D9"/>
                </a:highlight>
                <a:latin typeface="Open Sans" panose="020B0606030504020204" pitchFamily="34" charset="0"/>
              </a:rPr>
              <a:t>.</a:t>
            </a:r>
            <a:endParaRPr lang="en-GB" b="1" i="0" dirty="0">
              <a:solidFill>
                <a:srgbClr val="000000"/>
              </a:solidFill>
              <a:effectLst/>
              <a:highlight>
                <a:srgbClr val="FFFFFF"/>
              </a:highlight>
              <a:latin typeface="Arial" panose="020B0604020202020204" pitchFamily="34" charset="0"/>
            </a:endParaRPr>
          </a:p>
        </p:txBody>
      </p:sp>
      <p:sp>
        <p:nvSpPr>
          <p:cNvPr id="6" name="Rounded Rectangle 5">
            <a:extLst>
              <a:ext uri="{FF2B5EF4-FFF2-40B4-BE49-F238E27FC236}">
                <a16:creationId xmlns:a16="http://schemas.microsoft.com/office/drawing/2014/main" id="{13C78B63-1101-09F5-C8C5-31E37BEE8F80}"/>
              </a:ext>
            </a:extLst>
          </p:cNvPr>
          <p:cNvSpPr/>
          <p:nvPr/>
        </p:nvSpPr>
        <p:spPr>
          <a:xfrm>
            <a:off x="8093709" y="342499"/>
            <a:ext cx="3962400" cy="1600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Answer to question: There are no significant differences in work mode between man and women.</a:t>
            </a:r>
          </a:p>
        </p:txBody>
      </p:sp>
      <p:pic>
        <p:nvPicPr>
          <p:cNvPr id="9" name="Picture 8">
            <a:extLst>
              <a:ext uri="{FF2B5EF4-FFF2-40B4-BE49-F238E27FC236}">
                <a16:creationId xmlns:a16="http://schemas.microsoft.com/office/drawing/2014/main" id="{49CEE975-B3F9-DE66-B588-859A7EF3456D}"/>
              </a:ext>
            </a:extLst>
          </p:cNvPr>
          <p:cNvPicPr>
            <a:picLocks noChangeAspect="1"/>
          </p:cNvPicPr>
          <p:nvPr/>
        </p:nvPicPr>
        <p:blipFill>
          <a:blip r:embed="rId5"/>
          <a:stretch>
            <a:fillRect/>
          </a:stretch>
        </p:blipFill>
        <p:spPr>
          <a:xfrm>
            <a:off x="3071812" y="2245713"/>
            <a:ext cx="5781675" cy="2524125"/>
          </a:xfrm>
          <a:prstGeom prst="rect">
            <a:avLst/>
          </a:prstGeom>
        </p:spPr>
      </p:pic>
      <p:sp>
        <p:nvSpPr>
          <p:cNvPr id="22" name="Oval 21">
            <a:extLst>
              <a:ext uri="{FF2B5EF4-FFF2-40B4-BE49-F238E27FC236}">
                <a16:creationId xmlns:a16="http://schemas.microsoft.com/office/drawing/2014/main" id="{3453D8EE-4CD8-BC7B-9847-3260873A98A9}"/>
              </a:ext>
            </a:extLst>
          </p:cNvPr>
          <p:cNvSpPr/>
          <p:nvPr/>
        </p:nvSpPr>
        <p:spPr>
          <a:xfrm>
            <a:off x="6257128" y="2978150"/>
            <a:ext cx="792960" cy="218981"/>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9FE9C365-2674-2F21-B2F9-3886C5E54C39}"/>
              </a:ext>
            </a:extLst>
          </p:cNvPr>
          <p:cNvSpPr/>
          <p:nvPr/>
        </p:nvSpPr>
        <p:spPr>
          <a:xfrm>
            <a:off x="3071812" y="4210052"/>
            <a:ext cx="1707356" cy="310611"/>
          </a:xfrm>
          <a:prstGeom prst="ellipse">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6BF4485C-9462-B50A-FA61-443886ABED59}"/>
              </a:ext>
            </a:extLst>
          </p:cNvPr>
          <p:cNvPicPr>
            <a:picLocks noChangeAspect="1"/>
          </p:cNvPicPr>
          <p:nvPr/>
        </p:nvPicPr>
        <p:blipFill>
          <a:blip r:embed="rId6"/>
          <a:stretch>
            <a:fillRect/>
          </a:stretch>
        </p:blipFill>
        <p:spPr>
          <a:xfrm>
            <a:off x="752474" y="497820"/>
            <a:ext cx="5210175" cy="1085850"/>
          </a:xfrm>
          <a:prstGeom prst="rect">
            <a:avLst/>
          </a:prstGeom>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9352F4C-F1D0-AAED-CA81-B87D43CA25A7}"/>
              </a:ext>
            </a:extLst>
          </p:cNvPr>
          <p:cNvSpPr>
            <a:spLocks noGrp="1"/>
          </p:cNvSpPr>
          <p:nvPr>
            <p:ph type="title"/>
          </p:nvPr>
        </p:nvSpPr>
        <p:spPr>
          <a:xfrm>
            <a:off x="2472531" y="242225"/>
            <a:ext cx="7246937" cy="838200"/>
          </a:xfrm>
        </p:spPr>
        <p:txBody>
          <a:bodyPr/>
          <a:lstStyle/>
          <a:p>
            <a:pPr eaLnBrk="1" hangingPunct="1"/>
            <a:r>
              <a:rPr lang="en-GB" altLang="en-US" dirty="0">
                <a:ln>
                  <a:noFill/>
                </a:ln>
              </a:rPr>
              <a:t>Tips and Hints </a:t>
            </a:r>
          </a:p>
        </p:txBody>
      </p:sp>
      <p:sp>
        <p:nvSpPr>
          <p:cNvPr id="27651" name="Content Placeholder 2">
            <a:extLst>
              <a:ext uri="{FF2B5EF4-FFF2-40B4-BE49-F238E27FC236}">
                <a16:creationId xmlns:a16="http://schemas.microsoft.com/office/drawing/2014/main" id="{46AF7A17-48D2-E596-D550-4938EEBC1370}"/>
              </a:ext>
            </a:extLst>
          </p:cNvPr>
          <p:cNvSpPr>
            <a:spLocks noGrp="1"/>
          </p:cNvSpPr>
          <p:nvPr>
            <p:ph idx="1"/>
          </p:nvPr>
        </p:nvSpPr>
        <p:spPr>
          <a:xfrm>
            <a:off x="720621" y="1171389"/>
            <a:ext cx="10363472" cy="4405845"/>
          </a:xfrm>
        </p:spPr>
        <p:txBody>
          <a:bodyPr>
            <a:normAutofit/>
          </a:bodyPr>
          <a:lstStyle/>
          <a:p>
            <a:pPr algn="just">
              <a:spcBef>
                <a:spcPts val="600"/>
              </a:spcBef>
              <a:buFont typeface="Wingdings 2" panose="05020102010507070707" pitchFamily="18" charset="2"/>
              <a:buChar char=""/>
            </a:pPr>
            <a:r>
              <a:rPr lang="en-GB" altLang="en-US" dirty="0"/>
              <a:t>If possible, support your cross-tabulations with chi-square tests which will show you if any differences are statistically significant.</a:t>
            </a:r>
          </a:p>
          <a:p>
            <a:pPr algn="just">
              <a:spcBef>
                <a:spcPts val="600"/>
              </a:spcBef>
              <a:buFont typeface="Wingdings 2" panose="05020102010507070707" pitchFamily="18" charset="2"/>
              <a:buChar char=""/>
            </a:pPr>
            <a:r>
              <a:rPr lang="en-GB" altLang="en-US" dirty="0"/>
              <a:t>Further statistical analysis usually depends on establishing if your data is normal. </a:t>
            </a:r>
            <a:r>
              <a:rPr lang="en-GB" altLang="en-US" dirty="0">
                <a:solidFill>
                  <a:srgbClr val="FF0000"/>
                </a:solidFill>
              </a:rPr>
              <a:t>You can test for this in the Descriptives menu by establishing </a:t>
            </a:r>
            <a:r>
              <a:rPr lang="en-GB" altLang="en-US" dirty="0">
                <a:solidFill>
                  <a:srgbClr val="7030A0"/>
                </a:solidFill>
              </a:rPr>
              <a:t>Skewness*</a:t>
            </a:r>
            <a:r>
              <a:rPr lang="en-GB" altLang="en-US" dirty="0">
                <a:solidFill>
                  <a:srgbClr val="FF0000"/>
                </a:solidFill>
              </a:rPr>
              <a:t> (should be between -0.8 and 0.8) and </a:t>
            </a:r>
            <a:r>
              <a:rPr lang="en-GB" altLang="en-US" dirty="0">
                <a:solidFill>
                  <a:srgbClr val="7030A0"/>
                </a:solidFill>
              </a:rPr>
              <a:t>Kurtosis</a:t>
            </a:r>
            <a:r>
              <a:rPr lang="en-GB" altLang="en-US" dirty="0">
                <a:solidFill>
                  <a:srgbClr val="FF0000"/>
                </a:solidFill>
              </a:rPr>
              <a:t> (should be between -3.0 and 3.0) for interval </a:t>
            </a:r>
            <a:r>
              <a:rPr lang="en-GB" altLang="en-US" dirty="0" err="1">
                <a:solidFill>
                  <a:srgbClr val="FF0000"/>
                </a:solidFill>
              </a:rPr>
              <a:t>vari</a:t>
            </a:r>
            <a:r>
              <a:rPr lang="en-GB" altLang="en-US" dirty="0">
                <a:solidFill>
                  <a:srgbClr val="FF0000"/>
                </a:solidFill>
              </a:rPr>
              <a:t>	</a:t>
            </a:r>
            <a:r>
              <a:rPr lang="en-GB" altLang="en-US" dirty="0" err="1">
                <a:solidFill>
                  <a:srgbClr val="FF0000"/>
                </a:solidFill>
              </a:rPr>
              <a:t>ables</a:t>
            </a:r>
            <a:r>
              <a:rPr lang="en-GB" altLang="en-US" dirty="0">
                <a:solidFill>
                  <a:srgbClr val="FF0000"/>
                </a:solidFill>
              </a:rPr>
              <a:t>, or by running the </a:t>
            </a:r>
            <a:r>
              <a:rPr lang="en-GB" altLang="en-US" dirty="0">
                <a:solidFill>
                  <a:srgbClr val="7030A0"/>
                </a:solidFill>
              </a:rPr>
              <a:t>Kolmogorov-Smirnov test </a:t>
            </a:r>
            <a:r>
              <a:rPr lang="en-GB" altLang="en-US" dirty="0">
                <a:solidFill>
                  <a:srgbClr val="FF0000"/>
                </a:solidFill>
              </a:rPr>
              <a:t>in the Non-parametric test section.</a:t>
            </a:r>
          </a:p>
          <a:p>
            <a:pPr algn="just">
              <a:spcBef>
                <a:spcPts val="600"/>
              </a:spcBef>
              <a:buFont typeface="Wingdings 2" panose="05020102010507070707" pitchFamily="18" charset="2"/>
              <a:buChar char=""/>
            </a:pPr>
            <a:r>
              <a:rPr lang="en-GB" altLang="en-US" dirty="0"/>
              <a:t>If your data is not normally distributed, do not use standard statically tests </a:t>
            </a:r>
            <a:r>
              <a:rPr lang="en-GB" altLang="en-US" dirty="0">
                <a:solidFill>
                  <a:srgbClr val="FF0000"/>
                </a:solidFill>
              </a:rPr>
              <a:t>but use non-parametric tests.</a:t>
            </a:r>
          </a:p>
          <a:p>
            <a:pPr eaLnBrk="1" hangingPunct="1">
              <a:spcAft>
                <a:spcPct val="0"/>
              </a:spcAft>
              <a:buFont typeface="Wingdings 2" panose="05020102010507070707" pitchFamily="18" charset="2"/>
              <a:buChar char=""/>
            </a:pPr>
            <a:endParaRPr lang="en-GB" altLang="en-US" dirty="0"/>
          </a:p>
        </p:txBody>
      </p:sp>
      <p:sp>
        <p:nvSpPr>
          <p:cNvPr id="27652" name="Slide Number Placeholder 3">
            <a:extLst>
              <a:ext uri="{FF2B5EF4-FFF2-40B4-BE49-F238E27FC236}">
                <a16:creationId xmlns:a16="http://schemas.microsoft.com/office/drawing/2014/main" id="{00F44519-2A7B-DC63-911E-C31FF56B33A5}"/>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94CA5299-5587-464E-9B7C-0243F3A06703}" type="slidenum">
              <a:rPr lang="en-US" altLang="en-US">
                <a:solidFill>
                  <a:srgbClr val="D38E27"/>
                </a:solidFill>
                <a:latin typeface="Arial" panose="020B0604020202020204" pitchFamily="34" charset="0"/>
              </a:rPr>
              <a:pPr/>
              <a:t>81</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9B6049F1-1E0F-61BA-B57A-714089801FB9}"/>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E01C4603-EBC1-9B25-0626-CEA78FB487E7}"/>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4E3CEED3-82B4-27AC-17F7-BFF606C49B5A}"/>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94B91E83-7A10-EEF9-1D10-435515BFAF20}"/>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9A8B-C495-C9BD-BCCB-16E9DE01F755}"/>
              </a:ext>
            </a:extLst>
          </p:cNvPr>
          <p:cNvSpPr>
            <a:spLocks noGrp="1"/>
          </p:cNvSpPr>
          <p:nvPr>
            <p:ph type="title"/>
          </p:nvPr>
        </p:nvSpPr>
        <p:spPr>
          <a:xfrm>
            <a:off x="558800" y="492125"/>
            <a:ext cx="10515600" cy="1273175"/>
          </a:xfrm>
        </p:spPr>
        <p:txBody>
          <a:bodyPr>
            <a:normAutofit fontScale="90000"/>
          </a:bodyPr>
          <a:lstStyle/>
          <a:p>
            <a:r>
              <a:rPr lang="en-US" dirty="0"/>
              <a:t>Exercise on Work mode and gender </a:t>
            </a:r>
            <a:br>
              <a:rPr lang="en-US" dirty="0"/>
            </a:br>
            <a:br>
              <a:rPr lang="en-US" dirty="0"/>
            </a:br>
            <a:r>
              <a:rPr lang="en-US" dirty="0"/>
              <a:t>Using Chi-square </a:t>
            </a:r>
            <a:endParaRPr lang="en-GB" dirty="0"/>
          </a:p>
        </p:txBody>
      </p:sp>
      <p:sp>
        <p:nvSpPr>
          <p:cNvPr id="10" name="Rectangle 3">
            <a:extLst>
              <a:ext uri="{FF2B5EF4-FFF2-40B4-BE49-F238E27FC236}">
                <a16:creationId xmlns:a16="http://schemas.microsoft.com/office/drawing/2014/main" id="{97CDD9E3-B865-2F95-35E4-13BE341019A1}"/>
              </a:ext>
            </a:extLst>
          </p:cNvPr>
          <p:cNvSpPr>
            <a:spLocks noGrp="1" noChangeArrowheads="1"/>
          </p:cNvSpPr>
          <p:nvPr>
            <p:ph idx="1"/>
          </p:nvPr>
        </p:nvSpPr>
        <p:spPr>
          <a:xfrm>
            <a:off x="981012" y="2159001"/>
            <a:ext cx="9998932" cy="3965574"/>
          </a:xfrm>
        </p:spPr>
        <p:txBody>
          <a:bodyPr rtlCol="0">
            <a:normAutofit/>
          </a:bodyPr>
          <a:lstStyle/>
          <a:p>
            <a:pPr eaLnBrk="1" fontAlgn="auto" hangingPunct="1">
              <a:lnSpc>
                <a:spcPct val="90000"/>
              </a:lnSpc>
              <a:spcBef>
                <a:spcPct val="50000"/>
              </a:spcBef>
              <a:buClr>
                <a:schemeClr val="tx1"/>
              </a:buClr>
              <a:buFont typeface="Wingdings" panose="05000000000000000000" pitchFamily="2" charset="2"/>
              <a:buChar char="Ø"/>
              <a:defRPr/>
            </a:pPr>
            <a:r>
              <a:rPr lang="en-US" altLang="en-US" sz="4800" i="1" dirty="0">
                <a:solidFill>
                  <a:schemeClr val="hlink"/>
                </a:solidFill>
                <a:sym typeface="Symbol" panose="05050102010706020507" pitchFamily="18" charset="2"/>
              </a:rPr>
              <a:t>Set Hypothesis </a:t>
            </a:r>
          </a:p>
          <a:p>
            <a:pPr eaLnBrk="1" fontAlgn="auto" hangingPunct="1">
              <a:lnSpc>
                <a:spcPct val="90000"/>
              </a:lnSpc>
              <a:spcBef>
                <a:spcPct val="50000"/>
              </a:spcBef>
              <a:buClr>
                <a:schemeClr val="tx1"/>
              </a:buClr>
              <a:buFont typeface="Wingdings" panose="05000000000000000000" pitchFamily="2" charset="2"/>
              <a:buChar char="Ø"/>
              <a:defRPr/>
            </a:pPr>
            <a:r>
              <a:rPr lang="en-US" altLang="en-US" sz="4800" i="1" dirty="0">
                <a:solidFill>
                  <a:schemeClr val="hlink"/>
                </a:solidFill>
                <a:sym typeface="Symbol" panose="05050102010706020507" pitchFamily="18" charset="2"/>
              </a:rPr>
              <a:t>Run SPSS </a:t>
            </a:r>
          </a:p>
          <a:p>
            <a:pPr eaLnBrk="1" fontAlgn="auto" hangingPunct="1">
              <a:lnSpc>
                <a:spcPct val="90000"/>
              </a:lnSpc>
              <a:spcBef>
                <a:spcPct val="50000"/>
              </a:spcBef>
              <a:buClr>
                <a:schemeClr val="tx1"/>
              </a:buClr>
              <a:buFont typeface="Wingdings" panose="05000000000000000000" pitchFamily="2" charset="2"/>
              <a:buChar char="Ø"/>
              <a:defRPr/>
            </a:pPr>
            <a:r>
              <a:rPr lang="en-US" altLang="en-US" sz="4800" i="1" dirty="0">
                <a:solidFill>
                  <a:schemeClr val="hlink"/>
                </a:solidFill>
                <a:sym typeface="Symbol" panose="05050102010706020507" pitchFamily="18" charset="2"/>
              </a:rPr>
              <a:t>Result interpretation</a:t>
            </a:r>
          </a:p>
        </p:txBody>
      </p:sp>
    </p:spTree>
    <p:extLst>
      <p:ext uri="{BB962C8B-B14F-4D97-AF65-F5344CB8AC3E}">
        <p14:creationId xmlns:p14="http://schemas.microsoft.com/office/powerpoint/2010/main" val="415184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5012B-A837-58B8-E06A-3C26235E71C7}"/>
              </a:ext>
            </a:extLst>
          </p:cNvPr>
          <p:cNvSpPr>
            <a:spLocks noGrp="1"/>
          </p:cNvSpPr>
          <p:nvPr>
            <p:ph type="title"/>
          </p:nvPr>
        </p:nvSpPr>
        <p:spPr/>
        <p:txBody>
          <a:bodyPr/>
          <a:lstStyle/>
          <a:p>
            <a:r>
              <a:rPr lang="en-US" dirty="0"/>
              <a:t>Result : </a:t>
            </a:r>
            <a:endParaRPr lang="en-GB" dirty="0"/>
          </a:p>
        </p:txBody>
      </p:sp>
      <p:pic>
        <p:nvPicPr>
          <p:cNvPr id="7" name="Picture 6">
            <a:extLst>
              <a:ext uri="{FF2B5EF4-FFF2-40B4-BE49-F238E27FC236}">
                <a16:creationId xmlns:a16="http://schemas.microsoft.com/office/drawing/2014/main" id="{CBD2C127-4464-3AFC-AA83-F6494B687BED}"/>
              </a:ext>
            </a:extLst>
          </p:cNvPr>
          <p:cNvPicPr>
            <a:picLocks noChangeAspect="1"/>
          </p:cNvPicPr>
          <p:nvPr/>
        </p:nvPicPr>
        <p:blipFill>
          <a:blip r:embed="rId2"/>
          <a:stretch>
            <a:fillRect/>
          </a:stretch>
        </p:blipFill>
        <p:spPr>
          <a:xfrm>
            <a:off x="1603788" y="1297304"/>
            <a:ext cx="9228138" cy="4028759"/>
          </a:xfrm>
          <a:prstGeom prst="rect">
            <a:avLst/>
          </a:prstGeom>
        </p:spPr>
      </p:pic>
      <p:grpSp>
        <p:nvGrpSpPr>
          <p:cNvPr id="12" name="Group 11">
            <a:extLst>
              <a:ext uri="{FF2B5EF4-FFF2-40B4-BE49-F238E27FC236}">
                <a16:creationId xmlns:a16="http://schemas.microsoft.com/office/drawing/2014/main" id="{F0D13F44-759C-4F69-8520-EBD55975C6B1}"/>
              </a:ext>
            </a:extLst>
          </p:cNvPr>
          <p:cNvGrpSpPr/>
          <p:nvPr/>
        </p:nvGrpSpPr>
        <p:grpSpPr>
          <a:xfrm>
            <a:off x="88266" y="5900464"/>
            <a:ext cx="12103734" cy="957536"/>
            <a:chOff x="88266" y="5900464"/>
            <a:chExt cx="12103734" cy="957536"/>
          </a:xfrm>
        </p:grpSpPr>
        <p:pic>
          <p:nvPicPr>
            <p:cNvPr id="8" name="Picture 7">
              <a:extLst>
                <a:ext uri="{FF2B5EF4-FFF2-40B4-BE49-F238E27FC236}">
                  <a16:creationId xmlns:a16="http://schemas.microsoft.com/office/drawing/2014/main" id="{784E9CD2-C56E-296B-56C0-773AC9FBC428}"/>
                </a:ext>
              </a:extLst>
            </p:cNvPr>
            <p:cNvPicPr>
              <a:picLocks noChangeAspect="1"/>
            </p:cNvPicPr>
            <p:nvPr/>
          </p:nvPicPr>
          <p:blipFill rotWithShape="1">
            <a:blip r:embed="rId3"/>
            <a:srcRect l="44460" t="53448" r="30342" b="33142"/>
            <a:stretch/>
          </p:blipFill>
          <p:spPr>
            <a:xfrm>
              <a:off x="88266" y="5900464"/>
              <a:ext cx="5263763" cy="957533"/>
            </a:xfrm>
            <a:prstGeom prst="rect">
              <a:avLst/>
            </a:prstGeom>
          </p:spPr>
        </p:pic>
        <p:grpSp>
          <p:nvGrpSpPr>
            <p:cNvPr id="9" name="Group 8">
              <a:extLst>
                <a:ext uri="{FF2B5EF4-FFF2-40B4-BE49-F238E27FC236}">
                  <a16:creationId xmlns:a16="http://schemas.microsoft.com/office/drawing/2014/main" id="{D38C5AE6-40A9-3F28-9178-EBFE73ED6D1A}"/>
                </a:ext>
              </a:extLst>
            </p:cNvPr>
            <p:cNvGrpSpPr/>
            <p:nvPr/>
          </p:nvGrpSpPr>
          <p:grpSpPr>
            <a:xfrm>
              <a:off x="5152445" y="5900466"/>
              <a:ext cx="7039555" cy="957534"/>
              <a:chOff x="5152445" y="5900466"/>
              <a:chExt cx="7039555" cy="957534"/>
            </a:xfrm>
          </p:grpSpPr>
          <p:pic>
            <p:nvPicPr>
              <p:cNvPr id="10" name="Picture 9">
                <a:extLst>
                  <a:ext uri="{FF2B5EF4-FFF2-40B4-BE49-F238E27FC236}">
                    <a16:creationId xmlns:a16="http://schemas.microsoft.com/office/drawing/2014/main" id="{C3347B9E-6EE9-2F1C-97C0-B939067318A9}"/>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11" name="Picture 10">
                <a:extLst>
                  <a:ext uri="{FF2B5EF4-FFF2-40B4-BE49-F238E27FC236}">
                    <a16:creationId xmlns:a16="http://schemas.microsoft.com/office/drawing/2014/main" id="{14C5FFA9-662C-16A3-9351-FB88AFBDFC63}"/>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grpSp>
      <p:sp>
        <p:nvSpPr>
          <p:cNvPr id="13" name="Rectangle: Rounded Corners 12">
            <a:extLst>
              <a:ext uri="{FF2B5EF4-FFF2-40B4-BE49-F238E27FC236}">
                <a16:creationId xmlns:a16="http://schemas.microsoft.com/office/drawing/2014/main" id="{5CD3D5E3-A4F6-342B-2E22-A5F326F066D7}"/>
              </a:ext>
            </a:extLst>
          </p:cNvPr>
          <p:cNvSpPr/>
          <p:nvPr/>
        </p:nvSpPr>
        <p:spPr>
          <a:xfrm>
            <a:off x="6184900" y="1690687"/>
            <a:ext cx="1562100" cy="109061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383304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5458" name="Rectangle 2">
            <a:extLst>
              <a:ext uri="{FF2B5EF4-FFF2-40B4-BE49-F238E27FC236}">
                <a16:creationId xmlns:a16="http://schemas.microsoft.com/office/drawing/2014/main" id="{DB3D41F5-A1A0-58B7-C0FB-5CA792EB542A}"/>
              </a:ext>
            </a:extLst>
          </p:cNvPr>
          <p:cNvSpPr>
            <a:spLocks noGrp="1"/>
          </p:cNvSpPr>
          <p:nvPr>
            <p:ph type="title"/>
          </p:nvPr>
        </p:nvSpPr>
        <p:spPr>
          <a:xfrm>
            <a:off x="2711450" y="333375"/>
            <a:ext cx="7162800" cy="838200"/>
          </a:xfrm>
        </p:spPr>
        <p:txBody>
          <a:bodyPr/>
          <a:lstStyle/>
          <a:p>
            <a:pPr eaLnBrk="1" hangingPunct="1">
              <a:spcBef>
                <a:spcPct val="50000"/>
              </a:spcBef>
            </a:pPr>
            <a:r>
              <a:rPr lang="en-US" altLang="en-US" dirty="0">
                <a:ln>
                  <a:noFill/>
                </a:ln>
              </a:rPr>
              <a:t>p-value interpretation</a:t>
            </a:r>
          </a:p>
        </p:txBody>
      </p:sp>
      <p:sp>
        <p:nvSpPr>
          <p:cNvPr id="275459" name="Rectangle 3">
            <a:extLst>
              <a:ext uri="{FF2B5EF4-FFF2-40B4-BE49-F238E27FC236}">
                <a16:creationId xmlns:a16="http://schemas.microsoft.com/office/drawing/2014/main" id="{E83FF7F1-8451-0B9B-5AAC-480DBB162516}"/>
              </a:ext>
            </a:extLst>
          </p:cNvPr>
          <p:cNvSpPr>
            <a:spLocks noGrp="1" noChangeArrowheads="1"/>
          </p:cNvSpPr>
          <p:nvPr>
            <p:ph idx="1"/>
          </p:nvPr>
        </p:nvSpPr>
        <p:spPr>
          <a:xfrm>
            <a:off x="981012" y="1121569"/>
            <a:ext cx="9998932" cy="5003006"/>
          </a:xfrm>
        </p:spPr>
        <p:txBody>
          <a:bodyPr rtlCol="0">
            <a:normAutofit/>
          </a:bodyPr>
          <a:lstStyle/>
          <a:p>
            <a:pPr marL="0" indent="0">
              <a:spcBef>
                <a:spcPct val="50000"/>
              </a:spcBef>
              <a:buClr>
                <a:schemeClr val="tx1"/>
              </a:buClr>
              <a:buNone/>
              <a:defRPr/>
            </a:pPr>
            <a:r>
              <a:rPr lang="en-US" altLang="en-US" dirty="0">
                <a:sym typeface="Symbol" panose="05050102010706020507" pitchFamily="18" charset="2"/>
              </a:rPr>
              <a:t>The interpretation of a p-value is a little tricky</a:t>
            </a:r>
          </a:p>
          <a:p>
            <a:pPr eaLnBrk="1" fontAlgn="auto" hangingPunct="1">
              <a:lnSpc>
                <a:spcPct val="90000"/>
              </a:lnSpc>
              <a:spcBef>
                <a:spcPct val="50000"/>
              </a:spcBef>
              <a:buClr>
                <a:schemeClr val="tx1"/>
              </a:buClr>
              <a:buFont typeface="Arial"/>
              <a:buChar char="•"/>
              <a:defRPr/>
            </a:pPr>
            <a:r>
              <a:rPr lang="en-US" altLang="en-US" dirty="0">
                <a:sym typeface="Symbol" panose="05050102010706020507" pitchFamily="18" charset="2"/>
              </a:rPr>
              <a:t>We can usually say that a value is statistically significant if it is below 0.05 and it is highly significant if it is below 0.001</a:t>
            </a:r>
          </a:p>
          <a:p>
            <a:pPr eaLnBrk="1" fontAlgn="auto" hangingPunct="1">
              <a:lnSpc>
                <a:spcPct val="90000"/>
              </a:lnSpc>
              <a:spcBef>
                <a:spcPct val="50000"/>
              </a:spcBef>
              <a:buClr>
                <a:schemeClr val="tx1"/>
              </a:buClr>
              <a:buFont typeface="Arial"/>
              <a:buChar char="•"/>
              <a:defRPr/>
            </a:pPr>
            <a:r>
              <a:rPr lang="en-US" dirty="0"/>
              <a:t>A .05 </a:t>
            </a:r>
            <a:r>
              <a:rPr lang="en-US" i="1" dirty="0"/>
              <a:t>p</a:t>
            </a:r>
            <a:r>
              <a:rPr lang="en-US" dirty="0"/>
              <a:t> value means that we would expect to get the same results 95 times out of a hundred. </a:t>
            </a:r>
          </a:p>
          <a:p>
            <a:pPr eaLnBrk="1" fontAlgn="auto" hangingPunct="1">
              <a:lnSpc>
                <a:spcPct val="90000"/>
              </a:lnSpc>
              <a:spcBef>
                <a:spcPct val="50000"/>
              </a:spcBef>
              <a:buClr>
                <a:schemeClr val="tx1"/>
              </a:buClr>
              <a:buFont typeface="Arial"/>
              <a:buChar char="•"/>
              <a:defRPr/>
            </a:pPr>
            <a:r>
              <a:rPr lang="en-US" dirty="0"/>
              <a:t>However, sometimes you do not want to find a statistically significant difference! Link back to your hypothesis – sometimes you are looking for a non significant result, e.g. for example on gender pay gap</a:t>
            </a:r>
          </a:p>
          <a:p>
            <a:pPr eaLnBrk="1" fontAlgn="auto" hangingPunct="1">
              <a:lnSpc>
                <a:spcPct val="90000"/>
              </a:lnSpc>
              <a:spcBef>
                <a:spcPct val="50000"/>
              </a:spcBef>
              <a:buClr>
                <a:schemeClr val="tx1"/>
              </a:buClr>
              <a:buFont typeface="Wingdings" panose="05000000000000000000" pitchFamily="2" charset="2"/>
              <a:buNone/>
              <a:defRPr/>
            </a:pPr>
            <a:endParaRPr lang="en-US" altLang="en-US" i="1" dirty="0">
              <a:solidFill>
                <a:schemeClr val="hlink"/>
              </a:solidFill>
              <a:sym typeface="Symbol" panose="05050102010706020507" pitchFamily="18" charset="2"/>
            </a:endParaRPr>
          </a:p>
        </p:txBody>
      </p:sp>
      <p:sp>
        <p:nvSpPr>
          <p:cNvPr id="28676" name="Slide Number Placeholder 5">
            <a:extLst>
              <a:ext uri="{FF2B5EF4-FFF2-40B4-BE49-F238E27FC236}">
                <a16:creationId xmlns:a16="http://schemas.microsoft.com/office/drawing/2014/main" id="{9F876962-DAC0-31EF-252C-BD07517DCDF4}"/>
              </a:ext>
            </a:extLst>
          </p:cNvPr>
          <p:cNvSpPr>
            <a:spLocks noGrp="1"/>
          </p:cNvSpPr>
          <p:nvPr>
            <p:ph type="sldNum" sz="quarter" idx="12"/>
          </p:nvPr>
        </p:nvSpPr>
        <p:spPr bwMode="auto">
          <a:xfrm>
            <a:off x="152400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DB08B967-8449-43E6-9418-D0646893AA5E}" type="slidenum">
              <a:rPr lang="en-GB" altLang="en-US" sz="1400">
                <a:solidFill>
                  <a:srgbClr val="FFFFFF"/>
                </a:solidFill>
                <a:latin typeface="Franklin Gothic Book" panose="020B0503020102020204" pitchFamily="34" charset="0"/>
              </a:rPr>
              <a:pPr/>
              <a:t>84</a:t>
            </a:fld>
            <a:endParaRPr lang="en-GB" altLang="en-US" sz="1400">
              <a:solidFill>
                <a:srgbClr val="FFFFFF"/>
              </a:solidFill>
              <a:latin typeface="Franklin Gothic Book" panose="020B0503020102020204" pitchFamily="34" charset="0"/>
            </a:endParaRPr>
          </a:p>
        </p:txBody>
      </p:sp>
      <p:grpSp>
        <p:nvGrpSpPr>
          <p:cNvPr id="2" name="Group 1">
            <a:extLst>
              <a:ext uri="{FF2B5EF4-FFF2-40B4-BE49-F238E27FC236}">
                <a16:creationId xmlns:a16="http://schemas.microsoft.com/office/drawing/2014/main" id="{6300AD98-5EE5-E3DB-EB2D-AF4DB356A86D}"/>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D30D078B-AB39-43C1-B0ED-0F046B49FB26}"/>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9FDFDDB7-43B5-61E6-5CBB-764878029580}"/>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8C0141D7-73C4-AF8B-DAC2-0C533FCFC381}"/>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nodeType="withEffect">
                                  <p:stCondLst>
                                    <p:cond delay="0"/>
                                  </p:stCondLst>
                                  <p:childTnLst>
                                    <p:set>
                                      <p:cBhvr>
                                        <p:cTn id="9" dur="1" fill="hold">
                                          <p:stCondLst>
                                            <p:cond delay="0"/>
                                          </p:stCondLst>
                                        </p:cTn>
                                        <p:tgtEl>
                                          <p:spTgt spid="275459"/>
                                        </p:tgtEl>
                                        <p:attrNameLst>
                                          <p:attrName>style.visibility</p:attrName>
                                        </p:attrNameLst>
                                      </p:cBhvr>
                                      <p:to>
                                        <p:strVal val="visible"/>
                                      </p:to>
                                    </p:set>
                                    <p:animEffect transition="in" filter="fade">
                                      <p:cBhvr>
                                        <p:cTn id="10" dur="2000"/>
                                        <p:tgtEl>
                                          <p:spTgt spid="275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9"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EC2172D-0E84-C0C1-61BD-0441063EDC80}"/>
              </a:ext>
            </a:extLst>
          </p:cNvPr>
          <p:cNvSpPr>
            <a:spLocks noGrp="1"/>
          </p:cNvSpPr>
          <p:nvPr>
            <p:ph type="title"/>
          </p:nvPr>
        </p:nvSpPr>
        <p:spPr>
          <a:xfrm>
            <a:off x="2506663" y="457200"/>
            <a:ext cx="7402512" cy="914400"/>
          </a:xfrm>
        </p:spPr>
        <p:txBody>
          <a:bodyPr/>
          <a:lstStyle/>
          <a:p>
            <a:pPr eaLnBrk="1" hangingPunct="1"/>
            <a:r>
              <a:rPr lang="en-GB" altLang="en-US">
                <a:ln>
                  <a:noFill/>
                </a:ln>
              </a:rPr>
              <a:t>Other common tests</a:t>
            </a:r>
            <a:endParaRPr lang="en-US" altLang="en-US">
              <a:ln>
                <a:noFill/>
              </a:ln>
            </a:endParaRPr>
          </a:p>
        </p:txBody>
      </p:sp>
      <p:sp>
        <p:nvSpPr>
          <p:cNvPr id="35843" name="Content Placeholder 2">
            <a:extLst>
              <a:ext uri="{FF2B5EF4-FFF2-40B4-BE49-F238E27FC236}">
                <a16:creationId xmlns:a16="http://schemas.microsoft.com/office/drawing/2014/main" id="{200767AF-AAE9-5404-8B84-272D4F4C58E8}"/>
              </a:ext>
            </a:extLst>
          </p:cNvPr>
          <p:cNvSpPr>
            <a:spLocks noGrp="1"/>
          </p:cNvSpPr>
          <p:nvPr>
            <p:ph idx="1"/>
          </p:nvPr>
        </p:nvSpPr>
        <p:spPr>
          <a:xfrm>
            <a:off x="799343" y="1447801"/>
            <a:ext cx="10034178" cy="4551363"/>
          </a:xfrm>
        </p:spPr>
        <p:txBody>
          <a:bodyPr rtlCol="0">
            <a:normAutofit/>
          </a:bodyPr>
          <a:lstStyle/>
          <a:p>
            <a:pPr eaLnBrk="1" fontAlgn="auto" hangingPunct="1">
              <a:buClr>
                <a:schemeClr val="accent1">
                  <a:lumMod val="75000"/>
                </a:schemeClr>
              </a:buClr>
              <a:buFont typeface="Arial"/>
              <a:buChar char="•"/>
              <a:defRPr/>
            </a:pPr>
            <a:r>
              <a:rPr lang="en-GB" altLang="en-US" sz="3200" dirty="0"/>
              <a:t>T-tests </a:t>
            </a:r>
            <a:r>
              <a:rPr lang="en-GB" altLang="en-US" sz="3200" dirty="0">
                <a:solidFill>
                  <a:srgbClr val="FF0000"/>
                </a:solidFill>
              </a:rPr>
              <a:t>(2 groups and scaled variables) </a:t>
            </a:r>
            <a:r>
              <a:rPr lang="en-GB" altLang="en-US" sz="3200" dirty="0"/>
              <a:t>e.g. is there a significant difference between men and women’s salaries? </a:t>
            </a:r>
          </a:p>
          <a:p>
            <a:pPr eaLnBrk="1" fontAlgn="auto" hangingPunct="1">
              <a:buClr>
                <a:schemeClr val="accent1">
                  <a:lumMod val="75000"/>
                </a:schemeClr>
              </a:buClr>
              <a:buFont typeface="Arial"/>
              <a:buChar char="•"/>
              <a:defRPr/>
            </a:pPr>
            <a:r>
              <a:rPr lang="en-GB" altLang="en-US" sz="3200" dirty="0"/>
              <a:t>ANOVAs </a:t>
            </a:r>
            <a:r>
              <a:rPr lang="en-GB" altLang="en-US" sz="3200" dirty="0">
                <a:solidFill>
                  <a:srgbClr val="FF0000"/>
                </a:solidFill>
              </a:rPr>
              <a:t>(Several groups and scaled variables)</a:t>
            </a:r>
            <a:r>
              <a:rPr lang="en-GB" altLang="en-US" sz="3200" dirty="0"/>
              <a:t> e.g. is there a significant difference in salary by job role?</a:t>
            </a:r>
          </a:p>
          <a:p>
            <a:pPr eaLnBrk="1" fontAlgn="auto" hangingPunct="1">
              <a:buClr>
                <a:schemeClr val="accent1">
                  <a:lumMod val="75000"/>
                </a:schemeClr>
              </a:buClr>
              <a:buFont typeface="Arial"/>
              <a:buChar char="•"/>
              <a:defRPr/>
            </a:pPr>
            <a:r>
              <a:rPr lang="en-GB" altLang="en-US" sz="3200" dirty="0"/>
              <a:t>Correlations e.g. are salary and age correlated?</a:t>
            </a:r>
          </a:p>
          <a:p>
            <a:pPr eaLnBrk="1" fontAlgn="auto" hangingPunct="1">
              <a:buClr>
                <a:schemeClr val="accent1">
                  <a:lumMod val="75000"/>
                </a:schemeClr>
              </a:buClr>
              <a:buFont typeface="Arial"/>
              <a:buChar char="•"/>
              <a:defRPr/>
            </a:pPr>
            <a:r>
              <a:rPr lang="en-GB" altLang="en-US" sz="3200" dirty="0"/>
              <a:t>Regression (One scaled dependent variable and several scaled independent variables) e.g. is salary predicted by age?</a:t>
            </a:r>
            <a:endParaRPr lang="en-US" altLang="en-US" sz="3200" dirty="0"/>
          </a:p>
        </p:txBody>
      </p:sp>
      <p:sp>
        <p:nvSpPr>
          <p:cNvPr id="30724" name="Slide Number Placeholder 3">
            <a:extLst>
              <a:ext uri="{FF2B5EF4-FFF2-40B4-BE49-F238E27FC236}">
                <a16:creationId xmlns:a16="http://schemas.microsoft.com/office/drawing/2014/main" id="{9D024C6F-C73E-2D1B-91A2-C798B762CFD3}"/>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F2307D59-2B08-4F55-A497-0014113E8D91}" type="slidenum">
              <a:rPr lang="en-US" altLang="en-US">
                <a:solidFill>
                  <a:srgbClr val="D38E27"/>
                </a:solidFill>
                <a:latin typeface="Arial" panose="020B0604020202020204" pitchFamily="34" charset="0"/>
              </a:rPr>
              <a:pPr/>
              <a:t>85</a:t>
            </a:fld>
            <a:endParaRPr lang="en-US" altLang="en-US">
              <a:solidFill>
                <a:srgbClr val="D38E27"/>
              </a:solidFill>
              <a:latin typeface="Arial" panose="020B0604020202020204" pitchFamily="34" charset="0"/>
            </a:endParaRPr>
          </a:p>
        </p:txBody>
      </p:sp>
      <p:grpSp>
        <p:nvGrpSpPr>
          <p:cNvPr id="2" name="Group 1">
            <a:extLst>
              <a:ext uri="{FF2B5EF4-FFF2-40B4-BE49-F238E27FC236}">
                <a16:creationId xmlns:a16="http://schemas.microsoft.com/office/drawing/2014/main" id="{992B3373-B4F2-42BD-FE20-7999F8F696CD}"/>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4B388F71-EADE-0AA7-4AF1-A9A69D95EA6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D488964F-4453-22A1-4593-879FB0CC7639}"/>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3FE9429E-9062-1FF8-6E37-BA4F9037B630}"/>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5C098D9-01D0-E360-CB15-02DC55CB27FB}"/>
              </a:ext>
            </a:extLst>
          </p:cNvPr>
          <p:cNvSpPr>
            <a:spLocks noGrp="1"/>
          </p:cNvSpPr>
          <p:nvPr>
            <p:ph type="title"/>
          </p:nvPr>
        </p:nvSpPr>
        <p:spPr>
          <a:xfrm>
            <a:off x="2506664" y="457200"/>
            <a:ext cx="5113337" cy="1143000"/>
          </a:xfrm>
        </p:spPr>
        <p:txBody>
          <a:bodyPr/>
          <a:lstStyle/>
          <a:p>
            <a:pPr eaLnBrk="1" hangingPunct="1"/>
            <a:r>
              <a:rPr lang="en-GB" altLang="en-US">
                <a:ln>
                  <a:noFill/>
                </a:ln>
              </a:rPr>
              <a:t>SAVING DATA</a:t>
            </a:r>
          </a:p>
        </p:txBody>
      </p:sp>
      <p:pic>
        <p:nvPicPr>
          <p:cNvPr id="31747" name="Content Placeholder 3">
            <a:extLst>
              <a:ext uri="{FF2B5EF4-FFF2-40B4-BE49-F238E27FC236}">
                <a16:creationId xmlns:a16="http://schemas.microsoft.com/office/drawing/2014/main" id="{2EB0137D-6494-DC17-D5BE-65C71CB1017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339044" y="1600201"/>
            <a:ext cx="6723146" cy="4370358"/>
          </a:xfrm>
        </p:spPr>
      </p:pic>
      <p:sp>
        <p:nvSpPr>
          <p:cNvPr id="31748" name="Slide Number Placeholder 3">
            <a:extLst>
              <a:ext uri="{FF2B5EF4-FFF2-40B4-BE49-F238E27FC236}">
                <a16:creationId xmlns:a16="http://schemas.microsoft.com/office/drawing/2014/main" id="{05338662-24BB-9406-4545-2D174890F238}"/>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F231A6E0-656D-4332-B078-A6A5D7D6C9E6}" type="slidenum">
              <a:rPr lang="en-US" altLang="en-US">
                <a:solidFill>
                  <a:srgbClr val="D38E27"/>
                </a:solidFill>
                <a:latin typeface="Arial" panose="020B0604020202020204" pitchFamily="34" charset="0"/>
              </a:rPr>
              <a:pPr/>
              <a:t>86</a:t>
            </a:fld>
            <a:endParaRPr lang="en-US" altLang="en-US">
              <a:solidFill>
                <a:srgbClr val="D38E27"/>
              </a:solidFill>
              <a:latin typeface="Arial" panose="020B0604020202020204" pitchFamily="34" charset="0"/>
            </a:endParaRPr>
          </a:p>
        </p:txBody>
      </p:sp>
      <p:sp>
        <p:nvSpPr>
          <p:cNvPr id="5" name="Oval 4">
            <a:extLst>
              <a:ext uri="{FF2B5EF4-FFF2-40B4-BE49-F238E27FC236}">
                <a16:creationId xmlns:a16="http://schemas.microsoft.com/office/drawing/2014/main" id="{C2D84201-6370-5D9D-9EFA-DD31A10B1961}"/>
              </a:ext>
            </a:extLst>
          </p:cNvPr>
          <p:cNvSpPr/>
          <p:nvPr/>
        </p:nvSpPr>
        <p:spPr>
          <a:xfrm>
            <a:off x="7565231" y="773906"/>
            <a:ext cx="3911936" cy="22259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Make sure you save both your data and your output files on your own storage device or computer</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83D6193-63A2-B22B-9119-8DBFE2D49C1E}"/>
              </a:ext>
            </a:extLst>
          </p:cNvPr>
          <p:cNvSpPr>
            <a:spLocks noGrp="1"/>
          </p:cNvSpPr>
          <p:nvPr>
            <p:ph type="title"/>
          </p:nvPr>
        </p:nvSpPr>
        <p:spPr>
          <a:xfrm>
            <a:off x="2506664" y="457200"/>
            <a:ext cx="7094537" cy="838200"/>
          </a:xfrm>
        </p:spPr>
        <p:txBody>
          <a:bodyPr/>
          <a:lstStyle/>
          <a:p>
            <a:pPr eaLnBrk="1" hangingPunct="1"/>
            <a:r>
              <a:rPr lang="en-GB" altLang="en-US">
                <a:ln>
                  <a:noFill/>
                </a:ln>
              </a:rPr>
              <a:t>Useful Information</a:t>
            </a:r>
          </a:p>
        </p:txBody>
      </p:sp>
      <p:sp>
        <p:nvSpPr>
          <p:cNvPr id="3" name="Content Placeholder 2">
            <a:extLst>
              <a:ext uri="{FF2B5EF4-FFF2-40B4-BE49-F238E27FC236}">
                <a16:creationId xmlns:a16="http://schemas.microsoft.com/office/drawing/2014/main" id="{DAE585F7-A605-5AEF-5F43-5C1AB9238748}"/>
              </a:ext>
            </a:extLst>
          </p:cNvPr>
          <p:cNvSpPr>
            <a:spLocks noGrp="1"/>
          </p:cNvSpPr>
          <p:nvPr>
            <p:ph idx="1"/>
          </p:nvPr>
        </p:nvSpPr>
        <p:spPr>
          <a:xfrm>
            <a:off x="411783" y="1219200"/>
            <a:ext cx="10539586" cy="5105400"/>
          </a:xfrm>
        </p:spPr>
        <p:txBody>
          <a:bodyPr rtlCol="0">
            <a:normAutofit/>
          </a:bodyPr>
          <a:lstStyle/>
          <a:p>
            <a:pPr>
              <a:spcBef>
                <a:spcPts val="600"/>
              </a:spcBef>
              <a:buClr>
                <a:schemeClr val="accent1">
                  <a:lumMod val="75000"/>
                </a:schemeClr>
              </a:buClr>
              <a:buFont typeface="Wingdings" panose="05000000000000000000" pitchFamily="2" charset="2"/>
              <a:buChar char="Ø"/>
              <a:defRPr/>
            </a:pPr>
            <a:r>
              <a:rPr lang="en-GB" dirty="0"/>
              <a:t>You can download a 14 day trial of SPSS from the IBM SPSS website. Once the trial expires, you need a license or need to buy the software.</a:t>
            </a:r>
          </a:p>
          <a:p>
            <a:pPr>
              <a:spcBef>
                <a:spcPts val="600"/>
              </a:spcBef>
              <a:buClr>
                <a:schemeClr val="accent1">
                  <a:lumMod val="75000"/>
                </a:schemeClr>
              </a:buClr>
              <a:buFont typeface="Wingdings" panose="05000000000000000000" pitchFamily="2" charset="2"/>
              <a:buChar char="Ø"/>
              <a:defRPr/>
            </a:pPr>
            <a:r>
              <a:rPr lang="en-GB" dirty="0"/>
              <a:t>Contact the IT helpdesk for the university license if you need to, it changes regularly so they need to give you the current one.</a:t>
            </a:r>
          </a:p>
          <a:p>
            <a:pPr>
              <a:spcBef>
                <a:spcPts val="600"/>
              </a:spcBef>
              <a:buClr>
                <a:schemeClr val="accent1">
                  <a:lumMod val="75000"/>
                </a:schemeClr>
              </a:buClr>
              <a:buFont typeface="Wingdings" panose="05000000000000000000" pitchFamily="2" charset="2"/>
              <a:buChar char="Ø"/>
              <a:defRPr/>
            </a:pPr>
            <a:endParaRPr lang="en-GB" dirty="0"/>
          </a:p>
          <a:p>
            <a:pPr>
              <a:spcBef>
                <a:spcPts val="600"/>
              </a:spcBef>
              <a:buClr>
                <a:schemeClr val="accent1">
                  <a:lumMod val="75000"/>
                </a:schemeClr>
              </a:buClr>
              <a:buFont typeface="Wingdings" panose="05000000000000000000" pitchFamily="2" charset="2"/>
              <a:buChar char="Ø"/>
              <a:defRPr/>
            </a:pPr>
            <a:r>
              <a:rPr lang="en-GB" dirty="0"/>
              <a:t>The best book on SPSS is without doubt Andy Field’s (2018) </a:t>
            </a:r>
            <a:r>
              <a:rPr lang="en-GB" u="sng" dirty="0"/>
              <a:t>Discovering Statistics using IBM SPSS Statistics</a:t>
            </a:r>
            <a:r>
              <a:rPr lang="en-GB" dirty="0"/>
              <a:t>, 5</a:t>
            </a:r>
            <a:r>
              <a:rPr lang="en-GB" baseline="30000" dirty="0"/>
              <a:t>th</a:t>
            </a:r>
            <a:r>
              <a:rPr lang="en-GB" dirty="0"/>
              <a:t> edition, Sage (or previous editions). Very widely used and supported by a good website.</a:t>
            </a:r>
          </a:p>
        </p:txBody>
      </p:sp>
      <p:sp>
        <p:nvSpPr>
          <p:cNvPr id="33796" name="Slide Number Placeholder 3">
            <a:extLst>
              <a:ext uri="{FF2B5EF4-FFF2-40B4-BE49-F238E27FC236}">
                <a16:creationId xmlns:a16="http://schemas.microsoft.com/office/drawing/2014/main" id="{8D25818D-5BFA-345B-1A28-FE9858274A87}"/>
              </a:ext>
            </a:extLst>
          </p:cNvPr>
          <p:cNvSpPr>
            <a:spLocks noGrp="1"/>
          </p:cNvSpPr>
          <p:nvPr>
            <p:ph type="sldNum" sz="quarter" idx="12"/>
          </p:nvPr>
        </p:nvSpPr>
        <p:spPr bwMode="auto">
          <a:xfrm>
            <a:off x="9909176"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0767787F-1F30-45C8-8C99-4C2B70A849B3}" type="slidenum">
              <a:rPr lang="en-US" altLang="en-US">
                <a:solidFill>
                  <a:srgbClr val="D38E27"/>
                </a:solidFill>
                <a:latin typeface="Arial" panose="020B0604020202020204" pitchFamily="34" charset="0"/>
              </a:rPr>
              <a:pPr/>
              <a:t>87</a:t>
            </a:fld>
            <a:endParaRPr lang="en-US" altLang="en-US">
              <a:solidFill>
                <a:srgbClr val="D38E27"/>
              </a:solidFill>
              <a:latin typeface="Arial" panose="020B0604020202020204" pitchFamily="34" charset="0"/>
            </a:endParaRP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a:extLst>
              <a:ext uri="{FF2B5EF4-FFF2-40B4-BE49-F238E27FC236}">
                <a16:creationId xmlns:a16="http://schemas.microsoft.com/office/drawing/2014/main" id="{AF0FF107-8607-AD63-D162-558BC6AA33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2625" y="214314"/>
            <a:ext cx="8432800" cy="5609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Slide Number Placeholder 4">
            <a:extLst>
              <a:ext uri="{FF2B5EF4-FFF2-40B4-BE49-F238E27FC236}">
                <a16:creationId xmlns:a16="http://schemas.microsoft.com/office/drawing/2014/main" id="{F6D00142-920D-7D4C-9617-6E4A587DD1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16C52A8B-5913-4A9B-8E5A-AD955C25EFC8}" type="slidenum">
              <a:rPr lang="en-US" altLang="zh-TW">
                <a:solidFill>
                  <a:srgbClr val="898989"/>
                </a:solidFill>
                <a:latin typeface="Calibri" panose="020F0502020204030204" pitchFamily="34" charset="0"/>
              </a:rPr>
              <a:pPr eaLnBrk="1" hangingPunct="1"/>
              <a:t>88</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6DA00ED8-49DF-C968-67A0-EBCBCAC3F343}"/>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E02E528-8C00-BD4A-689F-336F89174435}"/>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1628D11A-B55F-2D5E-5A3B-CCAAD4CB569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53E39532-98BE-5E8C-8548-E3957B3B6EF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8B397A98-C96C-4393-24DC-AB2F1E638E97}"/>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FFFB84E4-9AB2-2CB5-0673-8D74D2949B22}"/>
              </a:ext>
            </a:extLst>
          </p:cNvPr>
          <p:cNvSpPr>
            <a:spLocks noGrp="1" noChangeArrowheads="1"/>
          </p:cNvSpPr>
          <p:nvPr>
            <p:ph type="title"/>
          </p:nvPr>
        </p:nvSpPr>
        <p:spPr>
          <a:xfrm>
            <a:off x="1774826" y="549275"/>
            <a:ext cx="8507413" cy="706438"/>
          </a:xfrm>
        </p:spPr>
        <p:txBody>
          <a:bodyPr/>
          <a:lstStyle/>
          <a:p>
            <a:pPr eaLnBrk="1" hangingPunct="1"/>
            <a:r>
              <a:rPr lang="en-US" altLang="zh-CN" sz="3800" b="1" u="sng">
                <a:solidFill>
                  <a:srgbClr val="003366"/>
                </a:solidFill>
                <a:ea typeface="ＭＳ Ｐゴシック" panose="020B0600070205080204" pitchFamily="34" charset="-128"/>
              </a:rPr>
              <a:t>Data measurement levels</a:t>
            </a:r>
            <a:endParaRPr lang="en-GB" altLang="zh-CN" sz="3800" b="1" u="sng">
              <a:solidFill>
                <a:srgbClr val="003366"/>
              </a:solidFill>
              <a:ea typeface="ＭＳ Ｐゴシック" panose="020B0600070205080204" pitchFamily="34" charset="-128"/>
            </a:endParaRPr>
          </a:p>
        </p:txBody>
      </p:sp>
      <p:sp>
        <p:nvSpPr>
          <p:cNvPr id="26627" name="Rectangle 3">
            <a:extLst>
              <a:ext uri="{FF2B5EF4-FFF2-40B4-BE49-F238E27FC236}">
                <a16:creationId xmlns:a16="http://schemas.microsoft.com/office/drawing/2014/main" id="{16CCACD2-3350-D227-5166-519977485187}"/>
              </a:ext>
            </a:extLst>
          </p:cNvPr>
          <p:cNvSpPr>
            <a:spLocks noGrp="1" noChangeArrowheads="1"/>
          </p:cNvSpPr>
          <p:nvPr>
            <p:ph idx="1"/>
          </p:nvPr>
        </p:nvSpPr>
        <p:spPr>
          <a:xfrm>
            <a:off x="956789" y="1557339"/>
            <a:ext cx="9100024" cy="3965395"/>
          </a:xfrm>
        </p:spPr>
        <p:txBody>
          <a:bodyPr/>
          <a:lstStyle/>
          <a:p>
            <a:pPr eaLnBrk="1" hangingPunct="1">
              <a:lnSpc>
                <a:spcPct val="80000"/>
              </a:lnSpc>
              <a:buFontTx/>
              <a:buNone/>
            </a:pPr>
            <a:endParaRPr lang="en-US" altLang="zh-TW" sz="900" i="1" dirty="0">
              <a:solidFill>
                <a:srgbClr val="003366"/>
              </a:solidFill>
              <a:ea typeface="ＭＳ Ｐゴシック" panose="020B0600070205080204" pitchFamily="34" charset="-128"/>
            </a:endParaRPr>
          </a:p>
          <a:p>
            <a:pPr eaLnBrk="1" hangingPunct="1">
              <a:lnSpc>
                <a:spcPct val="80000"/>
              </a:lnSpc>
              <a:spcBef>
                <a:spcPct val="0"/>
              </a:spcBef>
              <a:buFont typeface="Wingdings" panose="05000000000000000000" pitchFamily="2" charset="2"/>
              <a:buChar char="Ø"/>
            </a:pPr>
            <a:r>
              <a:rPr lang="en-US" altLang="zh-CN" dirty="0">
                <a:solidFill>
                  <a:srgbClr val="003366"/>
                </a:solidFill>
                <a:ea typeface="ＭＳ Ｐゴシック" panose="020B0600070205080204" pitchFamily="34" charset="-128"/>
              </a:rPr>
              <a:t>Nominal: </a:t>
            </a:r>
            <a:r>
              <a:rPr lang="en-GB" altLang="zh-CN" dirty="0">
                <a:ea typeface="ＭＳ Ｐゴシック" panose="020B0600070205080204" pitchFamily="34" charset="-128"/>
              </a:rPr>
              <a:t>is for mutual exclusive but not ordered categories. </a:t>
            </a:r>
            <a:endParaRPr lang="en-GB" altLang="zh-CN" dirty="0">
              <a:solidFill>
                <a:srgbClr val="003366"/>
              </a:solidFill>
              <a:ea typeface="ＭＳ Ｐゴシック" panose="020B0600070205080204" pitchFamily="34" charset="-128"/>
            </a:endParaRPr>
          </a:p>
          <a:p>
            <a:pPr eaLnBrk="1" hangingPunct="1">
              <a:lnSpc>
                <a:spcPct val="80000"/>
              </a:lnSpc>
              <a:spcBef>
                <a:spcPct val="0"/>
              </a:spcBef>
              <a:buFont typeface="Wingdings" panose="05000000000000000000" pitchFamily="2" charset="2"/>
              <a:buChar char="Ø"/>
            </a:pPr>
            <a:endParaRPr lang="en-GB" altLang="zh-CN" dirty="0">
              <a:solidFill>
                <a:srgbClr val="003366"/>
              </a:solidFill>
              <a:ea typeface="ＭＳ Ｐゴシック" panose="020B0600070205080204" pitchFamily="34" charset="-128"/>
            </a:endParaRPr>
          </a:p>
          <a:p>
            <a:pPr eaLnBrk="1" hangingPunct="1">
              <a:lnSpc>
                <a:spcPct val="80000"/>
              </a:lnSpc>
              <a:spcBef>
                <a:spcPct val="0"/>
              </a:spcBef>
              <a:buFont typeface="Wingdings" panose="05000000000000000000" pitchFamily="2" charset="2"/>
              <a:buChar char="Ø"/>
            </a:pPr>
            <a:r>
              <a:rPr lang="en-US" altLang="zh-CN" dirty="0">
                <a:solidFill>
                  <a:srgbClr val="003366"/>
                </a:solidFill>
                <a:ea typeface="ＭＳ Ｐゴシック" panose="020B0600070205080204" pitchFamily="34" charset="-128"/>
              </a:rPr>
              <a:t>Ordinal: </a:t>
            </a:r>
            <a:r>
              <a:rPr lang="en-GB" altLang="zh-CN" dirty="0">
                <a:ea typeface="ＭＳ Ｐゴシック" panose="020B0600070205080204" pitchFamily="34" charset="-128"/>
              </a:rPr>
              <a:t>is a measurement where the order matters but not the difference between values. </a:t>
            </a:r>
            <a:endParaRPr lang="en-US" altLang="zh-CN" dirty="0">
              <a:solidFill>
                <a:srgbClr val="003366"/>
              </a:solidFill>
              <a:ea typeface="ＭＳ Ｐゴシック" panose="020B0600070205080204" pitchFamily="34" charset="-128"/>
            </a:endParaRPr>
          </a:p>
          <a:p>
            <a:pPr eaLnBrk="1" hangingPunct="1">
              <a:lnSpc>
                <a:spcPct val="80000"/>
              </a:lnSpc>
              <a:spcBef>
                <a:spcPct val="0"/>
              </a:spcBef>
              <a:buFont typeface="Wingdings" panose="05000000000000000000" pitchFamily="2" charset="2"/>
              <a:buChar char="Ø"/>
            </a:pPr>
            <a:endParaRPr lang="en-US" altLang="zh-CN" dirty="0">
              <a:solidFill>
                <a:srgbClr val="003366"/>
              </a:solidFill>
              <a:ea typeface="ＭＳ Ｐゴシック" panose="020B0600070205080204" pitchFamily="34" charset="-128"/>
            </a:endParaRPr>
          </a:p>
          <a:p>
            <a:pPr eaLnBrk="1" hangingPunct="1">
              <a:lnSpc>
                <a:spcPct val="80000"/>
              </a:lnSpc>
              <a:spcBef>
                <a:spcPct val="0"/>
              </a:spcBef>
              <a:buFont typeface="Wingdings" panose="05000000000000000000" pitchFamily="2" charset="2"/>
              <a:buChar char="Ø"/>
            </a:pPr>
            <a:r>
              <a:rPr lang="en-US" altLang="zh-CN" dirty="0">
                <a:solidFill>
                  <a:srgbClr val="003366"/>
                </a:solidFill>
                <a:ea typeface="ＭＳ Ｐゴシック" panose="020B0600070205080204" pitchFamily="34" charset="-128"/>
              </a:rPr>
              <a:t>Interval: </a:t>
            </a:r>
            <a:r>
              <a:rPr lang="en-GB" altLang="zh-CN" dirty="0">
                <a:ea typeface="ＭＳ Ｐゴシック" panose="020B0600070205080204" pitchFamily="34" charset="-128"/>
              </a:rPr>
              <a:t>the difference between two values is meaningful. </a:t>
            </a:r>
            <a:endParaRPr lang="en-US" altLang="zh-CN" dirty="0">
              <a:solidFill>
                <a:srgbClr val="003366"/>
              </a:solidFill>
              <a:ea typeface="ＭＳ Ｐゴシック" panose="020B0600070205080204" pitchFamily="34" charset="-128"/>
            </a:endParaRPr>
          </a:p>
          <a:p>
            <a:pPr eaLnBrk="1" hangingPunct="1">
              <a:lnSpc>
                <a:spcPct val="80000"/>
              </a:lnSpc>
              <a:spcBef>
                <a:spcPct val="0"/>
              </a:spcBef>
              <a:buFont typeface="Wingdings" panose="05000000000000000000" pitchFamily="2" charset="2"/>
              <a:buChar char="Ø"/>
            </a:pPr>
            <a:endParaRPr lang="en-US" altLang="zh-CN" dirty="0">
              <a:solidFill>
                <a:srgbClr val="003366"/>
              </a:solidFill>
              <a:ea typeface="ＭＳ Ｐゴシック" panose="020B0600070205080204" pitchFamily="34" charset="-128"/>
            </a:endParaRPr>
          </a:p>
          <a:p>
            <a:pPr eaLnBrk="1" hangingPunct="1">
              <a:lnSpc>
                <a:spcPct val="80000"/>
              </a:lnSpc>
              <a:spcBef>
                <a:spcPct val="0"/>
              </a:spcBef>
              <a:buFont typeface="Wingdings" panose="05000000000000000000" pitchFamily="2" charset="2"/>
              <a:buChar char="Ø"/>
            </a:pPr>
            <a:r>
              <a:rPr lang="en-US" altLang="zh-CN" dirty="0">
                <a:solidFill>
                  <a:srgbClr val="003366"/>
                </a:solidFill>
                <a:ea typeface="ＭＳ Ｐゴシック" panose="020B0600070205080204" pitchFamily="34" charset="-128"/>
              </a:rPr>
              <a:t>Ratio: </a:t>
            </a:r>
            <a:r>
              <a:rPr lang="en-GB" altLang="zh-CN" dirty="0">
                <a:ea typeface="ＭＳ Ｐゴシック" panose="020B0600070205080204" pitchFamily="34" charset="-128"/>
              </a:rPr>
              <a:t>has all the properties of an interval variable, and also has a clear definition of 0. The ratio of two measurements is meaningful. </a:t>
            </a:r>
          </a:p>
        </p:txBody>
      </p:sp>
      <p:sp>
        <p:nvSpPr>
          <p:cNvPr id="26630" name="Slide Number Placeholder 5">
            <a:extLst>
              <a:ext uri="{FF2B5EF4-FFF2-40B4-BE49-F238E27FC236}">
                <a16:creationId xmlns:a16="http://schemas.microsoft.com/office/drawing/2014/main" id="{1835D2D6-C515-7F97-CD7F-665380F2595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DE3AA060-52A0-47FC-B98D-6983F6FFF422}" type="slidenum">
              <a:rPr lang="en-US" altLang="zh-TW">
                <a:solidFill>
                  <a:srgbClr val="898989"/>
                </a:solidFill>
                <a:latin typeface="Calibri" panose="020F0502020204030204" pitchFamily="34" charset="0"/>
              </a:rPr>
              <a:pPr eaLnBrk="1" hangingPunct="1"/>
              <a:t>89</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AF7510A4-2692-3D5A-77F0-09E26C907EE0}"/>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39B4FB49-00D0-E1D2-003A-8F328B8C61F7}"/>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8E795FB4-E865-3F80-CED3-716B6DC321C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81059484-71EC-66E7-1632-2A80D1ED796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A1185B2D-D272-1560-8A9E-AA46F80F0CB6}"/>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Title 1">
            <a:extLst>
              <a:ext uri="{FF2B5EF4-FFF2-40B4-BE49-F238E27FC236}">
                <a16:creationId xmlns:a16="http://schemas.microsoft.com/office/drawing/2014/main" id="{038F1C53-D8FB-4345-8140-84D292849840}"/>
              </a:ext>
            </a:extLst>
          </p:cNvPr>
          <p:cNvSpPr>
            <a:spLocks noGrp="1"/>
          </p:cNvSpPr>
          <p:nvPr>
            <p:ph type="title"/>
          </p:nvPr>
        </p:nvSpPr>
        <p:spPr/>
        <p:txBody>
          <a:bodyPr/>
          <a:lstStyle/>
          <a:p>
            <a:pPr eaLnBrk="1" hangingPunct="1"/>
            <a:endParaRPr lang="en-US" altLang="en-US">
              <a:ea typeface="ＭＳ Ｐゴシック" panose="020B0600070205080204" pitchFamily="34" charset="-128"/>
            </a:endParaRPr>
          </a:p>
        </p:txBody>
      </p:sp>
      <p:graphicFrame>
        <p:nvGraphicFramePr>
          <p:cNvPr id="4" name="Content Placeholder 3">
            <a:extLst>
              <a:ext uri="{FF2B5EF4-FFF2-40B4-BE49-F238E27FC236}">
                <a16:creationId xmlns:a16="http://schemas.microsoft.com/office/drawing/2014/main" id="{761A9FBA-2E98-793E-B75C-1869BC52653E}"/>
              </a:ext>
            </a:extLst>
          </p:cNvPr>
          <p:cNvGraphicFramePr>
            <a:graphicFrameLocks noGrp="1"/>
          </p:cNvGraphicFramePr>
          <p:nvPr>
            <p:ph idx="1"/>
          </p:nvPr>
        </p:nvGraphicFramePr>
        <p:xfrm>
          <a:off x="1738314" y="500064"/>
          <a:ext cx="8786811" cy="5259387"/>
        </p:xfrm>
        <a:graphic>
          <a:graphicData uri="http://schemas.openxmlformats.org/drawingml/2006/table">
            <a:tbl>
              <a:tblPr>
                <a:tableStyleId>{22838BEF-8BB2-4498-84A7-C5851F593DF1}</a:tableStyleId>
              </a:tblPr>
              <a:tblGrid>
                <a:gridCol w="1785913">
                  <a:extLst>
                    <a:ext uri="{9D8B030D-6E8A-4147-A177-3AD203B41FA5}">
                      <a16:colId xmlns:a16="http://schemas.microsoft.com/office/drawing/2014/main" val="20000"/>
                    </a:ext>
                  </a:extLst>
                </a:gridCol>
                <a:gridCol w="2357445">
                  <a:extLst>
                    <a:ext uri="{9D8B030D-6E8A-4147-A177-3AD203B41FA5}">
                      <a16:colId xmlns:a16="http://schemas.microsoft.com/office/drawing/2014/main" val="20001"/>
                    </a:ext>
                  </a:extLst>
                </a:gridCol>
                <a:gridCol w="1643068">
                  <a:extLst>
                    <a:ext uri="{9D8B030D-6E8A-4147-A177-3AD203B41FA5}">
                      <a16:colId xmlns:a16="http://schemas.microsoft.com/office/drawing/2014/main" val="20002"/>
                    </a:ext>
                  </a:extLst>
                </a:gridCol>
                <a:gridCol w="3000385">
                  <a:extLst>
                    <a:ext uri="{9D8B030D-6E8A-4147-A177-3AD203B41FA5}">
                      <a16:colId xmlns:a16="http://schemas.microsoft.com/office/drawing/2014/main" val="20003"/>
                    </a:ext>
                  </a:extLst>
                </a:gridCol>
              </a:tblGrid>
              <a:tr h="656803">
                <a:tc>
                  <a:txBody>
                    <a:bodyPr/>
                    <a:lstStyle/>
                    <a:p>
                      <a:r>
                        <a:rPr lang="en-US" sz="1800" dirty="0">
                          <a:latin typeface="Times New Roman" pitchFamily="18" charset="0"/>
                          <a:cs typeface="Times New Roman" pitchFamily="18" charset="0"/>
                        </a:rPr>
                        <a:t>Scale Type</a:t>
                      </a:r>
                    </a:p>
                  </a:txBody>
                  <a:tcPr marL="49195" marR="49195" marT="24600" marB="24600" anchor="ctr"/>
                </a:tc>
                <a:tc>
                  <a:txBody>
                    <a:bodyPr/>
                    <a:lstStyle/>
                    <a:p>
                      <a:r>
                        <a:rPr lang="en-US" sz="1800">
                          <a:latin typeface="Times New Roman" pitchFamily="18" charset="0"/>
                          <a:cs typeface="Times New Roman" pitchFamily="18" charset="0"/>
                        </a:rPr>
                        <a:t>Permissible Statistics</a:t>
                      </a:r>
                    </a:p>
                  </a:txBody>
                  <a:tcPr marL="49195" marR="49195" marT="24600" marB="24600" anchor="ctr"/>
                </a:tc>
                <a:tc>
                  <a:txBody>
                    <a:bodyPr/>
                    <a:lstStyle/>
                    <a:p>
                      <a:r>
                        <a:rPr lang="en-US" sz="1800" dirty="0">
                          <a:latin typeface="Times New Roman" pitchFamily="18" charset="0"/>
                          <a:cs typeface="Times New Roman" pitchFamily="18" charset="0"/>
                        </a:rPr>
                        <a:t>Admissible </a:t>
                      </a:r>
                      <a:r>
                        <a:rPr lang="en-US" sz="1800" dirty="0" err="1">
                          <a:latin typeface="Times New Roman" pitchFamily="18" charset="0"/>
                          <a:cs typeface="Times New Roman" pitchFamily="18" charset="0"/>
                        </a:rPr>
                        <a:t>Caculations</a:t>
                      </a:r>
                      <a:endParaRPr lang="en-US" sz="1800" dirty="0">
                        <a:latin typeface="Times New Roman" pitchFamily="18" charset="0"/>
                        <a:cs typeface="Times New Roman" pitchFamily="18" charset="0"/>
                      </a:endParaRPr>
                    </a:p>
                  </a:txBody>
                  <a:tcPr marL="49195" marR="49195" marT="24600" marB="24600" anchor="ctr"/>
                </a:tc>
                <a:tc>
                  <a:txBody>
                    <a:bodyPr/>
                    <a:lstStyle/>
                    <a:p>
                      <a:r>
                        <a:rPr lang="en-US" sz="1800" dirty="0">
                          <a:latin typeface="Times New Roman" pitchFamily="18" charset="0"/>
                          <a:cs typeface="Times New Roman" pitchFamily="18" charset="0"/>
                        </a:rPr>
                        <a:t>Example</a:t>
                      </a:r>
                    </a:p>
                  </a:txBody>
                  <a:tcPr marL="49195" marR="49195" marT="24600" marB="24600" anchor="ctr"/>
                </a:tc>
                <a:extLst>
                  <a:ext uri="{0D108BD9-81ED-4DB2-BD59-A6C34878D82A}">
                    <a16:rowId xmlns:a16="http://schemas.microsoft.com/office/drawing/2014/main" val="10000"/>
                  </a:ext>
                </a:extLst>
              </a:tr>
              <a:tr h="597874">
                <a:tc>
                  <a:txBody>
                    <a:bodyPr/>
                    <a:lstStyle/>
                    <a:p>
                      <a:r>
                        <a:rPr lang="en-US" sz="1800" dirty="0">
                          <a:latin typeface="Times New Roman" pitchFamily="18" charset="0"/>
                          <a:cs typeface="Times New Roman" pitchFamily="18" charset="0"/>
                        </a:rPr>
                        <a:t>nominal (or,</a:t>
                      </a:r>
                      <a:r>
                        <a:rPr lang="en-US" sz="1800" baseline="0" dirty="0">
                          <a:latin typeface="Times New Roman" pitchFamily="18" charset="0"/>
                          <a:cs typeface="Times New Roman" pitchFamily="18" charset="0"/>
                        </a:rPr>
                        <a:t> </a:t>
                      </a:r>
                      <a:r>
                        <a:rPr lang="en-US" sz="1800" dirty="0">
                          <a:latin typeface="Times New Roman" pitchFamily="18" charset="0"/>
                          <a:cs typeface="Times New Roman" pitchFamily="18" charset="0"/>
                        </a:rPr>
                        <a:t>categorical)</a:t>
                      </a:r>
                    </a:p>
                  </a:txBody>
                  <a:tcPr marL="49195" marR="49195" marT="24600" marB="24600" anchor="ctr"/>
                </a:tc>
                <a:tc>
                  <a:txBody>
                    <a:bodyPr/>
                    <a:lstStyle/>
                    <a:p>
                      <a:r>
                        <a:rPr lang="en-US" sz="1800" dirty="0">
                          <a:latin typeface="Times New Roman" pitchFamily="18" charset="0"/>
                          <a:cs typeface="Times New Roman" pitchFamily="18" charset="0"/>
                          <a:hlinkClick r:id="rId2" tooltip="Mode (statistics)"/>
                        </a:rPr>
                        <a:t>mode</a:t>
                      </a:r>
                      <a:r>
                        <a:rPr lang="en-US" sz="1800" dirty="0">
                          <a:latin typeface="Times New Roman" pitchFamily="18" charset="0"/>
                          <a:cs typeface="Times New Roman" pitchFamily="18" charset="0"/>
                        </a:rPr>
                        <a:t>, </a:t>
                      </a:r>
                      <a:r>
                        <a:rPr lang="en-US" sz="1800" dirty="0">
                          <a:latin typeface="Times New Roman" pitchFamily="18" charset="0"/>
                          <a:cs typeface="Times New Roman" pitchFamily="18" charset="0"/>
                          <a:hlinkClick r:id="rId3" tooltip="Chi-square test"/>
                        </a:rPr>
                        <a:t>Chi-square</a:t>
                      </a:r>
                      <a:endParaRPr lang="en-US" sz="1800" dirty="0">
                        <a:latin typeface="Times New Roman" pitchFamily="18" charset="0"/>
                        <a:cs typeface="Times New Roman" pitchFamily="18" charset="0"/>
                      </a:endParaRPr>
                    </a:p>
                  </a:txBody>
                  <a:tcPr marL="49195" marR="49195" marT="24600" marB="24600" anchor="ctr"/>
                </a:tc>
                <a:tc>
                  <a:txBody>
                    <a:bodyPr/>
                    <a:lstStyle/>
                    <a:p>
                      <a:endParaRPr lang="en-US" sz="1800" dirty="0">
                        <a:latin typeface="Times New Roman" pitchFamily="18" charset="0"/>
                        <a:cs typeface="Times New Roman" pitchFamily="18" charset="0"/>
                      </a:endParaRPr>
                    </a:p>
                  </a:txBody>
                  <a:tcPr marL="49195" marR="49195" marT="24600" marB="24600" anchor="ctr"/>
                </a:tc>
                <a:tc>
                  <a:txBody>
                    <a:bodyPr/>
                    <a:lstStyle/>
                    <a:p>
                      <a:r>
                        <a:rPr lang="en-US" sz="1800" dirty="0">
                          <a:latin typeface="Times New Roman" pitchFamily="18" charset="0"/>
                          <a:cs typeface="Times New Roman" pitchFamily="18" charset="0"/>
                        </a:rPr>
                        <a:t>Gender</a:t>
                      </a:r>
                      <a:r>
                        <a:rPr lang="en-US" sz="1800" baseline="0" dirty="0">
                          <a:latin typeface="Times New Roman" pitchFamily="18" charset="0"/>
                          <a:cs typeface="Times New Roman" pitchFamily="18" charset="0"/>
                        </a:rPr>
                        <a:t> (Female, Male)</a:t>
                      </a:r>
                      <a:endParaRPr lang="en-US" sz="1800" dirty="0">
                        <a:latin typeface="Times New Roman" pitchFamily="18" charset="0"/>
                        <a:cs typeface="Times New Roman" pitchFamily="18" charset="0"/>
                      </a:endParaRPr>
                    </a:p>
                  </a:txBody>
                  <a:tcPr marL="49195" marR="49195" marT="24600" marB="24600" anchor="ctr"/>
                </a:tc>
                <a:extLst>
                  <a:ext uri="{0D108BD9-81ED-4DB2-BD59-A6C34878D82A}">
                    <a16:rowId xmlns:a16="http://schemas.microsoft.com/office/drawing/2014/main" val="10001"/>
                  </a:ext>
                </a:extLst>
              </a:tr>
              <a:tr h="888600">
                <a:tc>
                  <a:txBody>
                    <a:bodyPr/>
                    <a:lstStyle/>
                    <a:p>
                      <a:r>
                        <a:rPr lang="en-US" sz="1800">
                          <a:latin typeface="Times New Roman" pitchFamily="18" charset="0"/>
                          <a:cs typeface="Times New Roman" pitchFamily="18" charset="0"/>
                        </a:rPr>
                        <a:t>ordinal</a:t>
                      </a:r>
                    </a:p>
                  </a:txBody>
                  <a:tcPr marL="49195" marR="49195" marT="24600" marB="24600" anchor="ctr"/>
                </a:tc>
                <a:tc>
                  <a:txBody>
                    <a:bodyPr/>
                    <a:lstStyle/>
                    <a:p>
                      <a:r>
                        <a:rPr lang="en-US" sz="1800" dirty="0">
                          <a:latin typeface="Times New Roman" pitchFamily="18" charset="0"/>
                          <a:cs typeface="Times New Roman" pitchFamily="18" charset="0"/>
                          <a:hlinkClick r:id="rId4" tooltip="Median"/>
                        </a:rPr>
                        <a:t>median</a:t>
                      </a:r>
                      <a:r>
                        <a:rPr lang="en-US" sz="1800" dirty="0">
                          <a:latin typeface="Times New Roman" pitchFamily="18" charset="0"/>
                          <a:cs typeface="Times New Roman" pitchFamily="18" charset="0"/>
                        </a:rPr>
                        <a:t>, </a:t>
                      </a:r>
                      <a:r>
                        <a:rPr lang="en-US" sz="1800" dirty="0">
                          <a:latin typeface="Times New Roman" pitchFamily="18" charset="0"/>
                          <a:cs typeface="Times New Roman" pitchFamily="18" charset="0"/>
                          <a:hlinkClick r:id="rId5" tooltip="Percentile"/>
                        </a:rPr>
                        <a:t>percentile</a:t>
                      </a:r>
                      <a:endParaRPr lang="en-US" sz="1800" dirty="0">
                        <a:latin typeface="Times New Roman" pitchFamily="18" charset="0"/>
                        <a:cs typeface="Times New Roman" pitchFamily="18" charset="0"/>
                      </a:endParaRPr>
                    </a:p>
                  </a:txBody>
                  <a:tcPr marL="49195" marR="49195" marT="24600" marB="24600" anchor="ctr"/>
                </a:tc>
                <a:tc>
                  <a:txBody>
                    <a:bodyPr/>
                    <a:lstStyle/>
                    <a:p>
                      <a:endParaRPr lang="en-US" sz="1800" dirty="0">
                        <a:latin typeface="Times New Roman" pitchFamily="18" charset="0"/>
                        <a:cs typeface="Times New Roman" pitchFamily="18" charset="0"/>
                      </a:endParaRPr>
                    </a:p>
                  </a:txBody>
                  <a:tcPr marL="49195" marR="49195" marT="24600" marB="24600" anchor="ctr"/>
                </a:tc>
                <a:tc>
                  <a:txBody>
                    <a:bodyPr/>
                    <a:lstStyle/>
                    <a:p>
                      <a:r>
                        <a:rPr lang="en-US" sz="1800" dirty="0">
                          <a:latin typeface="Times New Roman" pitchFamily="18" charset="0"/>
                          <a:cs typeface="Times New Roman" pitchFamily="18" charset="0"/>
                        </a:rPr>
                        <a:t>1. Grade</a:t>
                      </a:r>
                      <a:r>
                        <a:rPr lang="en-US" sz="1800" baseline="0" dirty="0">
                          <a:latin typeface="Times New Roman" pitchFamily="18" charset="0"/>
                          <a:cs typeface="Times New Roman" pitchFamily="18" charset="0"/>
                        </a:rPr>
                        <a:t> (A+, A , B+, B,C+,C)</a:t>
                      </a:r>
                    </a:p>
                    <a:p>
                      <a:r>
                        <a:rPr lang="en-US" sz="1800" dirty="0">
                          <a:latin typeface="Times New Roman" pitchFamily="18" charset="0"/>
                          <a:cs typeface="Times New Roman" pitchFamily="18" charset="0"/>
                        </a:rPr>
                        <a:t>2. "bad", "medium", and "good"</a:t>
                      </a:r>
                    </a:p>
                  </a:txBody>
                  <a:tcPr marL="49195" marR="49195" marT="24600" marB="24600" anchor="ctr"/>
                </a:tc>
                <a:extLst>
                  <a:ext uri="{0D108BD9-81ED-4DB2-BD59-A6C34878D82A}">
                    <a16:rowId xmlns:a16="http://schemas.microsoft.com/office/drawing/2014/main" val="10002"/>
                  </a:ext>
                </a:extLst>
              </a:tr>
              <a:tr h="1146549">
                <a:tc>
                  <a:txBody>
                    <a:bodyPr/>
                    <a:lstStyle/>
                    <a:p>
                      <a:r>
                        <a:rPr lang="en-US" sz="1800" dirty="0">
                          <a:latin typeface="Times New Roman" pitchFamily="18" charset="0"/>
                          <a:cs typeface="Times New Roman" pitchFamily="18" charset="0"/>
                        </a:rPr>
                        <a:t>interval</a:t>
                      </a:r>
                    </a:p>
                  </a:txBody>
                  <a:tcPr marL="49195" marR="49195" marT="24600" marB="24600" anchor="ctr"/>
                </a:tc>
                <a:tc>
                  <a:txBody>
                    <a:bodyPr/>
                    <a:lstStyle/>
                    <a:p>
                      <a:r>
                        <a:rPr lang="en-US" sz="1800" dirty="0">
                          <a:latin typeface="Times New Roman" pitchFamily="18" charset="0"/>
                          <a:cs typeface="Times New Roman" pitchFamily="18" charset="0"/>
                          <a:hlinkClick r:id="rId6" tooltip="Mean"/>
                        </a:rPr>
                        <a:t>mean</a:t>
                      </a:r>
                      <a:r>
                        <a:rPr lang="en-US" sz="1800" dirty="0">
                          <a:latin typeface="Times New Roman" pitchFamily="18" charset="0"/>
                          <a:cs typeface="Times New Roman" pitchFamily="18" charset="0"/>
                        </a:rPr>
                        <a:t>, </a:t>
                      </a:r>
                      <a:r>
                        <a:rPr lang="en-US" sz="1800" dirty="0">
                          <a:latin typeface="Times New Roman" pitchFamily="18" charset="0"/>
                          <a:cs typeface="Times New Roman" pitchFamily="18" charset="0"/>
                          <a:hlinkClick r:id="rId7" tooltip="Standard deviation"/>
                        </a:rPr>
                        <a:t>standard deviation</a:t>
                      </a:r>
                      <a:r>
                        <a:rPr lang="en-US" sz="1800" dirty="0">
                          <a:latin typeface="Times New Roman" pitchFamily="18" charset="0"/>
                          <a:cs typeface="Times New Roman" pitchFamily="18" charset="0"/>
                        </a:rPr>
                        <a:t>, </a:t>
                      </a:r>
                      <a:r>
                        <a:rPr lang="en-US" sz="1800" dirty="0">
                          <a:latin typeface="Times New Roman" pitchFamily="18" charset="0"/>
                          <a:cs typeface="Times New Roman" pitchFamily="18" charset="0"/>
                          <a:hlinkClick r:id="rId8" tooltip="Correlation"/>
                        </a:rPr>
                        <a:t>correlation</a:t>
                      </a:r>
                      <a:r>
                        <a:rPr lang="en-US" sz="1800" dirty="0">
                          <a:latin typeface="Times New Roman" pitchFamily="18" charset="0"/>
                          <a:cs typeface="Times New Roman" pitchFamily="18" charset="0"/>
                        </a:rPr>
                        <a:t>, </a:t>
                      </a:r>
                      <a:r>
                        <a:rPr lang="en-US" sz="1800" dirty="0">
                          <a:latin typeface="Times New Roman" pitchFamily="18" charset="0"/>
                          <a:cs typeface="Times New Roman" pitchFamily="18" charset="0"/>
                          <a:hlinkClick r:id="rId9" tooltip="Regression analysis"/>
                        </a:rPr>
                        <a:t>regression</a:t>
                      </a:r>
                      <a:r>
                        <a:rPr lang="en-US" sz="1800" dirty="0">
                          <a:latin typeface="Times New Roman" pitchFamily="18" charset="0"/>
                          <a:cs typeface="Times New Roman" pitchFamily="18" charset="0"/>
                        </a:rPr>
                        <a:t>, </a:t>
                      </a:r>
                      <a:r>
                        <a:rPr lang="en-US" sz="1800" dirty="0">
                          <a:latin typeface="Times New Roman" pitchFamily="18" charset="0"/>
                          <a:cs typeface="Times New Roman" pitchFamily="18" charset="0"/>
                          <a:hlinkClick r:id="rId10" tooltip="Analysis of variance"/>
                        </a:rPr>
                        <a:t>analysis of variance</a:t>
                      </a:r>
                      <a:endParaRPr lang="en-US" sz="1800" dirty="0">
                        <a:latin typeface="Times New Roman" pitchFamily="18" charset="0"/>
                        <a:cs typeface="Times New Roman" pitchFamily="18" charset="0"/>
                      </a:endParaRPr>
                    </a:p>
                  </a:txBody>
                  <a:tcPr marL="49195" marR="49195" marT="24600" marB="24600" anchor="ctr"/>
                </a:tc>
                <a:tc>
                  <a:txBody>
                    <a:bodyPr/>
                    <a:lstStyle/>
                    <a:p>
                      <a:endParaRPr lang="en-US" sz="1800" dirty="0">
                        <a:latin typeface="Times New Roman" pitchFamily="18" charset="0"/>
                        <a:cs typeface="Times New Roman" pitchFamily="18" charset="0"/>
                      </a:endParaRPr>
                    </a:p>
                  </a:txBody>
                  <a:tcPr marL="49195" marR="49195" marT="24600" marB="24600" anchor="ctr"/>
                </a:tc>
                <a:tc>
                  <a:txBody>
                    <a:bodyPr/>
                    <a:lstStyle/>
                    <a:p>
                      <a:r>
                        <a:rPr lang="en-US" sz="1800" dirty="0">
                          <a:latin typeface="Times New Roman" pitchFamily="18" charset="0"/>
                          <a:cs typeface="Times New Roman" pitchFamily="18" charset="0"/>
                        </a:rPr>
                        <a:t>Temperature</a:t>
                      </a:r>
                      <a:r>
                        <a:rPr lang="en-US" sz="1800" baseline="0" dirty="0">
                          <a:latin typeface="Times New Roman" pitchFamily="18" charset="0"/>
                          <a:cs typeface="Times New Roman" pitchFamily="18" charset="0"/>
                        </a:rPr>
                        <a:t> (-1, 0, 1)</a:t>
                      </a:r>
                      <a:endParaRPr lang="en-US" sz="1800" dirty="0">
                        <a:latin typeface="Times New Roman" pitchFamily="18" charset="0"/>
                        <a:cs typeface="Times New Roman" pitchFamily="18" charset="0"/>
                      </a:endParaRPr>
                    </a:p>
                  </a:txBody>
                  <a:tcPr marL="49195" marR="49195" marT="24600" marB="24600" anchor="ctr"/>
                </a:tc>
                <a:extLst>
                  <a:ext uri="{0D108BD9-81ED-4DB2-BD59-A6C34878D82A}">
                    <a16:rowId xmlns:a16="http://schemas.microsoft.com/office/drawing/2014/main" val="10003"/>
                  </a:ext>
                </a:extLst>
              </a:tr>
              <a:tr h="1969561">
                <a:tc>
                  <a:txBody>
                    <a:bodyPr/>
                    <a:lstStyle/>
                    <a:p>
                      <a:r>
                        <a:rPr lang="en-US" sz="1800">
                          <a:latin typeface="Times New Roman" pitchFamily="18" charset="0"/>
                          <a:cs typeface="Times New Roman" pitchFamily="18" charset="0"/>
                        </a:rPr>
                        <a:t>ratio</a:t>
                      </a:r>
                    </a:p>
                  </a:txBody>
                  <a:tcPr marL="49195" marR="49195" marT="24600" marB="24600" anchor="ctr"/>
                </a:tc>
                <a:tc>
                  <a:txBody>
                    <a:bodyPr/>
                    <a:lstStyle/>
                    <a:p>
                      <a:r>
                        <a:rPr lang="en-US" sz="1800">
                          <a:latin typeface="Times New Roman" pitchFamily="18" charset="0"/>
                          <a:cs typeface="Times New Roman" pitchFamily="18" charset="0"/>
                        </a:rPr>
                        <a:t>All statistics permitted for interval scales plus the following: </a:t>
                      </a:r>
                      <a:r>
                        <a:rPr lang="en-US" sz="1800">
                          <a:latin typeface="Times New Roman" pitchFamily="18" charset="0"/>
                          <a:cs typeface="Times New Roman" pitchFamily="18" charset="0"/>
                          <a:hlinkClick r:id="rId11" tooltip="Geometric mean"/>
                        </a:rPr>
                        <a:t>geometric mean</a:t>
                      </a:r>
                      <a:r>
                        <a:rPr lang="en-US" sz="1800">
                          <a:latin typeface="Times New Roman" pitchFamily="18" charset="0"/>
                          <a:cs typeface="Times New Roman" pitchFamily="18" charset="0"/>
                        </a:rPr>
                        <a:t>, </a:t>
                      </a:r>
                      <a:r>
                        <a:rPr lang="en-US" sz="1800">
                          <a:latin typeface="Times New Roman" pitchFamily="18" charset="0"/>
                          <a:cs typeface="Times New Roman" pitchFamily="18" charset="0"/>
                          <a:hlinkClick r:id="rId12" tooltip="Harmonic mean"/>
                        </a:rPr>
                        <a:t>harmonic mean</a:t>
                      </a:r>
                      <a:r>
                        <a:rPr lang="en-US" sz="1800">
                          <a:latin typeface="Times New Roman" pitchFamily="18" charset="0"/>
                          <a:cs typeface="Times New Roman" pitchFamily="18" charset="0"/>
                        </a:rPr>
                        <a:t>, </a:t>
                      </a:r>
                      <a:r>
                        <a:rPr lang="en-US" sz="1800">
                          <a:latin typeface="Times New Roman" pitchFamily="18" charset="0"/>
                          <a:cs typeface="Times New Roman" pitchFamily="18" charset="0"/>
                          <a:hlinkClick r:id="rId13" tooltip="Coefficient of variation"/>
                        </a:rPr>
                        <a:t>coefficient of variation</a:t>
                      </a:r>
                      <a:r>
                        <a:rPr lang="en-US" sz="1800">
                          <a:latin typeface="Times New Roman" pitchFamily="18" charset="0"/>
                          <a:cs typeface="Times New Roman" pitchFamily="18" charset="0"/>
                        </a:rPr>
                        <a:t>, </a:t>
                      </a:r>
                      <a:r>
                        <a:rPr lang="en-US" sz="1800">
                          <a:latin typeface="Times New Roman" pitchFamily="18" charset="0"/>
                          <a:cs typeface="Times New Roman" pitchFamily="18" charset="0"/>
                          <a:hlinkClick r:id="rId14" tooltip="Logarithms"/>
                        </a:rPr>
                        <a:t>logarithms</a:t>
                      </a:r>
                      <a:endParaRPr lang="en-US" sz="1800">
                        <a:latin typeface="Times New Roman" pitchFamily="18" charset="0"/>
                        <a:cs typeface="Times New Roman" pitchFamily="18" charset="0"/>
                      </a:endParaRPr>
                    </a:p>
                  </a:txBody>
                  <a:tcPr marL="49195" marR="49195" marT="24600" marB="24600" anchor="ctr"/>
                </a:tc>
                <a:tc>
                  <a:txBody>
                    <a:bodyPr/>
                    <a:lstStyle/>
                    <a:p>
                      <a:endParaRPr lang="en-US" sz="1800" dirty="0">
                        <a:latin typeface="Times New Roman" pitchFamily="18" charset="0"/>
                        <a:cs typeface="Times New Roman" pitchFamily="18" charset="0"/>
                      </a:endParaRPr>
                    </a:p>
                  </a:txBody>
                  <a:tcPr marL="49195" marR="49195" marT="24600" marB="24600" anchor="ctr"/>
                </a:tc>
                <a:tc>
                  <a:txBody>
                    <a:bodyPr/>
                    <a:lstStyle/>
                    <a:p>
                      <a:r>
                        <a:rPr lang="en-US" sz="1800" dirty="0">
                          <a:latin typeface="Times New Roman" pitchFamily="18" charset="0"/>
                          <a:cs typeface="Times New Roman" pitchFamily="18" charset="0"/>
                        </a:rPr>
                        <a:t>GDP</a:t>
                      </a:r>
                      <a:r>
                        <a:rPr lang="en-US" sz="1800" baseline="0" dirty="0">
                          <a:latin typeface="Times New Roman" pitchFamily="18" charset="0"/>
                          <a:cs typeface="Times New Roman" pitchFamily="18" charset="0"/>
                        </a:rPr>
                        <a:t> (e.g. 1500 USD)</a:t>
                      </a:r>
                      <a:endParaRPr lang="en-US" sz="1800" dirty="0">
                        <a:latin typeface="Times New Roman" pitchFamily="18" charset="0"/>
                        <a:cs typeface="Times New Roman" pitchFamily="18" charset="0"/>
                      </a:endParaRPr>
                    </a:p>
                  </a:txBody>
                  <a:tcPr marL="49195" marR="49195" marT="24600" marB="24600" anchor="ctr"/>
                </a:tc>
                <a:extLst>
                  <a:ext uri="{0D108BD9-81ED-4DB2-BD59-A6C34878D82A}">
                    <a16:rowId xmlns:a16="http://schemas.microsoft.com/office/drawing/2014/main" val="10004"/>
                  </a:ext>
                </a:extLst>
              </a:tr>
            </a:tbl>
          </a:graphicData>
        </a:graphic>
      </p:graphicFrame>
      <p:sp>
        <p:nvSpPr>
          <p:cNvPr id="5" name="Line Callout 2 4">
            <a:extLst>
              <a:ext uri="{FF2B5EF4-FFF2-40B4-BE49-F238E27FC236}">
                <a16:creationId xmlns:a16="http://schemas.microsoft.com/office/drawing/2014/main" id="{051E216F-41C6-6B73-E032-2F0E81FA0DE4}"/>
              </a:ext>
            </a:extLst>
          </p:cNvPr>
          <p:cNvSpPr/>
          <p:nvPr/>
        </p:nvSpPr>
        <p:spPr>
          <a:xfrm>
            <a:off x="7858125" y="5012475"/>
            <a:ext cx="1928812" cy="928687"/>
          </a:xfrm>
          <a:prstGeom prst="borderCallout2">
            <a:avLst>
              <a:gd name="adj1" fmla="val -71897"/>
              <a:gd name="adj2" fmla="val -267193"/>
              <a:gd name="adj3" fmla="val 18750"/>
              <a:gd name="adj4" fmla="val -16667"/>
              <a:gd name="adj5" fmla="val -237584"/>
              <a:gd name="adj6" fmla="val -253604"/>
            </a:avLst>
          </a:prstGeom>
        </p:spPr>
        <p:style>
          <a:lnRef idx="1">
            <a:schemeClr val="accent6"/>
          </a:lnRef>
          <a:fillRef idx="3">
            <a:schemeClr val="accent6"/>
          </a:fillRef>
          <a:effectRef idx="2">
            <a:schemeClr val="accent6"/>
          </a:effectRef>
          <a:fontRef idx="minor">
            <a:schemeClr val="lt1"/>
          </a:fontRef>
        </p:style>
        <p:txBody>
          <a:bodyPr anchor="ctr"/>
          <a:lstStyle/>
          <a:p>
            <a:pPr algn="ctr">
              <a:defRPr/>
            </a:pPr>
            <a:r>
              <a:rPr lang="en-US" sz="2800" dirty="0"/>
              <a:t>Scale</a:t>
            </a:r>
          </a:p>
        </p:txBody>
      </p:sp>
      <p:graphicFrame>
        <p:nvGraphicFramePr>
          <p:cNvPr id="1026" name="Object 1">
            <a:extLst>
              <a:ext uri="{FF2B5EF4-FFF2-40B4-BE49-F238E27FC236}">
                <a16:creationId xmlns:a16="http://schemas.microsoft.com/office/drawing/2014/main" id="{578842F9-05CD-473E-7071-1C491CA12768}"/>
              </a:ext>
            </a:extLst>
          </p:cNvPr>
          <p:cNvGraphicFramePr>
            <a:graphicFrameLocks noChangeAspect="1"/>
          </p:cNvGraphicFramePr>
          <p:nvPr/>
        </p:nvGraphicFramePr>
        <p:xfrm>
          <a:off x="5953126" y="1500188"/>
          <a:ext cx="1000125" cy="311150"/>
        </p:xfrm>
        <a:graphic>
          <a:graphicData uri="http://schemas.openxmlformats.org/presentationml/2006/ole">
            <mc:AlternateContent xmlns:mc="http://schemas.openxmlformats.org/markup-compatibility/2006">
              <mc:Choice xmlns:v="urn:schemas-microsoft-com:vml" Requires="v">
                <p:oleObj name="Equation" r:id="rId15" imgW="253800" imgH="152280" progId="Equation.DSMT4">
                  <p:embed/>
                </p:oleObj>
              </mc:Choice>
              <mc:Fallback>
                <p:oleObj name="Equation" r:id="rId15" imgW="253800" imgH="152280" progId="Equation.DSMT4">
                  <p:embed/>
                  <p:pic>
                    <p:nvPicPr>
                      <p:cNvPr id="1026" name="Object 1">
                        <a:extLst>
                          <a:ext uri="{FF2B5EF4-FFF2-40B4-BE49-F238E27FC236}">
                            <a16:creationId xmlns:a16="http://schemas.microsoft.com/office/drawing/2014/main" id="{578842F9-05CD-473E-7071-1C491CA12768}"/>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5953126" y="1500188"/>
                        <a:ext cx="1000125" cy="3111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7" name="Object 3">
            <a:extLst>
              <a:ext uri="{FF2B5EF4-FFF2-40B4-BE49-F238E27FC236}">
                <a16:creationId xmlns:a16="http://schemas.microsoft.com/office/drawing/2014/main" id="{81D79E46-0C6F-1B70-E528-5797E94AF90D}"/>
              </a:ext>
            </a:extLst>
          </p:cNvPr>
          <p:cNvGraphicFramePr>
            <a:graphicFrameLocks noChangeAspect="1"/>
          </p:cNvGraphicFramePr>
          <p:nvPr/>
        </p:nvGraphicFramePr>
        <p:xfrm>
          <a:off x="6024563" y="2214564"/>
          <a:ext cx="1357312" cy="357187"/>
        </p:xfrm>
        <a:graphic>
          <a:graphicData uri="http://schemas.openxmlformats.org/presentationml/2006/ole">
            <mc:AlternateContent xmlns:mc="http://schemas.openxmlformats.org/markup-compatibility/2006">
              <mc:Choice xmlns:v="urn:schemas-microsoft-com:vml" Requires="v">
                <p:oleObj name="Equation" r:id="rId17" imgW="507960" imgH="152280" progId="Equation.DSMT4">
                  <p:embed/>
                </p:oleObj>
              </mc:Choice>
              <mc:Fallback>
                <p:oleObj name="Equation" r:id="rId17" imgW="507960" imgH="152280" progId="Equation.DSMT4">
                  <p:embed/>
                  <p:pic>
                    <p:nvPicPr>
                      <p:cNvPr id="1027" name="Object 3">
                        <a:extLst>
                          <a:ext uri="{FF2B5EF4-FFF2-40B4-BE49-F238E27FC236}">
                            <a16:creationId xmlns:a16="http://schemas.microsoft.com/office/drawing/2014/main" id="{81D79E46-0C6F-1B70-E528-5797E94AF90D}"/>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024563" y="2214564"/>
                        <a:ext cx="1357312" cy="3571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8" name="Object 38">
            <a:extLst>
              <a:ext uri="{FF2B5EF4-FFF2-40B4-BE49-F238E27FC236}">
                <a16:creationId xmlns:a16="http://schemas.microsoft.com/office/drawing/2014/main" id="{1E8C5736-632A-6894-5C4C-DA6DD3EAB58D}"/>
              </a:ext>
            </a:extLst>
          </p:cNvPr>
          <p:cNvGraphicFramePr>
            <a:graphicFrameLocks noChangeAspect="1"/>
          </p:cNvGraphicFramePr>
          <p:nvPr/>
        </p:nvGraphicFramePr>
        <p:xfrm>
          <a:off x="5953126" y="2928938"/>
          <a:ext cx="1357313" cy="857250"/>
        </p:xfrm>
        <a:graphic>
          <a:graphicData uri="http://schemas.openxmlformats.org/presentationml/2006/ole">
            <mc:AlternateContent xmlns:mc="http://schemas.openxmlformats.org/markup-compatibility/2006">
              <mc:Choice xmlns:v="urn:schemas-microsoft-com:vml" Requires="v">
                <p:oleObj name="Equation" r:id="rId19" imgW="533160" imgH="368280" progId="Equation.DSMT4">
                  <p:embed/>
                </p:oleObj>
              </mc:Choice>
              <mc:Fallback>
                <p:oleObj name="Equation" r:id="rId19" imgW="533160" imgH="368280" progId="Equation.DSMT4">
                  <p:embed/>
                  <p:pic>
                    <p:nvPicPr>
                      <p:cNvPr id="1028" name="Object 38">
                        <a:extLst>
                          <a:ext uri="{FF2B5EF4-FFF2-40B4-BE49-F238E27FC236}">
                            <a16:creationId xmlns:a16="http://schemas.microsoft.com/office/drawing/2014/main" id="{1E8C5736-632A-6894-5C4C-DA6DD3EAB58D}"/>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5953126" y="2928938"/>
                        <a:ext cx="1357313" cy="857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9" name="Object 39">
            <a:extLst>
              <a:ext uri="{FF2B5EF4-FFF2-40B4-BE49-F238E27FC236}">
                <a16:creationId xmlns:a16="http://schemas.microsoft.com/office/drawing/2014/main" id="{4EE36C11-67C8-B8D8-9E31-5BC6627AC788}"/>
              </a:ext>
            </a:extLst>
          </p:cNvPr>
          <p:cNvGraphicFramePr>
            <a:graphicFrameLocks noChangeAspect="1"/>
          </p:cNvGraphicFramePr>
          <p:nvPr/>
        </p:nvGraphicFramePr>
        <p:xfrm>
          <a:off x="5953125" y="4357689"/>
          <a:ext cx="1500188" cy="1214437"/>
        </p:xfrm>
        <a:graphic>
          <a:graphicData uri="http://schemas.openxmlformats.org/presentationml/2006/ole">
            <mc:AlternateContent xmlns:mc="http://schemas.openxmlformats.org/markup-compatibility/2006">
              <mc:Choice xmlns:v="urn:schemas-microsoft-com:vml" Requires="v">
                <p:oleObj name="Equation" r:id="rId21" imgW="533160" imgH="368280" progId="Equation.DSMT4">
                  <p:embed/>
                </p:oleObj>
              </mc:Choice>
              <mc:Fallback>
                <p:oleObj name="Equation" r:id="rId21" imgW="533160" imgH="368280" progId="Equation.DSMT4">
                  <p:embed/>
                  <p:pic>
                    <p:nvPicPr>
                      <p:cNvPr id="1029" name="Object 39">
                        <a:extLst>
                          <a:ext uri="{FF2B5EF4-FFF2-40B4-BE49-F238E27FC236}">
                            <a16:creationId xmlns:a16="http://schemas.microsoft.com/office/drawing/2014/main" id="{4EE36C11-67C8-B8D8-9E31-5BC6627AC788}"/>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5953125" y="4357689"/>
                        <a:ext cx="1500188" cy="1214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66" name="Slide Number Placeholder 10">
            <a:extLst>
              <a:ext uri="{FF2B5EF4-FFF2-40B4-BE49-F238E27FC236}">
                <a16:creationId xmlns:a16="http://schemas.microsoft.com/office/drawing/2014/main" id="{1D7CF957-0A3D-41EF-8BD3-28F92E09846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3587B9B9-91BF-4B72-9E9F-74786D777F00}" type="slidenum">
              <a:rPr lang="en-US" altLang="zh-TW">
                <a:solidFill>
                  <a:srgbClr val="898989"/>
                </a:solidFill>
                <a:latin typeface="Calibri" panose="020F0502020204030204" pitchFamily="34" charset="0"/>
              </a:rPr>
              <a:pPr eaLnBrk="1" hangingPunct="1"/>
              <a:t>90</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2807FCAD-4B25-30CD-6EB3-D076485B51A8}"/>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A0CC526B-B8ED-8111-9993-C464C05599D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75BB4F70-701F-DCF4-46B3-EE7210EBCB5B}"/>
                  </a:ext>
                </a:extLst>
              </p:cNvPr>
              <p:cNvPicPr>
                <a:picLocks noChangeAspect="1"/>
              </p:cNvPicPr>
              <p:nvPr/>
            </p:nvPicPr>
            <p:blipFill rotWithShape="1">
              <a:blip r:embed="rId2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954AA4C8-EA87-21A1-6FFB-1A6091F6E811}"/>
                  </a:ext>
                </a:extLst>
              </p:cNvPr>
              <p:cNvPicPr>
                <a:picLocks noChangeAspect="1"/>
              </p:cNvPicPr>
              <p:nvPr/>
            </p:nvPicPr>
            <p:blipFill rotWithShape="1">
              <a:blip r:embed="rId2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BA6CAA54-04F1-D5C2-6764-A21B0AD85066}"/>
                </a:ext>
              </a:extLst>
            </p:cNvPr>
            <p:cNvPicPr>
              <a:picLocks noChangeAspect="1"/>
            </p:cNvPicPr>
            <p:nvPr/>
          </p:nvPicPr>
          <p:blipFill rotWithShape="1">
            <a:blip r:embed="rId25"/>
            <a:srcRect l="44460" t="53448" r="30342" b="33142"/>
            <a:stretch/>
          </p:blipFill>
          <p:spPr>
            <a:xfrm>
              <a:off x="0" y="5909267"/>
              <a:ext cx="5263763" cy="948733"/>
            </a:xfrm>
            <a:prstGeom prst="rect">
              <a:avLst/>
            </a:prstGeom>
          </p:spPr>
        </p:pic>
      </p:gr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DB888665-D74B-D4D9-3502-80BC3176D7D1}"/>
              </a:ext>
            </a:extLst>
          </p:cNvPr>
          <p:cNvSpPr>
            <a:spLocks noGrp="1"/>
          </p:cNvSpPr>
          <p:nvPr>
            <p:ph type="title"/>
          </p:nvPr>
        </p:nvSpPr>
        <p:spPr/>
        <p:txBody>
          <a:bodyPr/>
          <a:lstStyle/>
          <a:p>
            <a:r>
              <a:rPr lang="en-US" altLang="zh-CN" dirty="0">
                <a:solidFill>
                  <a:srgbClr val="0033CC"/>
                </a:solidFill>
                <a:latin typeface="Georgia" panose="02040502050405020303" pitchFamily="18" charset="0"/>
                <a:ea typeface="宋体" panose="02010600030101010101" pitchFamily="2" charset="-122"/>
              </a:rPr>
              <a:t>6</a:t>
            </a:r>
            <a:r>
              <a:rPr lang="en-US" altLang="zh-CN" sz="4400" dirty="0">
                <a:solidFill>
                  <a:srgbClr val="0033CC"/>
                </a:solidFill>
                <a:latin typeface="Georgia" panose="02040502050405020303" pitchFamily="18" charset="0"/>
                <a:ea typeface="宋体" panose="02010600030101010101" pitchFamily="2" charset="-122"/>
              </a:rPr>
              <a:t>. Correlation analysis</a:t>
            </a:r>
            <a:endParaRPr lang="en-US" altLang="en-US" dirty="0">
              <a:ea typeface="ＭＳ Ｐゴシック" panose="020B0600070205080204" pitchFamily="34" charset="-128"/>
            </a:endParaRPr>
          </a:p>
        </p:txBody>
      </p:sp>
      <p:sp>
        <p:nvSpPr>
          <p:cNvPr id="30723" name="Content Placeholder 2">
            <a:extLst>
              <a:ext uri="{FF2B5EF4-FFF2-40B4-BE49-F238E27FC236}">
                <a16:creationId xmlns:a16="http://schemas.microsoft.com/office/drawing/2014/main" id="{8C144821-285D-0E8E-6E0D-4DD241D56A27}"/>
              </a:ext>
            </a:extLst>
          </p:cNvPr>
          <p:cNvSpPr>
            <a:spLocks noGrp="1"/>
          </p:cNvSpPr>
          <p:nvPr>
            <p:ph idx="1"/>
          </p:nvPr>
        </p:nvSpPr>
        <p:spPr>
          <a:xfrm>
            <a:off x="763137" y="2438399"/>
            <a:ext cx="10515600" cy="3446835"/>
          </a:xfrm>
        </p:spPr>
        <p:txBody>
          <a:bodyPr/>
          <a:lstStyle/>
          <a:p>
            <a:r>
              <a:rPr lang="en-US" altLang="en-US" dirty="0">
                <a:ea typeface="ＭＳ Ｐゴシック" panose="020B0600070205080204" pitchFamily="34" charset="-128"/>
              </a:rPr>
              <a:t>The dependent variable must be a scale variable, while the grouping variables may be ordinal or nominal.</a:t>
            </a:r>
          </a:p>
          <a:p>
            <a:r>
              <a:rPr lang="en-US" altLang="en-US" dirty="0">
                <a:ea typeface="ＭＳ Ｐゴシック" panose="020B0600070205080204" pitchFamily="34" charset="-128"/>
              </a:rPr>
              <a:t>With the Explore procedure, you can:</a:t>
            </a:r>
          </a:p>
          <a:p>
            <a:pPr lvl="1"/>
            <a:r>
              <a:rPr lang="en-US" altLang="en-US" dirty="0">
                <a:ea typeface="ＭＳ Ｐゴシック" panose="020B0600070205080204" pitchFamily="34" charset="-128"/>
              </a:rPr>
              <a:t> Screen data</a:t>
            </a:r>
          </a:p>
          <a:p>
            <a:pPr lvl="1"/>
            <a:r>
              <a:rPr lang="en-US" altLang="en-US" dirty="0">
                <a:ea typeface="ＭＳ Ｐゴシック" panose="020B0600070205080204" pitchFamily="34" charset="-128"/>
              </a:rPr>
              <a:t>Identify outliers </a:t>
            </a:r>
          </a:p>
          <a:p>
            <a:pPr lvl="1"/>
            <a:r>
              <a:rPr lang="en-US" altLang="en-US" dirty="0">
                <a:ea typeface="ＭＳ Ｐゴシック" panose="020B0600070205080204" pitchFamily="34" charset="-128"/>
              </a:rPr>
              <a:t>Check assumptions</a:t>
            </a:r>
          </a:p>
          <a:p>
            <a:pPr lvl="1"/>
            <a:r>
              <a:rPr lang="en-US" altLang="en-US" dirty="0">
                <a:ea typeface="ＭＳ Ｐゴシック" panose="020B0600070205080204" pitchFamily="34" charset="-128"/>
              </a:rPr>
              <a:t>Characterize differences among groups of cases</a:t>
            </a:r>
          </a:p>
          <a:p>
            <a:endParaRPr lang="en-US" altLang="en-US" dirty="0">
              <a:ea typeface="ＭＳ Ｐゴシック" panose="020B0600070205080204" pitchFamily="34" charset="-128"/>
            </a:endParaRPr>
          </a:p>
        </p:txBody>
      </p:sp>
      <p:pic>
        <p:nvPicPr>
          <p:cNvPr id="30724" name="Picture 2">
            <a:extLst>
              <a:ext uri="{FF2B5EF4-FFF2-40B4-BE49-F238E27FC236}">
                <a16:creationId xmlns:a16="http://schemas.microsoft.com/office/drawing/2014/main" id="{39E1927F-CC9F-3027-C971-2B5DB08B3D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1418" y="1519901"/>
            <a:ext cx="3000375" cy="79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Slide Number Placeholder 6">
            <a:extLst>
              <a:ext uri="{FF2B5EF4-FFF2-40B4-BE49-F238E27FC236}">
                <a16:creationId xmlns:a16="http://schemas.microsoft.com/office/drawing/2014/main" id="{110D16B7-D0AA-A16E-974A-0842AC856EC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F68A2139-AC82-4983-9281-05A9DE0637BD}" type="slidenum">
              <a:rPr lang="en-US" altLang="zh-TW">
                <a:solidFill>
                  <a:srgbClr val="898989"/>
                </a:solidFill>
                <a:latin typeface="Calibri" panose="020F0502020204030204" pitchFamily="34" charset="0"/>
              </a:rPr>
              <a:pPr eaLnBrk="1" hangingPunct="1"/>
              <a:t>91</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14BF9D6D-469B-C790-0FD5-F36F00891FD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6001DF5B-47EF-942C-7346-AB1A6950005D}"/>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D3E7D81A-E14A-818E-0C34-4E09A8211CF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F0EA9B6C-15B8-26A0-C7DD-615BB805136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A010B165-08B1-A1BB-C3A0-D99A14292FB3}"/>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2428-4B0C-9E54-0426-8B08BB109576}"/>
              </a:ext>
            </a:extLst>
          </p:cNvPr>
          <p:cNvSpPr>
            <a:spLocks noGrp="1"/>
          </p:cNvSpPr>
          <p:nvPr>
            <p:ph type="title"/>
          </p:nvPr>
        </p:nvSpPr>
        <p:spPr>
          <a:xfrm>
            <a:off x="838200" y="365126"/>
            <a:ext cx="10515600" cy="735126"/>
          </a:xfrm>
        </p:spPr>
        <p:txBody>
          <a:bodyPr/>
          <a:lstStyle/>
          <a:p>
            <a:pPr eaLnBrk="1" hangingPunct="1">
              <a:defRPr/>
            </a:pPr>
            <a:r>
              <a:rPr lang="en-US" altLang="zh-CN" sz="4000" dirty="0">
                <a:solidFill>
                  <a:srgbClr val="0033CC"/>
                </a:solidFill>
                <a:latin typeface="Georgia" panose="02040502050405020303" pitchFamily="18" charset="0"/>
                <a:ea typeface="宋体" panose="02010600030101010101" pitchFamily="2" charset="-122"/>
              </a:rPr>
              <a:t>6. Correlation analysis</a:t>
            </a:r>
            <a:endParaRPr lang="en-GB" altLang="zh-CN" sz="4000" i="1" dirty="0">
              <a:solidFill>
                <a:srgbClr val="0033CC"/>
              </a:solidFill>
              <a:effectLst>
                <a:outerShdw blurRad="38100" dist="38100" dir="2700000" algn="tl">
                  <a:srgbClr val="000000">
                    <a:alpha val="43137"/>
                  </a:srgbClr>
                </a:outerShdw>
              </a:effectLst>
              <a:latin typeface="Georgia" pitchFamily="18" charset="0"/>
              <a:ea typeface="+mn-ea"/>
              <a:cs typeface="+mn-cs"/>
            </a:endParaRPr>
          </a:p>
        </p:txBody>
      </p:sp>
      <p:sp>
        <p:nvSpPr>
          <p:cNvPr id="33795" name="Content Placeholder 2">
            <a:extLst>
              <a:ext uri="{FF2B5EF4-FFF2-40B4-BE49-F238E27FC236}">
                <a16:creationId xmlns:a16="http://schemas.microsoft.com/office/drawing/2014/main" id="{5F18651C-A94D-1024-40F2-373681AE2A9A}"/>
              </a:ext>
            </a:extLst>
          </p:cNvPr>
          <p:cNvSpPr>
            <a:spLocks noGrp="1"/>
          </p:cNvSpPr>
          <p:nvPr>
            <p:ph idx="1"/>
          </p:nvPr>
        </p:nvSpPr>
        <p:spPr>
          <a:xfrm>
            <a:off x="838200" y="1285252"/>
            <a:ext cx="10844719" cy="4886098"/>
          </a:xfrm>
        </p:spPr>
        <p:txBody>
          <a:bodyPr>
            <a:normAutofit/>
          </a:bodyPr>
          <a:lstStyle/>
          <a:p>
            <a:r>
              <a:rPr lang="en-AU" altLang="zh-CN" sz="4000"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Correlation analysis is used to describe the strength and the direction of the linear relationship between two variables. </a:t>
            </a:r>
          </a:p>
        </p:txBody>
      </p:sp>
      <p:sp>
        <p:nvSpPr>
          <p:cNvPr id="33798" name="Slide Number Placeholder 5">
            <a:extLst>
              <a:ext uri="{FF2B5EF4-FFF2-40B4-BE49-F238E27FC236}">
                <a16:creationId xmlns:a16="http://schemas.microsoft.com/office/drawing/2014/main" id="{187FB568-0F35-F904-D3A8-04016D9C052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53576A5C-6EB2-4BA3-B06C-944EB6074BCB}" type="slidenum">
              <a:rPr lang="en-US" altLang="zh-TW">
                <a:solidFill>
                  <a:srgbClr val="898989"/>
                </a:solidFill>
                <a:latin typeface="Calibri" panose="020F0502020204030204" pitchFamily="34" charset="0"/>
              </a:rPr>
              <a:pPr eaLnBrk="1" hangingPunct="1"/>
              <a:t>92</a:t>
            </a:fld>
            <a:endParaRPr lang="en-US" altLang="zh-TW">
              <a:solidFill>
                <a:srgbClr val="898989"/>
              </a:solidFill>
              <a:latin typeface="Calibri" panose="020F0502020204030204" pitchFamily="34" charset="0"/>
            </a:endParaRPr>
          </a:p>
        </p:txBody>
      </p:sp>
      <p:grpSp>
        <p:nvGrpSpPr>
          <p:cNvPr id="3" name="Group 2">
            <a:extLst>
              <a:ext uri="{FF2B5EF4-FFF2-40B4-BE49-F238E27FC236}">
                <a16:creationId xmlns:a16="http://schemas.microsoft.com/office/drawing/2014/main" id="{C25C3F5F-1A50-A5B2-9F7C-A1A9E63A13AF}"/>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2D6E577-B0EE-CF1E-A96E-BE95972E34FE}"/>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C0ECAC62-D750-B5A6-3A6C-13820BF3026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FBB6C20D-E181-1AD9-A1C7-FFD875E65EF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3132CAD4-AA6D-58CD-A00E-65AF176C29B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2428-4B0C-9E54-0426-8B08BB109576}"/>
              </a:ext>
            </a:extLst>
          </p:cNvPr>
          <p:cNvSpPr>
            <a:spLocks noGrp="1"/>
          </p:cNvSpPr>
          <p:nvPr>
            <p:ph type="title"/>
          </p:nvPr>
        </p:nvSpPr>
        <p:spPr>
          <a:xfrm>
            <a:off x="838200" y="228603"/>
            <a:ext cx="10515600" cy="598602"/>
          </a:xfrm>
        </p:spPr>
        <p:txBody>
          <a:bodyPr>
            <a:normAutofit fontScale="90000"/>
          </a:bodyPr>
          <a:lstStyle/>
          <a:p>
            <a:pPr eaLnBrk="1" hangingPunct="1">
              <a:defRPr/>
            </a:pPr>
            <a:r>
              <a:rPr lang="en-US" altLang="zh-CN" sz="4000" dirty="0">
                <a:solidFill>
                  <a:srgbClr val="0033CC"/>
                </a:solidFill>
                <a:latin typeface="Georgia" panose="02040502050405020303" pitchFamily="18" charset="0"/>
                <a:ea typeface="宋体" panose="02010600030101010101" pitchFamily="2" charset="-122"/>
              </a:rPr>
              <a:t>6. Correlation analysis</a:t>
            </a:r>
            <a:endParaRPr lang="en-GB" altLang="zh-CN" sz="4000" i="1" dirty="0">
              <a:solidFill>
                <a:srgbClr val="0033CC"/>
              </a:solidFill>
              <a:effectLst>
                <a:outerShdw blurRad="38100" dist="38100" dir="2700000" algn="tl">
                  <a:srgbClr val="000000">
                    <a:alpha val="43137"/>
                  </a:srgbClr>
                </a:outerShdw>
              </a:effectLst>
              <a:latin typeface="Georgia" pitchFamily="18" charset="0"/>
              <a:ea typeface="+mn-ea"/>
              <a:cs typeface="+mn-cs"/>
            </a:endParaRPr>
          </a:p>
        </p:txBody>
      </p:sp>
      <p:sp>
        <p:nvSpPr>
          <p:cNvPr id="33798" name="Slide Number Placeholder 5">
            <a:extLst>
              <a:ext uri="{FF2B5EF4-FFF2-40B4-BE49-F238E27FC236}">
                <a16:creationId xmlns:a16="http://schemas.microsoft.com/office/drawing/2014/main" id="{187FB568-0F35-F904-D3A8-04016D9C052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53576A5C-6EB2-4BA3-B06C-944EB6074BCB}" type="slidenum">
              <a:rPr lang="en-US" altLang="zh-TW">
                <a:solidFill>
                  <a:srgbClr val="898989"/>
                </a:solidFill>
                <a:latin typeface="Calibri" panose="020F0502020204030204" pitchFamily="34" charset="0"/>
              </a:rPr>
              <a:pPr eaLnBrk="1" hangingPunct="1"/>
              <a:t>93</a:t>
            </a:fld>
            <a:endParaRPr lang="en-US" altLang="zh-TW">
              <a:solidFill>
                <a:srgbClr val="898989"/>
              </a:solidFill>
              <a:latin typeface="Calibri" panose="020F0502020204030204" pitchFamily="34" charset="0"/>
            </a:endParaRPr>
          </a:p>
        </p:txBody>
      </p:sp>
      <p:grpSp>
        <p:nvGrpSpPr>
          <p:cNvPr id="3" name="Group 2">
            <a:extLst>
              <a:ext uri="{FF2B5EF4-FFF2-40B4-BE49-F238E27FC236}">
                <a16:creationId xmlns:a16="http://schemas.microsoft.com/office/drawing/2014/main" id="{C25C3F5F-1A50-A5B2-9F7C-A1A9E63A13AF}"/>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2D6E577-B0EE-CF1E-A96E-BE95972E34FE}"/>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C0ECAC62-D750-B5A6-3A6C-13820BF3026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FBB6C20D-E181-1AD9-A1C7-FFD875E65EF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3132CAD4-AA6D-58CD-A00E-65AF176C29B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11" name="Picture 10">
            <a:extLst>
              <a:ext uri="{FF2B5EF4-FFF2-40B4-BE49-F238E27FC236}">
                <a16:creationId xmlns:a16="http://schemas.microsoft.com/office/drawing/2014/main" id="{0FAB2694-A11F-8446-4086-857D3B8F90E7}"/>
              </a:ext>
            </a:extLst>
          </p:cNvPr>
          <p:cNvPicPr>
            <a:picLocks noChangeAspect="1"/>
          </p:cNvPicPr>
          <p:nvPr/>
        </p:nvPicPr>
        <p:blipFill rotWithShape="1">
          <a:blip r:embed="rId5"/>
          <a:srcRect l="5209" t="21843" r="4398" b="19291"/>
          <a:stretch/>
        </p:blipFill>
        <p:spPr>
          <a:xfrm>
            <a:off x="194908" y="985951"/>
            <a:ext cx="11254548" cy="4886098"/>
          </a:xfrm>
          <a:prstGeom prst="rect">
            <a:avLst/>
          </a:prstGeom>
        </p:spPr>
      </p:pic>
    </p:spTree>
    <p:extLst>
      <p:ext uri="{BB962C8B-B14F-4D97-AF65-F5344CB8AC3E}">
        <p14:creationId xmlns:p14="http://schemas.microsoft.com/office/powerpoint/2010/main" val="297391082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2428-4B0C-9E54-0426-8B08BB109576}"/>
              </a:ext>
            </a:extLst>
          </p:cNvPr>
          <p:cNvSpPr>
            <a:spLocks noGrp="1"/>
          </p:cNvSpPr>
          <p:nvPr>
            <p:ph type="title"/>
          </p:nvPr>
        </p:nvSpPr>
        <p:spPr>
          <a:xfrm>
            <a:off x="838200" y="365126"/>
            <a:ext cx="10515600" cy="735126"/>
          </a:xfrm>
        </p:spPr>
        <p:txBody>
          <a:bodyPr/>
          <a:lstStyle/>
          <a:p>
            <a:pPr eaLnBrk="1" hangingPunct="1">
              <a:defRPr/>
            </a:pPr>
            <a:r>
              <a:rPr lang="en-US" altLang="zh-CN" sz="4000" i="1" dirty="0">
                <a:solidFill>
                  <a:srgbClr val="0033CC"/>
                </a:solidFill>
                <a:effectLst>
                  <a:outerShdw blurRad="38100" dist="38100" dir="2700000" algn="tl">
                    <a:srgbClr val="000000">
                      <a:alpha val="43137"/>
                    </a:srgbClr>
                  </a:outerShdw>
                </a:effectLst>
                <a:latin typeface="Georgia" pitchFamily="18" charset="0"/>
                <a:ea typeface="+mn-ea"/>
                <a:cs typeface="+mn-cs"/>
              </a:rPr>
              <a:t>6.Correlation coefficient</a:t>
            </a:r>
            <a:endParaRPr lang="en-GB" altLang="zh-CN" sz="4000" i="1" dirty="0">
              <a:solidFill>
                <a:srgbClr val="0033CC"/>
              </a:solidFill>
              <a:effectLst>
                <a:outerShdw blurRad="38100" dist="38100" dir="2700000" algn="tl">
                  <a:srgbClr val="000000">
                    <a:alpha val="43137"/>
                  </a:srgbClr>
                </a:outerShdw>
              </a:effectLst>
              <a:latin typeface="Georgia" pitchFamily="18" charset="0"/>
              <a:ea typeface="+mn-ea"/>
              <a:cs typeface="+mn-cs"/>
            </a:endParaRPr>
          </a:p>
        </p:txBody>
      </p:sp>
      <p:sp>
        <p:nvSpPr>
          <p:cNvPr id="33795" name="Content Placeholder 2">
            <a:extLst>
              <a:ext uri="{FF2B5EF4-FFF2-40B4-BE49-F238E27FC236}">
                <a16:creationId xmlns:a16="http://schemas.microsoft.com/office/drawing/2014/main" id="{5F18651C-A94D-1024-40F2-373681AE2A9A}"/>
              </a:ext>
            </a:extLst>
          </p:cNvPr>
          <p:cNvSpPr>
            <a:spLocks noGrp="1"/>
          </p:cNvSpPr>
          <p:nvPr>
            <p:ph idx="1"/>
          </p:nvPr>
        </p:nvSpPr>
        <p:spPr>
          <a:xfrm>
            <a:off x="1365318" y="1421776"/>
            <a:ext cx="9870127" cy="4701098"/>
          </a:xfrm>
        </p:spPr>
        <p:txBody>
          <a:bodyPr/>
          <a:lstStyle/>
          <a:p>
            <a:r>
              <a:rPr lang="en-AU" altLang="zh-CN" sz="2400"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Measure how variables are related, for example what is the relationship between </a:t>
            </a:r>
            <a:r>
              <a:rPr lang="en-AU" altLang="zh-CN" sz="2400" i="1"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x</a:t>
            </a:r>
            <a:r>
              <a:rPr lang="en-AU" altLang="zh-CN" sz="2400"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 and </a:t>
            </a:r>
            <a:r>
              <a:rPr lang="en-AU" altLang="zh-CN" sz="2400" i="1"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y</a:t>
            </a:r>
          </a:p>
          <a:p>
            <a:r>
              <a:rPr lang="en-AU" altLang="zh-CN" sz="2400"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Correlation coefficient values range from -1 to +1, indicating both strength and direction:</a:t>
            </a:r>
          </a:p>
          <a:p>
            <a:pPr lvl="1"/>
            <a:r>
              <a:rPr lang="en-AU" altLang="zh-CN"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Positive values indicate a positive relationship, both values increase (or decrease) together</a:t>
            </a:r>
          </a:p>
          <a:p>
            <a:pPr lvl="1"/>
            <a:r>
              <a:rPr lang="en-AU" altLang="zh-CN"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Negative values indicate a negative relationship, as one variable increases the other decreases</a:t>
            </a:r>
          </a:p>
          <a:p>
            <a:pPr lvl="1"/>
            <a:r>
              <a:rPr lang="en-AU" altLang="zh-CN" dirty="0">
                <a:solidFill>
                  <a:srgbClr val="0033CC"/>
                </a:solidFill>
                <a:latin typeface="Tahoma" panose="020B0604030504040204" pitchFamily="34" charset="0"/>
                <a:ea typeface="ＭＳ Ｐゴシック" panose="020B0600070205080204" pitchFamily="34" charset="-128"/>
                <a:cs typeface="Tahoma" panose="020B0604030504040204" pitchFamily="34" charset="0"/>
              </a:rPr>
              <a:t>The closer to 0 the weaker the relationship, the closer to – 1 or + 1 the stronger the relationship</a:t>
            </a:r>
          </a:p>
        </p:txBody>
      </p:sp>
      <p:sp>
        <p:nvSpPr>
          <p:cNvPr id="33798" name="Slide Number Placeholder 5">
            <a:extLst>
              <a:ext uri="{FF2B5EF4-FFF2-40B4-BE49-F238E27FC236}">
                <a16:creationId xmlns:a16="http://schemas.microsoft.com/office/drawing/2014/main" id="{187FB568-0F35-F904-D3A8-04016D9C052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53576A5C-6EB2-4BA3-B06C-944EB6074BCB}" type="slidenum">
              <a:rPr lang="en-US" altLang="zh-TW">
                <a:solidFill>
                  <a:srgbClr val="898989"/>
                </a:solidFill>
                <a:latin typeface="Calibri" panose="020F0502020204030204" pitchFamily="34" charset="0"/>
              </a:rPr>
              <a:pPr eaLnBrk="1" hangingPunct="1"/>
              <a:t>94</a:t>
            </a:fld>
            <a:endParaRPr lang="en-US" altLang="zh-TW">
              <a:solidFill>
                <a:srgbClr val="898989"/>
              </a:solidFill>
              <a:latin typeface="Calibri" panose="020F0502020204030204" pitchFamily="34" charset="0"/>
            </a:endParaRPr>
          </a:p>
        </p:txBody>
      </p:sp>
      <p:grpSp>
        <p:nvGrpSpPr>
          <p:cNvPr id="3" name="Group 2">
            <a:extLst>
              <a:ext uri="{FF2B5EF4-FFF2-40B4-BE49-F238E27FC236}">
                <a16:creationId xmlns:a16="http://schemas.microsoft.com/office/drawing/2014/main" id="{C25C3F5F-1A50-A5B2-9F7C-A1A9E63A13AF}"/>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2D6E577-B0EE-CF1E-A96E-BE95972E34FE}"/>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C0ECAC62-D750-B5A6-3A6C-13820BF3026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FBB6C20D-E181-1AD9-A1C7-FFD875E65EF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3132CAD4-AA6D-58CD-A00E-65AF176C29B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56416846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4">
            <a:extLst>
              <a:ext uri="{FF2B5EF4-FFF2-40B4-BE49-F238E27FC236}">
                <a16:creationId xmlns:a16="http://schemas.microsoft.com/office/drawing/2014/main" id="{AF2F5ACC-91D3-59F4-78E7-F082D01624C8}"/>
              </a:ext>
            </a:extLst>
          </p:cNvPr>
          <p:cNvSpPr>
            <a:spLocks noChangeArrowheads="1"/>
          </p:cNvSpPr>
          <p:nvPr/>
        </p:nvSpPr>
        <p:spPr bwMode="auto">
          <a:xfrm>
            <a:off x="2362200" y="5334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b"/>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4400" i="1">
                <a:solidFill>
                  <a:schemeClr val="tx2"/>
                </a:solidFill>
              </a:rPr>
              <a:t>Correlation coefficient</a:t>
            </a:r>
          </a:p>
        </p:txBody>
      </p:sp>
      <p:sp>
        <p:nvSpPr>
          <p:cNvPr id="167941" name="Rectangle 5">
            <a:extLst>
              <a:ext uri="{FF2B5EF4-FFF2-40B4-BE49-F238E27FC236}">
                <a16:creationId xmlns:a16="http://schemas.microsoft.com/office/drawing/2014/main" id="{E983949F-B061-672F-54D7-F52334D5002A}"/>
              </a:ext>
            </a:extLst>
          </p:cNvPr>
          <p:cNvSpPr>
            <a:spLocks noChangeArrowheads="1"/>
          </p:cNvSpPr>
          <p:nvPr/>
        </p:nvSpPr>
        <p:spPr bwMode="auto">
          <a:xfrm>
            <a:off x="2309813" y="2143125"/>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spcBef>
                <a:spcPct val="20000"/>
              </a:spcBef>
              <a:buFontTx/>
              <a:buChar char="•"/>
            </a:pPr>
            <a:r>
              <a:rPr lang="en-US" altLang="zh-CN" sz="3000" dirty="0"/>
              <a:t>r ranges from +1 to -1</a:t>
            </a:r>
          </a:p>
          <a:p>
            <a:pPr eaLnBrk="1" hangingPunct="1">
              <a:spcBef>
                <a:spcPct val="20000"/>
              </a:spcBef>
              <a:buFontTx/>
              <a:buChar char="•"/>
            </a:pPr>
            <a:r>
              <a:rPr lang="en-US" altLang="zh-CN" sz="3000" dirty="0"/>
              <a:t>r = +1 a perfect positive linear relationship</a:t>
            </a:r>
          </a:p>
          <a:p>
            <a:pPr eaLnBrk="1" hangingPunct="1">
              <a:spcBef>
                <a:spcPct val="20000"/>
              </a:spcBef>
              <a:buFontTx/>
              <a:buChar char="•"/>
            </a:pPr>
            <a:r>
              <a:rPr lang="en-US" altLang="zh-CN" sz="3000" dirty="0"/>
              <a:t>r = -1 a perfect negative linear relationship</a:t>
            </a:r>
          </a:p>
          <a:p>
            <a:pPr eaLnBrk="1" hangingPunct="1">
              <a:spcBef>
                <a:spcPct val="20000"/>
              </a:spcBef>
              <a:buFontTx/>
              <a:buChar char="•"/>
            </a:pPr>
            <a:r>
              <a:rPr lang="en-US" altLang="zh-CN" sz="3000" dirty="0"/>
              <a:t>r = 0 indicates no correlation at all</a:t>
            </a:r>
          </a:p>
        </p:txBody>
      </p:sp>
      <p:sp>
        <p:nvSpPr>
          <p:cNvPr id="34822" name="Slide Number Placeholder 5">
            <a:extLst>
              <a:ext uri="{FF2B5EF4-FFF2-40B4-BE49-F238E27FC236}">
                <a16:creationId xmlns:a16="http://schemas.microsoft.com/office/drawing/2014/main" id="{A0AA3214-643F-C9A5-A10B-82455922768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ADAAE0CC-2FAC-4E1D-9967-9AF4DB6D5E56}" type="slidenum">
              <a:rPr lang="en-US" altLang="zh-TW">
                <a:solidFill>
                  <a:srgbClr val="898989"/>
                </a:solidFill>
                <a:latin typeface="Calibri" panose="020F0502020204030204" pitchFamily="34" charset="0"/>
              </a:rPr>
              <a:pPr eaLnBrk="1" hangingPunct="1"/>
              <a:t>95</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2D354451-DDED-5C7A-FF79-76A847BB59CA}"/>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C8FFDBA1-5C84-CE68-5259-1F31CAA9F3C0}"/>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B84EBA6C-0276-01A1-513A-CD5ECF29C98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697D06E5-857A-771E-5DD7-9D0A74FB802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B356B833-BF1D-55B9-5907-73BCCFFC1777}"/>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67941">
                                            <p:txEl>
                                              <p:pRg st="0" end="0"/>
                                            </p:txEl>
                                          </p:spTgt>
                                        </p:tgtEl>
                                        <p:attrNameLst>
                                          <p:attrName>style.visibility</p:attrName>
                                        </p:attrNameLst>
                                      </p:cBhvr>
                                      <p:to>
                                        <p:strVal val="visible"/>
                                      </p:to>
                                    </p:set>
                                    <p:anim calcmode="lin" valueType="num">
                                      <p:cBhvr additive="base">
                                        <p:cTn id="7" dur="500" fill="hold"/>
                                        <p:tgtEl>
                                          <p:spTgt spid="16794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794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67941">
                                            <p:txEl>
                                              <p:pRg st="1" end="1"/>
                                            </p:txEl>
                                          </p:spTgt>
                                        </p:tgtEl>
                                        <p:attrNameLst>
                                          <p:attrName>style.visibility</p:attrName>
                                        </p:attrNameLst>
                                      </p:cBhvr>
                                      <p:to>
                                        <p:strVal val="visible"/>
                                      </p:to>
                                    </p:set>
                                    <p:anim calcmode="lin" valueType="num">
                                      <p:cBhvr additive="base">
                                        <p:cTn id="13" dur="500" fill="hold"/>
                                        <p:tgtEl>
                                          <p:spTgt spid="16794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794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67941">
                                            <p:txEl>
                                              <p:pRg st="2" end="2"/>
                                            </p:txEl>
                                          </p:spTgt>
                                        </p:tgtEl>
                                        <p:attrNameLst>
                                          <p:attrName>style.visibility</p:attrName>
                                        </p:attrNameLst>
                                      </p:cBhvr>
                                      <p:to>
                                        <p:strVal val="visible"/>
                                      </p:to>
                                    </p:set>
                                    <p:anim calcmode="lin" valueType="num">
                                      <p:cBhvr additive="base">
                                        <p:cTn id="19" dur="500" fill="hold"/>
                                        <p:tgtEl>
                                          <p:spTgt spid="16794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6794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67941">
                                            <p:txEl>
                                              <p:pRg st="3" end="3"/>
                                            </p:txEl>
                                          </p:spTgt>
                                        </p:tgtEl>
                                        <p:attrNameLst>
                                          <p:attrName>style.visibility</p:attrName>
                                        </p:attrNameLst>
                                      </p:cBhvr>
                                      <p:to>
                                        <p:strVal val="visible"/>
                                      </p:to>
                                    </p:set>
                                    <p:anim calcmode="lin" valueType="num">
                                      <p:cBhvr additive="base">
                                        <p:cTn id="25" dur="500" fill="hold"/>
                                        <p:tgtEl>
                                          <p:spTgt spid="16794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794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941" grpId="0" build="p" autoUpdateAnimBg="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809641-D97F-EC10-F936-118886A7417B}"/>
              </a:ext>
            </a:extLst>
          </p:cNvPr>
          <p:cNvPicPr>
            <a:picLocks noChangeAspect="1"/>
          </p:cNvPicPr>
          <p:nvPr/>
        </p:nvPicPr>
        <p:blipFill rotWithShape="1">
          <a:blip r:embed="rId2"/>
          <a:srcRect l="2931" t="14468" r="3728" b="22639"/>
          <a:stretch/>
        </p:blipFill>
        <p:spPr>
          <a:xfrm>
            <a:off x="-146725" y="496109"/>
            <a:ext cx="12127235" cy="5447491"/>
          </a:xfrm>
          <a:prstGeom prst="rect">
            <a:avLst/>
          </a:prstGeom>
        </p:spPr>
      </p:pic>
      <p:grpSp>
        <p:nvGrpSpPr>
          <p:cNvPr id="4" name="Group 3">
            <a:extLst>
              <a:ext uri="{FF2B5EF4-FFF2-40B4-BE49-F238E27FC236}">
                <a16:creationId xmlns:a16="http://schemas.microsoft.com/office/drawing/2014/main" id="{CADCA14E-9719-0B8D-74DE-BF03385ABC8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B5E19FA3-EB97-EA63-5B4B-D82085D30C45}"/>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DA71AF3F-DFBF-288C-C9C7-978BF4D09E6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ED77AFC9-0CA0-A13F-012B-5873CA91A7C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25E6C8D-2D7D-CBB2-CD99-5DECAB04DC0A}"/>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69220597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2428-4B0C-9E54-0426-8B08BB109576}"/>
              </a:ext>
            </a:extLst>
          </p:cNvPr>
          <p:cNvSpPr>
            <a:spLocks noGrp="1"/>
          </p:cNvSpPr>
          <p:nvPr>
            <p:ph type="title"/>
          </p:nvPr>
        </p:nvSpPr>
        <p:spPr>
          <a:xfrm>
            <a:off x="993843" y="267514"/>
            <a:ext cx="10515600" cy="598602"/>
          </a:xfrm>
        </p:spPr>
        <p:txBody>
          <a:bodyPr>
            <a:normAutofit fontScale="90000"/>
          </a:bodyPr>
          <a:lstStyle/>
          <a:p>
            <a:pPr eaLnBrk="1" hangingPunct="1">
              <a:defRPr/>
            </a:pPr>
            <a:r>
              <a:rPr lang="en-US" altLang="zh-CN" sz="4000" dirty="0">
                <a:solidFill>
                  <a:srgbClr val="0033CC"/>
                </a:solidFill>
                <a:latin typeface="Georgia" panose="02040502050405020303" pitchFamily="18" charset="0"/>
                <a:ea typeface="宋体" panose="02010600030101010101" pitchFamily="2" charset="-122"/>
              </a:rPr>
              <a:t>6. Correlation analysis</a:t>
            </a:r>
            <a:endParaRPr lang="en-GB" altLang="zh-CN" sz="4000" i="1" dirty="0">
              <a:solidFill>
                <a:srgbClr val="0033CC"/>
              </a:solidFill>
              <a:effectLst>
                <a:outerShdw blurRad="38100" dist="38100" dir="2700000" algn="tl">
                  <a:srgbClr val="000000">
                    <a:alpha val="43137"/>
                  </a:srgbClr>
                </a:outerShdw>
              </a:effectLst>
              <a:latin typeface="Georgia" pitchFamily="18" charset="0"/>
              <a:ea typeface="+mn-ea"/>
              <a:cs typeface="+mn-cs"/>
            </a:endParaRPr>
          </a:p>
        </p:txBody>
      </p:sp>
      <p:sp>
        <p:nvSpPr>
          <p:cNvPr id="33798" name="Slide Number Placeholder 5">
            <a:extLst>
              <a:ext uri="{FF2B5EF4-FFF2-40B4-BE49-F238E27FC236}">
                <a16:creationId xmlns:a16="http://schemas.microsoft.com/office/drawing/2014/main" id="{187FB568-0F35-F904-D3A8-04016D9C052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53576A5C-6EB2-4BA3-B06C-944EB6074BCB}" type="slidenum">
              <a:rPr lang="en-US" altLang="zh-TW">
                <a:solidFill>
                  <a:srgbClr val="898989"/>
                </a:solidFill>
                <a:latin typeface="Calibri" panose="020F0502020204030204" pitchFamily="34" charset="0"/>
              </a:rPr>
              <a:pPr eaLnBrk="1" hangingPunct="1"/>
              <a:t>97</a:t>
            </a:fld>
            <a:endParaRPr lang="en-US" altLang="zh-TW">
              <a:solidFill>
                <a:srgbClr val="898989"/>
              </a:solidFill>
              <a:latin typeface="Calibri" panose="020F0502020204030204" pitchFamily="34" charset="0"/>
            </a:endParaRPr>
          </a:p>
        </p:txBody>
      </p:sp>
      <p:grpSp>
        <p:nvGrpSpPr>
          <p:cNvPr id="3" name="Group 2">
            <a:extLst>
              <a:ext uri="{FF2B5EF4-FFF2-40B4-BE49-F238E27FC236}">
                <a16:creationId xmlns:a16="http://schemas.microsoft.com/office/drawing/2014/main" id="{C25C3F5F-1A50-A5B2-9F7C-A1A9E63A13AF}"/>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2D6E577-B0EE-CF1E-A96E-BE95972E34FE}"/>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C0ECAC62-D750-B5A6-3A6C-13820BF3026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FBB6C20D-E181-1AD9-A1C7-FFD875E65EF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3132CAD4-AA6D-58CD-A00E-65AF176C29B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9" name="Picture 8">
            <a:extLst>
              <a:ext uri="{FF2B5EF4-FFF2-40B4-BE49-F238E27FC236}">
                <a16:creationId xmlns:a16="http://schemas.microsoft.com/office/drawing/2014/main" id="{39C6BFD0-641F-C990-0687-63A0692F82EF}"/>
              </a:ext>
            </a:extLst>
          </p:cNvPr>
          <p:cNvPicPr>
            <a:picLocks noChangeAspect="1"/>
          </p:cNvPicPr>
          <p:nvPr/>
        </p:nvPicPr>
        <p:blipFill rotWithShape="1">
          <a:blip r:embed="rId5"/>
          <a:srcRect l="2850" t="12062" r="4399" b="53901"/>
          <a:stretch/>
        </p:blipFill>
        <p:spPr>
          <a:xfrm>
            <a:off x="380999" y="1186774"/>
            <a:ext cx="11235449" cy="3891064"/>
          </a:xfrm>
          <a:prstGeom prst="rect">
            <a:avLst/>
          </a:prstGeom>
        </p:spPr>
      </p:pic>
    </p:spTree>
    <p:extLst>
      <p:ext uri="{BB962C8B-B14F-4D97-AF65-F5344CB8AC3E}">
        <p14:creationId xmlns:p14="http://schemas.microsoft.com/office/powerpoint/2010/main" val="37063488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62E02-280E-65AF-9D06-74D4F3971911}"/>
              </a:ext>
            </a:extLst>
          </p:cNvPr>
          <p:cNvSpPr>
            <a:spLocks noGrp="1"/>
          </p:cNvSpPr>
          <p:nvPr>
            <p:ph type="title"/>
          </p:nvPr>
        </p:nvSpPr>
        <p:spPr>
          <a:xfrm>
            <a:off x="770106" y="1678359"/>
            <a:ext cx="10515600" cy="1750641"/>
          </a:xfrm>
        </p:spPr>
        <p:txBody>
          <a:bodyPr/>
          <a:lstStyle/>
          <a:p>
            <a:r>
              <a:rPr lang="en-US" dirty="0"/>
              <a:t>Exercise -  Relationship between Job Satisfaction and Salary </a:t>
            </a:r>
            <a:endParaRPr lang="en-GB" dirty="0"/>
          </a:p>
        </p:txBody>
      </p:sp>
    </p:spTree>
    <p:extLst>
      <p:ext uri="{BB962C8B-B14F-4D97-AF65-F5344CB8AC3E}">
        <p14:creationId xmlns:p14="http://schemas.microsoft.com/office/powerpoint/2010/main" val="202998382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62E02-280E-65AF-9D06-74D4F3971911}"/>
              </a:ext>
            </a:extLst>
          </p:cNvPr>
          <p:cNvSpPr>
            <a:spLocks noGrp="1"/>
          </p:cNvSpPr>
          <p:nvPr>
            <p:ph type="title"/>
          </p:nvPr>
        </p:nvSpPr>
        <p:spPr>
          <a:xfrm>
            <a:off x="770106" y="890419"/>
            <a:ext cx="10515600" cy="1750641"/>
          </a:xfrm>
        </p:spPr>
        <p:txBody>
          <a:bodyPr/>
          <a:lstStyle/>
          <a:p>
            <a:r>
              <a:rPr lang="en-US" dirty="0"/>
              <a:t>Exercise -  Relationship between Job Satisfaction and Salary </a:t>
            </a:r>
            <a:endParaRPr lang="en-GB" dirty="0"/>
          </a:p>
        </p:txBody>
      </p:sp>
      <p:sp>
        <p:nvSpPr>
          <p:cNvPr id="3" name="Rectangle 5">
            <a:extLst>
              <a:ext uri="{FF2B5EF4-FFF2-40B4-BE49-F238E27FC236}">
                <a16:creationId xmlns:a16="http://schemas.microsoft.com/office/drawing/2014/main" id="{4D7489D2-3074-8006-0B85-C9DE47A6E61C}"/>
              </a:ext>
            </a:extLst>
          </p:cNvPr>
          <p:cNvSpPr>
            <a:spLocks noChangeArrowheads="1"/>
          </p:cNvSpPr>
          <p:nvPr/>
        </p:nvSpPr>
        <p:spPr bwMode="auto">
          <a:xfrm>
            <a:off x="947940" y="2641060"/>
            <a:ext cx="10666886" cy="2728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marL="0" indent="0" eaLnBrk="1" hangingPunct="1">
              <a:spcBef>
                <a:spcPct val="20000"/>
              </a:spcBef>
            </a:pPr>
            <a:r>
              <a:rPr lang="en-US" altLang="zh-CN" sz="3000" dirty="0"/>
              <a:t>H0  : There is no significant relationship between salary job satisfaction</a:t>
            </a:r>
          </a:p>
          <a:p>
            <a:pPr marL="0" indent="0" eaLnBrk="1" hangingPunct="1">
              <a:spcBef>
                <a:spcPct val="20000"/>
              </a:spcBef>
            </a:pPr>
            <a:endParaRPr lang="en-US" altLang="zh-CN" sz="3000" dirty="0"/>
          </a:p>
          <a:p>
            <a:pPr marL="0" indent="0" eaLnBrk="1" hangingPunct="1">
              <a:spcBef>
                <a:spcPct val="20000"/>
              </a:spcBef>
            </a:pPr>
            <a:r>
              <a:rPr lang="en-US" altLang="zh-CN" sz="3000" dirty="0"/>
              <a:t>H1: There is significant relationship between salary and job </a:t>
            </a:r>
            <a:r>
              <a:rPr lang="en-US" altLang="zh-CN" sz="3000" dirty="0" err="1"/>
              <a:t>satisfactionand</a:t>
            </a:r>
            <a:r>
              <a:rPr lang="en-US" altLang="zh-CN" sz="3000" dirty="0"/>
              <a:t> </a:t>
            </a:r>
          </a:p>
        </p:txBody>
      </p:sp>
    </p:spTree>
    <p:extLst>
      <p:ext uri="{BB962C8B-B14F-4D97-AF65-F5344CB8AC3E}">
        <p14:creationId xmlns:p14="http://schemas.microsoft.com/office/powerpoint/2010/main" val="3856936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0C5A75C7-7189-9A56-2771-EF66B0DD3216}"/>
              </a:ext>
            </a:extLst>
          </p:cNvPr>
          <p:cNvSpPr>
            <a:spLocks noGrp="1"/>
          </p:cNvSpPr>
          <p:nvPr>
            <p:ph type="title"/>
          </p:nvPr>
        </p:nvSpPr>
        <p:spPr>
          <a:xfrm>
            <a:off x="838200" y="365125"/>
            <a:ext cx="10515600" cy="735125"/>
          </a:xfrm>
        </p:spPr>
        <p:txBody>
          <a:bodyPr/>
          <a:lstStyle/>
          <a:p>
            <a:pPr marL="342900" indent="-342900">
              <a:spcBef>
                <a:spcPts val="600"/>
              </a:spcBef>
            </a:pPr>
            <a:r>
              <a:rPr lang="en-US" altLang="zh-CN" sz="4200" dirty="0">
                <a:solidFill>
                  <a:srgbClr val="0033CC"/>
                </a:solidFill>
                <a:latin typeface="Georgia" panose="02040502050405020303" pitchFamily="18" charset="0"/>
                <a:ea typeface="宋体" panose="02010600030101010101" pitchFamily="2" charset="-122"/>
              </a:rPr>
              <a:t>6. Correlation analysis</a:t>
            </a:r>
            <a:endParaRPr lang="en-US" altLang="en-US" sz="4200" dirty="0">
              <a:ea typeface="ＭＳ Ｐゴシック" panose="020B0600070205080204" pitchFamily="34" charset="-128"/>
            </a:endParaRPr>
          </a:p>
        </p:txBody>
      </p:sp>
      <p:pic>
        <p:nvPicPr>
          <p:cNvPr id="31748" name="Picture 4">
            <a:extLst>
              <a:ext uri="{FF2B5EF4-FFF2-40B4-BE49-F238E27FC236}">
                <a16:creationId xmlns:a16="http://schemas.microsoft.com/office/drawing/2014/main" id="{72140DF4-F2F7-171D-8968-4EE9E0733F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4663" y="1262399"/>
            <a:ext cx="5744786" cy="46669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1" name="Slide Number Placeholder 6">
            <a:extLst>
              <a:ext uri="{FF2B5EF4-FFF2-40B4-BE49-F238E27FC236}">
                <a16:creationId xmlns:a16="http://schemas.microsoft.com/office/drawing/2014/main" id="{3B7F9DB4-57B2-0BE7-D4AD-9E72341E8F3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BB0C7CBC-50CE-4A46-85C7-FC172B4A7BD6}" type="slidenum">
              <a:rPr lang="en-US" altLang="zh-TW">
                <a:solidFill>
                  <a:srgbClr val="898989"/>
                </a:solidFill>
                <a:latin typeface="Calibri" panose="020F0502020204030204" pitchFamily="34" charset="0"/>
              </a:rPr>
              <a:pPr eaLnBrk="1" hangingPunct="1"/>
              <a:t>100</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494087A7-30D8-F21F-8324-78520A72863C}"/>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DFF19D19-A9FF-BCBD-0290-4EF64E9E7543}"/>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DAC412EA-C9CC-9DF1-8C24-ED1C6ED7683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BDAC8B60-8AAE-3984-EDA7-9945AE35CD1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8673DC29-F69B-B8B4-D07A-007B2AA61E90}"/>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AAE7C-0253-9081-4F01-0F5DBAC1767E}"/>
              </a:ext>
            </a:extLst>
          </p:cNvPr>
          <p:cNvSpPr>
            <a:spLocks noGrp="1"/>
          </p:cNvSpPr>
          <p:nvPr>
            <p:ph type="title"/>
          </p:nvPr>
        </p:nvSpPr>
        <p:spPr>
          <a:xfrm>
            <a:off x="838200" y="365126"/>
            <a:ext cx="6710464" cy="685462"/>
          </a:xfrm>
        </p:spPr>
        <p:txBody>
          <a:bodyPr>
            <a:normAutofit fontScale="90000"/>
          </a:bodyPr>
          <a:lstStyle/>
          <a:p>
            <a:r>
              <a:rPr lang="en-US" dirty="0"/>
              <a:t>6. Pearson’s correlation</a:t>
            </a:r>
            <a:endParaRPr lang="en-GB" dirty="0"/>
          </a:p>
        </p:txBody>
      </p:sp>
      <p:pic>
        <p:nvPicPr>
          <p:cNvPr id="5" name="Picture 4">
            <a:extLst>
              <a:ext uri="{FF2B5EF4-FFF2-40B4-BE49-F238E27FC236}">
                <a16:creationId xmlns:a16="http://schemas.microsoft.com/office/drawing/2014/main" id="{C9D83839-73A8-5509-6AD9-F1C12E267958}"/>
              </a:ext>
            </a:extLst>
          </p:cNvPr>
          <p:cNvPicPr>
            <a:picLocks noChangeAspect="1"/>
          </p:cNvPicPr>
          <p:nvPr/>
        </p:nvPicPr>
        <p:blipFill rotWithShape="1">
          <a:blip r:embed="rId2"/>
          <a:srcRect l="25824" t="23262" r="25531" b="30354"/>
          <a:stretch/>
        </p:blipFill>
        <p:spPr>
          <a:xfrm>
            <a:off x="3667326" y="1050588"/>
            <a:ext cx="7896327" cy="5019472"/>
          </a:xfrm>
          <a:prstGeom prst="rect">
            <a:avLst/>
          </a:prstGeom>
        </p:spPr>
      </p:pic>
    </p:spTree>
    <p:extLst>
      <p:ext uri="{BB962C8B-B14F-4D97-AF65-F5344CB8AC3E}">
        <p14:creationId xmlns:p14="http://schemas.microsoft.com/office/powerpoint/2010/main" val="280030854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7D8A5-8953-2516-B879-766FAB1B65D6}"/>
              </a:ext>
            </a:extLst>
          </p:cNvPr>
          <p:cNvSpPr>
            <a:spLocks noGrp="1"/>
          </p:cNvSpPr>
          <p:nvPr>
            <p:ph type="title"/>
          </p:nvPr>
        </p:nvSpPr>
        <p:spPr>
          <a:xfrm>
            <a:off x="838200" y="365125"/>
            <a:ext cx="7070387" cy="874323"/>
          </a:xfrm>
        </p:spPr>
        <p:txBody>
          <a:bodyPr/>
          <a:lstStyle/>
          <a:p>
            <a:r>
              <a:rPr lang="en-US" dirty="0"/>
              <a:t>Job Satisfaction and Salary </a:t>
            </a:r>
            <a:endParaRPr lang="en-GB" dirty="0"/>
          </a:p>
        </p:txBody>
      </p:sp>
      <p:pic>
        <p:nvPicPr>
          <p:cNvPr id="7" name="Picture 6">
            <a:extLst>
              <a:ext uri="{FF2B5EF4-FFF2-40B4-BE49-F238E27FC236}">
                <a16:creationId xmlns:a16="http://schemas.microsoft.com/office/drawing/2014/main" id="{0F6E5792-25C9-702E-3BBA-AFBBCCF058E8}"/>
              </a:ext>
            </a:extLst>
          </p:cNvPr>
          <p:cNvPicPr>
            <a:picLocks noChangeAspect="1"/>
          </p:cNvPicPr>
          <p:nvPr/>
        </p:nvPicPr>
        <p:blipFill>
          <a:blip r:embed="rId2"/>
          <a:stretch>
            <a:fillRect/>
          </a:stretch>
        </p:blipFill>
        <p:spPr>
          <a:xfrm>
            <a:off x="3097145" y="1690688"/>
            <a:ext cx="7399000" cy="3927864"/>
          </a:xfrm>
          <a:prstGeom prst="rect">
            <a:avLst/>
          </a:prstGeom>
        </p:spPr>
      </p:pic>
      <p:sp>
        <p:nvSpPr>
          <p:cNvPr id="8" name="Rectangle: Rounded Corners 7">
            <a:extLst>
              <a:ext uri="{FF2B5EF4-FFF2-40B4-BE49-F238E27FC236}">
                <a16:creationId xmlns:a16="http://schemas.microsoft.com/office/drawing/2014/main" id="{7F68BF93-D914-9C07-DC4C-2A7C887B2784}"/>
              </a:ext>
            </a:extLst>
          </p:cNvPr>
          <p:cNvSpPr/>
          <p:nvPr/>
        </p:nvSpPr>
        <p:spPr>
          <a:xfrm>
            <a:off x="8511703" y="1964987"/>
            <a:ext cx="1896894" cy="2052536"/>
          </a:xfrm>
          <a:prstGeom prst="roundRect">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576107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Line 4">
            <a:extLst>
              <a:ext uri="{FF2B5EF4-FFF2-40B4-BE49-F238E27FC236}">
                <a16:creationId xmlns:a16="http://schemas.microsoft.com/office/drawing/2014/main" id="{8E551C2B-B1E6-85DF-DA2B-7509D65D6E09}"/>
              </a:ext>
            </a:extLst>
          </p:cNvPr>
          <p:cNvSpPr>
            <a:spLocks noChangeShapeType="1"/>
          </p:cNvSpPr>
          <p:nvPr/>
        </p:nvSpPr>
        <p:spPr bwMode="auto">
          <a:xfrm>
            <a:off x="2189163" y="611189"/>
            <a:ext cx="0" cy="51641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43" name="Line 5">
            <a:extLst>
              <a:ext uri="{FF2B5EF4-FFF2-40B4-BE49-F238E27FC236}">
                <a16:creationId xmlns:a16="http://schemas.microsoft.com/office/drawing/2014/main" id="{69F9FACE-6AA6-04D9-EDFD-EFFFA15B731B}"/>
              </a:ext>
            </a:extLst>
          </p:cNvPr>
          <p:cNvSpPr>
            <a:spLocks noChangeShapeType="1"/>
          </p:cNvSpPr>
          <p:nvPr/>
        </p:nvSpPr>
        <p:spPr bwMode="auto">
          <a:xfrm>
            <a:off x="2206625" y="5775325"/>
            <a:ext cx="69167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44" name="Line 6">
            <a:extLst>
              <a:ext uri="{FF2B5EF4-FFF2-40B4-BE49-F238E27FC236}">
                <a16:creationId xmlns:a16="http://schemas.microsoft.com/office/drawing/2014/main" id="{CE5B9969-8335-4E71-BB09-F855734F3EC1}"/>
              </a:ext>
            </a:extLst>
          </p:cNvPr>
          <p:cNvSpPr>
            <a:spLocks noChangeShapeType="1"/>
          </p:cNvSpPr>
          <p:nvPr/>
        </p:nvSpPr>
        <p:spPr bwMode="auto">
          <a:xfrm>
            <a:off x="2206625" y="5937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45" name="Line 7">
            <a:extLst>
              <a:ext uri="{FF2B5EF4-FFF2-40B4-BE49-F238E27FC236}">
                <a16:creationId xmlns:a16="http://schemas.microsoft.com/office/drawing/2014/main" id="{99BF4A0C-7745-C1FC-2694-301A90DE1697}"/>
              </a:ext>
            </a:extLst>
          </p:cNvPr>
          <p:cNvSpPr>
            <a:spLocks noChangeShapeType="1"/>
          </p:cNvSpPr>
          <p:nvPr/>
        </p:nvSpPr>
        <p:spPr bwMode="auto">
          <a:xfrm>
            <a:off x="2206625" y="11271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46" name="Line 8">
            <a:extLst>
              <a:ext uri="{FF2B5EF4-FFF2-40B4-BE49-F238E27FC236}">
                <a16:creationId xmlns:a16="http://schemas.microsoft.com/office/drawing/2014/main" id="{D9487F4A-6BA6-7E60-8C3C-8FEDED361566}"/>
              </a:ext>
            </a:extLst>
          </p:cNvPr>
          <p:cNvSpPr>
            <a:spLocks noChangeShapeType="1"/>
          </p:cNvSpPr>
          <p:nvPr/>
        </p:nvSpPr>
        <p:spPr bwMode="auto">
          <a:xfrm>
            <a:off x="2206625" y="22701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47" name="Line 9">
            <a:extLst>
              <a:ext uri="{FF2B5EF4-FFF2-40B4-BE49-F238E27FC236}">
                <a16:creationId xmlns:a16="http://schemas.microsoft.com/office/drawing/2014/main" id="{C32A233C-F7C8-9AF6-62DC-6D52B4EE8F27}"/>
              </a:ext>
            </a:extLst>
          </p:cNvPr>
          <p:cNvSpPr>
            <a:spLocks noChangeShapeType="1"/>
          </p:cNvSpPr>
          <p:nvPr/>
        </p:nvSpPr>
        <p:spPr bwMode="auto">
          <a:xfrm>
            <a:off x="2206625" y="33369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48" name="Line 10">
            <a:extLst>
              <a:ext uri="{FF2B5EF4-FFF2-40B4-BE49-F238E27FC236}">
                <a16:creationId xmlns:a16="http://schemas.microsoft.com/office/drawing/2014/main" id="{3BDF2846-3386-A904-0A1E-FDFEAF945430}"/>
              </a:ext>
            </a:extLst>
          </p:cNvPr>
          <p:cNvSpPr>
            <a:spLocks noChangeShapeType="1"/>
          </p:cNvSpPr>
          <p:nvPr/>
        </p:nvSpPr>
        <p:spPr bwMode="auto">
          <a:xfrm>
            <a:off x="2206625" y="44799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49" name="Line 11">
            <a:extLst>
              <a:ext uri="{FF2B5EF4-FFF2-40B4-BE49-F238E27FC236}">
                <a16:creationId xmlns:a16="http://schemas.microsoft.com/office/drawing/2014/main" id="{A142246A-8DC1-7AA7-B64E-4D6742C7F9AD}"/>
              </a:ext>
            </a:extLst>
          </p:cNvPr>
          <p:cNvSpPr>
            <a:spLocks noChangeShapeType="1"/>
          </p:cNvSpPr>
          <p:nvPr/>
        </p:nvSpPr>
        <p:spPr bwMode="auto">
          <a:xfrm>
            <a:off x="2206625" y="39465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0" name="Line 12">
            <a:extLst>
              <a:ext uri="{FF2B5EF4-FFF2-40B4-BE49-F238E27FC236}">
                <a16:creationId xmlns:a16="http://schemas.microsoft.com/office/drawing/2014/main" id="{41E9A3E0-5A5A-5388-D9C0-3CEF0FBDA294}"/>
              </a:ext>
            </a:extLst>
          </p:cNvPr>
          <p:cNvSpPr>
            <a:spLocks noChangeShapeType="1"/>
          </p:cNvSpPr>
          <p:nvPr/>
        </p:nvSpPr>
        <p:spPr bwMode="auto">
          <a:xfrm>
            <a:off x="2206625" y="16605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1" name="Line 13">
            <a:extLst>
              <a:ext uri="{FF2B5EF4-FFF2-40B4-BE49-F238E27FC236}">
                <a16:creationId xmlns:a16="http://schemas.microsoft.com/office/drawing/2014/main" id="{4CC15A70-69F2-1896-C46B-B89E63545C3C}"/>
              </a:ext>
            </a:extLst>
          </p:cNvPr>
          <p:cNvSpPr>
            <a:spLocks noChangeShapeType="1"/>
          </p:cNvSpPr>
          <p:nvPr/>
        </p:nvSpPr>
        <p:spPr bwMode="auto">
          <a:xfrm>
            <a:off x="2206625" y="28035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2" name="Line 14">
            <a:extLst>
              <a:ext uri="{FF2B5EF4-FFF2-40B4-BE49-F238E27FC236}">
                <a16:creationId xmlns:a16="http://schemas.microsoft.com/office/drawing/2014/main" id="{159A3E75-8593-34D5-FF30-E1D4B4049415}"/>
              </a:ext>
            </a:extLst>
          </p:cNvPr>
          <p:cNvSpPr>
            <a:spLocks noChangeShapeType="1"/>
          </p:cNvSpPr>
          <p:nvPr/>
        </p:nvSpPr>
        <p:spPr bwMode="auto">
          <a:xfrm>
            <a:off x="2206625" y="50133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3" name="Line 15">
            <a:extLst>
              <a:ext uri="{FF2B5EF4-FFF2-40B4-BE49-F238E27FC236}">
                <a16:creationId xmlns:a16="http://schemas.microsoft.com/office/drawing/2014/main" id="{E585C96B-6557-6299-37F9-509876B1047C}"/>
              </a:ext>
            </a:extLst>
          </p:cNvPr>
          <p:cNvSpPr>
            <a:spLocks noChangeShapeType="1"/>
          </p:cNvSpPr>
          <p:nvPr/>
        </p:nvSpPr>
        <p:spPr bwMode="auto">
          <a:xfrm>
            <a:off x="28749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4" name="Line 16">
            <a:extLst>
              <a:ext uri="{FF2B5EF4-FFF2-40B4-BE49-F238E27FC236}">
                <a16:creationId xmlns:a16="http://schemas.microsoft.com/office/drawing/2014/main" id="{6BE45BCC-4754-F79F-97D7-B9A0629A6EB0}"/>
              </a:ext>
            </a:extLst>
          </p:cNvPr>
          <p:cNvSpPr>
            <a:spLocks noChangeShapeType="1"/>
          </p:cNvSpPr>
          <p:nvPr/>
        </p:nvSpPr>
        <p:spPr bwMode="auto">
          <a:xfrm>
            <a:off x="34083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5" name="Line 17">
            <a:extLst>
              <a:ext uri="{FF2B5EF4-FFF2-40B4-BE49-F238E27FC236}">
                <a16:creationId xmlns:a16="http://schemas.microsoft.com/office/drawing/2014/main" id="{0E971C13-1D4B-D278-A659-02FDC55AD680}"/>
              </a:ext>
            </a:extLst>
          </p:cNvPr>
          <p:cNvSpPr>
            <a:spLocks noChangeShapeType="1"/>
          </p:cNvSpPr>
          <p:nvPr/>
        </p:nvSpPr>
        <p:spPr bwMode="auto">
          <a:xfrm>
            <a:off x="39417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6" name="Line 18">
            <a:extLst>
              <a:ext uri="{FF2B5EF4-FFF2-40B4-BE49-F238E27FC236}">
                <a16:creationId xmlns:a16="http://schemas.microsoft.com/office/drawing/2014/main" id="{62BA3F9B-428A-95C7-4E37-B85C7C5BC129}"/>
              </a:ext>
            </a:extLst>
          </p:cNvPr>
          <p:cNvSpPr>
            <a:spLocks noChangeShapeType="1"/>
          </p:cNvSpPr>
          <p:nvPr/>
        </p:nvSpPr>
        <p:spPr bwMode="auto">
          <a:xfrm>
            <a:off x="45513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7" name="Line 19">
            <a:extLst>
              <a:ext uri="{FF2B5EF4-FFF2-40B4-BE49-F238E27FC236}">
                <a16:creationId xmlns:a16="http://schemas.microsoft.com/office/drawing/2014/main" id="{ECDB5E1E-B939-1CBE-85AF-2C95770476B3}"/>
              </a:ext>
            </a:extLst>
          </p:cNvPr>
          <p:cNvSpPr>
            <a:spLocks noChangeShapeType="1"/>
          </p:cNvSpPr>
          <p:nvPr/>
        </p:nvSpPr>
        <p:spPr bwMode="auto">
          <a:xfrm>
            <a:off x="50847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8" name="Line 20">
            <a:extLst>
              <a:ext uri="{FF2B5EF4-FFF2-40B4-BE49-F238E27FC236}">
                <a16:creationId xmlns:a16="http://schemas.microsoft.com/office/drawing/2014/main" id="{68B5328C-EFB6-6EF1-81A2-335B5936768A}"/>
              </a:ext>
            </a:extLst>
          </p:cNvPr>
          <p:cNvSpPr>
            <a:spLocks noChangeShapeType="1"/>
          </p:cNvSpPr>
          <p:nvPr/>
        </p:nvSpPr>
        <p:spPr bwMode="auto">
          <a:xfrm>
            <a:off x="56181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59" name="Line 21">
            <a:extLst>
              <a:ext uri="{FF2B5EF4-FFF2-40B4-BE49-F238E27FC236}">
                <a16:creationId xmlns:a16="http://schemas.microsoft.com/office/drawing/2014/main" id="{DEA35CC8-2D88-63DA-6A23-6E57A87EC1EB}"/>
              </a:ext>
            </a:extLst>
          </p:cNvPr>
          <p:cNvSpPr>
            <a:spLocks noChangeShapeType="1"/>
          </p:cNvSpPr>
          <p:nvPr/>
        </p:nvSpPr>
        <p:spPr bwMode="auto">
          <a:xfrm>
            <a:off x="62277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60" name="Line 22">
            <a:extLst>
              <a:ext uri="{FF2B5EF4-FFF2-40B4-BE49-F238E27FC236}">
                <a16:creationId xmlns:a16="http://schemas.microsoft.com/office/drawing/2014/main" id="{38C37261-42B2-0ADC-F7D8-08E2A3409722}"/>
              </a:ext>
            </a:extLst>
          </p:cNvPr>
          <p:cNvSpPr>
            <a:spLocks noChangeShapeType="1"/>
          </p:cNvSpPr>
          <p:nvPr/>
        </p:nvSpPr>
        <p:spPr bwMode="auto">
          <a:xfrm>
            <a:off x="68373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61" name="Line 23">
            <a:extLst>
              <a:ext uri="{FF2B5EF4-FFF2-40B4-BE49-F238E27FC236}">
                <a16:creationId xmlns:a16="http://schemas.microsoft.com/office/drawing/2014/main" id="{99260B97-874F-CDC1-77C5-A0F25D625136}"/>
              </a:ext>
            </a:extLst>
          </p:cNvPr>
          <p:cNvSpPr>
            <a:spLocks noChangeShapeType="1"/>
          </p:cNvSpPr>
          <p:nvPr/>
        </p:nvSpPr>
        <p:spPr bwMode="auto">
          <a:xfrm>
            <a:off x="73707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62" name="Line 24">
            <a:extLst>
              <a:ext uri="{FF2B5EF4-FFF2-40B4-BE49-F238E27FC236}">
                <a16:creationId xmlns:a16="http://schemas.microsoft.com/office/drawing/2014/main" id="{E8B9355D-3A49-EC4D-E239-75503D9385C9}"/>
              </a:ext>
            </a:extLst>
          </p:cNvPr>
          <p:cNvSpPr>
            <a:spLocks noChangeShapeType="1"/>
          </p:cNvSpPr>
          <p:nvPr/>
        </p:nvSpPr>
        <p:spPr bwMode="auto">
          <a:xfrm>
            <a:off x="79803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63" name="Line 25">
            <a:extLst>
              <a:ext uri="{FF2B5EF4-FFF2-40B4-BE49-F238E27FC236}">
                <a16:creationId xmlns:a16="http://schemas.microsoft.com/office/drawing/2014/main" id="{007A5854-D3FB-B0D4-8775-33FC010820F1}"/>
              </a:ext>
            </a:extLst>
          </p:cNvPr>
          <p:cNvSpPr>
            <a:spLocks noChangeShapeType="1"/>
          </p:cNvSpPr>
          <p:nvPr/>
        </p:nvSpPr>
        <p:spPr bwMode="auto">
          <a:xfrm>
            <a:off x="85899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64" name="Line 26">
            <a:extLst>
              <a:ext uri="{FF2B5EF4-FFF2-40B4-BE49-F238E27FC236}">
                <a16:creationId xmlns:a16="http://schemas.microsoft.com/office/drawing/2014/main" id="{94C99B50-9A9B-A915-F460-6CE05CE036DE}"/>
              </a:ext>
            </a:extLst>
          </p:cNvPr>
          <p:cNvSpPr>
            <a:spLocks noChangeShapeType="1"/>
          </p:cNvSpPr>
          <p:nvPr/>
        </p:nvSpPr>
        <p:spPr bwMode="auto">
          <a:xfrm>
            <a:off x="912336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5865" name="Rectangle 27">
            <a:extLst>
              <a:ext uri="{FF2B5EF4-FFF2-40B4-BE49-F238E27FC236}">
                <a16:creationId xmlns:a16="http://schemas.microsoft.com/office/drawing/2014/main" id="{477EDF58-F102-1E53-F948-3AB7906CE199}"/>
              </a:ext>
            </a:extLst>
          </p:cNvPr>
          <p:cNvSpPr>
            <a:spLocks noChangeArrowheads="1"/>
          </p:cNvSpPr>
          <p:nvPr/>
        </p:nvSpPr>
        <p:spPr bwMode="auto">
          <a:xfrm>
            <a:off x="8969482" y="6232526"/>
            <a:ext cx="306174" cy="308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1400" i="1">
                <a:ea typeface="宋体" panose="02010600030101010101" pitchFamily="2" charset="-122"/>
              </a:rPr>
              <a:t>X</a:t>
            </a:r>
          </a:p>
        </p:txBody>
      </p:sp>
      <p:sp>
        <p:nvSpPr>
          <p:cNvPr id="35866" name="Rectangle 28">
            <a:extLst>
              <a:ext uri="{FF2B5EF4-FFF2-40B4-BE49-F238E27FC236}">
                <a16:creationId xmlns:a16="http://schemas.microsoft.com/office/drawing/2014/main" id="{6C889FB1-EEC2-A4AA-7693-0F0ACF4BB946}"/>
              </a:ext>
            </a:extLst>
          </p:cNvPr>
          <p:cNvSpPr>
            <a:spLocks noChangeArrowheads="1"/>
          </p:cNvSpPr>
          <p:nvPr/>
        </p:nvSpPr>
        <p:spPr bwMode="auto">
          <a:xfrm>
            <a:off x="1960670" y="147639"/>
            <a:ext cx="306174" cy="308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1400" i="1">
                <a:ea typeface="宋体" panose="02010600030101010101" pitchFamily="2" charset="-122"/>
              </a:rPr>
              <a:t>Y</a:t>
            </a:r>
          </a:p>
        </p:txBody>
      </p:sp>
      <p:sp>
        <p:nvSpPr>
          <p:cNvPr id="35867" name="Oval 29">
            <a:extLst>
              <a:ext uri="{FF2B5EF4-FFF2-40B4-BE49-F238E27FC236}">
                <a16:creationId xmlns:a16="http://schemas.microsoft.com/office/drawing/2014/main" id="{4B3EB8C9-A698-F744-9127-D8DD6A8D491E}"/>
              </a:ext>
            </a:extLst>
          </p:cNvPr>
          <p:cNvSpPr>
            <a:spLocks noChangeArrowheads="1"/>
          </p:cNvSpPr>
          <p:nvPr/>
        </p:nvSpPr>
        <p:spPr bwMode="auto">
          <a:xfrm>
            <a:off x="6761163" y="3870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68" name="Oval 30">
            <a:extLst>
              <a:ext uri="{FF2B5EF4-FFF2-40B4-BE49-F238E27FC236}">
                <a16:creationId xmlns:a16="http://schemas.microsoft.com/office/drawing/2014/main" id="{282B1C1C-A18B-AE7E-0DBC-296E6DCEC16D}"/>
              </a:ext>
            </a:extLst>
          </p:cNvPr>
          <p:cNvSpPr>
            <a:spLocks noChangeArrowheads="1"/>
          </p:cNvSpPr>
          <p:nvPr/>
        </p:nvSpPr>
        <p:spPr bwMode="auto">
          <a:xfrm>
            <a:off x="6913563" y="48609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69" name="Oval 31">
            <a:extLst>
              <a:ext uri="{FF2B5EF4-FFF2-40B4-BE49-F238E27FC236}">
                <a16:creationId xmlns:a16="http://schemas.microsoft.com/office/drawing/2014/main" id="{68367279-CE34-D53F-2247-50BEEBE8FB2B}"/>
              </a:ext>
            </a:extLst>
          </p:cNvPr>
          <p:cNvSpPr>
            <a:spLocks noChangeArrowheads="1"/>
          </p:cNvSpPr>
          <p:nvPr/>
        </p:nvSpPr>
        <p:spPr bwMode="auto">
          <a:xfrm>
            <a:off x="6303963" y="4251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0" name="Oval 32">
            <a:extLst>
              <a:ext uri="{FF2B5EF4-FFF2-40B4-BE49-F238E27FC236}">
                <a16:creationId xmlns:a16="http://schemas.microsoft.com/office/drawing/2014/main" id="{49236626-9FBB-484E-9332-BEEF619CBD44}"/>
              </a:ext>
            </a:extLst>
          </p:cNvPr>
          <p:cNvSpPr>
            <a:spLocks noChangeArrowheads="1"/>
          </p:cNvSpPr>
          <p:nvPr/>
        </p:nvSpPr>
        <p:spPr bwMode="auto">
          <a:xfrm>
            <a:off x="5618163" y="3641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1" name="Oval 33">
            <a:extLst>
              <a:ext uri="{FF2B5EF4-FFF2-40B4-BE49-F238E27FC236}">
                <a16:creationId xmlns:a16="http://schemas.microsoft.com/office/drawing/2014/main" id="{EA5B7277-1339-5087-BBD0-717E44119CF5}"/>
              </a:ext>
            </a:extLst>
          </p:cNvPr>
          <p:cNvSpPr>
            <a:spLocks noChangeArrowheads="1"/>
          </p:cNvSpPr>
          <p:nvPr/>
        </p:nvSpPr>
        <p:spPr bwMode="auto">
          <a:xfrm>
            <a:off x="5541963" y="4403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2" name="Oval 34">
            <a:extLst>
              <a:ext uri="{FF2B5EF4-FFF2-40B4-BE49-F238E27FC236}">
                <a16:creationId xmlns:a16="http://schemas.microsoft.com/office/drawing/2014/main" id="{76DE8B3F-62D5-B191-BA95-6012D198377E}"/>
              </a:ext>
            </a:extLst>
          </p:cNvPr>
          <p:cNvSpPr>
            <a:spLocks noChangeArrowheads="1"/>
          </p:cNvSpPr>
          <p:nvPr/>
        </p:nvSpPr>
        <p:spPr bwMode="auto">
          <a:xfrm>
            <a:off x="4627563" y="4022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3" name="Oval 35">
            <a:extLst>
              <a:ext uri="{FF2B5EF4-FFF2-40B4-BE49-F238E27FC236}">
                <a16:creationId xmlns:a16="http://schemas.microsoft.com/office/drawing/2014/main" id="{2DB1B98C-22B1-9C01-EEA0-CE1B76C43C1F}"/>
              </a:ext>
            </a:extLst>
          </p:cNvPr>
          <p:cNvSpPr>
            <a:spLocks noChangeArrowheads="1"/>
          </p:cNvSpPr>
          <p:nvPr/>
        </p:nvSpPr>
        <p:spPr bwMode="auto">
          <a:xfrm>
            <a:off x="5618163" y="34131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4" name="Oval 36">
            <a:extLst>
              <a:ext uri="{FF2B5EF4-FFF2-40B4-BE49-F238E27FC236}">
                <a16:creationId xmlns:a16="http://schemas.microsoft.com/office/drawing/2014/main" id="{179DB239-AFC6-8E8A-15D5-16CA9F2AC34B}"/>
              </a:ext>
            </a:extLst>
          </p:cNvPr>
          <p:cNvSpPr>
            <a:spLocks noChangeArrowheads="1"/>
          </p:cNvSpPr>
          <p:nvPr/>
        </p:nvSpPr>
        <p:spPr bwMode="auto">
          <a:xfrm>
            <a:off x="5541963" y="33369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5" name="Oval 37">
            <a:extLst>
              <a:ext uri="{FF2B5EF4-FFF2-40B4-BE49-F238E27FC236}">
                <a16:creationId xmlns:a16="http://schemas.microsoft.com/office/drawing/2014/main" id="{E0DBAA43-1F1C-B152-6DD8-3108F9F38E27}"/>
              </a:ext>
            </a:extLst>
          </p:cNvPr>
          <p:cNvSpPr>
            <a:spLocks noChangeArrowheads="1"/>
          </p:cNvSpPr>
          <p:nvPr/>
        </p:nvSpPr>
        <p:spPr bwMode="auto">
          <a:xfrm>
            <a:off x="4246563" y="33369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6" name="Oval 38">
            <a:extLst>
              <a:ext uri="{FF2B5EF4-FFF2-40B4-BE49-F238E27FC236}">
                <a16:creationId xmlns:a16="http://schemas.microsoft.com/office/drawing/2014/main" id="{EB46E6BF-8739-BBBC-A714-26DF9D33FA1B}"/>
              </a:ext>
            </a:extLst>
          </p:cNvPr>
          <p:cNvSpPr>
            <a:spLocks noChangeArrowheads="1"/>
          </p:cNvSpPr>
          <p:nvPr/>
        </p:nvSpPr>
        <p:spPr bwMode="auto">
          <a:xfrm flipH="1">
            <a:off x="4932363" y="2879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7" name="Oval 39">
            <a:extLst>
              <a:ext uri="{FF2B5EF4-FFF2-40B4-BE49-F238E27FC236}">
                <a16:creationId xmlns:a16="http://schemas.microsoft.com/office/drawing/2014/main" id="{6F277A6D-77FC-6B5A-E95D-C10A5E256B12}"/>
              </a:ext>
            </a:extLst>
          </p:cNvPr>
          <p:cNvSpPr>
            <a:spLocks noChangeArrowheads="1"/>
          </p:cNvSpPr>
          <p:nvPr/>
        </p:nvSpPr>
        <p:spPr bwMode="auto">
          <a:xfrm>
            <a:off x="6380163" y="26511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8" name="Oval 40">
            <a:extLst>
              <a:ext uri="{FF2B5EF4-FFF2-40B4-BE49-F238E27FC236}">
                <a16:creationId xmlns:a16="http://schemas.microsoft.com/office/drawing/2014/main" id="{97D55186-693E-7B73-92A5-08F6078FD821}"/>
              </a:ext>
            </a:extLst>
          </p:cNvPr>
          <p:cNvSpPr>
            <a:spLocks noChangeArrowheads="1"/>
          </p:cNvSpPr>
          <p:nvPr/>
        </p:nvSpPr>
        <p:spPr bwMode="auto">
          <a:xfrm>
            <a:off x="4572000" y="24384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79" name="Oval 41">
            <a:extLst>
              <a:ext uri="{FF2B5EF4-FFF2-40B4-BE49-F238E27FC236}">
                <a16:creationId xmlns:a16="http://schemas.microsoft.com/office/drawing/2014/main" id="{A1193BC7-010B-C6F9-8CAD-201AB6B95B83}"/>
              </a:ext>
            </a:extLst>
          </p:cNvPr>
          <p:cNvSpPr>
            <a:spLocks noChangeArrowheads="1"/>
          </p:cNvSpPr>
          <p:nvPr/>
        </p:nvSpPr>
        <p:spPr bwMode="auto">
          <a:xfrm>
            <a:off x="5541963" y="2727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80" name="Oval 42">
            <a:extLst>
              <a:ext uri="{FF2B5EF4-FFF2-40B4-BE49-F238E27FC236}">
                <a16:creationId xmlns:a16="http://schemas.microsoft.com/office/drawing/2014/main" id="{6BEED615-1371-5648-9886-7A41CE884731}"/>
              </a:ext>
            </a:extLst>
          </p:cNvPr>
          <p:cNvSpPr>
            <a:spLocks noChangeArrowheads="1"/>
          </p:cNvSpPr>
          <p:nvPr/>
        </p:nvSpPr>
        <p:spPr bwMode="auto">
          <a:xfrm>
            <a:off x="6913563" y="43275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81" name="Oval 43">
            <a:extLst>
              <a:ext uri="{FF2B5EF4-FFF2-40B4-BE49-F238E27FC236}">
                <a16:creationId xmlns:a16="http://schemas.microsoft.com/office/drawing/2014/main" id="{11BBCFAF-584B-CE03-2AD9-E88647A53D56}"/>
              </a:ext>
            </a:extLst>
          </p:cNvPr>
          <p:cNvSpPr>
            <a:spLocks noChangeArrowheads="1"/>
          </p:cNvSpPr>
          <p:nvPr/>
        </p:nvSpPr>
        <p:spPr bwMode="auto">
          <a:xfrm>
            <a:off x="5618163" y="5013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82" name="Rectangle 44">
            <a:extLst>
              <a:ext uri="{FF2B5EF4-FFF2-40B4-BE49-F238E27FC236}">
                <a16:creationId xmlns:a16="http://schemas.microsoft.com/office/drawing/2014/main" id="{4479B1C6-2E06-56E1-0062-06911D0F0279}"/>
              </a:ext>
            </a:extLst>
          </p:cNvPr>
          <p:cNvSpPr>
            <a:spLocks noChangeArrowheads="1"/>
          </p:cNvSpPr>
          <p:nvPr/>
        </p:nvSpPr>
        <p:spPr bwMode="auto">
          <a:xfrm>
            <a:off x="4230642" y="914401"/>
            <a:ext cx="4067267"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2400">
                <a:solidFill>
                  <a:schemeClr val="accent2"/>
                </a:solidFill>
                <a:ea typeface="宋体" panose="02010600030101010101" pitchFamily="2" charset="-122"/>
              </a:rPr>
              <a:t>CORRELATION PATTERNS</a:t>
            </a:r>
          </a:p>
        </p:txBody>
      </p:sp>
      <p:sp>
        <p:nvSpPr>
          <p:cNvPr id="35883" name="Rectangle 45">
            <a:extLst>
              <a:ext uri="{FF2B5EF4-FFF2-40B4-BE49-F238E27FC236}">
                <a16:creationId xmlns:a16="http://schemas.microsoft.com/office/drawing/2014/main" id="{D5C5824A-76CF-8DE0-8888-A2ADD19FD0CE}"/>
              </a:ext>
            </a:extLst>
          </p:cNvPr>
          <p:cNvSpPr>
            <a:spLocks noChangeArrowheads="1"/>
          </p:cNvSpPr>
          <p:nvPr/>
        </p:nvSpPr>
        <p:spPr bwMode="auto">
          <a:xfrm>
            <a:off x="4551363" y="1473201"/>
            <a:ext cx="5638800"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r>
              <a:rPr lang="en-US" altLang="zh-CN" sz="2400">
                <a:ea typeface="宋体" panose="02010600030101010101" pitchFamily="2" charset="-122"/>
              </a:rPr>
              <a:t>NO CORRELATION</a:t>
            </a:r>
          </a:p>
        </p:txBody>
      </p:sp>
      <p:sp>
        <p:nvSpPr>
          <p:cNvPr id="35884" name="Oval 46">
            <a:extLst>
              <a:ext uri="{FF2B5EF4-FFF2-40B4-BE49-F238E27FC236}">
                <a16:creationId xmlns:a16="http://schemas.microsoft.com/office/drawing/2014/main" id="{CA73AFCC-F171-85BF-210E-6DF0B85733D7}"/>
              </a:ext>
            </a:extLst>
          </p:cNvPr>
          <p:cNvSpPr>
            <a:spLocks noChangeArrowheads="1"/>
          </p:cNvSpPr>
          <p:nvPr/>
        </p:nvSpPr>
        <p:spPr bwMode="auto">
          <a:xfrm>
            <a:off x="4551363" y="3108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5887" name="Slide Number Placeholder 46">
            <a:extLst>
              <a:ext uri="{FF2B5EF4-FFF2-40B4-BE49-F238E27FC236}">
                <a16:creationId xmlns:a16="http://schemas.microsoft.com/office/drawing/2014/main" id="{74FD9327-C3F1-1033-6F7D-083923F5D56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14A28CC1-40BC-46BE-8C3C-F12C43DE7259}" type="slidenum">
              <a:rPr lang="en-US" altLang="zh-TW">
                <a:solidFill>
                  <a:srgbClr val="898989"/>
                </a:solidFill>
                <a:latin typeface="Calibri" panose="020F0502020204030204" pitchFamily="34" charset="0"/>
              </a:rPr>
              <a:pPr eaLnBrk="1" hangingPunct="1"/>
              <a:t>103</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9AB01DD7-6377-7300-0C2E-D6C0EF81A51C}"/>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4E1B7DF-67D8-88D5-9500-51E03D1DFAFB}"/>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07C5BE62-4B32-C670-B236-0EAE0251BA3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BFED3289-043E-178D-7AD6-2387A5109F4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99DBF5E5-5AC5-7A56-26A4-BAFD28C8C38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Line 4">
            <a:extLst>
              <a:ext uri="{FF2B5EF4-FFF2-40B4-BE49-F238E27FC236}">
                <a16:creationId xmlns:a16="http://schemas.microsoft.com/office/drawing/2014/main" id="{7C54A2D5-BD42-69A5-0A2A-BC7583D8A4D6}"/>
              </a:ext>
            </a:extLst>
          </p:cNvPr>
          <p:cNvSpPr>
            <a:spLocks noChangeShapeType="1"/>
          </p:cNvSpPr>
          <p:nvPr/>
        </p:nvSpPr>
        <p:spPr bwMode="auto">
          <a:xfrm>
            <a:off x="2667000" y="627064"/>
            <a:ext cx="0" cy="51641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67" name="Line 5">
            <a:extLst>
              <a:ext uri="{FF2B5EF4-FFF2-40B4-BE49-F238E27FC236}">
                <a16:creationId xmlns:a16="http://schemas.microsoft.com/office/drawing/2014/main" id="{59E88246-5129-F2C4-94BF-3E69DB5FE1C0}"/>
              </a:ext>
            </a:extLst>
          </p:cNvPr>
          <p:cNvSpPr>
            <a:spLocks noChangeShapeType="1"/>
          </p:cNvSpPr>
          <p:nvPr/>
        </p:nvSpPr>
        <p:spPr bwMode="auto">
          <a:xfrm>
            <a:off x="2684464" y="5791200"/>
            <a:ext cx="69167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68" name="Line 6">
            <a:extLst>
              <a:ext uri="{FF2B5EF4-FFF2-40B4-BE49-F238E27FC236}">
                <a16:creationId xmlns:a16="http://schemas.microsoft.com/office/drawing/2014/main" id="{4BAF29CC-C85F-EB3C-7BA1-69A360FFA4D7}"/>
              </a:ext>
            </a:extLst>
          </p:cNvPr>
          <p:cNvSpPr>
            <a:spLocks noChangeShapeType="1"/>
          </p:cNvSpPr>
          <p:nvPr/>
        </p:nvSpPr>
        <p:spPr bwMode="auto">
          <a:xfrm>
            <a:off x="2684464" y="6096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69" name="Line 7">
            <a:extLst>
              <a:ext uri="{FF2B5EF4-FFF2-40B4-BE49-F238E27FC236}">
                <a16:creationId xmlns:a16="http://schemas.microsoft.com/office/drawing/2014/main" id="{C658DBA1-A462-A94C-FC9D-C30CE4F9CD03}"/>
              </a:ext>
            </a:extLst>
          </p:cNvPr>
          <p:cNvSpPr>
            <a:spLocks noChangeShapeType="1"/>
          </p:cNvSpPr>
          <p:nvPr/>
        </p:nvSpPr>
        <p:spPr bwMode="auto">
          <a:xfrm>
            <a:off x="2684464" y="11430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0" name="Line 8">
            <a:extLst>
              <a:ext uri="{FF2B5EF4-FFF2-40B4-BE49-F238E27FC236}">
                <a16:creationId xmlns:a16="http://schemas.microsoft.com/office/drawing/2014/main" id="{62832A5D-074B-1BAF-239E-3CB53B62ECE5}"/>
              </a:ext>
            </a:extLst>
          </p:cNvPr>
          <p:cNvSpPr>
            <a:spLocks noChangeShapeType="1"/>
          </p:cNvSpPr>
          <p:nvPr/>
        </p:nvSpPr>
        <p:spPr bwMode="auto">
          <a:xfrm>
            <a:off x="2684464" y="22860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1" name="Line 9">
            <a:extLst>
              <a:ext uri="{FF2B5EF4-FFF2-40B4-BE49-F238E27FC236}">
                <a16:creationId xmlns:a16="http://schemas.microsoft.com/office/drawing/2014/main" id="{C6A5A435-3C38-E49A-FF20-3A3C1864A15C}"/>
              </a:ext>
            </a:extLst>
          </p:cNvPr>
          <p:cNvSpPr>
            <a:spLocks noChangeShapeType="1"/>
          </p:cNvSpPr>
          <p:nvPr/>
        </p:nvSpPr>
        <p:spPr bwMode="auto">
          <a:xfrm>
            <a:off x="2684464" y="33528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2" name="Line 10">
            <a:extLst>
              <a:ext uri="{FF2B5EF4-FFF2-40B4-BE49-F238E27FC236}">
                <a16:creationId xmlns:a16="http://schemas.microsoft.com/office/drawing/2014/main" id="{D81AF838-E17B-7380-6AED-19B432F23C11}"/>
              </a:ext>
            </a:extLst>
          </p:cNvPr>
          <p:cNvSpPr>
            <a:spLocks noChangeShapeType="1"/>
          </p:cNvSpPr>
          <p:nvPr/>
        </p:nvSpPr>
        <p:spPr bwMode="auto">
          <a:xfrm>
            <a:off x="2684464" y="44958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3" name="Line 11">
            <a:extLst>
              <a:ext uri="{FF2B5EF4-FFF2-40B4-BE49-F238E27FC236}">
                <a16:creationId xmlns:a16="http://schemas.microsoft.com/office/drawing/2014/main" id="{FA5D62A9-5078-42EC-708B-7C3106CB213B}"/>
              </a:ext>
            </a:extLst>
          </p:cNvPr>
          <p:cNvSpPr>
            <a:spLocks noChangeShapeType="1"/>
          </p:cNvSpPr>
          <p:nvPr/>
        </p:nvSpPr>
        <p:spPr bwMode="auto">
          <a:xfrm>
            <a:off x="2684464" y="39624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4" name="Line 12">
            <a:extLst>
              <a:ext uri="{FF2B5EF4-FFF2-40B4-BE49-F238E27FC236}">
                <a16:creationId xmlns:a16="http://schemas.microsoft.com/office/drawing/2014/main" id="{1452DC61-B5F3-F750-A037-98502C008B79}"/>
              </a:ext>
            </a:extLst>
          </p:cNvPr>
          <p:cNvSpPr>
            <a:spLocks noChangeShapeType="1"/>
          </p:cNvSpPr>
          <p:nvPr/>
        </p:nvSpPr>
        <p:spPr bwMode="auto">
          <a:xfrm>
            <a:off x="2684464" y="16764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5" name="Line 13">
            <a:extLst>
              <a:ext uri="{FF2B5EF4-FFF2-40B4-BE49-F238E27FC236}">
                <a16:creationId xmlns:a16="http://schemas.microsoft.com/office/drawing/2014/main" id="{690D6DCE-FBF4-DB34-B838-F91744111BF4}"/>
              </a:ext>
            </a:extLst>
          </p:cNvPr>
          <p:cNvSpPr>
            <a:spLocks noChangeShapeType="1"/>
          </p:cNvSpPr>
          <p:nvPr/>
        </p:nvSpPr>
        <p:spPr bwMode="auto">
          <a:xfrm>
            <a:off x="2684464" y="28194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6" name="Line 14">
            <a:extLst>
              <a:ext uri="{FF2B5EF4-FFF2-40B4-BE49-F238E27FC236}">
                <a16:creationId xmlns:a16="http://schemas.microsoft.com/office/drawing/2014/main" id="{052B6D3E-E03B-B43A-E336-42BBBC2104AD}"/>
              </a:ext>
            </a:extLst>
          </p:cNvPr>
          <p:cNvSpPr>
            <a:spLocks noChangeShapeType="1"/>
          </p:cNvSpPr>
          <p:nvPr/>
        </p:nvSpPr>
        <p:spPr bwMode="auto">
          <a:xfrm>
            <a:off x="2684464" y="5029200"/>
            <a:ext cx="211137"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7" name="Line 15">
            <a:extLst>
              <a:ext uri="{FF2B5EF4-FFF2-40B4-BE49-F238E27FC236}">
                <a16:creationId xmlns:a16="http://schemas.microsoft.com/office/drawing/2014/main" id="{E8D67946-ADA4-FBAF-4E3E-9BA774E55BFA}"/>
              </a:ext>
            </a:extLst>
          </p:cNvPr>
          <p:cNvSpPr>
            <a:spLocks noChangeShapeType="1"/>
          </p:cNvSpPr>
          <p:nvPr/>
        </p:nvSpPr>
        <p:spPr bwMode="auto">
          <a:xfrm>
            <a:off x="33528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8" name="Line 16">
            <a:extLst>
              <a:ext uri="{FF2B5EF4-FFF2-40B4-BE49-F238E27FC236}">
                <a16:creationId xmlns:a16="http://schemas.microsoft.com/office/drawing/2014/main" id="{832C041B-3C00-1207-DD60-A424578F524B}"/>
              </a:ext>
            </a:extLst>
          </p:cNvPr>
          <p:cNvSpPr>
            <a:spLocks noChangeShapeType="1"/>
          </p:cNvSpPr>
          <p:nvPr/>
        </p:nvSpPr>
        <p:spPr bwMode="auto">
          <a:xfrm>
            <a:off x="38862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79" name="Line 17">
            <a:extLst>
              <a:ext uri="{FF2B5EF4-FFF2-40B4-BE49-F238E27FC236}">
                <a16:creationId xmlns:a16="http://schemas.microsoft.com/office/drawing/2014/main" id="{F45FC4FF-D9DD-4147-5F81-912266A32482}"/>
              </a:ext>
            </a:extLst>
          </p:cNvPr>
          <p:cNvSpPr>
            <a:spLocks noChangeShapeType="1"/>
          </p:cNvSpPr>
          <p:nvPr/>
        </p:nvSpPr>
        <p:spPr bwMode="auto">
          <a:xfrm>
            <a:off x="44196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0" name="Line 18">
            <a:extLst>
              <a:ext uri="{FF2B5EF4-FFF2-40B4-BE49-F238E27FC236}">
                <a16:creationId xmlns:a16="http://schemas.microsoft.com/office/drawing/2014/main" id="{14561852-A8A8-12F7-5E6B-ECFDA3089AA3}"/>
              </a:ext>
            </a:extLst>
          </p:cNvPr>
          <p:cNvSpPr>
            <a:spLocks noChangeShapeType="1"/>
          </p:cNvSpPr>
          <p:nvPr/>
        </p:nvSpPr>
        <p:spPr bwMode="auto">
          <a:xfrm>
            <a:off x="50292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1" name="Line 19">
            <a:extLst>
              <a:ext uri="{FF2B5EF4-FFF2-40B4-BE49-F238E27FC236}">
                <a16:creationId xmlns:a16="http://schemas.microsoft.com/office/drawing/2014/main" id="{6239640A-2027-D92D-80BF-D830257E8EA9}"/>
              </a:ext>
            </a:extLst>
          </p:cNvPr>
          <p:cNvSpPr>
            <a:spLocks noChangeShapeType="1"/>
          </p:cNvSpPr>
          <p:nvPr/>
        </p:nvSpPr>
        <p:spPr bwMode="auto">
          <a:xfrm>
            <a:off x="55626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2" name="Line 20">
            <a:extLst>
              <a:ext uri="{FF2B5EF4-FFF2-40B4-BE49-F238E27FC236}">
                <a16:creationId xmlns:a16="http://schemas.microsoft.com/office/drawing/2014/main" id="{73BAF3D4-2679-6AB5-F580-6F4AA9FAB530}"/>
              </a:ext>
            </a:extLst>
          </p:cNvPr>
          <p:cNvSpPr>
            <a:spLocks noChangeShapeType="1"/>
          </p:cNvSpPr>
          <p:nvPr/>
        </p:nvSpPr>
        <p:spPr bwMode="auto">
          <a:xfrm>
            <a:off x="60960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3" name="Line 21">
            <a:extLst>
              <a:ext uri="{FF2B5EF4-FFF2-40B4-BE49-F238E27FC236}">
                <a16:creationId xmlns:a16="http://schemas.microsoft.com/office/drawing/2014/main" id="{5A91D9D9-C11C-A2BA-7FFB-A978BF313C38}"/>
              </a:ext>
            </a:extLst>
          </p:cNvPr>
          <p:cNvSpPr>
            <a:spLocks noChangeShapeType="1"/>
          </p:cNvSpPr>
          <p:nvPr/>
        </p:nvSpPr>
        <p:spPr bwMode="auto">
          <a:xfrm>
            <a:off x="67056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4" name="Line 22">
            <a:extLst>
              <a:ext uri="{FF2B5EF4-FFF2-40B4-BE49-F238E27FC236}">
                <a16:creationId xmlns:a16="http://schemas.microsoft.com/office/drawing/2014/main" id="{8328F05C-AFCD-0C45-BD44-B258DBA80E36}"/>
              </a:ext>
            </a:extLst>
          </p:cNvPr>
          <p:cNvSpPr>
            <a:spLocks noChangeShapeType="1"/>
          </p:cNvSpPr>
          <p:nvPr/>
        </p:nvSpPr>
        <p:spPr bwMode="auto">
          <a:xfrm>
            <a:off x="73152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5" name="Line 23">
            <a:extLst>
              <a:ext uri="{FF2B5EF4-FFF2-40B4-BE49-F238E27FC236}">
                <a16:creationId xmlns:a16="http://schemas.microsoft.com/office/drawing/2014/main" id="{7AA53451-7820-4099-52EF-60F81408A9F3}"/>
              </a:ext>
            </a:extLst>
          </p:cNvPr>
          <p:cNvSpPr>
            <a:spLocks noChangeShapeType="1"/>
          </p:cNvSpPr>
          <p:nvPr/>
        </p:nvSpPr>
        <p:spPr bwMode="auto">
          <a:xfrm>
            <a:off x="78486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6" name="Line 24">
            <a:extLst>
              <a:ext uri="{FF2B5EF4-FFF2-40B4-BE49-F238E27FC236}">
                <a16:creationId xmlns:a16="http://schemas.microsoft.com/office/drawing/2014/main" id="{7E7B7EF5-C6A8-C9EE-47BD-D4DB1352528B}"/>
              </a:ext>
            </a:extLst>
          </p:cNvPr>
          <p:cNvSpPr>
            <a:spLocks noChangeShapeType="1"/>
          </p:cNvSpPr>
          <p:nvPr/>
        </p:nvSpPr>
        <p:spPr bwMode="auto">
          <a:xfrm>
            <a:off x="84582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7" name="Line 25">
            <a:extLst>
              <a:ext uri="{FF2B5EF4-FFF2-40B4-BE49-F238E27FC236}">
                <a16:creationId xmlns:a16="http://schemas.microsoft.com/office/drawing/2014/main" id="{A915D0E5-0555-7396-D094-7C6862417461}"/>
              </a:ext>
            </a:extLst>
          </p:cNvPr>
          <p:cNvSpPr>
            <a:spLocks noChangeShapeType="1"/>
          </p:cNvSpPr>
          <p:nvPr/>
        </p:nvSpPr>
        <p:spPr bwMode="auto">
          <a:xfrm>
            <a:off x="90678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8" name="Line 26">
            <a:extLst>
              <a:ext uri="{FF2B5EF4-FFF2-40B4-BE49-F238E27FC236}">
                <a16:creationId xmlns:a16="http://schemas.microsoft.com/office/drawing/2014/main" id="{EC12C2A3-2E6A-3800-F757-DB1048BB638A}"/>
              </a:ext>
            </a:extLst>
          </p:cNvPr>
          <p:cNvSpPr>
            <a:spLocks noChangeShapeType="1"/>
          </p:cNvSpPr>
          <p:nvPr/>
        </p:nvSpPr>
        <p:spPr bwMode="auto">
          <a:xfrm>
            <a:off x="9601200" y="5503864"/>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6889" name="Rectangle 27">
            <a:extLst>
              <a:ext uri="{FF2B5EF4-FFF2-40B4-BE49-F238E27FC236}">
                <a16:creationId xmlns:a16="http://schemas.microsoft.com/office/drawing/2014/main" id="{5552805B-3A91-982B-BD2A-0BDE4111295E}"/>
              </a:ext>
            </a:extLst>
          </p:cNvPr>
          <p:cNvSpPr>
            <a:spLocks noChangeArrowheads="1"/>
          </p:cNvSpPr>
          <p:nvPr/>
        </p:nvSpPr>
        <p:spPr bwMode="auto">
          <a:xfrm>
            <a:off x="9447320" y="6248401"/>
            <a:ext cx="306174" cy="308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1400" i="1">
                <a:ea typeface="宋体" panose="02010600030101010101" pitchFamily="2" charset="-122"/>
              </a:rPr>
              <a:t>X</a:t>
            </a:r>
          </a:p>
        </p:txBody>
      </p:sp>
      <p:sp>
        <p:nvSpPr>
          <p:cNvPr id="36890" name="Rectangle 28">
            <a:extLst>
              <a:ext uri="{FF2B5EF4-FFF2-40B4-BE49-F238E27FC236}">
                <a16:creationId xmlns:a16="http://schemas.microsoft.com/office/drawing/2014/main" id="{E6FEC81C-6A47-A41C-BA82-BC3688E0DE9A}"/>
              </a:ext>
            </a:extLst>
          </p:cNvPr>
          <p:cNvSpPr>
            <a:spLocks noChangeArrowheads="1"/>
          </p:cNvSpPr>
          <p:nvPr/>
        </p:nvSpPr>
        <p:spPr bwMode="auto">
          <a:xfrm>
            <a:off x="2438507" y="163514"/>
            <a:ext cx="306174" cy="308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1400" i="1">
                <a:ea typeface="宋体" panose="02010600030101010101" pitchFamily="2" charset="-122"/>
              </a:rPr>
              <a:t>Y</a:t>
            </a:r>
          </a:p>
        </p:txBody>
      </p:sp>
      <p:sp>
        <p:nvSpPr>
          <p:cNvPr id="36891" name="Oval 29">
            <a:extLst>
              <a:ext uri="{FF2B5EF4-FFF2-40B4-BE49-F238E27FC236}">
                <a16:creationId xmlns:a16="http://schemas.microsoft.com/office/drawing/2014/main" id="{EC4742E6-F189-A2EF-3A19-65673C3882EF}"/>
              </a:ext>
            </a:extLst>
          </p:cNvPr>
          <p:cNvSpPr>
            <a:spLocks noChangeArrowheads="1"/>
          </p:cNvSpPr>
          <p:nvPr/>
        </p:nvSpPr>
        <p:spPr bwMode="auto">
          <a:xfrm>
            <a:off x="7467600" y="26670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892" name="Rectangle 30">
            <a:extLst>
              <a:ext uri="{FF2B5EF4-FFF2-40B4-BE49-F238E27FC236}">
                <a16:creationId xmlns:a16="http://schemas.microsoft.com/office/drawing/2014/main" id="{E43D32A8-6995-60BB-28AB-BEDC3BE4AC0C}"/>
              </a:ext>
            </a:extLst>
          </p:cNvPr>
          <p:cNvSpPr>
            <a:spLocks noChangeArrowheads="1"/>
          </p:cNvSpPr>
          <p:nvPr/>
        </p:nvSpPr>
        <p:spPr bwMode="auto">
          <a:xfrm>
            <a:off x="4306842" y="914401"/>
            <a:ext cx="4067267"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2400">
                <a:solidFill>
                  <a:schemeClr val="accent2"/>
                </a:solidFill>
                <a:ea typeface="宋体" panose="02010600030101010101" pitchFamily="2" charset="-122"/>
              </a:rPr>
              <a:t>CORRELATION PATTERNS</a:t>
            </a:r>
          </a:p>
        </p:txBody>
      </p:sp>
      <p:sp>
        <p:nvSpPr>
          <p:cNvPr id="36893" name="Rectangle 31">
            <a:extLst>
              <a:ext uri="{FF2B5EF4-FFF2-40B4-BE49-F238E27FC236}">
                <a16:creationId xmlns:a16="http://schemas.microsoft.com/office/drawing/2014/main" id="{BD37C168-A945-517A-760D-3A55F8363715}"/>
              </a:ext>
            </a:extLst>
          </p:cNvPr>
          <p:cNvSpPr>
            <a:spLocks noChangeArrowheads="1"/>
          </p:cNvSpPr>
          <p:nvPr/>
        </p:nvSpPr>
        <p:spPr bwMode="auto">
          <a:xfrm>
            <a:off x="5257800" y="1489076"/>
            <a:ext cx="4038600" cy="120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r>
              <a:rPr lang="en-US" altLang="zh-CN" sz="2400">
                <a:ea typeface="宋体" panose="02010600030101010101" pitchFamily="2" charset="-122"/>
              </a:rPr>
              <a:t>PERFECT NEGATIVE</a:t>
            </a:r>
          </a:p>
          <a:p>
            <a:pPr eaLnBrk="1" hangingPunct="1"/>
            <a:r>
              <a:rPr lang="en-US" altLang="zh-CN" sz="2400">
                <a:ea typeface="宋体" panose="02010600030101010101" pitchFamily="2" charset="-122"/>
              </a:rPr>
              <a:t>CORRELATION - </a:t>
            </a:r>
          </a:p>
          <a:p>
            <a:pPr eaLnBrk="1" hangingPunct="1"/>
            <a:r>
              <a:rPr lang="en-US" altLang="zh-CN" sz="2400">
                <a:ea typeface="宋体" panose="02010600030101010101" pitchFamily="2" charset="-122"/>
              </a:rPr>
              <a:t>r= -1.0</a:t>
            </a:r>
          </a:p>
        </p:txBody>
      </p:sp>
      <p:sp>
        <p:nvSpPr>
          <p:cNvPr id="36894" name="Oval 32">
            <a:extLst>
              <a:ext uri="{FF2B5EF4-FFF2-40B4-BE49-F238E27FC236}">
                <a16:creationId xmlns:a16="http://schemas.microsoft.com/office/drawing/2014/main" id="{F460E3B8-3E2B-7D61-A067-49D2C4ED5DE5}"/>
              </a:ext>
            </a:extLst>
          </p:cNvPr>
          <p:cNvSpPr>
            <a:spLocks noChangeArrowheads="1"/>
          </p:cNvSpPr>
          <p:nvPr/>
        </p:nvSpPr>
        <p:spPr bwMode="auto">
          <a:xfrm>
            <a:off x="7620000" y="28194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895" name="Oval 33">
            <a:extLst>
              <a:ext uri="{FF2B5EF4-FFF2-40B4-BE49-F238E27FC236}">
                <a16:creationId xmlns:a16="http://schemas.microsoft.com/office/drawing/2014/main" id="{992F9288-C3B3-8516-D696-4D42B4AC9BCD}"/>
              </a:ext>
            </a:extLst>
          </p:cNvPr>
          <p:cNvSpPr>
            <a:spLocks noChangeArrowheads="1"/>
          </p:cNvSpPr>
          <p:nvPr/>
        </p:nvSpPr>
        <p:spPr bwMode="auto">
          <a:xfrm>
            <a:off x="7772400" y="29718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896" name="Oval 34">
            <a:extLst>
              <a:ext uri="{FF2B5EF4-FFF2-40B4-BE49-F238E27FC236}">
                <a16:creationId xmlns:a16="http://schemas.microsoft.com/office/drawing/2014/main" id="{7AAA4BAA-BAC9-9E68-61DC-770F5D8F3945}"/>
              </a:ext>
            </a:extLst>
          </p:cNvPr>
          <p:cNvSpPr>
            <a:spLocks noChangeArrowheads="1"/>
          </p:cNvSpPr>
          <p:nvPr/>
        </p:nvSpPr>
        <p:spPr bwMode="auto">
          <a:xfrm>
            <a:off x="7924800" y="31242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897" name="Oval 35">
            <a:extLst>
              <a:ext uri="{FF2B5EF4-FFF2-40B4-BE49-F238E27FC236}">
                <a16:creationId xmlns:a16="http://schemas.microsoft.com/office/drawing/2014/main" id="{080FBDC4-189C-EDDE-879D-9EFD23D9E111}"/>
              </a:ext>
            </a:extLst>
          </p:cNvPr>
          <p:cNvSpPr>
            <a:spLocks noChangeArrowheads="1"/>
          </p:cNvSpPr>
          <p:nvPr/>
        </p:nvSpPr>
        <p:spPr bwMode="auto">
          <a:xfrm>
            <a:off x="8077200" y="32766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898" name="Oval 36">
            <a:extLst>
              <a:ext uri="{FF2B5EF4-FFF2-40B4-BE49-F238E27FC236}">
                <a16:creationId xmlns:a16="http://schemas.microsoft.com/office/drawing/2014/main" id="{89177526-BBF5-8BE0-350F-E7E226C8F757}"/>
              </a:ext>
            </a:extLst>
          </p:cNvPr>
          <p:cNvSpPr>
            <a:spLocks noChangeArrowheads="1"/>
          </p:cNvSpPr>
          <p:nvPr/>
        </p:nvSpPr>
        <p:spPr bwMode="auto">
          <a:xfrm>
            <a:off x="8229600" y="34290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899" name="Oval 37">
            <a:extLst>
              <a:ext uri="{FF2B5EF4-FFF2-40B4-BE49-F238E27FC236}">
                <a16:creationId xmlns:a16="http://schemas.microsoft.com/office/drawing/2014/main" id="{954B0308-3A46-22E2-8A18-E02E83270C75}"/>
              </a:ext>
            </a:extLst>
          </p:cNvPr>
          <p:cNvSpPr>
            <a:spLocks noChangeArrowheads="1"/>
          </p:cNvSpPr>
          <p:nvPr/>
        </p:nvSpPr>
        <p:spPr bwMode="auto">
          <a:xfrm>
            <a:off x="8382000" y="35814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0" name="Oval 38">
            <a:extLst>
              <a:ext uri="{FF2B5EF4-FFF2-40B4-BE49-F238E27FC236}">
                <a16:creationId xmlns:a16="http://schemas.microsoft.com/office/drawing/2014/main" id="{F607798D-116A-55F5-FBEA-4652B6B02D86}"/>
              </a:ext>
            </a:extLst>
          </p:cNvPr>
          <p:cNvSpPr>
            <a:spLocks noChangeArrowheads="1"/>
          </p:cNvSpPr>
          <p:nvPr/>
        </p:nvSpPr>
        <p:spPr bwMode="auto">
          <a:xfrm>
            <a:off x="8534400" y="37338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1" name="Oval 39">
            <a:extLst>
              <a:ext uri="{FF2B5EF4-FFF2-40B4-BE49-F238E27FC236}">
                <a16:creationId xmlns:a16="http://schemas.microsoft.com/office/drawing/2014/main" id="{9241B1DF-DB65-59E2-140A-69FF995EE942}"/>
              </a:ext>
            </a:extLst>
          </p:cNvPr>
          <p:cNvSpPr>
            <a:spLocks noChangeArrowheads="1"/>
          </p:cNvSpPr>
          <p:nvPr/>
        </p:nvSpPr>
        <p:spPr bwMode="auto">
          <a:xfrm>
            <a:off x="8686800" y="38862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2" name="Oval 40">
            <a:extLst>
              <a:ext uri="{FF2B5EF4-FFF2-40B4-BE49-F238E27FC236}">
                <a16:creationId xmlns:a16="http://schemas.microsoft.com/office/drawing/2014/main" id="{3F09389B-4694-6739-1531-341FAF5DDD11}"/>
              </a:ext>
            </a:extLst>
          </p:cNvPr>
          <p:cNvSpPr>
            <a:spLocks noChangeArrowheads="1"/>
          </p:cNvSpPr>
          <p:nvPr/>
        </p:nvSpPr>
        <p:spPr bwMode="auto">
          <a:xfrm>
            <a:off x="8839200" y="40386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3" name="Oval 41">
            <a:extLst>
              <a:ext uri="{FF2B5EF4-FFF2-40B4-BE49-F238E27FC236}">
                <a16:creationId xmlns:a16="http://schemas.microsoft.com/office/drawing/2014/main" id="{6F3FBD87-1868-0848-141F-887A90A81CC8}"/>
              </a:ext>
            </a:extLst>
          </p:cNvPr>
          <p:cNvSpPr>
            <a:spLocks noChangeArrowheads="1"/>
          </p:cNvSpPr>
          <p:nvPr/>
        </p:nvSpPr>
        <p:spPr bwMode="auto">
          <a:xfrm>
            <a:off x="8991600" y="41910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4" name="Oval 42">
            <a:extLst>
              <a:ext uri="{FF2B5EF4-FFF2-40B4-BE49-F238E27FC236}">
                <a16:creationId xmlns:a16="http://schemas.microsoft.com/office/drawing/2014/main" id="{92F8E594-B356-C227-F20C-E6EAE9A4B598}"/>
              </a:ext>
            </a:extLst>
          </p:cNvPr>
          <p:cNvSpPr>
            <a:spLocks noChangeArrowheads="1"/>
          </p:cNvSpPr>
          <p:nvPr/>
        </p:nvSpPr>
        <p:spPr bwMode="auto">
          <a:xfrm>
            <a:off x="9144000" y="43434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5" name="Oval 43">
            <a:extLst>
              <a:ext uri="{FF2B5EF4-FFF2-40B4-BE49-F238E27FC236}">
                <a16:creationId xmlns:a16="http://schemas.microsoft.com/office/drawing/2014/main" id="{A87F1BA6-18A2-5982-0658-ACF271E4C7BF}"/>
              </a:ext>
            </a:extLst>
          </p:cNvPr>
          <p:cNvSpPr>
            <a:spLocks noChangeArrowheads="1"/>
          </p:cNvSpPr>
          <p:nvPr/>
        </p:nvSpPr>
        <p:spPr bwMode="auto">
          <a:xfrm>
            <a:off x="9296400" y="44958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6" name="Oval 44">
            <a:extLst>
              <a:ext uri="{FF2B5EF4-FFF2-40B4-BE49-F238E27FC236}">
                <a16:creationId xmlns:a16="http://schemas.microsoft.com/office/drawing/2014/main" id="{BB0564E6-9370-D754-BD6C-0AEC07A263CB}"/>
              </a:ext>
            </a:extLst>
          </p:cNvPr>
          <p:cNvSpPr>
            <a:spLocks noChangeArrowheads="1"/>
          </p:cNvSpPr>
          <p:nvPr/>
        </p:nvSpPr>
        <p:spPr bwMode="auto">
          <a:xfrm>
            <a:off x="9448800" y="46482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7" name="Oval 45">
            <a:extLst>
              <a:ext uri="{FF2B5EF4-FFF2-40B4-BE49-F238E27FC236}">
                <a16:creationId xmlns:a16="http://schemas.microsoft.com/office/drawing/2014/main" id="{AC915462-A483-242D-C14B-6BCEFB01841C}"/>
              </a:ext>
            </a:extLst>
          </p:cNvPr>
          <p:cNvSpPr>
            <a:spLocks noChangeArrowheads="1"/>
          </p:cNvSpPr>
          <p:nvPr/>
        </p:nvSpPr>
        <p:spPr bwMode="auto">
          <a:xfrm>
            <a:off x="9601200" y="48006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08" name="Oval 46">
            <a:extLst>
              <a:ext uri="{FF2B5EF4-FFF2-40B4-BE49-F238E27FC236}">
                <a16:creationId xmlns:a16="http://schemas.microsoft.com/office/drawing/2014/main" id="{F4795BE9-75BE-596B-56FF-E0B2A7120276}"/>
              </a:ext>
            </a:extLst>
          </p:cNvPr>
          <p:cNvSpPr>
            <a:spLocks noChangeArrowheads="1"/>
          </p:cNvSpPr>
          <p:nvPr/>
        </p:nvSpPr>
        <p:spPr bwMode="auto">
          <a:xfrm>
            <a:off x="9753600" y="4953000"/>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6911" name="Slide Number Placeholder 46">
            <a:extLst>
              <a:ext uri="{FF2B5EF4-FFF2-40B4-BE49-F238E27FC236}">
                <a16:creationId xmlns:a16="http://schemas.microsoft.com/office/drawing/2014/main" id="{5C74549C-2E7E-462E-C0CE-759B22848EB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BBCE0AFD-399B-45DD-A8FD-17AF2A771F88}" type="slidenum">
              <a:rPr lang="en-US" altLang="zh-TW">
                <a:solidFill>
                  <a:srgbClr val="898989"/>
                </a:solidFill>
                <a:latin typeface="Calibri" panose="020F0502020204030204" pitchFamily="34" charset="0"/>
              </a:rPr>
              <a:pPr eaLnBrk="1" hangingPunct="1"/>
              <a:t>104</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3F3DA097-79E6-0CA3-8DFE-82D061B9C181}"/>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920AF2F-8447-932A-6444-2E09484B8509}"/>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6B71AF0E-58D7-0F90-E8A9-20914F4E796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0966995F-56CF-8E59-89EF-BD347C4AE10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BBA43D91-FD1A-AB78-C088-CD4C7E5221C1}"/>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Line 4">
            <a:extLst>
              <a:ext uri="{FF2B5EF4-FFF2-40B4-BE49-F238E27FC236}">
                <a16:creationId xmlns:a16="http://schemas.microsoft.com/office/drawing/2014/main" id="{50A4D579-14DD-3219-2E5E-40BC4FFE7276}"/>
              </a:ext>
            </a:extLst>
          </p:cNvPr>
          <p:cNvSpPr>
            <a:spLocks noChangeShapeType="1"/>
          </p:cNvSpPr>
          <p:nvPr/>
        </p:nvSpPr>
        <p:spPr bwMode="auto">
          <a:xfrm>
            <a:off x="1751013" y="611189"/>
            <a:ext cx="0" cy="51641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1" name="Line 5">
            <a:extLst>
              <a:ext uri="{FF2B5EF4-FFF2-40B4-BE49-F238E27FC236}">
                <a16:creationId xmlns:a16="http://schemas.microsoft.com/office/drawing/2014/main" id="{EDBBAD6A-BC04-4E48-69B7-A80D38669D74}"/>
              </a:ext>
            </a:extLst>
          </p:cNvPr>
          <p:cNvSpPr>
            <a:spLocks noChangeShapeType="1"/>
          </p:cNvSpPr>
          <p:nvPr/>
        </p:nvSpPr>
        <p:spPr bwMode="auto">
          <a:xfrm>
            <a:off x="1768475" y="5775325"/>
            <a:ext cx="69167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2" name="Line 6">
            <a:extLst>
              <a:ext uri="{FF2B5EF4-FFF2-40B4-BE49-F238E27FC236}">
                <a16:creationId xmlns:a16="http://schemas.microsoft.com/office/drawing/2014/main" id="{F2F96CB7-B5F6-6C60-D672-4DC3FCB180A8}"/>
              </a:ext>
            </a:extLst>
          </p:cNvPr>
          <p:cNvSpPr>
            <a:spLocks noChangeShapeType="1"/>
          </p:cNvSpPr>
          <p:nvPr/>
        </p:nvSpPr>
        <p:spPr bwMode="auto">
          <a:xfrm>
            <a:off x="1768475" y="5937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3" name="Line 7">
            <a:extLst>
              <a:ext uri="{FF2B5EF4-FFF2-40B4-BE49-F238E27FC236}">
                <a16:creationId xmlns:a16="http://schemas.microsoft.com/office/drawing/2014/main" id="{D837ECF8-7BFD-8289-0E89-BCBA93566487}"/>
              </a:ext>
            </a:extLst>
          </p:cNvPr>
          <p:cNvSpPr>
            <a:spLocks noChangeShapeType="1"/>
          </p:cNvSpPr>
          <p:nvPr/>
        </p:nvSpPr>
        <p:spPr bwMode="auto">
          <a:xfrm>
            <a:off x="1768475" y="11271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4" name="Line 8">
            <a:extLst>
              <a:ext uri="{FF2B5EF4-FFF2-40B4-BE49-F238E27FC236}">
                <a16:creationId xmlns:a16="http://schemas.microsoft.com/office/drawing/2014/main" id="{BCEB3BAD-BDCE-F092-1A4B-B3CC049FF7A5}"/>
              </a:ext>
            </a:extLst>
          </p:cNvPr>
          <p:cNvSpPr>
            <a:spLocks noChangeShapeType="1"/>
          </p:cNvSpPr>
          <p:nvPr/>
        </p:nvSpPr>
        <p:spPr bwMode="auto">
          <a:xfrm>
            <a:off x="1768475" y="22701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5" name="Line 9">
            <a:extLst>
              <a:ext uri="{FF2B5EF4-FFF2-40B4-BE49-F238E27FC236}">
                <a16:creationId xmlns:a16="http://schemas.microsoft.com/office/drawing/2014/main" id="{9F9E7DF8-F099-7E5F-B34F-35D5276E4EAD}"/>
              </a:ext>
            </a:extLst>
          </p:cNvPr>
          <p:cNvSpPr>
            <a:spLocks noChangeShapeType="1"/>
          </p:cNvSpPr>
          <p:nvPr/>
        </p:nvSpPr>
        <p:spPr bwMode="auto">
          <a:xfrm>
            <a:off x="1768475" y="33369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6" name="Line 10">
            <a:extLst>
              <a:ext uri="{FF2B5EF4-FFF2-40B4-BE49-F238E27FC236}">
                <a16:creationId xmlns:a16="http://schemas.microsoft.com/office/drawing/2014/main" id="{B7A1E3B9-9A1A-D4A1-9291-7E1B1B0496CD}"/>
              </a:ext>
            </a:extLst>
          </p:cNvPr>
          <p:cNvSpPr>
            <a:spLocks noChangeShapeType="1"/>
          </p:cNvSpPr>
          <p:nvPr/>
        </p:nvSpPr>
        <p:spPr bwMode="auto">
          <a:xfrm>
            <a:off x="1768475" y="44799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7" name="Line 11">
            <a:extLst>
              <a:ext uri="{FF2B5EF4-FFF2-40B4-BE49-F238E27FC236}">
                <a16:creationId xmlns:a16="http://schemas.microsoft.com/office/drawing/2014/main" id="{4BA73184-D851-008A-1E6F-8C520D877914}"/>
              </a:ext>
            </a:extLst>
          </p:cNvPr>
          <p:cNvSpPr>
            <a:spLocks noChangeShapeType="1"/>
          </p:cNvSpPr>
          <p:nvPr/>
        </p:nvSpPr>
        <p:spPr bwMode="auto">
          <a:xfrm>
            <a:off x="1768475" y="39465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8" name="Line 12">
            <a:extLst>
              <a:ext uri="{FF2B5EF4-FFF2-40B4-BE49-F238E27FC236}">
                <a16:creationId xmlns:a16="http://schemas.microsoft.com/office/drawing/2014/main" id="{2CA11D15-D3BD-AC67-95E8-59DAD19A6185}"/>
              </a:ext>
            </a:extLst>
          </p:cNvPr>
          <p:cNvSpPr>
            <a:spLocks noChangeShapeType="1"/>
          </p:cNvSpPr>
          <p:nvPr/>
        </p:nvSpPr>
        <p:spPr bwMode="auto">
          <a:xfrm>
            <a:off x="1768475" y="16605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899" name="Line 13">
            <a:extLst>
              <a:ext uri="{FF2B5EF4-FFF2-40B4-BE49-F238E27FC236}">
                <a16:creationId xmlns:a16="http://schemas.microsoft.com/office/drawing/2014/main" id="{5F1D3ACD-8DDE-B886-DB4F-3F1A413BB7C2}"/>
              </a:ext>
            </a:extLst>
          </p:cNvPr>
          <p:cNvSpPr>
            <a:spLocks noChangeShapeType="1"/>
          </p:cNvSpPr>
          <p:nvPr/>
        </p:nvSpPr>
        <p:spPr bwMode="auto">
          <a:xfrm>
            <a:off x="1768475" y="28035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0" name="Line 14">
            <a:extLst>
              <a:ext uri="{FF2B5EF4-FFF2-40B4-BE49-F238E27FC236}">
                <a16:creationId xmlns:a16="http://schemas.microsoft.com/office/drawing/2014/main" id="{42BC4C0D-73ED-B81B-5EF3-3E173811A569}"/>
              </a:ext>
            </a:extLst>
          </p:cNvPr>
          <p:cNvSpPr>
            <a:spLocks noChangeShapeType="1"/>
          </p:cNvSpPr>
          <p:nvPr/>
        </p:nvSpPr>
        <p:spPr bwMode="auto">
          <a:xfrm>
            <a:off x="1768475" y="5013325"/>
            <a:ext cx="211138"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1" name="Line 15">
            <a:extLst>
              <a:ext uri="{FF2B5EF4-FFF2-40B4-BE49-F238E27FC236}">
                <a16:creationId xmlns:a16="http://schemas.microsoft.com/office/drawing/2014/main" id="{CC19B05D-4105-2690-657D-D544788EB964}"/>
              </a:ext>
            </a:extLst>
          </p:cNvPr>
          <p:cNvSpPr>
            <a:spLocks noChangeShapeType="1"/>
          </p:cNvSpPr>
          <p:nvPr/>
        </p:nvSpPr>
        <p:spPr bwMode="auto">
          <a:xfrm>
            <a:off x="24368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2" name="Line 16">
            <a:extLst>
              <a:ext uri="{FF2B5EF4-FFF2-40B4-BE49-F238E27FC236}">
                <a16:creationId xmlns:a16="http://schemas.microsoft.com/office/drawing/2014/main" id="{93940627-540C-1D46-C4D8-6599EDAC9F6C}"/>
              </a:ext>
            </a:extLst>
          </p:cNvPr>
          <p:cNvSpPr>
            <a:spLocks noChangeShapeType="1"/>
          </p:cNvSpPr>
          <p:nvPr/>
        </p:nvSpPr>
        <p:spPr bwMode="auto">
          <a:xfrm>
            <a:off x="29702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3" name="Line 17">
            <a:extLst>
              <a:ext uri="{FF2B5EF4-FFF2-40B4-BE49-F238E27FC236}">
                <a16:creationId xmlns:a16="http://schemas.microsoft.com/office/drawing/2014/main" id="{C3CFEBFB-83D5-29EC-4590-FD8159AC5C2C}"/>
              </a:ext>
            </a:extLst>
          </p:cNvPr>
          <p:cNvSpPr>
            <a:spLocks noChangeShapeType="1"/>
          </p:cNvSpPr>
          <p:nvPr/>
        </p:nvSpPr>
        <p:spPr bwMode="auto">
          <a:xfrm>
            <a:off x="35036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4" name="Line 18">
            <a:extLst>
              <a:ext uri="{FF2B5EF4-FFF2-40B4-BE49-F238E27FC236}">
                <a16:creationId xmlns:a16="http://schemas.microsoft.com/office/drawing/2014/main" id="{78A1FE3D-DEA6-3C04-7C67-0E9C9CDB9C5D}"/>
              </a:ext>
            </a:extLst>
          </p:cNvPr>
          <p:cNvSpPr>
            <a:spLocks noChangeShapeType="1"/>
          </p:cNvSpPr>
          <p:nvPr/>
        </p:nvSpPr>
        <p:spPr bwMode="auto">
          <a:xfrm>
            <a:off x="41132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5" name="Line 19">
            <a:extLst>
              <a:ext uri="{FF2B5EF4-FFF2-40B4-BE49-F238E27FC236}">
                <a16:creationId xmlns:a16="http://schemas.microsoft.com/office/drawing/2014/main" id="{3958474C-89A8-A8D1-FD15-770167E8C03D}"/>
              </a:ext>
            </a:extLst>
          </p:cNvPr>
          <p:cNvSpPr>
            <a:spLocks noChangeShapeType="1"/>
          </p:cNvSpPr>
          <p:nvPr/>
        </p:nvSpPr>
        <p:spPr bwMode="auto">
          <a:xfrm>
            <a:off x="46466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6" name="Line 20">
            <a:extLst>
              <a:ext uri="{FF2B5EF4-FFF2-40B4-BE49-F238E27FC236}">
                <a16:creationId xmlns:a16="http://schemas.microsoft.com/office/drawing/2014/main" id="{6FBC0D9E-543E-590B-A7A2-EAFBD4FF1F9A}"/>
              </a:ext>
            </a:extLst>
          </p:cNvPr>
          <p:cNvSpPr>
            <a:spLocks noChangeShapeType="1"/>
          </p:cNvSpPr>
          <p:nvPr/>
        </p:nvSpPr>
        <p:spPr bwMode="auto">
          <a:xfrm>
            <a:off x="51800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7" name="Line 21">
            <a:extLst>
              <a:ext uri="{FF2B5EF4-FFF2-40B4-BE49-F238E27FC236}">
                <a16:creationId xmlns:a16="http://schemas.microsoft.com/office/drawing/2014/main" id="{CBADBE72-9510-E4C7-3361-87F442AEE19E}"/>
              </a:ext>
            </a:extLst>
          </p:cNvPr>
          <p:cNvSpPr>
            <a:spLocks noChangeShapeType="1"/>
          </p:cNvSpPr>
          <p:nvPr/>
        </p:nvSpPr>
        <p:spPr bwMode="auto">
          <a:xfrm>
            <a:off x="57896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8" name="Line 22">
            <a:extLst>
              <a:ext uri="{FF2B5EF4-FFF2-40B4-BE49-F238E27FC236}">
                <a16:creationId xmlns:a16="http://schemas.microsoft.com/office/drawing/2014/main" id="{D75AC2E9-B694-886F-3628-309FEC4E8262}"/>
              </a:ext>
            </a:extLst>
          </p:cNvPr>
          <p:cNvSpPr>
            <a:spLocks noChangeShapeType="1"/>
          </p:cNvSpPr>
          <p:nvPr/>
        </p:nvSpPr>
        <p:spPr bwMode="auto">
          <a:xfrm>
            <a:off x="63992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09" name="Line 23">
            <a:extLst>
              <a:ext uri="{FF2B5EF4-FFF2-40B4-BE49-F238E27FC236}">
                <a16:creationId xmlns:a16="http://schemas.microsoft.com/office/drawing/2014/main" id="{123D57BF-8DAF-0409-7113-0F618D43D46F}"/>
              </a:ext>
            </a:extLst>
          </p:cNvPr>
          <p:cNvSpPr>
            <a:spLocks noChangeShapeType="1"/>
          </p:cNvSpPr>
          <p:nvPr/>
        </p:nvSpPr>
        <p:spPr bwMode="auto">
          <a:xfrm>
            <a:off x="69326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10" name="Line 24">
            <a:extLst>
              <a:ext uri="{FF2B5EF4-FFF2-40B4-BE49-F238E27FC236}">
                <a16:creationId xmlns:a16="http://schemas.microsoft.com/office/drawing/2014/main" id="{97C57D47-C79B-F7DE-D3C7-A76E2605BC17}"/>
              </a:ext>
            </a:extLst>
          </p:cNvPr>
          <p:cNvSpPr>
            <a:spLocks noChangeShapeType="1"/>
          </p:cNvSpPr>
          <p:nvPr/>
        </p:nvSpPr>
        <p:spPr bwMode="auto">
          <a:xfrm>
            <a:off x="75422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11" name="Line 25">
            <a:extLst>
              <a:ext uri="{FF2B5EF4-FFF2-40B4-BE49-F238E27FC236}">
                <a16:creationId xmlns:a16="http://schemas.microsoft.com/office/drawing/2014/main" id="{A6CBA8DA-7768-7591-A34C-DA869C513DE9}"/>
              </a:ext>
            </a:extLst>
          </p:cNvPr>
          <p:cNvSpPr>
            <a:spLocks noChangeShapeType="1"/>
          </p:cNvSpPr>
          <p:nvPr/>
        </p:nvSpPr>
        <p:spPr bwMode="auto">
          <a:xfrm>
            <a:off x="81518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12" name="Line 26">
            <a:extLst>
              <a:ext uri="{FF2B5EF4-FFF2-40B4-BE49-F238E27FC236}">
                <a16:creationId xmlns:a16="http://schemas.microsoft.com/office/drawing/2014/main" id="{7EDAB097-6F43-86F0-26BC-2ECA2DB2C6FE}"/>
              </a:ext>
            </a:extLst>
          </p:cNvPr>
          <p:cNvSpPr>
            <a:spLocks noChangeShapeType="1"/>
          </p:cNvSpPr>
          <p:nvPr/>
        </p:nvSpPr>
        <p:spPr bwMode="auto">
          <a:xfrm>
            <a:off x="8685213" y="5487989"/>
            <a:ext cx="0" cy="287337"/>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37913" name="Rectangle 27">
            <a:extLst>
              <a:ext uri="{FF2B5EF4-FFF2-40B4-BE49-F238E27FC236}">
                <a16:creationId xmlns:a16="http://schemas.microsoft.com/office/drawing/2014/main" id="{D8F7403F-1E44-77A8-58E0-0569CF111620}"/>
              </a:ext>
            </a:extLst>
          </p:cNvPr>
          <p:cNvSpPr>
            <a:spLocks noChangeArrowheads="1"/>
          </p:cNvSpPr>
          <p:nvPr/>
        </p:nvSpPr>
        <p:spPr bwMode="auto">
          <a:xfrm>
            <a:off x="8531332" y="6232526"/>
            <a:ext cx="306174" cy="308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1400" i="1">
                <a:ea typeface="宋体" panose="02010600030101010101" pitchFamily="2" charset="-122"/>
              </a:rPr>
              <a:t>X</a:t>
            </a:r>
          </a:p>
        </p:txBody>
      </p:sp>
      <p:sp>
        <p:nvSpPr>
          <p:cNvPr id="37914" name="Rectangle 28">
            <a:extLst>
              <a:ext uri="{FF2B5EF4-FFF2-40B4-BE49-F238E27FC236}">
                <a16:creationId xmlns:a16="http://schemas.microsoft.com/office/drawing/2014/main" id="{7B4C3135-619F-0DD6-2E5F-50644235D0EC}"/>
              </a:ext>
            </a:extLst>
          </p:cNvPr>
          <p:cNvSpPr>
            <a:spLocks noChangeArrowheads="1"/>
          </p:cNvSpPr>
          <p:nvPr/>
        </p:nvSpPr>
        <p:spPr bwMode="auto">
          <a:xfrm>
            <a:off x="1522520" y="147639"/>
            <a:ext cx="306174" cy="308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1400" i="1">
                <a:ea typeface="宋体" panose="02010600030101010101" pitchFamily="2" charset="-122"/>
              </a:rPr>
              <a:t>Y</a:t>
            </a:r>
          </a:p>
        </p:txBody>
      </p:sp>
      <p:sp>
        <p:nvSpPr>
          <p:cNvPr id="37915" name="Oval 29">
            <a:extLst>
              <a:ext uri="{FF2B5EF4-FFF2-40B4-BE49-F238E27FC236}">
                <a16:creationId xmlns:a16="http://schemas.microsoft.com/office/drawing/2014/main" id="{931354A2-58DE-0F89-E6BD-DA2FCE0FB0AC}"/>
              </a:ext>
            </a:extLst>
          </p:cNvPr>
          <p:cNvSpPr>
            <a:spLocks noChangeArrowheads="1"/>
          </p:cNvSpPr>
          <p:nvPr/>
        </p:nvSpPr>
        <p:spPr bwMode="auto">
          <a:xfrm>
            <a:off x="6551613" y="2346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16" name="Oval 30">
            <a:extLst>
              <a:ext uri="{FF2B5EF4-FFF2-40B4-BE49-F238E27FC236}">
                <a16:creationId xmlns:a16="http://schemas.microsoft.com/office/drawing/2014/main" id="{EB9E122F-C8D6-3936-01D5-1496BE41B830}"/>
              </a:ext>
            </a:extLst>
          </p:cNvPr>
          <p:cNvSpPr>
            <a:spLocks noChangeArrowheads="1"/>
          </p:cNvSpPr>
          <p:nvPr/>
        </p:nvSpPr>
        <p:spPr bwMode="auto">
          <a:xfrm>
            <a:off x="6856413" y="2117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17" name="Oval 31">
            <a:extLst>
              <a:ext uri="{FF2B5EF4-FFF2-40B4-BE49-F238E27FC236}">
                <a16:creationId xmlns:a16="http://schemas.microsoft.com/office/drawing/2014/main" id="{E2CAB2AD-DF43-F671-364A-4A5CE0F1D8E1}"/>
              </a:ext>
            </a:extLst>
          </p:cNvPr>
          <p:cNvSpPr>
            <a:spLocks noChangeArrowheads="1"/>
          </p:cNvSpPr>
          <p:nvPr/>
        </p:nvSpPr>
        <p:spPr bwMode="auto">
          <a:xfrm>
            <a:off x="6323013" y="2498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18" name="Oval 32">
            <a:extLst>
              <a:ext uri="{FF2B5EF4-FFF2-40B4-BE49-F238E27FC236}">
                <a16:creationId xmlns:a16="http://schemas.microsoft.com/office/drawing/2014/main" id="{7A7F6F82-0AA1-589F-0674-A665E106095F}"/>
              </a:ext>
            </a:extLst>
          </p:cNvPr>
          <p:cNvSpPr>
            <a:spLocks noChangeArrowheads="1"/>
          </p:cNvSpPr>
          <p:nvPr/>
        </p:nvSpPr>
        <p:spPr bwMode="auto">
          <a:xfrm>
            <a:off x="5942013" y="28035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19" name="Oval 33">
            <a:extLst>
              <a:ext uri="{FF2B5EF4-FFF2-40B4-BE49-F238E27FC236}">
                <a16:creationId xmlns:a16="http://schemas.microsoft.com/office/drawing/2014/main" id="{E58B6B31-9430-1CE1-36F0-D4A9D827D1DD}"/>
              </a:ext>
            </a:extLst>
          </p:cNvPr>
          <p:cNvSpPr>
            <a:spLocks noChangeArrowheads="1"/>
          </p:cNvSpPr>
          <p:nvPr/>
        </p:nvSpPr>
        <p:spPr bwMode="auto">
          <a:xfrm>
            <a:off x="5561013" y="3108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0" name="Oval 34">
            <a:extLst>
              <a:ext uri="{FF2B5EF4-FFF2-40B4-BE49-F238E27FC236}">
                <a16:creationId xmlns:a16="http://schemas.microsoft.com/office/drawing/2014/main" id="{63FCF107-6BFF-1779-EDF6-18524D166E8B}"/>
              </a:ext>
            </a:extLst>
          </p:cNvPr>
          <p:cNvSpPr>
            <a:spLocks noChangeArrowheads="1"/>
          </p:cNvSpPr>
          <p:nvPr/>
        </p:nvSpPr>
        <p:spPr bwMode="auto">
          <a:xfrm>
            <a:off x="5332413" y="3260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1" name="Oval 35">
            <a:extLst>
              <a:ext uri="{FF2B5EF4-FFF2-40B4-BE49-F238E27FC236}">
                <a16:creationId xmlns:a16="http://schemas.microsoft.com/office/drawing/2014/main" id="{62240E2B-297C-1786-760A-04083E47EAA3}"/>
              </a:ext>
            </a:extLst>
          </p:cNvPr>
          <p:cNvSpPr>
            <a:spLocks noChangeArrowheads="1"/>
          </p:cNvSpPr>
          <p:nvPr/>
        </p:nvSpPr>
        <p:spPr bwMode="auto">
          <a:xfrm>
            <a:off x="5103813" y="34131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2" name="Oval 36">
            <a:extLst>
              <a:ext uri="{FF2B5EF4-FFF2-40B4-BE49-F238E27FC236}">
                <a16:creationId xmlns:a16="http://schemas.microsoft.com/office/drawing/2014/main" id="{DFFD974E-98EF-623D-A5C9-2CC0B3C587CF}"/>
              </a:ext>
            </a:extLst>
          </p:cNvPr>
          <p:cNvSpPr>
            <a:spLocks noChangeArrowheads="1"/>
          </p:cNvSpPr>
          <p:nvPr/>
        </p:nvSpPr>
        <p:spPr bwMode="auto">
          <a:xfrm>
            <a:off x="4799013" y="3641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3" name="Oval 37">
            <a:extLst>
              <a:ext uri="{FF2B5EF4-FFF2-40B4-BE49-F238E27FC236}">
                <a16:creationId xmlns:a16="http://schemas.microsoft.com/office/drawing/2014/main" id="{DBB0382F-A724-E482-6439-36D25BC4B141}"/>
              </a:ext>
            </a:extLst>
          </p:cNvPr>
          <p:cNvSpPr>
            <a:spLocks noChangeArrowheads="1"/>
          </p:cNvSpPr>
          <p:nvPr/>
        </p:nvSpPr>
        <p:spPr bwMode="auto">
          <a:xfrm>
            <a:off x="4494213" y="3870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4" name="Oval 38">
            <a:extLst>
              <a:ext uri="{FF2B5EF4-FFF2-40B4-BE49-F238E27FC236}">
                <a16:creationId xmlns:a16="http://schemas.microsoft.com/office/drawing/2014/main" id="{C1BBF704-7869-397E-19DB-7B65DE453550}"/>
              </a:ext>
            </a:extLst>
          </p:cNvPr>
          <p:cNvSpPr>
            <a:spLocks noChangeArrowheads="1"/>
          </p:cNvSpPr>
          <p:nvPr/>
        </p:nvSpPr>
        <p:spPr bwMode="auto">
          <a:xfrm>
            <a:off x="4265613" y="4022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5" name="Oval 39">
            <a:extLst>
              <a:ext uri="{FF2B5EF4-FFF2-40B4-BE49-F238E27FC236}">
                <a16:creationId xmlns:a16="http://schemas.microsoft.com/office/drawing/2014/main" id="{C4C7646D-FBBF-96D6-1AA0-874380C53027}"/>
              </a:ext>
            </a:extLst>
          </p:cNvPr>
          <p:cNvSpPr>
            <a:spLocks noChangeArrowheads="1"/>
          </p:cNvSpPr>
          <p:nvPr/>
        </p:nvSpPr>
        <p:spPr bwMode="auto">
          <a:xfrm>
            <a:off x="3808413" y="44037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6" name="Oval 40">
            <a:extLst>
              <a:ext uri="{FF2B5EF4-FFF2-40B4-BE49-F238E27FC236}">
                <a16:creationId xmlns:a16="http://schemas.microsoft.com/office/drawing/2014/main" id="{239DB699-28F1-ED4A-B3F2-EB4D35DEB66E}"/>
              </a:ext>
            </a:extLst>
          </p:cNvPr>
          <p:cNvSpPr>
            <a:spLocks noChangeArrowheads="1"/>
          </p:cNvSpPr>
          <p:nvPr/>
        </p:nvSpPr>
        <p:spPr bwMode="auto">
          <a:xfrm>
            <a:off x="3351213" y="47085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7" name="Oval 41">
            <a:extLst>
              <a:ext uri="{FF2B5EF4-FFF2-40B4-BE49-F238E27FC236}">
                <a16:creationId xmlns:a16="http://schemas.microsoft.com/office/drawing/2014/main" id="{4471BA00-A5C2-35A2-E41A-0E91E6A45D2D}"/>
              </a:ext>
            </a:extLst>
          </p:cNvPr>
          <p:cNvSpPr>
            <a:spLocks noChangeArrowheads="1"/>
          </p:cNvSpPr>
          <p:nvPr/>
        </p:nvSpPr>
        <p:spPr bwMode="auto">
          <a:xfrm>
            <a:off x="3579813" y="45561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8" name="Oval 42">
            <a:extLst>
              <a:ext uri="{FF2B5EF4-FFF2-40B4-BE49-F238E27FC236}">
                <a16:creationId xmlns:a16="http://schemas.microsoft.com/office/drawing/2014/main" id="{23E1A47F-5177-0B04-5A8D-A4A79B0F3556}"/>
              </a:ext>
            </a:extLst>
          </p:cNvPr>
          <p:cNvSpPr>
            <a:spLocks noChangeArrowheads="1"/>
          </p:cNvSpPr>
          <p:nvPr/>
        </p:nvSpPr>
        <p:spPr bwMode="auto">
          <a:xfrm>
            <a:off x="2970213" y="50133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29" name="Oval 43">
            <a:extLst>
              <a:ext uri="{FF2B5EF4-FFF2-40B4-BE49-F238E27FC236}">
                <a16:creationId xmlns:a16="http://schemas.microsoft.com/office/drawing/2014/main" id="{2F952E5E-A704-5E34-A5F4-2A2DF74FEDBA}"/>
              </a:ext>
            </a:extLst>
          </p:cNvPr>
          <p:cNvSpPr>
            <a:spLocks noChangeArrowheads="1"/>
          </p:cNvSpPr>
          <p:nvPr/>
        </p:nvSpPr>
        <p:spPr bwMode="auto">
          <a:xfrm>
            <a:off x="2665413" y="52419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30" name="Rectangle 44">
            <a:extLst>
              <a:ext uri="{FF2B5EF4-FFF2-40B4-BE49-F238E27FC236}">
                <a16:creationId xmlns:a16="http://schemas.microsoft.com/office/drawing/2014/main" id="{77CF51FE-872C-991F-B168-D4EFCB5598B6}"/>
              </a:ext>
            </a:extLst>
          </p:cNvPr>
          <p:cNvSpPr>
            <a:spLocks noChangeArrowheads="1"/>
          </p:cNvSpPr>
          <p:nvPr/>
        </p:nvSpPr>
        <p:spPr bwMode="auto">
          <a:xfrm>
            <a:off x="3925842" y="914401"/>
            <a:ext cx="4067267" cy="462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eaLnBrk="1" hangingPunct="1"/>
            <a:r>
              <a:rPr lang="en-US" altLang="zh-CN" sz="2400">
                <a:solidFill>
                  <a:schemeClr val="accent2"/>
                </a:solidFill>
                <a:ea typeface="宋体" panose="02010600030101010101" pitchFamily="2" charset="-122"/>
              </a:rPr>
              <a:t>CORRELATION PATTERNS</a:t>
            </a:r>
          </a:p>
        </p:txBody>
      </p:sp>
      <p:sp>
        <p:nvSpPr>
          <p:cNvPr id="37931" name="Rectangle 45">
            <a:extLst>
              <a:ext uri="{FF2B5EF4-FFF2-40B4-BE49-F238E27FC236}">
                <a16:creationId xmlns:a16="http://schemas.microsoft.com/office/drawing/2014/main" id="{10C14C08-A87E-DAE9-A2C7-D17AE54ADDF5}"/>
              </a:ext>
            </a:extLst>
          </p:cNvPr>
          <p:cNvSpPr>
            <a:spLocks noChangeArrowheads="1"/>
          </p:cNvSpPr>
          <p:nvPr/>
        </p:nvSpPr>
        <p:spPr bwMode="auto">
          <a:xfrm>
            <a:off x="3351214" y="1473201"/>
            <a:ext cx="8180387" cy="831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r>
              <a:rPr lang="en-US" altLang="zh-CN" sz="2400">
                <a:ea typeface="宋体" panose="02010600030101010101" pitchFamily="2" charset="-122"/>
              </a:rPr>
              <a:t>A HIGH POSITIVE CORRELATION</a:t>
            </a:r>
          </a:p>
          <a:p>
            <a:pPr eaLnBrk="1" hangingPunct="1"/>
            <a:r>
              <a:rPr lang="en-US" altLang="zh-CN" sz="2400">
                <a:ea typeface="宋体" panose="02010600030101010101" pitchFamily="2" charset="-122"/>
              </a:rPr>
              <a:t>r = +.98</a:t>
            </a:r>
          </a:p>
        </p:txBody>
      </p:sp>
      <p:sp>
        <p:nvSpPr>
          <p:cNvPr id="37932" name="Oval 46">
            <a:extLst>
              <a:ext uri="{FF2B5EF4-FFF2-40B4-BE49-F238E27FC236}">
                <a16:creationId xmlns:a16="http://schemas.microsoft.com/office/drawing/2014/main" id="{EF55C9AC-5923-D1B9-BAA0-9BF68307D18D}"/>
              </a:ext>
            </a:extLst>
          </p:cNvPr>
          <p:cNvSpPr>
            <a:spLocks noChangeArrowheads="1"/>
          </p:cNvSpPr>
          <p:nvPr/>
        </p:nvSpPr>
        <p:spPr bwMode="auto">
          <a:xfrm>
            <a:off x="3198813" y="4860925"/>
            <a:ext cx="76200" cy="76200"/>
          </a:xfrm>
          <a:prstGeom prst="ellipse">
            <a:avLst/>
          </a:prstGeom>
          <a:solidFill>
            <a:schemeClr val="accent1"/>
          </a:solidFill>
          <a:ln w="12700">
            <a:solidFill>
              <a:schemeClr val="tx1"/>
            </a:solidFill>
            <a:round/>
            <a:headEnd/>
            <a:tailEnd/>
          </a:ln>
        </p:spPr>
        <p:txBody>
          <a:bodyPr wrap="none" anchor="ct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endParaRPr lang="en-GB" altLang="en-US"/>
          </a:p>
        </p:txBody>
      </p:sp>
      <p:sp>
        <p:nvSpPr>
          <p:cNvPr id="37935" name="Slide Number Placeholder 46">
            <a:extLst>
              <a:ext uri="{FF2B5EF4-FFF2-40B4-BE49-F238E27FC236}">
                <a16:creationId xmlns:a16="http://schemas.microsoft.com/office/drawing/2014/main" id="{5F24005F-4BCC-8673-070A-F420E227A4F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8FC9B158-2351-415D-A070-B9C9F2A8E879}" type="slidenum">
              <a:rPr lang="en-US" altLang="zh-TW">
                <a:solidFill>
                  <a:srgbClr val="898989"/>
                </a:solidFill>
                <a:latin typeface="Calibri" panose="020F0502020204030204" pitchFamily="34" charset="0"/>
              </a:rPr>
              <a:pPr eaLnBrk="1" hangingPunct="1"/>
              <a:t>105</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289FC51B-7AF3-BAEF-97E3-0D32C153864D}"/>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9846BF4-784C-CEE7-378A-53F39278D9F1}"/>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5B2DCA6B-5600-3A5B-0D60-0FE14C96C2B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35D6402D-F18D-70B5-A515-FBD05AC312A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75362091-47A7-0D95-F1D1-FF48AACF2C2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4">
            <a:extLst>
              <a:ext uri="{FF2B5EF4-FFF2-40B4-BE49-F238E27FC236}">
                <a16:creationId xmlns:a16="http://schemas.microsoft.com/office/drawing/2014/main" id="{21D26ADE-964F-6CFC-9C58-9B27968C1EBB}"/>
              </a:ext>
            </a:extLst>
          </p:cNvPr>
          <p:cNvSpPr>
            <a:spLocks noChangeArrowheads="1"/>
          </p:cNvSpPr>
          <p:nvPr/>
        </p:nvSpPr>
        <p:spPr bwMode="auto">
          <a:xfrm>
            <a:off x="1905000" y="11430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b"/>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r>
              <a:rPr lang="en-US" altLang="zh-CN" sz="4400" i="1">
                <a:solidFill>
                  <a:schemeClr val="tx2"/>
                </a:solidFill>
              </a:rPr>
              <a:t>CORRELATION DOES NOT MEAN CAUSATION</a:t>
            </a:r>
          </a:p>
        </p:txBody>
      </p:sp>
      <p:sp>
        <p:nvSpPr>
          <p:cNvPr id="172037" name="Rectangle 5">
            <a:extLst>
              <a:ext uri="{FF2B5EF4-FFF2-40B4-BE49-F238E27FC236}">
                <a16:creationId xmlns:a16="http://schemas.microsoft.com/office/drawing/2014/main" id="{2F608137-D969-1A5C-9869-BCA62C2BFBC2}"/>
              </a:ext>
            </a:extLst>
          </p:cNvPr>
          <p:cNvSpPr>
            <a:spLocks noChangeArrowheads="1"/>
          </p:cNvSpPr>
          <p:nvPr/>
        </p:nvSpPr>
        <p:spPr bwMode="auto">
          <a:xfrm>
            <a:off x="2082800" y="2362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spcBef>
                <a:spcPct val="20000"/>
              </a:spcBef>
              <a:buFontTx/>
              <a:buChar char="•"/>
            </a:pPr>
            <a:r>
              <a:rPr lang="en-US" altLang="zh-CN" sz="2800">
                <a:solidFill>
                  <a:srgbClr val="000000"/>
                </a:solidFill>
              </a:rPr>
              <a:t>High correlation </a:t>
            </a:r>
          </a:p>
          <a:p>
            <a:pPr eaLnBrk="1" hangingPunct="1">
              <a:spcBef>
                <a:spcPct val="20000"/>
              </a:spcBef>
              <a:buFontTx/>
              <a:buChar char="•"/>
            </a:pPr>
            <a:r>
              <a:rPr lang="en-US" altLang="zh-CN" sz="2800">
                <a:solidFill>
                  <a:srgbClr val="000000"/>
                </a:solidFill>
              </a:rPr>
              <a:t>Rooster’s crow and the rising of the sun</a:t>
            </a:r>
          </a:p>
          <a:p>
            <a:pPr eaLnBrk="1" hangingPunct="1">
              <a:spcBef>
                <a:spcPct val="20000"/>
              </a:spcBef>
              <a:buFontTx/>
              <a:buChar char="•"/>
            </a:pPr>
            <a:r>
              <a:rPr lang="en-US" altLang="zh-CN" sz="2800">
                <a:solidFill>
                  <a:srgbClr val="000000"/>
                </a:solidFill>
              </a:rPr>
              <a:t>Rooster does not cause the sun to rise </a:t>
            </a:r>
          </a:p>
          <a:p>
            <a:pPr eaLnBrk="1" hangingPunct="1">
              <a:spcBef>
                <a:spcPct val="20000"/>
              </a:spcBef>
              <a:buFontTx/>
              <a:buChar char="•"/>
            </a:pPr>
            <a:r>
              <a:rPr lang="en-US" altLang="zh-CN" sz="2800">
                <a:solidFill>
                  <a:srgbClr val="000000"/>
                </a:solidFill>
              </a:rPr>
              <a:t>Teachers’ salaries and the consumption of liquor </a:t>
            </a:r>
          </a:p>
          <a:p>
            <a:pPr eaLnBrk="1" hangingPunct="1">
              <a:spcBef>
                <a:spcPct val="20000"/>
              </a:spcBef>
              <a:buFontTx/>
              <a:buChar char="•"/>
            </a:pPr>
            <a:r>
              <a:rPr lang="en-US" altLang="zh-CN" sz="2800">
                <a:solidFill>
                  <a:srgbClr val="000000"/>
                </a:solidFill>
              </a:rPr>
              <a:t>Co-vary because they are both influenced by a third variable</a:t>
            </a:r>
          </a:p>
        </p:txBody>
      </p:sp>
      <p:graphicFrame>
        <p:nvGraphicFramePr>
          <p:cNvPr id="2050" name="Object 6">
            <a:extLst>
              <a:ext uri="{FF2B5EF4-FFF2-40B4-BE49-F238E27FC236}">
                <a16:creationId xmlns:a16="http://schemas.microsoft.com/office/drawing/2014/main" id="{78382269-3A99-76B9-1809-579E9CAF9BF4}"/>
              </a:ext>
            </a:extLst>
          </p:cNvPr>
          <p:cNvGraphicFramePr>
            <a:graphicFrameLocks/>
          </p:cNvGraphicFramePr>
          <p:nvPr/>
        </p:nvGraphicFramePr>
        <p:xfrm>
          <a:off x="8534400" y="1066800"/>
          <a:ext cx="2133600" cy="2032000"/>
        </p:xfrm>
        <a:graphic>
          <a:graphicData uri="http://schemas.openxmlformats.org/presentationml/2006/ole">
            <mc:AlternateContent xmlns:mc="http://schemas.openxmlformats.org/markup-compatibility/2006">
              <mc:Choice xmlns:v="urn:schemas-microsoft-com:vml" Requires="v">
                <p:oleObj name="Clip" r:id="rId2" imgW="2133360" imgH="2031840" progId="MS_ClipArt_Gallery.2">
                  <p:embed/>
                </p:oleObj>
              </mc:Choice>
              <mc:Fallback>
                <p:oleObj name="Clip" r:id="rId2" imgW="2133360" imgH="2031840" progId="MS_ClipArt_Gallery.2">
                  <p:embed/>
                  <p:pic>
                    <p:nvPicPr>
                      <p:cNvPr id="2050" name="Object 6">
                        <a:extLst>
                          <a:ext uri="{FF2B5EF4-FFF2-40B4-BE49-F238E27FC236}">
                            <a16:creationId xmlns:a16="http://schemas.microsoft.com/office/drawing/2014/main" id="{78382269-3A99-76B9-1809-579E9CAF9BF4}"/>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400" y="1066800"/>
                        <a:ext cx="2133600" cy="203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5" name="Slide Number Placeholder 6">
            <a:extLst>
              <a:ext uri="{FF2B5EF4-FFF2-40B4-BE49-F238E27FC236}">
                <a16:creationId xmlns:a16="http://schemas.microsoft.com/office/drawing/2014/main" id="{C6A2E1B4-79C3-B8EC-E37C-C65265570F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0F8A51BE-D046-40B9-90A8-029AE880A3AA}" type="slidenum">
              <a:rPr lang="en-US" altLang="zh-TW">
                <a:solidFill>
                  <a:srgbClr val="898989"/>
                </a:solidFill>
                <a:latin typeface="Calibri" panose="020F0502020204030204" pitchFamily="34" charset="0"/>
              </a:rPr>
              <a:pPr eaLnBrk="1" hangingPunct="1"/>
              <a:t>106</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83C13F8E-3D4D-C7FD-85F6-EF8F0480FFC2}"/>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8BFDC5D-1C16-AD30-6F49-69942F6A4DF8}"/>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38802D94-294C-ADC4-A681-61A9E9262BAD}"/>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75AACB15-9365-D1E1-7A9C-A164D17384AD}"/>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E0460527-C6CB-4C00-4E7F-D4751367B896}"/>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fill="hold" nodeType="clickEffect">
                                  <p:stCondLst>
                                    <p:cond delay="0"/>
                                  </p:stCondLst>
                                  <p:childTnLst>
                                    <p:set>
                                      <p:cBhvr>
                                        <p:cTn id="6" dur="1" fill="hold">
                                          <p:stCondLst>
                                            <p:cond delay="0"/>
                                          </p:stCondLst>
                                        </p:cTn>
                                        <p:tgtEl>
                                          <p:spTgt spid="172037">
                                            <p:txEl>
                                              <p:pRg st="0" end="0"/>
                                            </p:txEl>
                                          </p:spTgt>
                                        </p:tgtEl>
                                        <p:attrNameLst>
                                          <p:attrName>style.visibility</p:attrName>
                                        </p:attrNameLst>
                                      </p:cBhvr>
                                      <p:to>
                                        <p:strVal val="visible"/>
                                      </p:to>
                                    </p:set>
                                    <p:animEffect transition="in" filter="blinds(vertical)">
                                      <p:cBhvr>
                                        <p:cTn id="7" dur="500"/>
                                        <p:tgtEl>
                                          <p:spTgt spid="17203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fill="hold" nodeType="clickEffect">
                                  <p:stCondLst>
                                    <p:cond delay="0"/>
                                  </p:stCondLst>
                                  <p:childTnLst>
                                    <p:set>
                                      <p:cBhvr>
                                        <p:cTn id="11" dur="1" fill="hold">
                                          <p:stCondLst>
                                            <p:cond delay="0"/>
                                          </p:stCondLst>
                                        </p:cTn>
                                        <p:tgtEl>
                                          <p:spTgt spid="172037">
                                            <p:txEl>
                                              <p:pRg st="1" end="1"/>
                                            </p:txEl>
                                          </p:spTgt>
                                        </p:tgtEl>
                                        <p:attrNameLst>
                                          <p:attrName>style.visibility</p:attrName>
                                        </p:attrNameLst>
                                      </p:cBhvr>
                                      <p:to>
                                        <p:strVal val="visible"/>
                                      </p:to>
                                    </p:set>
                                    <p:animEffect transition="in" filter="blinds(vertical)">
                                      <p:cBhvr>
                                        <p:cTn id="12" dur="500"/>
                                        <p:tgtEl>
                                          <p:spTgt spid="17203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fill="hold" nodeType="clickEffect">
                                  <p:stCondLst>
                                    <p:cond delay="0"/>
                                  </p:stCondLst>
                                  <p:childTnLst>
                                    <p:set>
                                      <p:cBhvr>
                                        <p:cTn id="16" dur="1" fill="hold">
                                          <p:stCondLst>
                                            <p:cond delay="0"/>
                                          </p:stCondLst>
                                        </p:cTn>
                                        <p:tgtEl>
                                          <p:spTgt spid="172037">
                                            <p:txEl>
                                              <p:pRg st="2" end="2"/>
                                            </p:txEl>
                                          </p:spTgt>
                                        </p:tgtEl>
                                        <p:attrNameLst>
                                          <p:attrName>style.visibility</p:attrName>
                                        </p:attrNameLst>
                                      </p:cBhvr>
                                      <p:to>
                                        <p:strVal val="visible"/>
                                      </p:to>
                                    </p:set>
                                    <p:animEffect transition="in" filter="blinds(vertical)">
                                      <p:cBhvr>
                                        <p:cTn id="17" dur="500"/>
                                        <p:tgtEl>
                                          <p:spTgt spid="17203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5" fill="hold" nodeType="clickEffect">
                                  <p:stCondLst>
                                    <p:cond delay="0"/>
                                  </p:stCondLst>
                                  <p:childTnLst>
                                    <p:set>
                                      <p:cBhvr>
                                        <p:cTn id="21" dur="1" fill="hold">
                                          <p:stCondLst>
                                            <p:cond delay="0"/>
                                          </p:stCondLst>
                                        </p:cTn>
                                        <p:tgtEl>
                                          <p:spTgt spid="172037">
                                            <p:txEl>
                                              <p:pRg st="3" end="3"/>
                                            </p:txEl>
                                          </p:spTgt>
                                        </p:tgtEl>
                                        <p:attrNameLst>
                                          <p:attrName>style.visibility</p:attrName>
                                        </p:attrNameLst>
                                      </p:cBhvr>
                                      <p:to>
                                        <p:strVal val="visible"/>
                                      </p:to>
                                    </p:set>
                                    <p:animEffect transition="in" filter="blinds(vertical)">
                                      <p:cBhvr>
                                        <p:cTn id="22" dur="500"/>
                                        <p:tgtEl>
                                          <p:spTgt spid="17203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5" fill="hold" nodeType="clickEffect">
                                  <p:stCondLst>
                                    <p:cond delay="0"/>
                                  </p:stCondLst>
                                  <p:childTnLst>
                                    <p:set>
                                      <p:cBhvr>
                                        <p:cTn id="26" dur="1" fill="hold">
                                          <p:stCondLst>
                                            <p:cond delay="0"/>
                                          </p:stCondLst>
                                        </p:cTn>
                                        <p:tgtEl>
                                          <p:spTgt spid="172037">
                                            <p:txEl>
                                              <p:pRg st="4" end="4"/>
                                            </p:txEl>
                                          </p:spTgt>
                                        </p:tgtEl>
                                        <p:attrNameLst>
                                          <p:attrName>style.visibility</p:attrName>
                                        </p:attrNameLst>
                                      </p:cBhvr>
                                      <p:to>
                                        <p:strVal val="visible"/>
                                      </p:to>
                                    </p:set>
                                    <p:animEffect transition="in" filter="blinds(vertical)">
                                      <p:cBhvr>
                                        <p:cTn id="27" dur="500"/>
                                        <p:tgtEl>
                                          <p:spTgt spid="17203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7" grpId="0" build="p" autoUpdateAnimBg="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Slide Number Placeholder 6">
            <a:extLst>
              <a:ext uri="{FF2B5EF4-FFF2-40B4-BE49-F238E27FC236}">
                <a16:creationId xmlns:a16="http://schemas.microsoft.com/office/drawing/2014/main" id="{C6A2E1B4-79C3-B8EC-E37C-C65265570F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0F8A51BE-D046-40B9-90A8-029AE880A3AA}" type="slidenum">
              <a:rPr lang="en-US" altLang="zh-TW">
                <a:solidFill>
                  <a:srgbClr val="898989"/>
                </a:solidFill>
                <a:latin typeface="Calibri" panose="020F0502020204030204" pitchFamily="34" charset="0"/>
              </a:rPr>
              <a:pPr eaLnBrk="1" hangingPunct="1"/>
              <a:t>107</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83C13F8E-3D4D-C7FD-85F6-EF8F0480FFC2}"/>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8BFDC5D-1C16-AD30-6F49-69942F6A4DF8}"/>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38802D94-294C-ADC4-A681-61A9E9262BA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75AACB15-9365-D1E1-7A9C-A164D17384A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E0460527-C6CB-4C00-4E7F-D4751367B896}"/>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9" name="Content Placeholder 2">
            <a:extLst>
              <a:ext uri="{FF2B5EF4-FFF2-40B4-BE49-F238E27FC236}">
                <a16:creationId xmlns:a16="http://schemas.microsoft.com/office/drawing/2014/main" id="{0FC16F74-EB15-70A1-30C3-D20C20610020}"/>
              </a:ext>
            </a:extLst>
          </p:cNvPr>
          <p:cNvSpPr txBox="1">
            <a:spLocks/>
          </p:cNvSpPr>
          <p:nvPr/>
        </p:nvSpPr>
        <p:spPr>
          <a:xfrm>
            <a:off x="838200" y="755582"/>
            <a:ext cx="10815536"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sz="3200" dirty="0">
              <a:ea typeface="ＭＳ Ｐゴシック" panose="020B0600070205080204" pitchFamily="34" charset="-128"/>
            </a:endParaRPr>
          </a:p>
          <a:p>
            <a:pPr marL="0" indent="0">
              <a:buNone/>
            </a:pPr>
            <a:endParaRPr lang="en-US" altLang="en-US" sz="3200" dirty="0">
              <a:ea typeface="ＭＳ Ｐゴシック" panose="020B0600070205080204" pitchFamily="34" charset="-128"/>
            </a:endParaRPr>
          </a:p>
          <a:p>
            <a:pPr marL="0" indent="0">
              <a:buNone/>
            </a:pPr>
            <a:r>
              <a:rPr lang="en-US" altLang="en-US" sz="3200" dirty="0">
                <a:ea typeface="ＭＳ Ｐゴシック" panose="020B0600070205080204" pitchFamily="34" charset="-128"/>
              </a:rPr>
              <a:t>Pearson correlation of job satisfaction and salary was found to be moderately positive and statistically significant (r=.643, p&lt;.001). Hence, H1 was supported. This indicates that an increase in salary would facilitate higher level of job satisfaction</a:t>
            </a:r>
            <a:r>
              <a:rPr lang="en-US" altLang="en-US" dirty="0">
                <a:ea typeface="ＭＳ Ｐゴシック" panose="020B0600070205080204" pitchFamily="34" charset="-128"/>
              </a:rPr>
              <a:t>	 </a:t>
            </a:r>
            <a:br>
              <a:rPr lang="en-US" altLang="en-US" dirty="0">
                <a:ea typeface="ＭＳ Ｐゴシック" panose="020B0600070205080204" pitchFamily="34" charset="-128"/>
              </a:rPr>
            </a:br>
            <a:endParaRPr lang="en-US"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2228570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66261" name="Rectangle 266260">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3" name="Rectangle 266262">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66265"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6267" name="Oval 266266">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6269" name="Arc 266268">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66243" name="Rectangle 3">
            <a:extLst>
              <a:ext uri="{FF2B5EF4-FFF2-40B4-BE49-F238E27FC236}">
                <a16:creationId xmlns:a16="http://schemas.microsoft.com/office/drawing/2014/main" id="{6C559B21-DD37-FFAF-5FCC-AB27FB6B32B1}"/>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marL="530225" lvl="2" algn="r" rtl="0">
              <a:lnSpc>
                <a:spcPct val="90000"/>
              </a:lnSpc>
              <a:spcBef>
                <a:spcPct val="0"/>
              </a:spcBef>
            </a:pPr>
            <a:r>
              <a:rPr lang="en-US" altLang="zh-CN" sz="6000" kern="1200">
                <a:solidFill>
                  <a:schemeClr val="tx1"/>
                </a:solidFill>
                <a:latin typeface="+mj-lt"/>
                <a:ea typeface="+mj-ea"/>
                <a:cs typeface="+mj-cs"/>
              </a:rPr>
              <a:t>7. Normality Test </a:t>
            </a:r>
          </a:p>
        </p:txBody>
      </p:sp>
      <p:sp>
        <p:nvSpPr>
          <p:cNvPr id="23556" name="Slide Number Placeholder 5">
            <a:extLst>
              <a:ext uri="{FF2B5EF4-FFF2-40B4-BE49-F238E27FC236}">
                <a16:creationId xmlns:a16="http://schemas.microsoft.com/office/drawing/2014/main" id="{DD8A5F21-BF73-1BFE-6F48-2E2A369CBEE5}"/>
              </a:ext>
            </a:extLst>
          </p:cNvPr>
          <p:cNvSpPr>
            <a:spLocks noGrp="1"/>
          </p:cNvSpPr>
          <p:nvPr>
            <p:ph type="sldNum" sz="quarter" idx="12"/>
          </p:nvPr>
        </p:nvSpPr>
        <p:spPr bwMode="auto">
          <a:xfrm>
            <a:off x="8610600" y="6356350"/>
            <a:ext cx="2743200" cy="365125"/>
          </a:xfrm>
          <a:prstGeom prst="ellipse">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a:lnSpc>
                <a:spcPct val="90000"/>
              </a:lnSpc>
              <a:spcAft>
                <a:spcPts val="600"/>
              </a:spcAft>
            </a:pPr>
            <a:fld id="{0542C179-5218-45C1-AA32-AFE793F4E699}" type="slidenum">
              <a:rPr lang="en-US" altLang="en-US">
                <a:solidFill>
                  <a:schemeClr val="tx1">
                    <a:tint val="75000"/>
                  </a:schemeClr>
                </a:solidFill>
                <a:latin typeface="+mn-lt"/>
              </a:rPr>
              <a:pPr>
                <a:lnSpc>
                  <a:spcPct val="90000"/>
                </a:lnSpc>
                <a:spcAft>
                  <a:spcPts val="600"/>
                </a:spcAft>
              </a:pPr>
              <a:t>108</a:t>
            </a:fld>
            <a:endParaRPr lang="en-US" altLang="en-US">
              <a:solidFill>
                <a:schemeClr val="tx1">
                  <a:tint val="75000"/>
                </a:schemeClr>
              </a:solidFill>
              <a:latin typeface="+mn-lt"/>
            </a:endParaRPr>
          </a:p>
        </p:txBody>
      </p:sp>
    </p:spTree>
    <p:extLst>
      <p:ext uri="{BB962C8B-B14F-4D97-AF65-F5344CB8AC3E}">
        <p14:creationId xmlns:p14="http://schemas.microsoft.com/office/powerpoint/2010/main" val="72540285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4752B394-ACBA-B195-C785-CBB69E8281B6}"/>
            </a:ext>
          </a:extLst>
        </p:cNvPr>
        <p:cNvGrpSpPr/>
        <p:nvPr/>
      </p:nvGrpSpPr>
      <p:grpSpPr>
        <a:xfrm>
          <a:off x="0" y="0"/>
          <a:ext cx="0" cy="0"/>
          <a:chOff x="0" y="0"/>
          <a:chExt cx="0" cy="0"/>
        </a:xfrm>
      </p:grpSpPr>
      <p:sp>
        <p:nvSpPr>
          <p:cNvPr id="266243" name="Rectangle 3">
            <a:extLst>
              <a:ext uri="{FF2B5EF4-FFF2-40B4-BE49-F238E27FC236}">
                <a16:creationId xmlns:a16="http://schemas.microsoft.com/office/drawing/2014/main" id="{A4A4A0A2-4935-D94A-9C9F-293CAB8F9861}"/>
              </a:ext>
            </a:extLst>
          </p:cNvPr>
          <p:cNvSpPr>
            <a:spLocks noGrp="1"/>
          </p:cNvSpPr>
          <p:nvPr>
            <p:ph type="title"/>
          </p:nvPr>
        </p:nvSpPr>
        <p:spPr>
          <a:xfrm>
            <a:off x="914400" y="1728787"/>
            <a:ext cx="9958388" cy="1965684"/>
          </a:xfrm>
        </p:spPr>
        <p:txBody>
          <a:bodyPr>
            <a:normAutofit/>
          </a:bodyPr>
          <a:lstStyle/>
          <a:p>
            <a:pPr marL="530225" lvl="2" eaLnBrk="1" hangingPunct="1">
              <a:spcBef>
                <a:spcPts val="600"/>
              </a:spcBef>
            </a:pPr>
            <a:r>
              <a:rPr lang="en-US" altLang="zh-CN" sz="3200" dirty="0">
                <a:solidFill>
                  <a:srgbClr val="0033CC"/>
                </a:solidFill>
                <a:latin typeface="Georgia" panose="02040502050405020303" pitchFamily="18" charset="0"/>
                <a:ea typeface="宋体" panose="02010600030101010101" pitchFamily="2" charset="-122"/>
              </a:rPr>
              <a:t>5. Normality Test </a:t>
            </a:r>
          </a:p>
        </p:txBody>
      </p:sp>
      <p:sp>
        <p:nvSpPr>
          <p:cNvPr id="23556" name="Slide Number Placeholder 5">
            <a:extLst>
              <a:ext uri="{FF2B5EF4-FFF2-40B4-BE49-F238E27FC236}">
                <a16:creationId xmlns:a16="http://schemas.microsoft.com/office/drawing/2014/main" id="{F5FC559A-ADDC-A517-55DA-C26D6164EE01}"/>
              </a:ext>
            </a:extLst>
          </p:cNvPr>
          <p:cNvSpPr>
            <a:spLocks noGrp="1"/>
          </p:cNvSpPr>
          <p:nvPr>
            <p:ph type="sldNum" sz="quarter" idx="12"/>
          </p:nvPr>
        </p:nvSpPr>
        <p:spPr bwMode="auto">
          <a:xfrm>
            <a:off x="152400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fld id="{0542C179-5218-45C1-AA32-AFE793F4E699}" type="slidenum">
              <a:rPr lang="en-GB" altLang="en-US" sz="1400">
                <a:solidFill>
                  <a:srgbClr val="FFFFFF"/>
                </a:solidFill>
                <a:latin typeface="Franklin Gothic Book" panose="020B0503020102020204" pitchFamily="34" charset="0"/>
              </a:rPr>
              <a:pPr/>
              <a:t>109</a:t>
            </a:fld>
            <a:endParaRPr lang="en-GB" altLang="en-US" sz="1400">
              <a:solidFill>
                <a:srgbClr val="FFFFFF"/>
              </a:solidFill>
              <a:latin typeface="Franklin Gothic Book" panose="020B0503020102020204" pitchFamily="34" charset="0"/>
            </a:endParaRPr>
          </a:p>
        </p:txBody>
      </p:sp>
      <p:grpSp>
        <p:nvGrpSpPr>
          <p:cNvPr id="2" name="Group 1">
            <a:extLst>
              <a:ext uri="{FF2B5EF4-FFF2-40B4-BE49-F238E27FC236}">
                <a16:creationId xmlns:a16="http://schemas.microsoft.com/office/drawing/2014/main" id="{22FE09B0-69C5-83B4-63CE-5791DA517FDF}"/>
              </a:ext>
            </a:extLst>
          </p:cNvPr>
          <p:cNvGrpSpPr/>
          <p:nvPr/>
        </p:nvGrpSpPr>
        <p:grpSpPr>
          <a:xfrm>
            <a:off x="5152445" y="5900466"/>
            <a:ext cx="7039555" cy="957534"/>
            <a:chOff x="5152445" y="5900466"/>
            <a:chExt cx="7039555" cy="957534"/>
          </a:xfrm>
        </p:grpSpPr>
        <p:pic>
          <p:nvPicPr>
            <p:cNvPr id="3" name="Picture 2">
              <a:extLst>
                <a:ext uri="{FF2B5EF4-FFF2-40B4-BE49-F238E27FC236}">
                  <a16:creationId xmlns:a16="http://schemas.microsoft.com/office/drawing/2014/main" id="{635336E4-E485-41B9-7EE2-45881C745ED6}"/>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pic>
          <p:nvPicPr>
            <p:cNvPr id="4" name="Picture 3">
              <a:extLst>
                <a:ext uri="{FF2B5EF4-FFF2-40B4-BE49-F238E27FC236}">
                  <a16:creationId xmlns:a16="http://schemas.microsoft.com/office/drawing/2014/main" id="{DB8A4950-F230-D0F5-D614-31D6397A19D7}"/>
                </a:ext>
              </a:extLst>
            </p:cNvPr>
            <p:cNvPicPr>
              <a:picLocks noChangeAspect="1"/>
            </p:cNvPicPr>
            <p:nvPr/>
          </p:nvPicPr>
          <p:blipFill rotWithShape="1">
            <a:blip r:embed="rId4"/>
            <a:srcRect l="35783" t="36155" r="37774" b="45189"/>
            <a:stretch/>
          </p:blipFill>
          <p:spPr>
            <a:xfrm>
              <a:off x="9471853" y="5900466"/>
              <a:ext cx="2720147" cy="957531"/>
            </a:xfrm>
            <a:prstGeom prst="rect">
              <a:avLst/>
            </a:prstGeom>
          </p:spPr>
        </p:pic>
      </p:grpSp>
      <p:pic>
        <p:nvPicPr>
          <p:cNvPr id="5" name="Picture 4">
            <a:extLst>
              <a:ext uri="{FF2B5EF4-FFF2-40B4-BE49-F238E27FC236}">
                <a16:creationId xmlns:a16="http://schemas.microsoft.com/office/drawing/2014/main" id="{DB778DC5-ED9C-09B7-D0BA-B0415DE49161}"/>
              </a:ext>
            </a:extLst>
          </p:cNvPr>
          <p:cNvPicPr>
            <a:picLocks noChangeAspect="1"/>
          </p:cNvPicPr>
          <p:nvPr/>
        </p:nvPicPr>
        <p:blipFill rotWithShape="1">
          <a:blip r:embed="rId5"/>
          <a:srcRect l="44460" t="53448" r="30342" b="33142"/>
          <a:stretch/>
        </p:blipFill>
        <p:spPr>
          <a:xfrm>
            <a:off x="88266" y="5900464"/>
            <a:ext cx="5263763" cy="957533"/>
          </a:xfrm>
          <a:prstGeom prst="rect">
            <a:avLst/>
          </a:prstGeom>
        </p:spPr>
      </p:pic>
      <p:pic>
        <p:nvPicPr>
          <p:cNvPr id="6" name="Picture 5">
            <a:extLst>
              <a:ext uri="{FF2B5EF4-FFF2-40B4-BE49-F238E27FC236}">
                <a16:creationId xmlns:a16="http://schemas.microsoft.com/office/drawing/2014/main" id="{AB093760-57C7-4912-EF9C-9626D7419C6F}"/>
              </a:ext>
            </a:extLst>
          </p:cNvPr>
          <p:cNvPicPr>
            <a:picLocks noChangeAspect="1"/>
          </p:cNvPicPr>
          <p:nvPr/>
        </p:nvPicPr>
        <p:blipFill>
          <a:blip r:embed="rId6"/>
          <a:srcRect l="6440" r="707" b="18116"/>
          <a:stretch>
            <a:fillRect/>
          </a:stretch>
        </p:blipFill>
        <p:spPr>
          <a:xfrm>
            <a:off x="88266" y="0"/>
            <a:ext cx="11320669" cy="5615609"/>
          </a:xfrm>
          <a:prstGeom prst="rect">
            <a:avLst/>
          </a:prstGeom>
        </p:spPr>
      </p:pic>
    </p:spTree>
    <p:extLst>
      <p:ext uri="{BB962C8B-B14F-4D97-AF65-F5344CB8AC3E}">
        <p14:creationId xmlns:p14="http://schemas.microsoft.com/office/powerpoint/2010/main" val="4068518475"/>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62224-7F60-AAA9-8EE6-53EBD950B639}"/>
              </a:ext>
            </a:extLst>
          </p:cNvPr>
          <p:cNvSpPr>
            <a:spLocks noGrp="1"/>
          </p:cNvSpPr>
          <p:nvPr>
            <p:ph type="title"/>
          </p:nvPr>
        </p:nvSpPr>
        <p:spPr>
          <a:xfrm>
            <a:off x="427383" y="365125"/>
            <a:ext cx="10926417" cy="1325563"/>
          </a:xfrm>
        </p:spPr>
        <p:txBody>
          <a:bodyPr/>
          <a:lstStyle/>
          <a:p>
            <a:r>
              <a:rPr lang="en-US" dirty="0"/>
              <a:t>Normality Test</a:t>
            </a:r>
            <a:endParaRPr lang="en-GB" dirty="0"/>
          </a:p>
        </p:txBody>
      </p:sp>
      <p:sp>
        <p:nvSpPr>
          <p:cNvPr id="3" name="Content Placeholder 2">
            <a:extLst>
              <a:ext uri="{FF2B5EF4-FFF2-40B4-BE49-F238E27FC236}">
                <a16:creationId xmlns:a16="http://schemas.microsoft.com/office/drawing/2014/main" id="{DE3730B8-225A-BE2E-9E60-96BF1F4EEF99}"/>
              </a:ext>
            </a:extLst>
          </p:cNvPr>
          <p:cNvSpPr>
            <a:spLocks noGrp="1"/>
          </p:cNvSpPr>
          <p:nvPr>
            <p:ph idx="1"/>
          </p:nvPr>
        </p:nvSpPr>
        <p:spPr>
          <a:xfrm>
            <a:off x="427383" y="1477558"/>
            <a:ext cx="6271591" cy="5015317"/>
          </a:xfrm>
        </p:spPr>
        <p:txBody>
          <a:bodyPr>
            <a:normAutofit/>
          </a:bodyPr>
          <a:lstStyle/>
          <a:p>
            <a:r>
              <a:rPr lang="en-US" sz="4000" b="1" dirty="0"/>
              <a:t>Skewness</a:t>
            </a:r>
            <a:r>
              <a:rPr lang="en-US" sz="4000" dirty="0"/>
              <a:t> is a measure of the asymmetry of a distribution. A distribution is asymmetrical when its left and right side are not mirror images.</a:t>
            </a:r>
            <a:endParaRPr lang="en-GB" sz="4000" dirty="0"/>
          </a:p>
        </p:txBody>
      </p:sp>
      <p:pic>
        <p:nvPicPr>
          <p:cNvPr id="7" name="Picture 6">
            <a:extLst>
              <a:ext uri="{FF2B5EF4-FFF2-40B4-BE49-F238E27FC236}">
                <a16:creationId xmlns:a16="http://schemas.microsoft.com/office/drawing/2014/main" id="{61A19F0E-90BC-5A7E-7378-88AE42F8CA09}"/>
              </a:ext>
            </a:extLst>
          </p:cNvPr>
          <p:cNvPicPr>
            <a:picLocks noChangeAspect="1"/>
          </p:cNvPicPr>
          <p:nvPr/>
        </p:nvPicPr>
        <p:blipFill>
          <a:blip r:embed="rId2"/>
          <a:stretch>
            <a:fillRect/>
          </a:stretch>
        </p:blipFill>
        <p:spPr>
          <a:xfrm>
            <a:off x="6998110" y="0"/>
            <a:ext cx="5162575" cy="6966424"/>
          </a:xfrm>
          <a:prstGeom prst="rect">
            <a:avLst/>
          </a:prstGeom>
        </p:spPr>
      </p:pic>
    </p:spTree>
    <p:extLst>
      <p:ext uri="{BB962C8B-B14F-4D97-AF65-F5344CB8AC3E}">
        <p14:creationId xmlns:p14="http://schemas.microsoft.com/office/powerpoint/2010/main" val="415715562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48877-2516-AEDE-8C21-17568E4FD64F}"/>
              </a:ext>
            </a:extLst>
          </p:cNvPr>
          <p:cNvSpPr>
            <a:spLocks noGrp="1"/>
          </p:cNvSpPr>
          <p:nvPr>
            <p:ph type="title"/>
          </p:nvPr>
        </p:nvSpPr>
        <p:spPr/>
        <p:txBody>
          <a:bodyPr/>
          <a:lstStyle/>
          <a:p>
            <a:r>
              <a:rPr lang="en-US" dirty="0"/>
              <a:t>Normality Test</a:t>
            </a:r>
            <a:endParaRPr lang="en-GB" dirty="0"/>
          </a:p>
        </p:txBody>
      </p:sp>
      <p:sp>
        <p:nvSpPr>
          <p:cNvPr id="5" name="TextBox 4">
            <a:extLst>
              <a:ext uri="{FF2B5EF4-FFF2-40B4-BE49-F238E27FC236}">
                <a16:creationId xmlns:a16="http://schemas.microsoft.com/office/drawing/2014/main" id="{F4FF3B23-5378-A8BB-D488-FE5ABD39D79E}"/>
              </a:ext>
            </a:extLst>
          </p:cNvPr>
          <p:cNvSpPr txBox="1"/>
          <p:nvPr/>
        </p:nvSpPr>
        <p:spPr>
          <a:xfrm>
            <a:off x="838200" y="1790777"/>
            <a:ext cx="10515600" cy="4801314"/>
          </a:xfrm>
          <a:prstGeom prst="rect">
            <a:avLst/>
          </a:prstGeom>
          <a:noFill/>
        </p:spPr>
        <p:txBody>
          <a:bodyPr wrap="square">
            <a:spAutoFit/>
          </a:bodyPr>
          <a:lstStyle/>
          <a:p>
            <a:pPr algn="l">
              <a:buNone/>
            </a:pPr>
            <a:r>
              <a:rPr lang="en-US" sz="3200" b="1" i="0" dirty="0">
                <a:solidFill>
                  <a:srgbClr val="FF0000"/>
                </a:solidFill>
                <a:effectLst/>
                <a:latin typeface="Arial" panose="020B0604020202020204" pitchFamily="34" charset="0"/>
              </a:rPr>
              <a:t>Skewness</a:t>
            </a:r>
            <a:r>
              <a:rPr lang="en-US" sz="3200" b="1" i="0" dirty="0">
                <a:solidFill>
                  <a:srgbClr val="000000"/>
                </a:solidFill>
                <a:effectLst/>
                <a:latin typeface="Arial" panose="020B0604020202020204" pitchFamily="34" charset="0"/>
              </a:rPr>
              <a:t>:</a:t>
            </a:r>
            <a:r>
              <a:rPr lang="en-US" sz="3200" b="0" i="0" dirty="0">
                <a:solidFill>
                  <a:srgbClr val="000000"/>
                </a:solidFill>
                <a:effectLst/>
                <a:latin typeface="Arial" panose="020B0604020202020204" pitchFamily="34" charset="0"/>
              </a:rPr>
              <a:t> Skewness measures the symmetry of a variable's distribution. If the distribution stretches toward the right or left tail, it's skewed. Negative skewness indicates more larger values, while positive skewness indicates more smaller values. </a:t>
            </a:r>
          </a:p>
          <a:p>
            <a:pPr algn="l">
              <a:buNone/>
            </a:pPr>
            <a:r>
              <a:rPr lang="en-US" sz="3200" b="0" i="0" dirty="0">
                <a:solidFill>
                  <a:srgbClr val="000000"/>
                </a:solidFill>
                <a:effectLst/>
                <a:latin typeface="Arial" panose="020B0604020202020204" pitchFamily="34" charset="0"/>
              </a:rPr>
              <a:t>A skewness value between -1 and +1 is excellent, while -2 to +2 is generally acceptable. Values beyond -2 and +2 suggest substantial nonnormality (Hair et al., 2022, p. 66).</a:t>
            </a:r>
          </a:p>
          <a:p>
            <a:pPr algn="l">
              <a:buNone/>
            </a:pPr>
            <a:endParaRPr lang="en-US" b="0" i="0" dirty="0">
              <a:solidFill>
                <a:srgbClr val="000000"/>
              </a:solidFill>
              <a:effectLst/>
              <a:latin typeface="Arial" panose="020B0604020202020204" pitchFamily="34" charset="0"/>
            </a:endParaRPr>
          </a:p>
        </p:txBody>
      </p:sp>
      <p:sp>
        <p:nvSpPr>
          <p:cNvPr id="7" name="TextBox 6">
            <a:extLst>
              <a:ext uri="{FF2B5EF4-FFF2-40B4-BE49-F238E27FC236}">
                <a16:creationId xmlns:a16="http://schemas.microsoft.com/office/drawing/2014/main" id="{BAE722FE-B206-088E-835B-BDDA4D4C5CFE}"/>
              </a:ext>
            </a:extLst>
          </p:cNvPr>
          <p:cNvSpPr txBox="1"/>
          <p:nvPr/>
        </p:nvSpPr>
        <p:spPr>
          <a:xfrm>
            <a:off x="757083" y="6211669"/>
            <a:ext cx="11074195" cy="646331"/>
          </a:xfrm>
          <a:prstGeom prst="rect">
            <a:avLst/>
          </a:prstGeom>
          <a:noFill/>
        </p:spPr>
        <p:txBody>
          <a:bodyPr wrap="square">
            <a:spAutoFit/>
          </a:bodyPr>
          <a:lstStyle/>
          <a:p>
            <a:pPr algn="l">
              <a:buFont typeface="Arial" panose="020B0604020202020204" pitchFamily="34" charset="0"/>
              <a:buChar char="•"/>
            </a:pPr>
            <a:r>
              <a:rPr lang="en-US" b="0" i="0" dirty="0">
                <a:solidFill>
                  <a:srgbClr val="000000"/>
                </a:solidFill>
                <a:effectLst/>
                <a:latin typeface="Arial" panose="020B0604020202020204" pitchFamily="34" charset="0"/>
              </a:rPr>
              <a:t>Hair, J. F., Hult, G. T. M., Ringle, C. M., &amp; Sarstedt, M. (2022). </a:t>
            </a:r>
            <a:r>
              <a:rPr lang="en-US" b="1" i="0" dirty="0">
                <a:solidFill>
                  <a:srgbClr val="155E75"/>
                </a:solidFill>
                <a:effectLst/>
                <a:latin typeface="Arial" panose="020B0604020202020204" pitchFamily="34" charset="0"/>
                <a:hlinkClick r:id="rId2"/>
              </a:rPr>
              <a:t>A Primer on Partial Least Squares Structural Equation Modeling (PLS-SEM)</a:t>
            </a:r>
            <a:r>
              <a:rPr lang="en-US" b="0" i="0" dirty="0">
                <a:solidFill>
                  <a:srgbClr val="000000"/>
                </a:solidFill>
                <a:effectLst/>
                <a:latin typeface="Arial" panose="020B0604020202020204" pitchFamily="34" charset="0"/>
              </a:rPr>
              <a:t> (3 ed.). Thousand Oaks, CA: Sage.</a:t>
            </a:r>
          </a:p>
        </p:txBody>
      </p:sp>
    </p:spTree>
    <p:extLst>
      <p:ext uri="{BB962C8B-B14F-4D97-AF65-F5344CB8AC3E}">
        <p14:creationId xmlns:p14="http://schemas.microsoft.com/office/powerpoint/2010/main" val="359547255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A4E86-F316-F820-4DE5-A8547A612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6AB989-6D65-4F8E-D506-CDA1DDE9F028}"/>
              </a:ext>
            </a:extLst>
          </p:cNvPr>
          <p:cNvSpPr>
            <a:spLocks noGrp="1"/>
          </p:cNvSpPr>
          <p:nvPr>
            <p:ph type="title"/>
          </p:nvPr>
        </p:nvSpPr>
        <p:spPr/>
        <p:txBody>
          <a:bodyPr/>
          <a:lstStyle/>
          <a:p>
            <a:r>
              <a:rPr lang="en-US" dirty="0"/>
              <a:t>Normality Test </a:t>
            </a:r>
            <a:endParaRPr lang="en-GB" dirty="0"/>
          </a:p>
        </p:txBody>
      </p:sp>
      <p:sp>
        <p:nvSpPr>
          <p:cNvPr id="5" name="TextBox 4">
            <a:extLst>
              <a:ext uri="{FF2B5EF4-FFF2-40B4-BE49-F238E27FC236}">
                <a16:creationId xmlns:a16="http://schemas.microsoft.com/office/drawing/2014/main" id="{C1E6DE57-866E-4184-C24A-75D0FCD85B13}"/>
              </a:ext>
            </a:extLst>
          </p:cNvPr>
          <p:cNvSpPr txBox="1"/>
          <p:nvPr/>
        </p:nvSpPr>
        <p:spPr>
          <a:xfrm>
            <a:off x="571499" y="1810029"/>
            <a:ext cx="5165623" cy="2677656"/>
          </a:xfrm>
          <a:prstGeom prst="rect">
            <a:avLst/>
          </a:prstGeom>
          <a:noFill/>
        </p:spPr>
        <p:txBody>
          <a:bodyPr wrap="square">
            <a:spAutoFit/>
          </a:bodyPr>
          <a:lstStyle/>
          <a:p>
            <a:pPr algn="l">
              <a:buNone/>
            </a:pPr>
            <a:r>
              <a:rPr lang="en-US" sz="2400" b="1" i="0" dirty="0">
                <a:solidFill>
                  <a:srgbClr val="FF0000"/>
                </a:solidFill>
                <a:effectLst/>
                <a:latin typeface="Arial" panose="020B0604020202020204" pitchFamily="34" charset="0"/>
              </a:rPr>
              <a:t>Kurtosis </a:t>
            </a:r>
            <a:r>
              <a:rPr lang="en-US" sz="2400" b="1" i="0" dirty="0" err="1">
                <a:solidFill>
                  <a:srgbClr val="FF0000"/>
                </a:solidFill>
                <a:effectLst/>
                <a:latin typeface="Arial" panose="020B0604020202020204" pitchFamily="34" charset="0"/>
              </a:rPr>
              <a:t>measures</a:t>
            </a:r>
            <a:r>
              <a:rPr lang="en-US" sz="2400" b="0" i="0" dirty="0" err="1">
                <a:solidFill>
                  <a:srgbClr val="FF0000"/>
                </a:solidFill>
                <a:effectLst/>
                <a:latin typeface="Arial" panose="020B0604020202020204" pitchFamily="34" charset="0"/>
              </a:rPr>
              <a:t>The</a:t>
            </a:r>
            <a:r>
              <a:rPr lang="en-US" sz="2400" b="0" i="0" dirty="0">
                <a:solidFill>
                  <a:srgbClr val="FF0000"/>
                </a:solidFill>
                <a:effectLst/>
                <a:latin typeface="Arial" panose="020B0604020202020204" pitchFamily="34" charset="0"/>
              </a:rPr>
              <a:t> spread (tails) of the distribution</a:t>
            </a:r>
          </a:p>
          <a:p>
            <a:pPr algn="l">
              <a:buNone/>
            </a:pPr>
            <a:endParaRPr lang="en-US" sz="2400" b="0" i="0" dirty="0">
              <a:solidFill>
                <a:srgbClr val="000000"/>
              </a:solidFill>
              <a:effectLst/>
              <a:latin typeface="Arial" panose="020B0604020202020204" pitchFamily="34" charset="0"/>
            </a:endParaRPr>
          </a:p>
          <a:p>
            <a:pPr algn="l">
              <a:buNone/>
            </a:pPr>
            <a:r>
              <a:rPr lang="en-US" sz="2400" b="0" i="0" dirty="0">
                <a:solidFill>
                  <a:srgbClr val="000000"/>
                </a:solidFill>
                <a:effectLst/>
                <a:latin typeface="Arial" panose="020B0604020202020204" pitchFamily="34" charset="0"/>
              </a:rPr>
              <a:t>In the rare scenario where both skewness and kurtosis are zero, the pattern of responses is considered a normal distribution.</a:t>
            </a:r>
          </a:p>
        </p:txBody>
      </p:sp>
      <p:pic>
        <p:nvPicPr>
          <p:cNvPr id="3" name="Picture 2">
            <a:extLst>
              <a:ext uri="{FF2B5EF4-FFF2-40B4-BE49-F238E27FC236}">
                <a16:creationId xmlns:a16="http://schemas.microsoft.com/office/drawing/2014/main" id="{6B42D274-EC43-0C3C-4456-D8254D77D834}"/>
              </a:ext>
            </a:extLst>
          </p:cNvPr>
          <p:cNvPicPr>
            <a:picLocks noChangeAspect="1"/>
          </p:cNvPicPr>
          <p:nvPr/>
        </p:nvPicPr>
        <p:blipFill>
          <a:blip r:embed="rId2"/>
          <a:stretch>
            <a:fillRect/>
          </a:stretch>
        </p:blipFill>
        <p:spPr>
          <a:xfrm>
            <a:off x="6508954" y="594944"/>
            <a:ext cx="5524500" cy="4229100"/>
          </a:xfrm>
          <a:prstGeom prst="rect">
            <a:avLst/>
          </a:prstGeom>
        </p:spPr>
      </p:pic>
      <p:sp>
        <p:nvSpPr>
          <p:cNvPr id="6" name="TextBox 5">
            <a:extLst>
              <a:ext uri="{FF2B5EF4-FFF2-40B4-BE49-F238E27FC236}">
                <a16:creationId xmlns:a16="http://schemas.microsoft.com/office/drawing/2014/main" id="{3E5959FD-5E50-0375-111D-0BAB36E11C76}"/>
              </a:ext>
            </a:extLst>
          </p:cNvPr>
          <p:cNvSpPr txBox="1"/>
          <p:nvPr/>
        </p:nvSpPr>
        <p:spPr>
          <a:xfrm>
            <a:off x="468260" y="5339726"/>
            <a:ext cx="9486902" cy="923330"/>
          </a:xfrm>
          <a:prstGeom prst="rect">
            <a:avLst/>
          </a:prstGeom>
          <a:noFill/>
        </p:spPr>
        <p:txBody>
          <a:bodyPr wrap="square">
            <a:spAutoFit/>
          </a:bodyPr>
          <a:lstStyle/>
          <a:p>
            <a:r>
              <a:rPr lang="en-US" b="0" i="0" dirty="0">
                <a:solidFill>
                  <a:srgbClr val="000000"/>
                </a:solidFill>
                <a:effectLst/>
                <a:latin typeface="Arial" panose="020B0604020202020204" pitchFamily="34" charset="0"/>
              </a:rPr>
              <a:t>A kurtosis greater than +2 suggests a too peaked distribution, while less than -2 indicates a too flat one. When skewness and kurtosis are close to zero, it's considered a normal distribution (Hair et al., 2022, p. 66).</a:t>
            </a:r>
            <a:endParaRPr lang="en-GB" dirty="0"/>
          </a:p>
        </p:txBody>
      </p:sp>
    </p:spTree>
    <p:extLst>
      <p:ext uri="{BB962C8B-B14F-4D97-AF65-F5344CB8AC3E}">
        <p14:creationId xmlns:p14="http://schemas.microsoft.com/office/powerpoint/2010/main" val="107396451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42" name="Rectangle 3894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id="{B1FDEDEB-B643-FD4F-04EC-DD2B68481E87}"/>
              </a:ext>
            </a:extLst>
          </p:cNvPr>
          <p:cNvSpPr>
            <a:spLocks noGrp="1"/>
          </p:cNvSpPr>
          <p:nvPr>
            <p:ph type="title"/>
          </p:nvPr>
        </p:nvSpPr>
        <p:spPr>
          <a:xfrm>
            <a:off x="589560" y="856180"/>
            <a:ext cx="4560584" cy="1128068"/>
          </a:xfrm>
        </p:spPr>
        <p:txBody>
          <a:bodyPr anchor="ctr">
            <a:normAutofit/>
          </a:bodyPr>
          <a:lstStyle/>
          <a:p>
            <a:pPr eaLnBrk="1" hangingPunct="1"/>
            <a:r>
              <a:rPr lang="en-US" altLang="zh-CN" sz="4000" dirty="0">
                <a:latin typeface="Georgia" panose="02040502050405020303" pitchFamily="18" charset="0"/>
                <a:ea typeface="宋体" panose="02010600030101010101" pitchFamily="2" charset="-122"/>
              </a:rPr>
              <a:t>7. Normality test</a:t>
            </a:r>
            <a:endParaRPr lang="en-US" altLang="en-US" sz="4000" dirty="0">
              <a:ea typeface="ＭＳ Ｐゴシック" panose="020B0600070205080204" pitchFamily="34" charset="-128"/>
            </a:endParaRPr>
          </a:p>
        </p:txBody>
      </p:sp>
      <p:grpSp>
        <p:nvGrpSpPr>
          <p:cNvPr id="38944" name="Group 3894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8945" name="Rectangle 3894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46" name="Rectangle 3894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948" name="Rectangle 3894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5" name="Content Placeholder 2">
            <a:extLst>
              <a:ext uri="{FF2B5EF4-FFF2-40B4-BE49-F238E27FC236}">
                <a16:creationId xmlns:a16="http://schemas.microsoft.com/office/drawing/2014/main" id="{26D3D913-8529-E7EA-FBB8-444D79FD1CA6}"/>
              </a:ext>
            </a:extLst>
          </p:cNvPr>
          <p:cNvSpPr>
            <a:spLocks noGrp="1"/>
          </p:cNvSpPr>
          <p:nvPr>
            <p:ph idx="1"/>
          </p:nvPr>
        </p:nvSpPr>
        <p:spPr>
          <a:xfrm>
            <a:off x="590719" y="2947613"/>
            <a:ext cx="5249642" cy="3362477"/>
          </a:xfrm>
        </p:spPr>
        <p:txBody>
          <a:bodyPr anchor="ctr">
            <a:normAutofit/>
          </a:bodyPr>
          <a:lstStyle/>
          <a:p>
            <a:pPr>
              <a:buFont typeface="Arial" panose="020B0604020202020204" pitchFamily="34" charset="0"/>
              <a:buNone/>
            </a:pPr>
            <a:r>
              <a:rPr lang="en-US" altLang="en-US" sz="4000" dirty="0">
                <a:solidFill>
                  <a:srgbClr val="FF0000"/>
                </a:solidFill>
                <a:ea typeface="ＭＳ Ｐゴシック" panose="020B0600070205080204" pitchFamily="34" charset="-128"/>
              </a:rPr>
              <a:t>Normality test in SPSS</a:t>
            </a:r>
          </a:p>
          <a:p>
            <a:pPr>
              <a:buFont typeface="Arial" panose="020B0604020202020204" pitchFamily="34" charset="0"/>
              <a:buNone/>
            </a:pPr>
            <a:endParaRPr lang="en-US" altLang="en-US" sz="4000" dirty="0">
              <a:ea typeface="ＭＳ Ｐゴシック" panose="020B0600070205080204" pitchFamily="34" charset="-128"/>
            </a:endParaRPr>
          </a:p>
          <a:p>
            <a:pPr>
              <a:buFont typeface="Arial" panose="020B0604020202020204" pitchFamily="34" charset="0"/>
              <a:buNone/>
            </a:pPr>
            <a:r>
              <a:rPr lang="en-US" altLang="en-US" sz="4000" dirty="0">
                <a:ea typeface="ＭＳ Ｐゴシック" panose="020B0600070205080204" pitchFamily="34" charset="-128"/>
              </a:rPr>
              <a:t>Analyze - Descriptive Statistics -Explore...</a:t>
            </a:r>
            <a:br>
              <a:rPr lang="en-US" altLang="en-US" sz="2000" dirty="0">
                <a:ea typeface="ＭＳ Ｐゴシック" panose="020B0600070205080204" pitchFamily="34" charset="-128"/>
              </a:rPr>
            </a:br>
            <a:endParaRPr lang="en-US" altLang="en-US" sz="2000" dirty="0">
              <a:ea typeface="ＭＳ Ｐゴシック" panose="020B0600070205080204" pitchFamily="34" charset="-128"/>
            </a:endParaRPr>
          </a:p>
          <a:p>
            <a:pPr eaLnBrk="1" hangingPunct="1"/>
            <a:endParaRPr lang="en-US" altLang="en-US" sz="2000" dirty="0">
              <a:ea typeface="ＭＳ Ｐゴシック" panose="020B0600070205080204" pitchFamily="34" charset="-128"/>
            </a:endParaRPr>
          </a:p>
        </p:txBody>
      </p:sp>
      <p:sp>
        <p:nvSpPr>
          <p:cNvPr id="38950" name="Rectangle 3894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52" name="Rectangle 3895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C213796-CAC3-D31B-82C9-FC17CB7C2566}"/>
              </a:ext>
            </a:extLst>
          </p:cNvPr>
          <p:cNvPicPr>
            <a:picLocks noChangeAspect="1"/>
          </p:cNvPicPr>
          <p:nvPr/>
        </p:nvPicPr>
        <p:blipFill>
          <a:blip r:embed="rId3"/>
          <a:srcRect l="20509" r="11923" b="2"/>
          <a:stretch>
            <a:fillRect/>
          </a:stretch>
        </p:blipFill>
        <p:spPr>
          <a:xfrm>
            <a:off x="5977788" y="799352"/>
            <a:ext cx="5425410" cy="5259296"/>
          </a:xfrm>
          <a:prstGeom prst="rect">
            <a:avLst/>
          </a:prstGeom>
        </p:spPr>
      </p:pic>
      <p:sp>
        <p:nvSpPr>
          <p:cNvPr id="38918" name="Slide Number Placeholder 5">
            <a:extLst>
              <a:ext uri="{FF2B5EF4-FFF2-40B4-BE49-F238E27FC236}">
                <a16:creationId xmlns:a16="http://schemas.microsoft.com/office/drawing/2014/main" id="{87C8748E-80D5-2791-CEFE-67DBD9EBAC71}"/>
              </a:ext>
            </a:extLst>
          </p:cNvPr>
          <p:cNvSpPr>
            <a:spLocks noGrp="1"/>
          </p:cNvSpPr>
          <p:nvPr>
            <p:ph type="sldNum" sz="quarter" idx="12"/>
          </p:nvPr>
        </p:nvSpPr>
        <p:spPr bwMode="auto">
          <a:xfrm>
            <a:off x="9385070" y="6492240"/>
            <a:ext cx="105571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spcAft>
                <a:spcPts val="600"/>
              </a:spcAft>
            </a:pPr>
            <a:fld id="{062F4240-7CEC-4AEF-9FA4-C7BA03B881C5}" type="slidenum">
              <a:rPr lang="en-US" altLang="zh-TW">
                <a:latin typeface="Calibri" panose="020F0502020204030204" pitchFamily="34" charset="0"/>
              </a:rPr>
              <a:pPr eaLnBrk="1" hangingPunct="1">
                <a:spcAft>
                  <a:spcPts val="600"/>
                </a:spcAft>
              </a:pPr>
              <a:t>113</a:t>
            </a:fld>
            <a:endParaRPr lang="en-US" altLang="zh-TW">
              <a:latin typeface="Calibri" panose="020F0502020204030204" pitchFamily="34" charset="0"/>
            </a:endParaRP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B1FDEDEB-B643-FD4F-04EC-DD2B68481E87}"/>
              </a:ext>
            </a:extLst>
          </p:cNvPr>
          <p:cNvSpPr>
            <a:spLocks noGrp="1"/>
          </p:cNvSpPr>
          <p:nvPr>
            <p:ph type="title"/>
          </p:nvPr>
        </p:nvSpPr>
        <p:spPr/>
        <p:txBody>
          <a:bodyPr/>
          <a:lstStyle/>
          <a:p>
            <a:pPr eaLnBrk="1" hangingPunct="1"/>
            <a:r>
              <a:rPr lang="en-US" altLang="zh-CN" dirty="0">
                <a:solidFill>
                  <a:srgbClr val="0033CC"/>
                </a:solidFill>
                <a:latin typeface="Georgia" panose="02040502050405020303" pitchFamily="18" charset="0"/>
                <a:ea typeface="宋体" panose="02010600030101010101" pitchFamily="2" charset="-122"/>
              </a:rPr>
              <a:t>7. Normality test</a:t>
            </a:r>
            <a:endParaRPr lang="en-US" altLang="en-US" dirty="0">
              <a:ea typeface="ＭＳ Ｐゴシック" panose="020B0600070205080204" pitchFamily="34" charset="-128"/>
            </a:endParaRPr>
          </a:p>
        </p:txBody>
      </p:sp>
      <p:sp>
        <p:nvSpPr>
          <p:cNvPr id="38918" name="Slide Number Placeholder 5">
            <a:extLst>
              <a:ext uri="{FF2B5EF4-FFF2-40B4-BE49-F238E27FC236}">
                <a16:creationId xmlns:a16="http://schemas.microsoft.com/office/drawing/2014/main" id="{87C8748E-80D5-2791-CEFE-67DBD9EBAC7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062F4240-7CEC-4AEF-9FA4-C7BA03B881C5}" type="slidenum">
              <a:rPr lang="en-US" altLang="zh-TW">
                <a:solidFill>
                  <a:srgbClr val="898989"/>
                </a:solidFill>
                <a:latin typeface="Calibri" panose="020F0502020204030204" pitchFamily="34" charset="0"/>
              </a:rPr>
              <a:pPr eaLnBrk="1" hangingPunct="1"/>
              <a:t>114</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93493D58-290F-C17C-BEAF-8B12455FBE56}"/>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D7C3932F-843D-4D9E-38D7-653A3ACE3EE8}"/>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4FD69B93-1FDA-B868-F804-A86B1F7BCD6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7E88D330-F289-BF16-B3DE-4FABAA68DB4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F02DAB33-6EF1-4A8B-58ED-5B63E16EC6C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8" name="Picture 7">
            <a:extLst>
              <a:ext uri="{FF2B5EF4-FFF2-40B4-BE49-F238E27FC236}">
                <a16:creationId xmlns:a16="http://schemas.microsoft.com/office/drawing/2014/main" id="{209AC228-B033-C09F-A2AD-2717E7241633}"/>
              </a:ext>
            </a:extLst>
          </p:cNvPr>
          <p:cNvPicPr>
            <a:picLocks noChangeAspect="1"/>
          </p:cNvPicPr>
          <p:nvPr/>
        </p:nvPicPr>
        <p:blipFill rotWithShape="1">
          <a:blip r:embed="rId5"/>
          <a:srcRect l="31986" t="30049" r="13221" b="31898"/>
          <a:stretch/>
        </p:blipFill>
        <p:spPr>
          <a:xfrm>
            <a:off x="644348" y="1221761"/>
            <a:ext cx="5636452" cy="2609736"/>
          </a:xfrm>
          <a:prstGeom prst="rect">
            <a:avLst/>
          </a:prstGeom>
        </p:spPr>
      </p:pic>
      <p:pic>
        <p:nvPicPr>
          <p:cNvPr id="11" name="Picture 10">
            <a:extLst>
              <a:ext uri="{FF2B5EF4-FFF2-40B4-BE49-F238E27FC236}">
                <a16:creationId xmlns:a16="http://schemas.microsoft.com/office/drawing/2014/main" id="{5155EE18-867C-AE31-C2F9-E0EC92BBCECA}"/>
              </a:ext>
            </a:extLst>
          </p:cNvPr>
          <p:cNvPicPr>
            <a:picLocks noChangeAspect="1"/>
          </p:cNvPicPr>
          <p:nvPr/>
        </p:nvPicPr>
        <p:blipFill rotWithShape="1">
          <a:blip r:embed="rId6"/>
          <a:srcRect l="29631" t="23058" r="15578" b="23056"/>
          <a:stretch/>
        </p:blipFill>
        <p:spPr>
          <a:xfrm>
            <a:off x="6096000" y="1774826"/>
            <a:ext cx="5636452" cy="3695472"/>
          </a:xfrm>
          <a:prstGeom prst="rect">
            <a:avLst/>
          </a:prstGeom>
        </p:spPr>
      </p:pic>
      <p:sp>
        <p:nvSpPr>
          <p:cNvPr id="7" name="Content Placeholder 2">
            <a:extLst>
              <a:ext uri="{FF2B5EF4-FFF2-40B4-BE49-F238E27FC236}">
                <a16:creationId xmlns:a16="http://schemas.microsoft.com/office/drawing/2014/main" id="{0FF88B15-5256-212F-A232-AAB5F6245964}"/>
              </a:ext>
            </a:extLst>
          </p:cNvPr>
          <p:cNvSpPr>
            <a:spLocks noGrp="1"/>
          </p:cNvSpPr>
          <p:nvPr>
            <p:ph idx="1"/>
          </p:nvPr>
        </p:nvSpPr>
        <p:spPr>
          <a:xfrm>
            <a:off x="498318" y="4107426"/>
            <a:ext cx="5743713" cy="2328025"/>
          </a:xfrm>
        </p:spPr>
        <p:txBody>
          <a:bodyPr anchor="ctr">
            <a:normAutofit fontScale="92500" lnSpcReduction="20000"/>
          </a:bodyPr>
          <a:lstStyle/>
          <a:p>
            <a:pPr>
              <a:buFont typeface="Arial" panose="020B0604020202020204" pitchFamily="34" charset="0"/>
              <a:buNone/>
            </a:pPr>
            <a:r>
              <a:rPr lang="en-US" altLang="en-US" sz="4000" dirty="0">
                <a:solidFill>
                  <a:srgbClr val="FF0000"/>
                </a:solidFill>
                <a:ea typeface="ＭＳ Ｐゴシック" panose="020B0600070205080204" pitchFamily="34" charset="-128"/>
              </a:rPr>
              <a:t>Normality test in SPSS</a:t>
            </a:r>
          </a:p>
          <a:p>
            <a:pPr>
              <a:buFont typeface="Arial" panose="020B0604020202020204" pitchFamily="34" charset="0"/>
              <a:buNone/>
            </a:pPr>
            <a:endParaRPr lang="en-US" altLang="en-US" sz="4000" dirty="0">
              <a:ea typeface="ＭＳ Ｐゴシック" panose="020B0600070205080204" pitchFamily="34" charset="-128"/>
            </a:endParaRPr>
          </a:p>
          <a:p>
            <a:pPr>
              <a:buFont typeface="Arial" panose="020B0604020202020204" pitchFamily="34" charset="0"/>
              <a:buNone/>
            </a:pPr>
            <a:r>
              <a:rPr lang="en-US" altLang="en-US" sz="4000" dirty="0">
                <a:ea typeface="ＭＳ Ｐゴシック" panose="020B0600070205080204" pitchFamily="34" charset="-128"/>
              </a:rPr>
              <a:t>Analyze - Descriptive Statistics -Explore...</a:t>
            </a:r>
            <a:br>
              <a:rPr lang="en-US" altLang="en-US" sz="2000" dirty="0">
                <a:ea typeface="ＭＳ Ｐゴシック" panose="020B0600070205080204" pitchFamily="34" charset="-128"/>
              </a:rPr>
            </a:br>
            <a:endParaRPr lang="en-US" altLang="en-US" sz="2000" dirty="0">
              <a:ea typeface="ＭＳ Ｐゴシック" panose="020B0600070205080204" pitchFamily="34" charset="-128"/>
            </a:endParaRPr>
          </a:p>
          <a:p>
            <a:pPr eaLnBrk="1" hangingPunct="1"/>
            <a:endParaRPr lang="en-US" altLang="en-US" sz="2000" dirty="0">
              <a:ea typeface="ＭＳ Ｐゴシック" panose="020B0600070205080204" pitchFamily="34" charset="-128"/>
            </a:endParaRPr>
          </a:p>
        </p:txBody>
      </p:sp>
    </p:spTree>
    <p:extLst>
      <p:ext uri="{BB962C8B-B14F-4D97-AF65-F5344CB8AC3E}">
        <p14:creationId xmlns:p14="http://schemas.microsoft.com/office/powerpoint/2010/main" val="145977058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B1FDEDEB-B643-FD4F-04EC-DD2B68481E87}"/>
              </a:ext>
            </a:extLst>
          </p:cNvPr>
          <p:cNvSpPr>
            <a:spLocks noGrp="1"/>
          </p:cNvSpPr>
          <p:nvPr>
            <p:ph type="title"/>
          </p:nvPr>
        </p:nvSpPr>
        <p:spPr/>
        <p:txBody>
          <a:bodyPr/>
          <a:lstStyle/>
          <a:p>
            <a:pPr eaLnBrk="1" hangingPunct="1"/>
            <a:r>
              <a:rPr lang="en-US" altLang="zh-CN" dirty="0">
                <a:solidFill>
                  <a:srgbClr val="0033CC"/>
                </a:solidFill>
                <a:latin typeface="Georgia" panose="02040502050405020303" pitchFamily="18" charset="0"/>
                <a:ea typeface="宋体" panose="02010600030101010101" pitchFamily="2" charset="-122"/>
              </a:rPr>
              <a:t>7. Normality test</a:t>
            </a:r>
            <a:endParaRPr lang="en-US" altLang="en-US" dirty="0">
              <a:ea typeface="ＭＳ Ｐゴシック" panose="020B0600070205080204" pitchFamily="34" charset="-128"/>
            </a:endParaRPr>
          </a:p>
        </p:txBody>
      </p:sp>
      <p:sp>
        <p:nvSpPr>
          <p:cNvPr id="38918" name="Slide Number Placeholder 5">
            <a:extLst>
              <a:ext uri="{FF2B5EF4-FFF2-40B4-BE49-F238E27FC236}">
                <a16:creationId xmlns:a16="http://schemas.microsoft.com/office/drawing/2014/main" id="{87C8748E-80D5-2791-CEFE-67DBD9EBAC7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anose="020B0604020202020204" pitchFamily="34" charset="0"/>
                <a:ea typeface="PMingLiU" panose="02020500000000000000" pitchFamily="18" charset="-120"/>
              </a:defRPr>
            </a:lvl1pPr>
            <a:lvl2pPr marL="742950" indent="-285750" eaLnBrk="0" hangingPunct="0">
              <a:defRPr kumimoji="1">
                <a:solidFill>
                  <a:schemeClr val="tx1"/>
                </a:solidFill>
                <a:latin typeface="Arial" panose="020B0604020202020204" pitchFamily="34" charset="0"/>
                <a:ea typeface="PMingLiU" panose="02020500000000000000" pitchFamily="18" charset="-120"/>
              </a:defRPr>
            </a:lvl2pPr>
            <a:lvl3pPr marL="1143000" indent="-228600" eaLnBrk="0" hangingPunct="0">
              <a:defRPr kumimoji="1">
                <a:solidFill>
                  <a:schemeClr val="tx1"/>
                </a:solidFill>
                <a:latin typeface="Arial" panose="020B0604020202020204" pitchFamily="34" charset="0"/>
                <a:ea typeface="PMingLiU" panose="02020500000000000000" pitchFamily="18" charset="-120"/>
              </a:defRPr>
            </a:lvl3pPr>
            <a:lvl4pPr marL="1600200" indent="-228600" eaLnBrk="0" hangingPunct="0">
              <a:defRPr kumimoji="1">
                <a:solidFill>
                  <a:schemeClr val="tx1"/>
                </a:solidFill>
                <a:latin typeface="Arial" panose="020B0604020202020204" pitchFamily="34" charset="0"/>
                <a:ea typeface="PMingLiU" panose="02020500000000000000" pitchFamily="18" charset="-120"/>
              </a:defRPr>
            </a:lvl4pPr>
            <a:lvl5pPr marL="2057400" indent="-228600" eaLnBrk="0" hangingPunct="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fld id="{062F4240-7CEC-4AEF-9FA4-C7BA03B881C5}" type="slidenum">
              <a:rPr lang="en-US" altLang="zh-TW">
                <a:solidFill>
                  <a:srgbClr val="898989"/>
                </a:solidFill>
                <a:latin typeface="Calibri" panose="020F0502020204030204" pitchFamily="34" charset="0"/>
              </a:rPr>
              <a:pPr eaLnBrk="1" hangingPunct="1"/>
              <a:t>115</a:t>
            </a:fld>
            <a:endParaRPr lang="en-US" altLang="zh-TW">
              <a:solidFill>
                <a:srgbClr val="898989"/>
              </a:solidFill>
              <a:latin typeface="Calibri" panose="020F0502020204030204" pitchFamily="34" charset="0"/>
            </a:endParaRPr>
          </a:p>
        </p:txBody>
      </p:sp>
      <p:grpSp>
        <p:nvGrpSpPr>
          <p:cNvPr id="2" name="Group 1">
            <a:extLst>
              <a:ext uri="{FF2B5EF4-FFF2-40B4-BE49-F238E27FC236}">
                <a16:creationId xmlns:a16="http://schemas.microsoft.com/office/drawing/2014/main" id="{93493D58-290F-C17C-BEAF-8B12455FBE56}"/>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D7C3932F-843D-4D9E-38D7-653A3ACE3EE8}"/>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4FD69B93-1FDA-B868-F804-A86B1F7BCD6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7E88D330-F289-BF16-B3DE-4FABAA68DB4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F02DAB33-6EF1-4A8B-58ED-5B63E16EC6C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9" name="Picture 8">
            <a:extLst>
              <a:ext uri="{FF2B5EF4-FFF2-40B4-BE49-F238E27FC236}">
                <a16:creationId xmlns:a16="http://schemas.microsoft.com/office/drawing/2014/main" id="{A45BF337-3253-D9D6-7B6F-7DB04B65F603}"/>
              </a:ext>
            </a:extLst>
          </p:cNvPr>
          <p:cNvPicPr>
            <a:picLocks noChangeAspect="1"/>
          </p:cNvPicPr>
          <p:nvPr/>
        </p:nvPicPr>
        <p:blipFill>
          <a:blip r:embed="rId5"/>
          <a:stretch>
            <a:fillRect/>
          </a:stretch>
        </p:blipFill>
        <p:spPr>
          <a:xfrm>
            <a:off x="3570287" y="1576387"/>
            <a:ext cx="6564313" cy="4153468"/>
          </a:xfrm>
          <a:prstGeom prst="rect">
            <a:avLst/>
          </a:prstGeom>
        </p:spPr>
      </p:pic>
      <p:sp>
        <p:nvSpPr>
          <p:cNvPr id="10" name="Rectangle: Rounded Corners 9">
            <a:extLst>
              <a:ext uri="{FF2B5EF4-FFF2-40B4-BE49-F238E27FC236}">
                <a16:creationId xmlns:a16="http://schemas.microsoft.com/office/drawing/2014/main" id="{5C94DDDF-D4F2-FBE4-8E42-C0F8B83588EF}"/>
              </a:ext>
            </a:extLst>
          </p:cNvPr>
          <p:cNvSpPr/>
          <p:nvPr/>
        </p:nvSpPr>
        <p:spPr>
          <a:xfrm>
            <a:off x="3340100" y="5105400"/>
            <a:ext cx="7073900" cy="624455"/>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39846846-8E70-0068-F6D7-2E8F89D0AC67}"/>
              </a:ext>
            </a:extLst>
          </p:cNvPr>
          <p:cNvCxnSpPr>
            <a:cxnSpLocks/>
          </p:cNvCxnSpPr>
          <p:nvPr/>
        </p:nvCxnSpPr>
        <p:spPr>
          <a:xfrm flipH="1">
            <a:off x="10644187" y="4089400"/>
            <a:ext cx="647700" cy="1016000"/>
          </a:xfrm>
          <a:prstGeom prst="straightConnector1">
            <a:avLst/>
          </a:prstGeom>
          <a:ln>
            <a:headEnd w="sm" len="sm"/>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8589475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B02EA64-759A-94E2-EF5B-B6F695B747CA}"/>
              </a:ext>
            </a:extLst>
          </p:cNvPr>
          <p:cNvPicPr>
            <a:picLocks noGrp="1" noChangeAspect="1"/>
          </p:cNvPicPr>
          <p:nvPr>
            <p:ph idx="1"/>
          </p:nvPr>
        </p:nvPicPr>
        <p:blipFill rotWithShape="1">
          <a:blip r:embed="rId2"/>
          <a:srcRect l="14228" t="33187" r="11838" b="21944"/>
          <a:stretch/>
        </p:blipFill>
        <p:spPr>
          <a:xfrm>
            <a:off x="316189" y="265471"/>
            <a:ext cx="11559622" cy="5582265"/>
          </a:xfrm>
        </p:spPr>
      </p:pic>
    </p:spTree>
    <p:extLst>
      <p:ext uri="{BB962C8B-B14F-4D97-AF65-F5344CB8AC3E}">
        <p14:creationId xmlns:p14="http://schemas.microsoft.com/office/powerpoint/2010/main" val="344994751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6D9FD-5B2A-51AC-6FCF-A43DD1638AC9}"/>
              </a:ext>
            </a:extLst>
          </p:cNvPr>
          <p:cNvSpPr>
            <a:spLocks noGrp="1"/>
          </p:cNvSpPr>
          <p:nvPr>
            <p:ph type="title"/>
          </p:nvPr>
        </p:nvSpPr>
        <p:spPr/>
        <p:txBody>
          <a:bodyPr/>
          <a:lstStyle/>
          <a:p>
            <a:r>
              <a:rPr lang="en-US" dirty="0"/>
              <a:t>7. Normality Test </a:t>
            </a:r>
            <a:endParaRPr lang="en-GB" dirty="0"/>
          </a:p>
        </p:txBody>
      </p:sp>
      <p:sp>
        <p:nvSpPr>
          <p:cNvPr id="3" name="Content Placeholder 2">
            <a:extLst>
              <a:ext uri="{FF2B5EF4-FFF2-40B4-BE49-F238E27FC236}">
                <a16:creationId xmlns:a16="http://schemas.microsoft.com/office/drawing/2014/main" id="{CDBD793F-8C3E-D485-250F-1F8CDA2B4584}"/>
              </a:ext>
            </a:extLst>
          </p:cNvPr>
          <p:cNvSpPr>
            <a:spLocks noGrp="1"/>
          </p:cNvSpPr>
          <p:nvPr>
            <p:ph idx="1"/>
          </p:nvPr>
        </p:nvSpPr>
        <p:spPr/>
        <p:txBody>
          <a:bodyPr/>
          <a:lstStyle/>
          <a:p>
            <a:pPr marL="0" indent="0">
              <a:buNone/>
            </a:pPr>
            <a:r>
              <a:rPr lang="en-US" dirty="0"/>
              <a:t>If normality requirements are influenced by </a:t>
            </a:r>
          </a:p>
          <a:p>
            <a:pPr marL="571500" indent="-571500">
              <a:buAutoNum type="romanLcParenR"/>
            </a:pPr>
            <a:r>
              <a:rPr lang="en-US" dirty="0"/>
              <a:t>Sample size and </a:t>
            </a:r>
          </a:p>
          <a:p>
            <a:pPr marL="571500" indent="-571500">
              <a:buAutoNum type="romanLcParenR"/>
            </a:pPr>
            <a:r>
              <a:rPr lang="en-US" dirty="0"/>
              <a:t>Outliers</a:t>
            </a:r>
          </a:p>
        </p:txBody>
      </p:sp>
    </p:spTree>
    <p:extLst>
      <p:ext uri="{BB962C8B-B14F-4D97-AF65-F5344CB8AC3E}">
        <p14:creationId xmlns:p14="http://schemas.microsoft.com/office/powerpoint/2010/main" val="95715017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E1340-A4B6-8DA0-F1C0-6B4E26E294AE}"/>
              </a:ext>
            </a:extLst>
          </p:cNvPr>
          <p:cNvSpPr>
            <a:spLocks noGrp="1"/>
          </p:cNvSpPr>
          <p:nvPr>
            <p:ph type="title"/>
          </p:nvPr>
        </p:nvSpPr>
        <p:spPr/>
        <p:txBody>
          <a:bodyPr/>
          <a:lstStyle/>
          <a:p>
            <a:r>
              <a:rPr lang="en-US" dirty="0"/>
              <a:t>Hypothesis Testing </a:t>
            </a:r>
            <a:endParaRPr lang="en-GB" dirty="0"/>
          </a:p>
        </p:txBody>
      </p:sp>
      <p:sp>
        <p:nvSpPr>
          <p:cNvPr id="3" name="Content Placeholder 2">
            <a:extLst>
              <a:ext uri="{FF2B5EF4-FFF2-40B4-BE49-F238E27FC236}">
                <a16:creationId xmlns:a16="http://schemas.microsoft.com/office/drawing/2014/main" id="{8815C270-D0EE-D3A7-1F0E-D9FA4521BD3F}"/>
              </a:ext>
            </a:extLst>
          </p:cNvPr>
          <p:cNvSpPr>
            <a:spLocks noGrp="1"/>
          </p:cNvSpPr>
          <p:nvPr>
            <p:ph idx="1"/>
          </p:nvPr>
        </p:nvSpPr>
        <p:spPr>
          <a:xfrm>
            <a:off x="838200" y="1825625"/>
            <a:ext cx="10515600" cy="2503027"/>
          </a:xfrm>
        </p:spPr>
        <p:txBody>
          <a:bodyPr/>
          <a:lstStyle/>
          <a:p>
            <a:r>
              <a:rPr lang="en-GB" b="1" dirty="0"/>
              <a:t>Kolmogorov-Smirnov (Applies to large sample size) and Shapiro-Wilk tests</a:t>
            </a:r>
          </a:p>
          <a:p>
            <a:endParaRPr lang="en-GB" dirty="0"/>
          </a:p>
          <a:p>
            <a:r>
              <a:rPr lang="en-GB" dirty="0"/>
              <a:t>Please check p value from Shapiro-Wilk Test</a:t>
            </a:r>
          </a:p>
          <a:p>
            <a:r>
              <a:rPr lang="en-GB" dirty="0"/>
              <a:t>If p value &lt;.05 =&gt; Reject Null hypothesis </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B235D332-1842-5287-4E4F-80C10F29B411}"/>
              </a:ext>
            </a:extLst>
          </p:cNvPr>
          <p:cNvPicPr>
            <a:picLocks noChangeAspect="1"/>
          </p:cNvPicPr>
          <p:nvPr/>
        </p:nvPicPr>
        <p:blipFill>
          <a:blip r:embed="rId2"/>
          <a:stretch>
            <a:fillRect/>
          </a:stretch>
        </p:blipFill>
        <p:spPr>
          <a:xfrm>
            <a:off x="3257342" y="4328652"/>
            <a:ext cx="7427223" cy="2186983"/>
          </a:xfrm>
          <a:prstGeom prst="rect">
            <a:avLst/>
          </a:prstGeom>
        </p:spPr>
      </p:pic>
      <p:sp>
        <p:nvSpPr>
          <p:cNvPr id="6" name="Rectangle: Rounded Corners 5">
            <a:extLst>
              <a:ext uri="{FF2B5EF4-FFF2-40B4-BE49-F238E27FC236}">
                <a16:creationId xmlns:a16="http://schemas.microsoft.com/office/drawing/2014/main" id="{C41F7B8F-D3EC-1719-755B-5AB36ED11C60}"/>
              </a:ext>
            </a:extLst>
          </p:cNvPr>
          <p:cNvSpPr/>
          <p:nvPr/>
        </p:nvSpPr>
        <p:spPr>
          <a:xfrm>
            <a:off x="8481605" y="4499544"/>
            <a:ext cx="2107095" cy="1993331"/>
          </a:xfrm>
          <a:prstGeom prst="roundRect">
            <a:avLst/>
          </a:prstGeom>
          <a:noFill/>
          <a:ln w="7620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41022382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AD056-7E6E-2F00-0F47-E9FA30B5B115}"/>
              </a:ext>
            </a:extLst>
          </p:cNvPr>
          <p:cNvSpPr>
            <a:spLocks noGrp="1"/>
          </p:cNvSpPr>
          <p:nvPr>
            <p:ph type="title"/>
          </p:nvPr>
        </p:nvSpPr>
        <p:spPr/>
        <p:txBody>
          <a:bodyPr/>
          <a:lstStyle/>
          <a:p>
            <a:r>
              <a:rPr lang="en-US" dirty="0"/>
              <a:t>Q-Q Plot </a:t>
            </a:r>
            <a:endParaRPr lang="en-GB" dirty="0"/>
          </a:p>
        </p:txBody>
      </p:sp>
      <p:pic>
        <p:nvPicPr>
          <p:cNvPr id="4" name="Picture 3">
            <a:extLst>
              <a:ext uri="{FF2B5EF4-FFF2-40B4-BE49-F238E27FC236}">
                <a16:creationId xmlns:a16="http://schemas.microsoft.com/office/drawing/2014/main" id="{84622BDC-FB8D-7E2D-7CD5-33DB1A29E49B}"/>
              </a:ext>
            </a:extLst>
          </p:cNvPr>
          <p:cNvPicPr>
            <a:picLocks noChangeAspect="1"/>
          </p:cNvPicPr>
          <p:nvPr/>
        </p:nvPicPr>
        <p:blipFill>
          <a:blip r:embed="rId2"/>
          <a:stretch>
            <a:fillRect/>
          </a:stretch>
        </p:blipFill>
        <p:spPr>
          <a:xfrm>
            <a:off x="2142917" y="1580114"/>
            <a:ext cx="8124825" cy="4791075"/>
          </a:xfrm>
          <a:prstGeom prst="rect">
            <a:avLst/>
          </a:prstGeom>
        </p:spPr>
      </p:pic>
    </p:spTree>
    <p:extLst>
      <p:ext uri="{BB962C8B-B14F-4D97-AF65-F5344CB8AC3E}">
        <p14:creationId xmlns:p14="http://schemas.microsoft.com/office/powerpoint/2010/main" val="73611170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87C21D-7B85-2D5F-41BF-50220EEF8E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28B123-43AD-A150-5CEA-34832FB02FFF}"/>
              </a:ext>
            </a:extLst>
          </p:cNvPr>
          <p:cNvSpPr>
            <a:spLocks noGrp="1"/>
          </p:cNvSpPr>
          <p:nvPr>
            <p:ph type="title"/>
          </p:nvPr>
        </p:nvSpPr>
        <p:spPr/>
        <p:txBody>
          <a:bodyPr/>
          <a:lstStyle/>
          <a:p>
            <a:r>
              <a:rPr lang="en-US" dirty="0"/>
              <a:t>Q-Q Plot </a:t>
            </a:r>
            <a:endParaRPr lang="en-GB" dirty="0"/>
          </a:p>
        </p:txBody>
      </p:sp>
      <p:pic>
        <p:nvPicPr>
          <p:cNvPr id="4" name="Picture 3">
            <a:extLst>
              <a:ext uri="{FF2B5EF4-FFF2-40B4-BE49-F238E27FC236}">
                <a16:creationId xmlns:a16="http://schemas.microsoft.com/office/drawing/2014/main" id="{63FF6458-EC86-D95B-FAE8-0CB6FBA47DBD}"/>
              </a:ext>
            </a:extLst>
          </p:cNvPr>
          <p:cNvPicPr>
            <a:picLocks noChangeAspect="1"/>
          </p:cNvPicPr>
          <p:nvPr/>
        </p:nvPicPr>
        <p:blipFill>
          <a:blip r:embed="rId2"/>
          <a:stretch>
            <a:fillRect/>
          </a:stretch>
        </p:blipFill>
        <p:spPr>
          <a:xfrm>
            <a:off x="2142917" y="1580114"/>
            <a:ext cx="8124825" cy="4791075"/>
          </a:xfrm>
          <a:prstGeom prst="rect">
            <a:avLst/>
          </a:prstGeom>
        </p:spPr>
      </p:pic>
    </p:spTree>
    <p:extLst>
      <p:ext uri="{BB962C8B-B14F-4D97-AF65-F5344CB8AC3E}">
        <p14:creationId xmlns:p14="http://schemas.microsoft.com/office/powerpoint/2010/main" val="272629872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FD273-BD36-B419-C765-B8A4F94D5154}"/>
              </a:ext>
            </a:extLst>
          </p:cNvPr>
          <p:cNvSpPr>
            <a:spLocks noGrp="1"/>
          </p:cNvSpPr>
          <p:nvPr>
            <p:ph type="title"/>
          </p:nvPr>
        </p:nvSpPr>
        <p:spPr/>
        <p:txBody>
          <a:bodyPr/>
          <a:lstStyle/>
          <a:p>
            <a:r>
              <a:rPr lang="en-US" dirty="0"/>
              <a:t>Histogram for normality checking</a:t>
            </a:r>
            <a:endParaRPr lang="en-GB" dirty="0"/>
          </a:p>
        </p:txBody>
      </p:sp>
      <p:pic>
        <p:nvPicPr>
          <p:cNvPr id="4" name="Picture 3">
            <a:extLst>
              <a:ext uri="{FF2B5EF4-FFF2-40B4-BE49-F238E27FC236}">
                <a16:creationId xmlns:a16="http://schemas.microsoft.com/office/drawing/2014/main" id="{6D3DBACA-8DB5-A16C-06C4-75B99BB832C6}"/>
              </a:ext>
            </a:extLst>
          </p:cNvPr>
          <p:cNvPicPr>
            <a:picLocks noChangeAspect="1"/>
          </p:cNvPicPr>
          <p:nvPr/>
        </p:nvPicPr>
        <p:blipFill>
          <a:blip r:embed="rId2"/>
          <a:stretch>
            <a:fillRect/>
          </a:stretch>
        </p:blipFill>
        <p:spPr>
          <a:xfrm>
            <a:off x="1914318" y="1868349"/>
            <a:ext cx="8124825" cy="4791075"/>
          </a:xfrm>
          <a:prstGeom prst="rect">
            <a:avLst/>
          </a:prstGeom>
        </p:spPr>
      </p:pic>
    </p:spTree>
    <p:extLst>
      <p:ext uri="{BB962C8B-B14F-4D97-AF65-F5344CB8AC3E}">
        <p14:creationId xmlns:p14="http://schemas.microsoft.com/office/powerpoint/2010/main" val="231804499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9C36F-1109-CB38-63E0-692B17FF809F}"/>
              </a:ext>
            </a:extLst>
          </p:cNvPr>
          <p:cNvSpPr>
            <a:spLocks noGrp="1"/>
          </p:cNvSpPr>
          <p:nvPr>
            <p:ph type="title"/>
          </p:nvPr>
        </p:nvSpPr>
        <p:spPr/>
        <p:txBody>
          <a:bodyPr/>
          <a:lstStyle/>
          <a:p>
            <a:r>
              <a:rPr lang="en-US" dirty="0"/>
              <a:t>Stem-</a:t>
            </a:r>
            <a:endParaRPr lang="en-GB" dirty="0"/>
          </a:p>
        </p:txBody>
      </p:sp>
      <p:pic>
        <p:nvPicPr>
          <p:cNvPr id="4" name="Picture 3">
            <a:extLst>
              <a:ext uri="{FF2B5EF4-FFF2-40B4-BE49-F238E27FC236}">
                <a16:creationId xmlns:a16="http://schemas.microsoft.com/office/drawing/2014/main" id="{4DB84162-CC48-47A1-75D6-CBC1F11D67DB}"/>
              </a:ext>
            </a:extLst>
          </p:cNvPr>
          <p:cNvPicPr>
            <a:picLocks noChangeAspect="1"/>
          </p:cNvPicPr>
          <p:nvPr/>
        </p:nvPicPr>
        <p:blipFill>
          <a:blip r:embed="rId2"/>
          <a:stretch>
            <a:fillRect/>
          </a:stretch>
        </p:blipFill>
        <p:spPr>
          <a:xfrm>
            <a:off x="1844744" y="1918044"/>
            <a:ext cx="8124825" cy="4791075"/>
          </a:xfrm>
          <a:prstGeom prst="rect">
            <a:avLst/>
          </a:prstGeom>
        </p:spPr>
      </p:pic>
    </p:spTree>
    <p:extLst>
      <p:ext uri="{BB962C8B-B14F-4D97-AF65-F5344CB8AC3E}">
        <p14:creationId xmlns:p14="http://schemas.microsoft.com/office/powerpoint/2010/main" val="155274299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C2A10-1919-9767-5384-AB843DF5639D}"/>
              </a:ext>
            </a:extLst>
          </p:cNvPr>
          <p:cNvSpPr>
            <a:spLocks noGrp="1"/>
          </p:cNvSpPr>
          <p:nvPr>
            <p:ph type="title"/>
          </p:nvPr>
        </p:nvSpPr>
        <p:spPr>
          <a:xfrm>
            <a:off x="640080" y="325369"/>
            <a:ext cx="4368602" cy="1956841"/>
          </a:xfrm>
        </p:spPr>
        <p:txBody>
          <a:bodyPr anchor="b">
            <a:normAutofit/>
          </a:bodyPr>
          <a:lstStyle/>
          <a:p>
            <a:r>
              <a:rPr lang="en-US" sz="4600" dirty="0"/>
              <a:t>7. Normality Test – Implication</a:t>
            </a:r>
            <a:endParaRPr lang="en-GB" sz="4600" dirty="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8D3403-58CC-1426-EEAE-EC1EA77AA9A5}"/>
              </a:ext>
            </a:extLst>
          </p:cNvPr>
          <p:cNvSpPr>
            <a:spLocks noGrp="1"/>
          </p:cNvSpPr>
          <p:nvPr>
            <p:ph idx="1"/>
          </p:nvPr>
        </p:nvSpPr>
        <p:spPr>
          <a:xfrm>
            <a:off x="489332" y="3340038"/>
            <a:ext cx="4670097" cy="3320668"/>
          </a:xfrm>
        </p:spPr>
        <p:txBody>
          <a:bodyPr>
            <a:normAutofit/>
          </a:bodyPr>
          <a:lstStyle/>
          <a:p>
            <a:r>
              <a:rPr lang="en-US" sz="3600" dirty="0"/>
              <a:t>If the normality assumption is violated, non-parametric test should be used. </a:t>
            </a:r>
          </a:p>
          <a:p>
            <a:endParaRPr lang="en-GB" sz="2200" dirty="0"/>
          </a:p>
        </p:txBody>
      </p:sp>
      <p:pic>
        <p:nvPicPr>
          <p:cNvPr id="5" name="Picture 4">
            <a:extLst>
              <a:ext uri="{FF2B5EF4-FFF2-40B4-BE49-F238E27FC236}">
                <a16:creationId xmlns:a16="http://schemas.microsoft.com/office/drawing/2014/main" id="{337F11AE-3522-9842-6892-6F32A89CCE27}"/>
              </a:ext>
            </a:extLst>
          </p:cNvPr>
          <p:cNvPicPr>
            <a:picLocks noChangeAspect="1"/>
          </p:cNvPicPr>
          <p:nvPr/>
        </p:nvPicPr>
        <p:blipFill>
          <a:blip r:embed="rId2"/>
          <a:srcRect l="6730" r="174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104992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6C9F5-01D0-364C-503A-C5BAD6788A86}"/>
              </a:ext>
            </a:extLst>
          </p:cNvPr>
          <p:cNvSpPr>
            <a:spLocks noGrp="1"/>
          </p:cNvSpPr>
          <p:nvPr>
            <p:ph type="title"/>
          </p:nvPr>
        </p:nvSpPr>
        <p:spPr/>
        <p:txBody>
          <a:bodyPr/>
          <a:lstStyle/>
          <a:p>
            <a:r>
              <a:rPr lang="en-US" dirty="0"/>
              <a:t>Normality Test in SPSS </a:t>
            </a:r>
            <a:endParaRPr lang="en-GB" dirty="0"/>
          </a:p>
        </p:txBody>
      </p:sp>
      <p:sp>
        <p:nvSpPr>
          <p:cNvPr id="3" name="Content Placeholder 2">
            <a:extLst>
              <a:ext uri="{FF2B5EF4-FFF2-40B4-BE49-F238E27FC236}">
                <a16:creationId xmlns:a16="http://schemas.microsoft.com/office/drawing/2014/main" id="{904466B7-E365-6C99-99DB-C75C1DC97AC9}"/>
              </a:ext>
            </a:extLst>
          </p:cNvPr>
          <p:cNvSpPr>
            <a:spLocks noGrp="1"/>
          </p:cNvSpPr>
          <p:nvPr>
            <p:ph idx="1"/>
          </p:nvPr>
        </p:nvSpPr>
        <p:spPr>
          <a:xfrm>
            <a:off x="897193" y="2794819"/>
            <a:ext cx="10515600" cy="1015028"/>
          </a:xfrm>
        </p:spPr>
        <p:txBody>
          <a:bodyPr/>
          <a:lstStyle/>
          <a:p>
            <a:pPr marL="0" indent="0">
              <a:buNone/>
            </a:pPr>
            <a:r>
              <a:rPr lang="en-GB" dirty="0">
                <a:hlinkClick r:id="rId2"/>
              </a:rPr>
              <a:t>https://youtu.be/2GRZ_d4ftoo</a:t>
            </a:r>
            <a:endParaRPr lang="en-GB" dirty="0"/>
          </a:p>
          <a:p>
            <a:pPr marL="0" indent="0">
              <a:buNone/>
            </a:pPr>
            <a:endParaRPr lang="en-GB" dirty="0"/>
          </a:p>
        </p:txBody>
      </p:sp>
    </p:spTree>
    <p:extLst>
      <p:ext uri="{BB962C8B-B14F-4D97-AF65-F5344CB8AC3E}">
        <p14:creationId xmlns:p14="http://schemas.microsoft.com/office/powerpoint/2010/main" val="160700864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1FE232F-B757-711D-D451-B8C3A69E90B2}"/>
              </a:ext>
            </a:extLst>
          </p:cNvPr>
          <p:cNvPicPr>
            <a:picLocks noChangeAspect="1"/>
          </p:cNvPicPr>
          <p:nvPr/>
        </p:nvPicPr>
        <p:blipFill>
          <a:blip r:embed="rId2"/>
          <a:srcRect t="14685" r="1" b="1"/>
          <a:stretch>
            <a:fillRect/>
          </a:stretch>
        </p:blipFill>
        <p:spPr>
          <a:xfrm>
            <a:off x="2079812" y="805516"/>
            <a:ext cx="8032376" cy="4074026"/>
          </a:xfrm>
          <a:prstGeom prst="rect">
            <a:avLst/>
          </a:prstGeom>
        </p:spPr>
      </p:pic>
    </p:spTree>
    <p:extLst>
      <p:ext uri="{BB962C8B-B14F-4D97-AF65-F5344CB8AC3E}">
        <p14:creationId xmlns:p14="http://schemas.microsoft.com/office/powerpoint/2010/main" val="402535083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rolled magazines">
            <a:extLst>
              <a:ext uri="{FF2B5EF4-FFF2-40B4-BE49-F238E27FC236}">
                <a16:creationId xmlns:a16="http://schemas.microsoft.com/office/drawing/2014/main" id="{0A21FA65-8FE3-5ACF-DE23-DAD755281198}"/>
              </a:ext>
            </a:extLst>
          </p:cNvPr>
          <p:cNvPicPr>
            <a:picLocks noChangeAspect="1"/>
          </p:cNvPicPr>
          <p:nvPr/>
        </p:nvPicPr>
        <p:blipFill>
          <a:blip r:embed="rId2"/>
          <a:srcRect r="1" b="15488"/>
          <a:stretch>
            <a:fillRect/>
          </a:stretch>
        </p:blipFill>
        <p:spPr>
          <a:xfrm>
            <a:off x="-28275" y="-1"/>
            <a:ext cx="12195447" cy="6879745"/>
          </a:xfrm>
          <a:prstGeom prst="rect">
            <a:avLst/>
          </a:prstGeom>
        </p:spPr>
      </p:pic>
      <p:sp>
        <p:nvSpPr>
          <p:cNvPr id="8" name="Rectangle 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907E4-B370-6C74-82AC-99DAED410418}"/>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6600" b="1" dirty="0">
                <a:solidFill>
                  <a:srgbClr val="FFFF00"/>
                </a:solidFill>
              </a:rPr>
              <a:t>Wrap Up</a:t>
            </a:r>
          </a:p>
        </p:txBody>
      </p:sp>
    </p:spTree>
    <p:extLst>
      <p:ext uri="{BB962C8B-B14F-4D97-AF65-F5344CB8AC3E}">
        <p14:creationId xmlns:p14="http://schemas.microsoft.com/office/powerpoint/2010/main" val="896418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62FAC0-3851-597C-77D6-A8BDDFF4E1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76072A-74AF-05F8-13CC-A7B8680B2B8D}"/>
              </a:ext>
            </a:extLst>
          </p:cNvPr>
          <p:cNvSpPr>
            <a:spLocks noGrp="1"/>
          </p:cNvSpPr>
          <p:nvPr>
            <p:ph type="title"/>
          </p:nvPr>
        </p:nvSpPr>
        <p:spPr>
          <a:xfrm>
            <a:off x="494071" y="365125"/>
            <a:ext cx="11194025" cy="1325563"/>
          </a:xfrm>
        </p:spPr>
        <p:txBody>
          <a:bodyPr/>
          <a:lstStyle/>
          <a:p>
            <a:r>
              <a:rPr lang="en-US" dirty="0"/>
              <a:t>LCDB 7011 Quantitative Research Methods : One-to-One Consultation (18/03) at IQ102</a:t>
            </a:r>
            <a:endParaRPr lang="en-GB" dirty="0"/>
          </a:p>
        </p:txBody>
      </p:sp>
      <p:graphicFrame>
        <p:nvGraphicFramePr>
          <p:cNvPr id="8" name="Table 7">
            <a:extLst>
              <a:ext uri="{FF2B5EF4-FFF2-40B4-BE49-F238E27FC236}">
                <a16:creationId xmlns:a16="http://schemas.microsoft.com/office/drawing/2014/main" id="{C55F36BC-73D4-A221-B2C3-9934B2759326}"/>
              </a:ext>
            </a:extLst>
          </p:cNvPr>
          <p:cNvGraphicFramePr>
            <a:graphicFrameLocks noGrp="1"/>
          </p:cNvGraphicFramePr>
          <p:nvPr/>
        </p:nvGraphicFramePr>
        <p:xfrm>
          <a:off x="3712498" y="1755059"/>
          <a:ext cx="8248445" cy="4410809"/>
        </p:xfrm>
        <a:graphic>
          <a:graphicData uri="http://schemas.openxmlformats.org/drawingml/2006/table">
            <a:tbl>
              <a:tblPr/>
              <a:tblGrid>
                <a:gridCol w="2699217">
                  <a:extLst>
                    <a:ext uri="{9D8B030D-6E8A-4147-A177-3AD203B41FA5}">
                      <a16:colId xmlns:a16="http://schemas.microsoft.com/office/drawing/2014/main" val="2695394459"/>
                    </a:ext>
                  </a:extLst>
                </a:gridCol>
                <a:gridCol w="5549228">
                  <a:extLst>
                    <a:ext uri="{9D8B030D-6E8A-4147-A177-3AD203B41FA5}">
                      <a16:colId xmlns:a16="http://schemas.microsoft.com/office/drawing/2014/main" val="1124904788"/>
                    </a:ext>
                  </a:extLst>
                </a:gridCol>
              </a:tblGrid>
              <a:tr h="401668">
                <a:tc>
                  <a:txBody>
                    <a:bodyPr/>
                    <a:lstStyle/>
                    <a:p>
                      <a:pPr algn="l" fontAlgn="t">
                        <a:buNone/>
                      </a:pPr>
                      <a:r>
                        <a:rPr lang="en-GB" sz="2000" b="0" i="0" u="none" strike="noStrike">
                          <a:solidFill>
                            <a:srgbClr val="000000"/>
                          </a:solidFill>
                          <a:effectLst/>
                          <a:latin typeface="Aptos Narrow" panose="020B0004020202020204" pitchFamily="34" charset="0"/>
                        </a:rPr>
                        <a:t>Time</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F2D0"/>
                    </a:solidFill>
                  </a:tcPr>
                </a:tc>
                <a:tc>
                  <a:txBody>
                    <a:bodyPr/>
                    <a:lstStyle/>
                    <a:p>
                      <a:pPr algn="l" fontAlgn="t">
                        <a:buNone/>
                      </a:pPr>
                      <a:r>
                        <a:rPr lang="en-US" sz="2000" b="0" i="0" u="none" strike="noStrike" dirty="0">
                          <a:solidFill>
                            <a:srgbClr val="000000"/>
                          </a:solidFill>
                          <a:effectLst/>
                          <a:latin typeface="Aptos Narrow" panose="020B0004020202020204" pitchFamily="34" charset="0"/>
                        </a:rPr>
                        <a:t>Name of student (S/I)</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F2D0"/>
                    </a:solidFill>
                  </a:tcPr>
                </a:tc>
                <a:extLst>
                  <a:ext uri="{0D108BD9-81ED-4DB2-BD59-A6C34878D82A}">
                    <a16:rowId xmlns:a16="http://schemas.microsoft.com/office/drawing/2014/main" val="3794014873"/>
                  </a:ext>
                </a:extLst>
              </a:tr>
              <a:tr h="398437">
                <a:tc>
                  <a:txBody>
                    <a:bodyPr/>
                    <a:lstStyle/>
                    <a:p>
                      <a:pPr algn="l" rtl="0" fontAlgn="t">
                        <a:buNone/>
                      </a:pPr>
                      <a:r>
                        <a:rPr lang="en-GB" sz="1800" b="0" i="0" u="none" strike="noStrike">
                          <a:solidFill>
                            <a:srgbClr val="000000"/>
                          </a:solidFill>
                          <a:effectLst/>
                          <a:latin typeface="Calibri" panose="020F0502020204030204" pitchFamily="34" charset="0"/>
                        </a:rPr>
                        <a:t>09:00 – 09:25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Natalie Brailsford 2536525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43994686"/>
                  </a:ext>
                </a:extLst>
              </a:tr>
              <a:tr h="367209">
                <a:tc>
                  <a:txBody>
                    <a:bodyPr/>
                    <a:lstStyle/>
                    <a:p>
                      <a:pPr algn="l" rtl="0" fontAlgn="t">
                        <a:buNone/>
                      </a:pPr>
                      <a:r>
                        <a:rPr lang="en-GB" sz="1800" b="0" i="0" u="none" strike="noStrike" dirty="0">
                          <a:solidFill>
                            <a:srgbClr val="000000"/>
                          </a:solidFill>
                          <a:effectLst/>
                          <a:latin typeface="Calibri" panose="020F0502020204030204" pitchFamily="34" charset="0"/>
                        </a:rPr>
                        <a:t>09:30 -  09:55 </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Hina Tokeer (2419580)</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302427"/>
                  </a:ext>
                </a:extLst>
              </a:tr>
              <a:tr h="430743">
                <a:tc>
                  <a:txBody>
                    <a:bodyPr/>
                    <a:lstStyle/>
                    <a:p>
                      <a:pPr algn="l" rtl="0" fontAlgn="t">
                        <a:buNone/>
                      </a:pPr>
                      <a:r>
                        <a:rPr lang="en-GB" sz="1800" b="0" i="0" u="none" strike="noStrike">
                          <a:solidFill>
                            <a:srgbClr val="000000"/>
                          </a:solidFill>
                          <a:effectLst/>
                          <a:latin typeface="Calibri" panose="020F0502020204030204" pitchFamily="34" charset="0"/>
                        </a:rPr>
                        <a:t>10:00 – 10:25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Marvin Malthus Gomes (2507129)</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8248818"/>
                  </a:ext>
                </a:extLst>
              </a:tr>
              <a:tr h="419974">
                <a:tc>
                  <a:txBody>
                    <a:bodyPr/>
                    <a:lstStyle/>
                    <a:p>
                      <a:pPr algn="l" rtl="0" fontAlgn="t">
                        <a:buNone/>
                      </a:pPr>
                      <a:r>
                        <a:rPr lang="en-GB" sz="1800" b="0" i="0" u="none" strike="noStrike" dirty="0">
                          <a:solidFill>
                            <a:srgbClr val="000000"/>
                          </a:solidFill>
                          <a:effectLst/>
                          <a:latin typeface="Calibri" panose="020F0502020204030204" pitchFamily="34" charset="0"/>
                        </a:rPr>
                        <a:t>10:30 - 10:55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Guangzheng Wu (2501013)</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868505"/>
                  </a:ext>
                </a:extLst>
              </a:tr>
              <a:tr h="367209">
                <a:tc>
                  <a:txBody>
                    <a:bodyPr/>
                    <a:lstStyle/>
                    <a:p>
                      <a:pPr algn="l" rtl="0" fontAlgn="t">
                        <a:buNone/>
                      </a:pPr>
                      <a:r>
                        <a:rPr lang="en-GB" sz="1800" b="0" i="0" u="none" strike="noStrike">
                          <a:solidFill>
                            <a:srgbClr val="000000"/>
                          </a:solidFill>
                          <a:effectLst/>
                          <a:latin typeface="Calibri" panose="020F0502020204030204" pitchFamily="34" charset="0"/>
                        </a:rPr>
                        <a:t>11:00 - 11:25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Pricilla Moses (1818519)</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59343947"/>
                  </a:ext>
                </a:extLst>
              </a:tr>
              <a:tr h="430743">
                <a:tc>
                  <a:txBody>
                    <a:bodyPr/>
                    <a:lstStyle/>
                    <a:p>
                      <a:pPr algn="l" rtl="0" fontAlgn="t">
                        <a:buNone/>
                      </a:pPr>
                      <a:r>
                        <a:rPr lang="en-GB" sz="1800" b="0" i="0" u="none" strike="noStrike">
                          <a:solidFill>
                            <a:srgbClr val="000000"/>
                          </a:solidFill>
                          <a:effectLst/>
                          <a:latin typeface="Calibri" panose="020F0502020204030204" pitchFamily="34" charset="0"/>
                        </a:rPr>
                        <a:t>11:30 - 11:55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dirty="0">
                          <a:solidFill>
                            <a:srgbClr val="000000"/>
                          </a:solidFill>
                          <a:effectLst/>
                          <a:latin typeface="Arial" panose="020B0604020202020204" pitchFamily="34" charset="0"/>
                        </a:rPr>
                        <a:t>Nusrat </a:t>
                      </a:r>
                      <a:r>
                        <a:rPr lang="en-GB" sz="1800" b="0" i="0" u="none" strike="noStrike" dirty="0" err="1">
                          <a:solidFill>
                            <a:srgbClr val="000000"/>
                          </a:solidFill>
                          <a:effectLst/>
                          <a:latin typeface="Arial" panose="020B0604020202020204" pitchFamily="34" charset="0"/>
                        </a:rPr>
                        <a:t>jahan</a:t>
                      </a:r>
                      <a:r>
                        <a:rPr lang="en-GB" sz="1800" b="0" i="0" u="none" strike="noStrike" dirty="0">
                          <a:solidFill>
                            <a:srgbClr val="000000"/>
                          </a:solidFill>
                          <a:effectLst/>
                          <a:latin typeface="Arial" panose="020B0604020202020204" pitchFamily="34" charset="0"/>
                        </a:rPr>
                        <a:t> </a:t>
                      </a:r>
                      <a:r>
                        <a:rPr lang="en-GB" sz="1800" b="0" i="0" u="none" strike="noStrike" dirty="0" err="1">
                          <a:solidFill>
                            <a:srgbClr val="000000"/>
                          </a:solidFill>
                          <a:effectLst/>
                          <a:latin typeface="Arial" panose="020B0604020202020204" pitchFamily="34" charset="0"/>
                        </a:rPr>
                        <a:t>jeba</a:t>
                      </a:r>
                      <a:r>
                        <a:rPr lang="en-GB" sz="1800" b="0" i="0" u="none" strike="noStrike" dirty="0">
                          <a:solidFill>
                            <a:srgbClr val="000000"/>
                          </a:solidFill>
                          <a:effectLst/>
                          <a:latin typeface="Arial" panose="020B0604020202020204" pitchFamily="34" charset="0"/>
                        </a:rPr>
                        <a:t>(2508904)</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65025384"/>
                  </a:ext>
                </a:extLst>
              </a:tr>
              <a:tr h="398437">
                <a:tc>
                  <a:txBody>
                    <a:bodyPr/>
                    <a:lstStyle/>
                    <a:p>
                      <a:pPr algn="l" rtl="0" fontAlgn="t">
                        <a:buNone/>
                      </a:pPr>
                      <a:r>
                        <a:rPr lang="en-GB" sz="1800" b="0" i="0" u="none" strike="noStrike">
                          <a:solidFill>
                            <a:srgbClr val="000000"/>
                          </a:solidFill>
                          <a:effectLst/>
                          <a:latin typeface="Calibri" panose="020F0502020204030204" pitchFamily="34" charset="0"/>
                        </a:rPr>
                        <a:t>12:00 - 12:25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Panktibahen chaudhari(2504333)</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27240431"/>
                  </a:ext>
                </a:extLst>
              </a:tr>
              <a:tr h="452280">
                <a:tc>
                  <a:txBody>
                    <a:bodyPr/>
                    <a:lstStyle/>
                    <a:p>
                      <a:pPr algn="l" rtl="0" fontAlgn="t">
                        <a:buNone/>
                      </a:pPr>
                      <a:r>
                        <a:rPr lang="en-GB" sz="1800" b="0" i="0" u="none" strike="noStrike">
                          <a:solidFill>
                            <a:srgbClr val="000000"/>
                          </a:solidFill>
                          <a:effectLst/>
                          <a:latin typeface="Calibri" panose="020F0502020204030204" pitchFamily="34" charset="0"/>
                        </a:rPr>
                        <a:t>12:30 - 12:55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Ummay Huney (2513079)</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32320325"/>
                  </a:ext>
                </a:extLst>
              </a:tr>
              <a:tr h="376900">
                <a:tc>
                  <a:txBody>
                    <a:bodyPr/>
                    <a:lstStyle/>
                    <a:p>
                      <a:pPr algn="l" rtl="0" fontAlgn="t">
                        <a:buNone/>
                      </a:pPr>
                      <a:r>
                        <a:rPr lang="en-GB" sz="1800" b="0" i="0" u="none" strike="noStrike">
                          <a:solidFill>
                            <a:srgbClr val="000000"/>
                          </a:solidFill>
                          <a:effectLst/>
                          <a:latin typeface="Calibri" panose="020F0502020204030204" pitchFamily="34" charset="0"/>
                        </a:rPr>
                        <a:t>13:00 - 13:25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a:solidFill>
                            <a:srgbClr val="000000"/>
                          </a:solidFill>
                          <a:effectLst/>
                          <a:latin typeface="Arial" panose="020B0604020202020204" pitchFamily="34" charset="0"/>
                        </a:rPr>
                        <a:t>Sumaiya Minnat (2506343)</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1095166"/>
                  </a:ext>
                </a:extLst>
              </a:tr>
              <a:tr h="367209">
                <a:tc>
                  <a:txBody>
                    <a:bodyPr/>
                    <a:lstStyle/>
                    <a:p>
                      <a:pPr algn="l" rtl="0" fontAlgn="t">
                        <a:buNone/>
                      </a:pPr>
                      <a:r>
                        <a:rPr lang="en-GB" sz="1800" b="0" i="0" u="none" strike="noStrike">
                          <a:solidFill>
                            <a:srgbClr val="000000"/>
                          </a:solidFill>
                          <a:effectLst/>
                          <a:latin typeface="Calibri" panose="020F0502020204030204" pitchFamily="34" charset="0"/>
                        </a:rPr>
                        <a:t>13:30 – 13:55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1800" b="0" i="0" u="none" strike="noStrike" dirty="0">
                          <a:solidFill>
                            <a:srgbClr val="000000"/>
                          </a:solidFill>
                          <a:effectLst/>
                          <a:latin typeface="Arial" panose="020B0604020202020204" pitchFamily="34" charset="0"/>
                        </a:rPr>
                        <a:t>Sadia  </a:t>
                      </a:r>
                      <a:r>
                        <a:rPr lang="en-GB" sz="1800" b="0" i="0" u="none" strike="noStrike" dirty="0" err="1">
                          <a:solidFill>
                            <a:srgbClr val="000000"/>
                          </a:solidFill>
                          <a:effectLst/>
                          <a:latin typeface="Arial" panose="020B0604020202020204" pitchFamily="34" charset="0"/>
                        </a:rPr>
                        <a:t>islam</a:t>
                      </a:r>
                      <a:r>
                        <a:rPr lang="en-GB" sz="1800" b="0" i="0" u="none" strike="noStrike" dirty="0">
                          <a:solidFill>
                            <a:srgbClr val="000000"/>
                          </a:solidFill>
                          <a:effectLst/>
                          <a:latin typeface="Arial" panose="020B0604020202020204" pitchFamily="34" charset="0"/>
                        </a:rPr>
                        <a:t> (2511736)</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86237189"/>
                  </a:ext>
                </a:extLst>
              </a:tr>
            </a:tbl>
          </a:graphicData>
        </a:graphic>
      </p:graphicFrame>
      <p:sp>
        <p:nvSpPr>
          <p:cNvPr id="9" name="Rectangle: Rounded Corners 8">
            <a:extLst>
              <a:ext uri="{FF2B5EF4-FFF2-40B4-BE49-F238E27FC236}">
                <a16:creationId xmlns:a16="http://schemas.microsoft.com/office/drawing/2014/main" id="{061A9E43-C7E9-C1A9-1EC1-8295B29CB9C0}"/>
              </a:ext>
            </a:extLst>
          </p:cNvPr>
          <p:cNvSpPr/>
          <p:nvPr/>
        </p:nvSpPr>
        <p:spPr>
          <a:xfrm>
            <a:off x="231057" y="2086898"/>
            <a:ext cx="3124201" cy="3857224"/>
          </a:xfrm>
          <a:prstGeom prst="round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Please attend the One-to-one consultation session according to your selected timeslot</a:t>
            </a:r>
            <a:endParaRPr lang="en-GB" sz="3200" dirty="0"/>
          </a:p>
        </p:txBody>
      </p:sp>
    </p:spTree>
    <p:extLst>
      <p:ext uri="{BB962C8B-B14F-4D97-AF65-F5344CB8AC3E}">
        <p14:creationId xmlns:p14="http://schemas.microsoft.com/office/powerpoint/2010/main" val="3794287661"/>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D1619-64B2-83F7-4365-BD7D987BE51C}"/>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5B766C45-92DB-B079-9153-707CD2F50D69}"/>
              </a:ext>
            </a:extLst>
          </p:cNvPr>
          <p:cNvSpPr>
            <a:spLocks noGrp="1"/>
          </p:cNvSpPr>
          <p:nvPr>
            <p:ph idx="1"/>
          </p:nvPr>
        </p:nvSpPr>
        <p:spPr>
          <a:xfrm>
            <a:off x="838200" y="1386348"/>
            <a:ext cx="10515600" cy="4790615"/>
          </a:xfrm>
        </p:spPr>
        <p:txBody>
          <a:bodyPr>
            <a:normAutofit fontScale="85000" lnSpcReduction="20000"/>
          </a:bodyPr>
          <a:lstStyle/>
          <a:p>
            <a:r>
              <a:rPr lang="it-IT" dirty="0"/>
              <a:t>Byrne, D., (2002) </a:t>
            </a:r>
            <a:r>
              <a:rPr lang="it-IT" dirty="0" err="1"/>
              <a:t>Interpreting</a:t>
            </a:r>
            <a:r>
              <a:rPr lang="it-IT" dirty="0"/>
              <a:t> quantitative data, London: Sage.</a:t>
            </a:r>
            <a:endParaRPr lang="en-US" dirty="0">
              <a:solidFill>
                <a:srgbClr val="000000"/>
              </a:solidFill>
              <a:latin typeface="Arial" panose="020B0604020202020204" pitchFamily="34" charset="0"/>
            </a:endParaRPr>
          </a:p>
          <a:p>
            <a:r>
              <a:rPr lang="en-GB" dirty="0" err="1"/>
              <a:t>Argyrous</a:t>
            </a:r>
            <a:r>
              <a:rPr lang="en-GB" dirty="0"/>
              <a:t>., G., (2011) Statistics for research: with a guide to SPSS 3rd ed., Los Angeles: Sage.</a:t>
            </a:r>
            <a:endParaRPr lang="en-US" dirty="0">
              <a:solidFill>
                <a:srgbClr val="000000"/>
              </a:solidFill>
              <a:latin typeface="Arial" panose="020B0604020202020204" pitchFamily="34" charset="0"/>
            </a:endParaRPr>
          </a:p>
          <a:p>
            <a:r>
              <a:rPr lang="en-GB" dirty="0"/>
              <a:t>Field, A., (2018) Discovering statistics using IBM SPSS statistics 5th ed., London: Sage</a:t>
            </a:r>
            <a:endParaRPr lang="en-US" dirty="0">
              <a:solidFill>
                <a:srgbClr val="000000"/>
              </a:solidFill>
              <a:latin typeface="Arial" panose="020B0604020202020204" pitchFamily="34" charset="0"/>
            </a:endParaRPr>
          </a:p>
          <a:p>
            <a:r>
              <a:rPr lang="en-GB" dirty="0"/>
              <a:t>Field, A., (2013) Discovering Statistics Using SPSS for Windows: Advanced Techniques for Beginners (Introducing Statistical Methods series), Sage Publications Ltd</a:t>
            </a:r>
          </a:p>
          <a:p>
            <a:r>
              <a:rPr lang="en-GB" dirty="0"/>
              <a:t>Berenson, M., Levine, D., Szabat, K., Stephan, D., (2019) Basic business statistics: concepts and applications. 14</a:t>
            </a:r>
            <a:r>
              <a:rPr lang="en-GB" baseline="30000" dirty="0"/>
              <a:t>th</a:t>
            </a:r>
            <a:r>
              <a:rPr lang="en-GB" dirty="0"/>
              <a:t> Ed. Global Edition, Upper Saddle River: Pearson</a:t>
            </a:r>
          </a:p>
          <a:p>
            <a:r>
              <a:rPr lang="en-GB" dirty="0"/>
              <a:t>Burns., R., Burns., R., (2008) Business research methods and statistics using SPSS, London, Sage.</a:t>
            </a:r>
            <a:endParaRPr lang="en-US" dirty="0">
              <a:solidFill>
                <a:srgbClr val="000000"/>
              </a:solidFill>
              <a:latin typeface="Arial" panose="020B0604020202020204" pitchFamily="34" charset="0"/>
            </a:endParaRPr>
          </a:p>
          <a:p>
            <a:r>
              <a:rPr lang="en-US" dirty="0">
                <a:solidFill>
                  <a:srgbClr val="000000"/>
                </a:solidFill>
                <a:latin typeface="Arial" panose="020B0604020202020204" pitchFamily="34" charset="0"/>
              </a:rPr>
              <a:t>Hair, J. F., Hult, G. T. M., Ringle, C. M., &amp; Sarstedt, M. (2022). </a:t>
            </a:r>
            <a:r>
              <a:rPr lang="en-US" b="1" dirty="0">
                <a:solidFill>
                  <a:srgbClr val="155E75"/>
                </a:solidFill>
                <a:latin typeface="Arial" panose="020B0604020202020204" pitchFamily="34" charset="0"/>
                <a:hlinkClick r:id="rId2"/>
              </a:rPr>
              <a:t>A Primer on Partial Least Squares Structural Equation Modeling (PLS-SEM)</a:t>
            </a:r>
            <a:r>
              <a:rPr lang="en-US" dirty="0">
                <a:solidFill>
                  <a:srgbClr val="000000"/>
                </a:solidFill>
                <a:latin typeface="Arial" panose="020B0604020202020204" pitchFamily="34" charset="0"/>
              </a:rPr>
              <a:t> (3 ed.). Thousand Oaks, CA: Sage</a:t>
            </a:r>
            <a:endParaRPr lang="en-GB" dirty="0"/>
          </a:p>
        </p:txBody>
      </p:sp>
    </p:spTree>
    <p:extLst>
      <p:ext uri="{BB962C8B-B14F-4D97-AF65-F5344CB8AC3E}">
        <p14:creationId xmlns:p14="http://schemas.microsoft.com/office/powerpoint/2010/main" val="35723674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3848</Words>
  <Application>Microsoft Office PowerPoint</Application>
  <PresentationFormat>Widescreen</PresentationFormat>
  <Paragraphs>547</Paragraphs>
  <Slides>128</Slides>
  <Notes>10</Notes>
  <HiddenSlides>13</HiddenSlides>
  <MMClips>0</MMClips>
  <ScaleCrop>false</ScaleCrop>
  <HeadingPairs>
    <vt:vector size="8" baseType="variant">
      <vt:variant>
        <vt:lpstr>Fonts Used</vt:lpstr>
      </vt:variant>
      <vt:variant>
        <vt:i4>18</vt:i4>
      </vt:variant>
      <vt:variant>
        <vt:lpstr>Theme</vt:lpstr>
      </vt:variant>
      <vt:variant>
        <vt:i4>1</vt:i4>
      </vt:variant>
      <vt:variant>
        <vt:lpstr>Embedded OLE Servers</vt:lpstr>
      </vt:variant>
      <vt:variant>
        <vt:i4>2</vt:i4>
      </vt:variant>
      <vt:variant>
        <vt:lpstr>Slide Titles</vt:lpstr>
      </vt:variant>
      <vt:variant>
        <vt:i4>128</vt:i4>
      </vt:variant>
    </vt:vector>
  </HeadingPairs>
  <TitlesOfParts>
    <vt:vector size="149" baseType="lpstr">
      <vt:lpstr>ＭＳ Ｐゴシック</vt:lpstr>
      <vt:lpstr>museo-sans</vt:lpstr>
      <vt:lpstr>宋体</vt:lpstr>
      <vt:lpstr>Aptos Narrow</vt:lpstr>
      <vt:lpstr>Arial</vt:lpstr>
      <vt:lpstr>Arial Narrow</vt:lpstr>
      <vt:lpstr>Calibri</vt:lpstr>
      <vt:lpstr>Calibri Light</vt:lpstr>
      <vt:lpstr>Courier New</vt:lpstr>
      <vt:lpstr>Franklin Gothic Book</vt:lpstr>
      <vt:lpstr>Georgia</vt:lpstr>
      <vt:lpstr>Open Sans</vt:lpstr>
      <vt:lpstr>Roboto</vt:lpstr>
      <vt:lpstr>Symbol</vt:lpstr>
      <vt:lpstr>Tahoma</vt:lpstr>
      <vt:lpstr>Times New Roman</vt:lpstr>
      <vt:lpstr>Wingdings</vt:lpstr>
      <vt:lpstr>Wingdings 2</vt:lpstr>
      <vt:lpstr>Office Theme</vt:lpstr>
      <vt:lpstr>Equation</vt:lpstr>
      <vt:lpstr>Clip</vt:lpstr>
      <vt:lpstr>LCDB7011 Quantitative Research Methods</vt:lpstr>
      <vt:lpstr>A 3-page Proposal for one-to-one consultation</vt:lpstr>
      <vt:lpstr>LCDB 7011 Quantitative Research Methods : One-to-One Consultation (18/03) at IQ102</vt:lpstr>
      <vt:lpstr> Content of SPSS </vt:lpstr>
      <vt:lpstr>Abstract </vt:lpstr>
      <vt:lpstr>Abstract </vt:lpstr>
      <vt:lpstr>LCDB 7011 Quantitative Research Methods : One-to-One Consultation (25/03) </vt:lpstr>
      <vt:lpstr>SPSS IN ACTION   </vt:lpstr>
      <vt:lpstr>What we will do today</vt:lpstr>
      <vt:lpstr>PowerPoint Presentation</vt:lpstr>
      <vt:lpstr>SPSS interface</vt:lpstr>
      <vt:lpstr>PowerPoint Presentation</vt:lpstr>
      <vt:lpstr>Task 1:  How to input data in SPSS?</vt:lpstr>
      <vt:lpstr>Before the data entry</vt:lpstr>
      <vt:lpstr>Example of a coding Frame</vt:lpstr>
      <vt:lpstr>Views and files in SPSS</vt:lpstr>
      <vt:lpstr>Entering data in SPSS </vt:lpstr>
      <vt:lpstr>Now Enter the Survey Data</vt:lpstr>
      <vt:lpstr>How to read data?</vt:lpstr>
      <vt:lpstr>How to read data?</vt:lpstr>
      <vt:lpstr>Enter cases</vt:lpstr>
      <vt:lpstr>2. File Import </vt:lpstr>
      <vt:lpstr>2. File import </vt:lpstr>
      <vt:lpstr>2. Data Input – Cleaning data</vt:lpstr>
      <vt:lpstr>2. Data Input – Cleaning data</vt:lpstr>
      <vt:lpstr>2. Data Input – Cleaning data</vt:lpstr>
      <vt:lpstr>2. Data Input – Cleaning data</vt:lpstr>
      <vt:lpstr>2. Data Input – Cleaning data Check Missing Data </vt:lpstr>
      <vt:lpstr>2. Data Input  Find missing data</vt:lpstr>
      <vt:lpstr>PowerPoint Presentation</vt:lpstr>
      <vt:lpstr>2. Data Input Identify the missing data in SPSS </vt:lpstr>
      <vt:lpstr>How to tell SPSS to omit the missing data during the analysis? </vt:lpstr>
      <vt:lpstr>PowerPoint Presentation</vt:lpstr>
      <vt:lpstr>PowerPoint Presentation</vt:lpstr>
      <vt:lpstr>PowerPoint Presentation</vt:lpstr>
      <vt:lpstr>PowerPoint Presentation</vt:lpstr>
      <vt:lpstr>Missing Data Handling </vt:lpstr>
      <vt:lpstr>2. Data input </vt:lpstr>
      <vt:lpstr>Exercise on secondary data input  </vt:lpstr>
      <vt:lpstr>2. Data input </vt:lpstr>
      <vt:lpstr>2. Data input </vt:lpstr>
      <vt:lpstr>2. Data input </vt:lpstr>
      <vt:lpstr>2. Data input </vt:lpstr>
      <vt:lpstr>3.Basic data transformation and computation</vt:lpstr>
      <vt:lpstr>3.Basic data transformation and computation</vt:lpstr>
      <vt:lpstr>3.Basic data transformation and computation  Select data and save in a new file </vt:lpstr>
      <vt:lpstr>3.Basic data transformation and computation</vt:lpstr>
      <vt:lpstr>3.Basic data transformation and computation</vt:lpstr>
      <vt:lpstr>Spilt file-  by Gender </vt:lpstr>
      <vt:lpstr>3.Basic data transformation and computation</vt:lpstr>
      <vt:lpstr>PowerPoint Presentation</vt:lpstr>
      <vt:lpstr>3. Basic data transformation and computation</vt:lpstr>
      <vt:lpstr>PowerPoint Presentation</vt:lpstr>
      <vt:lpstr>PowerPoint Presentation</vt:lpstr>
      <vt:lpstr>PowerPoint Presentation</vt:lpstr>
      <vt:lpstr>PowerPoint Presentation</vt:lpstr>
      <vt:lpstr>PowerPoint Presentation</vt:lpstr>
      <vt:lpstr>4. Descriptive Analysis </vt:lpstr>
      <vt:lpstr>4. Descriptive Analysis </vt:lpstr>
      <vt:lpstr>4. Descriptive Analysis </vt:lpstr>
      <vt:lpstr>PowerPoint Presentation</vt:lpstr>
      <vt:lpstr>PowerPoint Presentation</vt:lpstr>
      <vt:lpstr>PowerPoint Presentation</vt:lpstr>
      <vt:lpstr>PowerPoint Presentation</vt:lpstr>
      <vt:lpstr>PowerPoint Presentation</vt:lpstr>
      <vt:lpstr>5. Cronbach’s Alpha (α) - Reliability Test </vt:lpstr>
      <vt:lpstr>5. Cronbach’s Alpha - Reliability Test </vt:lpstr>
      <vt:lpstr>5. Cronbach’s Alpha - Reliability Test </vt:lpstr>
      <vt:lpstr>5. Cronbach’s Alpha - Reliability Test </vt:lpstr>
      <vt:lpstr>5. Cronbach’s Alpha Reliability Test </vt:lpstr>
      <vt:lpstr>6. Association and Correlation analysis</vt:lpstr>
      <vt:lpstr>Chi Square Test of Independence</vt:lpstr>
      <vt:lpstr>Chi Square</vt:lpstr>
      <vt:lpstr>Assumptions </vt:lpstr>
      <vt:lpstr>Chi Square in SPSS </vt:lpstr>
      <vt:lpstr>Chi Square in SPSS </vt:lpstr>
      <vt:lpstr>PowerPoint Presentation</vt:lpstr>
      <vt:lpstr>PowerPoint Presentation</vt:lpstr>
      <vt:lpstr>PowerPoint Presentation</vt:lpstr>
      <vt:lpstr>PowerPoint Presentation</vt:lpstr>
      <vt:lpstr>Tips and Hints </vt:lpstr>
      <vt:lpstr>Exercise on Work mode and gender   Using Chi-square </vt:lpstr>
      <vt:lpstr>Result : </vt:lpstr>
      <vt:lpstr>p-value interpretation</vt:lpstr>
      <vt:lpstr>Other common tests</vt:lpstr>
      <vt:lpstr>SAVING DATA</vt:lpstr>
      <vt:lpstr>Useful Information</vt:lpstr>
      <vt:lpstr>PowerPoint Presentation</vt:lpstr>
      <vt:lpstr>Data measurement levels</vt:lpstr>
      <vt:lpstr>PowerPoint Presentation</vt:lpstr>
      <vt:lpstr>6. Correlation analysis</vt:lpstr>
      <vt:lpstr>6. Correlation analysis</vt:lpstr>
      <vt:lpstr>6. Correlation analysis</vt:lpstr>
      <vt:lpstr>6.Correlation coefficient</vt:lpstr>
      <vt:lpstr>PowerPoint Presentation</vt:lpstr>
      <vt:lpstr>PowerPoint Presentation</vt:lpstr>
      <vt:lpstr>6. Correlation analysis</vt:lpstr>
      <vt:lpstr>Exercise -  Relationship between Job Satisfaction and Salary </vt:lpstr>
      <vt:lpstr>Exercise -  Relationship between Job Satisfaction and Salary </vt:lpstr>
      <vt:lpstr>6. Correlation analysis</vt:lpstr>
      <vt:lpstr>6. Pearson’s correlation</vt:lpstr>
      <vt:lpstr>Job Satisfaction and Salary </vt:lpstr>
      <vt:lpstr>PowerPoint Presentation</vt:lpstr>
      <vt:lpstr>PowerPoint Presentation</vt:lpstr>
      <vt:lpstr>PowerPoint Presentation</vt:lpstr>
      <vt:lpstr>PowerPoint Presentation</vt:lpstr>
      <vt:lpstr>PowerPoint Presentation</vt:lpstr>
      <vt:lpstr>7. Normality Test </vt:lpstr>
      <vt:lpstr>5. Normality Test </vt:lpstr>
      <vt:lpstr>Normality Test</vt:lpstr>
      <vt:lpstr>Normality Test</vt:lpstr>
      <vt:lpstr>Normality Test </vt:lpstr>
      <vt:lpstr>7. Normality test</vt:lpstr>
      <vt:lpstr>7. Normality test</vt:lpstr>
      <vt:lpstr>7. Normality test</vt:lpstr>
      <vt:lpstr>PowerPoint Presentation</vt:lpstr>
      <vt:lpstr>7. Normality Test </vt:lpstr>
      <vt:lpstr>Hypothesis Testing </vt:lpstr>
      <vt:lpstr>Q-Q Plot </vt:lpstr>
      <vt:lpstr>Q-Q Plot </vt:lpstr>
      <vt:lpstr>Histogram for normality checking</vt:lpstr>
      <vt:lpstr>Stem-</vt:lpstr>
      <vt:lpstr>7. Normality Test – Implication</vt:lpstr>
      <vt:lpstr>Normality Test in SPSS </vt:lpstr>
      <vt:lpstr>PowerPoint Presentation</vt:lpstr>
      <vt:lpstr>Wrap Up</vt:lpstr>
      <vt:lpstr>LCDB 7011 Quantitative Research Methods : One-to-One Consultation (18/03) at IQ102</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9</cp:revision>
  <dcterms:created xsi:type="dcterms:W3CDTF">2024-05-03T11:57:05Z</dcterms:created>
  <dcterms:modified xsi:type="dcterms:W3CDTF">2026-03-10T22:31:47Z</dcterms:modified>
</cp:coreProperties>
</file>