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2"/>
  </p:notesMasterIdLst>
  <p:sldIdLst>
    <p:sldId id="719" r:id="rId24"/>
    <p:sldId id="715" r:id="rId25"/>
    <p:sldId id="722" r:id="rId26"/>
    <p:sldId id="720" r:id="rId27"/>
    <p:sldId id="716" r:id="rId28"/>
    <p:sldId id="717" r:id="rId29"/>
    <p:sldId id="718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3" d="100"/>
          <a:sy n="63" d="100"/>
        </p:scale>
        <p:origin x="143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8798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0065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099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130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D7B367-DA4C-42CF-92FF-C623841A7483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64719-849A-4041-BB55-1DBA647DE2EE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E96EFF-12CE-4B9B-810B-F9679F410DA9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BB773D4-8A51-4967-BA0E-5B4F68FCF07F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1BC50-A86C-46EA-AF0C-A53807A8D923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A7F24A5-2F96-48C9-9F0B-2EDFB19EA6E0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4270B49-A09C-4476-8F59-B741BBDE636A}" type="datetime1">
              <a:rPr lang="en-GB" noProof="0" smtClean="0"/>
              <a:t>04/10/2022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6CAE732-23D4-44FB-85B8-AE4047C210ED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195DF-9D37-4764-9579-DABA2A5E8A2A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D72ED7-9AF5-4448-874D-BCC852870812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3496142-611E-4031-A08D-F002FAC7BAE2}" type="datetime1">
              <a:rPr lang="en-GB" noProof="0" smtClean="0"/>
              <a:t>04/10/2022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A9BCE8-B185-41B8-966E-BC36B1AE0880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9A0A7-02D5-4709-81A8-063BDEC473F3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7F3A766-25B7-4132-8EF9-DD19659BC3A1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3BB2-6AEF-4B4A-B06A-B578025C52D9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FF7F9C3-C4C0-4B32-BC70-6D3FA05B969C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738F1-4285-47FD-91F3-853BFEF49841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784FAE-630E-4532-B7DE-B360970E2769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B0BA057-9A41-4A59-8FD8-0ADEDCA5BCAE}" type="datetime1">
              <a:rPr lang="en-GB" noProof="0" smtClean="0"/>
              <a:t>04/10/2022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9BBA80-E5FD-44EF-B28D-18DE81CE560B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80C9D-EBEF-483D-A035-303D20709A64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2B4E15-A373-47A1-90A4-6B19EB9D1E79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48484BD-8489-4E02-BA94-31FB0DFDDF77}" type="datetime1">
              <a:rPr lang="en-GB" noProof="0" smtClean="0"/>
              <a:t>04/10/2022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931497-3F0F-4456-BD2D-5ACE1FF696B5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80463-A442-4CF0-9F22-AC0319228A62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D4B9F2-3F11-4A2B-AC90-EDBF9115BD4E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662B117-FE89-4226-AA3C-4EA003487FF8}" type="datetime1">
              <a:rPr lang="en-GB" noProof="0" smtClean="0"/>
              <a:t>04/10/2022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6F18E04-4952-4A1A-BFA4-699340D6423F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5697D-7C1F-4BE9-9D19-0125D7D00D4F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F575AE1-3068-493C-B758-813877F6E77D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D932A3D-0031-40C7-AEAF-71F83971AFC3}" type="datetime1">
              <a:rPr lang="en-GB" noProof="0" smtClean="0"/>
              <a:t>04/10/2022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6FFAB1-A810-4733-9731-C9BA03E85433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5D31-7D79-4C45-B84D-7D3B983DD7D4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B03EB8E-586D-46C4-86C6-21DE528CD87D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16FFCA2-D443-4EDF-A9F3-673F2984A0DD}" type="datetime1">
              <a:rPr lang="en-GB" noProof="0" smtClean="0"/>
              <a:t>04/10/2022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2B50D22-D6B4-4F97-BAC8-06E0F49457E3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7DB71-DBB4-4B9B-A8DC-87AABE64C73A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5B5F405-E451-4A2F-BB5D-40937E0CE0D7}" type="datetime1">
              <a:rPr lang="en-GB" smtClean="0"/>
              <a:t>04/10/2022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Electronics Principles </a:t>
            </a:r>
          </a:p>
          <a:p>
            <a:r>
              <a:rPr lang="en-GB" sz="4800" dirty="0"/>
              <a:t>and Concepts</a:t>
            </a:r>
          </a:p>
          <a:p>
            <a:r>
              <a:rPr lang="en-GB" sz="4800" dirty="0"/>
              <a:t>(ACDA4015)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26" y="2048256"/>
            <a:ext cx="10936434" cy="391363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109538">
              <a:tabLst>
                <a:tab pos="512763" algn="l"/>
              </a:tabLst>
            </a:pP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Name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: Electronics Principles and 						Concepts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Code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: ACDA4015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Credits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			: 10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Level 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		: 4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 – Requisites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: None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	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	: Stalin Jacob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 Email ID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26" y="2103158"/>
            <a:ext cx="10936434" cy="475484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</a:t>
            </a: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</a:t>
            </a:r>
            <a:b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3600" dirty="0"/>
              <a:t>To provide the student with the </a:t>
            </a:r>
            <a:r>
              <a:rPr lang="en-GB" sz="3600" b="1" dirty="0"/>
              <a:t>fundamentals of electronics: </a:t>
            </a:r>
            <a:r>
              <a:rPr lang="en-GB" sz="3600" dirty="0"/>
              <a:t>definitions of </a:t>
            </a:r>
            <a:r>
              <a:rPr lang="en-GB" sz="3600" b="1" dirty="0"/>
              <a:t>voltage, current, resistance, Ohm’s law, Power, circuit theorems. 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b="1" dirty="0"/>
              <a:t>Learning Outcome: </a:t>
            </a:r>
            <a:br>
              <a:rPr lang="en-GB" b="1" dirty="0"/>
            </a:br>
            <a:r>
              <a:rPr lang="en-GB" sz="3600" dirty="0"/>
              <a:t>Upon the successful completion of this module, the student should be able to: </a:t>
            </a:r>
            <a:br>
              <a:rPr lang="en-GB" sz="3600" dirty="0"/>
            </a:br>
            <a:r>
              <a:rPr lang="en-GB" sz="3600" b="1" dirty="0"/>
              <a:t>Analyse simple circuits </a:t>
            </a:r>
            <a:r>
              <a:rPr lang="en-GB" sz="3600" dirty="0"/>
              <a:t>and networks using appropriate </a:t>
            </a:r>
            <a:r>
              <a:rPr lang="en-GB" sz="3600" b="1" dirty="0"/>
              <a:t>analysis tools.</a:t>
            </a:r>
            <a:br>
              <a:rPr lang="en-GB" sz="3600" b="1" dirty="0"/>
            </a:br>
            <a:endParaRPr lang="en-US" sz="6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04B9AC-302A-DA73-C438-B41B6C20A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520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26" y="1386348"/>
            <a:ext cx="11515462" cy="54716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4000" b="1" dirty="0"/>
              <a:t>INDICATIVE CONTENT </a:t>
            </a:r>
            <a:br>
              <a:rPr lang="en-GB" sz="4000" b="1" dirty="0"/>
            </a:br>
            <a:r>
              <a:rPr lang="en-GB" sz="4000" b="1" dirty="0"/>
              <a:t>	</a:t>
            </a:r>
            <a:r>
              <a:rPr lang="en-GB" sz="4000" dirty="0"/>
              <a:t># Definitions of voltage, current, resistance, power and 	energy </a:t>
            </a:r>
            <a:br>
              <a:rPr lang="en-GB" sz="4000" dirty="0"/>
            </a:br>
            <a:r>
              <a:rPr lang="en-GB" sz="4000" dirty="0"/>
              <a:t>	# Ohm’s Law </a:t>
            </a:r>
            <a:br>
              <a:rPr lang="en-GB" sz="4000" dirty="0"/>
            </a:br>
            <a:r>
              <a:rPr lang="en-GB" sz="4000" dirty="0"/>
              <a:t>	# Series and parallel connections of resistors </a:t>
            </a:r>
            <a:br>
              <a:rPr lang="en-GB" sz="4000" dirty="0"/>
            </a:br>
            <a:r>
              <a:rPr lang="en-GB" sz="4000" dirty="0"/>
              <a:t>	# Kirchhoff’s Voltage Law and Kirchhoff’s Current Law </a:t>
            </a:r>
            <a:br>
              <a:rPr lang="en-GB" sz="4000" dirty="0"/>
            </a:br>
            <a:r>
              <a:rPr lang="en-GB" sz="4000" dirty="0"/>
              <a:t>	# Potential and Current divider networks </a:t>
            </a:r>
            <a:br>
              <a:rPr lang="en-GB" sz="4000" dirty="0"/>
            </a:br>
            <a:r>
              <a:rPr lang="en-GB" sz="4000" dirty="0"/>
              <a:t>	# Circuit Theorems – Thevenin’s and Norton’s Theorems</a:t>
            </a:r>
            <a:br>
              <a:rPr lang="en-GB" sz="3600" b="1" dirty="0"/>
            </a:br>
            <a:endParaRPr lang="en-US" sz="6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1229E1-826B-E91B-F7D7-2C2AF8E2D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852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66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129229"/>
              </p:ext>
            </p:extLst>
          </p:nvPr>
        </p:nvGraphicFramePr>
        <p:xfrm>
          <a:off x="1094002" y="2811517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Mode of Assessment: Coursework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Weightage : 100%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DD8E8F-1001-099B-8172-C1BDF5EE8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163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Reading Book: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# </a:t>
            </a:r>
            <a:r>
              <a:rPr lang="en-GB" dirty="0"/>
              <a:t>Bird, John (2014) - Electrical circuit Theory and Technology, Fifth Edition, Routledge 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Reference Book: </a:t>
            </a:r>
            <a:br>
              <a:rPr lang="en-GB" dirty="0"/>
            </a:br>
            <a:r>
              <a:rPr lang="en-GB" dirty="0"/>
              <a:t># Floyd, Thomas L (2012) DC/AC Fundamentals: A Systems Approach Prentice Hall 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# </a:t>
            </a:r>
            <a:r>
              <a:rPr lang="en-GB" dirty="0"/>
              <a:t>Sinclair I. and J. Dutton., Practical Electronics Handbook, </a:t>
            </a:r>
            <a:r>
              <a:rPr lang="en-GB" dirty="0" err="1"/>
              <a:t>Newnes</a:t>
            </a:r>
            <a:r>
              <a:rPr lang="en-GB" dirty="0"/>
              <a:t> (2007) </a:t>
            </a: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61478A-17D7-3766-6217-150A1C834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804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400</Words>
  <Application>Microsoft Office PowerPoint</Application>
  <PresentationFormat>Widescreen</PresentationFormat>
  <Paragraphs>54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8</vt:i4>
      </vt:variant>
    </vt:vector>
  </HeadingPairs>
  <TitlesOfParts>
    <vt:vector size="31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: Electronics Principles and       Concepts Module Code : ACDA4015 Credits    : 10 Level    : 4 Pre – Requisites : None Lecturer   : Stalin Jacob Lecturer Email ID : s.wpackiadhas@uwtsd.ac.uk</vt:lpstr>
      <vt:lpstr>Aim:  To provide the student with the fundamentals of electronics: definitions of voltage, current, resistance, Ohm’s law, Power, circuit theorems.   Learning Outcome:  Upon the successful completion of this module, the student should be able to:  Analyse simple circuits and networks using appropriate analysis tools. </vt:lpstr>
      <vt:lpstr>INDICATIVE CONTENT   # Definitions of voltage, current, resistance, power and  energy   # Ohm’s Law   # Series and parallel connections of resistors   # Kirchhoff’s Voltage Law and Kirchhoff’s Current Law   # Potential and Current divider networks   # Circuit Theorems – Thevenin’s and Norton’s Theorems </vt:lpstr>
      <vt:lpstr>Study time allocation      </vt:lpstr>
      <vt:lpstr>Mode of Assessment: Coursework Weightage : 100%    </vt:lpstr>
      <vt:lpstr>Reading Book: # Bird, John (2014) - Electrical circuit Theory and Technology, Fifth Edition, Routledge   Reference Book:  # Floyd, Thomas L (2012) DC/AC Fundamentals: A Systems Approach Prentice Hall   # Sinclair I. and J. Dutton., Practical Electronics Handbook, Newnes (2007)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rosita</cp:lastModifiedBy>
  <cp:revision>103</cp:revision>
  <dcterms:created xsi:type="dcterms:W3CDTF">2021-03-09T15:35:42Z</dcterms:created>
  <dcterms:modified xsi:type="dcterms:W3CDTF">2022-10-04T08:01:26Z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