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56" r:id="rId2"/>
    <p:sldId id="258" r:id="rId3"/>
    <p:sldId id="262" r:id="rId4"/>
    <p:sldId id="263" r:id="rId5"/>
    <p:sldId id="265" r:id="rId6"/>
    <p:sldId id="259" r:id="rId7"/>
    <p:sldId id="266" r:id="rId8"/>
    <p:sldId id="267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8" d="100"/>
          <a:sy n="98" d="100"/>
        </p:scale>
        <p:origin x="918" y="39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C623C9E-5830-4E8D-AAC0-7A7EF3D61C70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5504FC-2FFE-4034-A11D-AFAB96D778E4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72077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68480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4769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0999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7486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17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60516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73214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00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48458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65765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E92B55-7C1B-462A-AA61-DF553BF8564A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33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1E92B55-7C1B-462A-AA61-DF553BF8564A}" type="datetimeFigureOut">
              <a:rPr lang="en-GB" smtClean="0"/>
              <a:pPr/>
              <a:t>21/01/2020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111439-9782-4B4E-87CD-D9F971FC5EF1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8743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1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536908" y="2927709"/>
            <a:ext cx="4016292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INTRODUCTION </a:t>
            </a:r>
          </a:p>
          <a:p>
            <a:pPr algn="ctr"/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2</a:t>
            </a:r>
            <a:r>
              <a:rPr lang="en-US" sz="4400" b="1" cap="none" spc="0" baseline="3000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ND</a:t>
            </a:r>
            <a:r>
              <a:rPr lang="en-US" sz="4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SEMESTER</a:t>
            </a:r>
            <a:endParaRPr lang="en-US" sz="4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2" name="Picture 2" descr="UW Trinity Saint David 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5776461"/>
            <a:ext cx="1881758" cy="752703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</p:pic>
      <p:sp>
        <p:nvSpPr>
          <p:cNvPr id="8" name="Rectangle 7"/>
          <p:cNvSpPr/>
          <p:nvPr/>
        </p:nvSpPr>
        <p:spPr>
          <a:xfrm>
            <a:off x="246639" y="437822"/>
            <a:ext cx="8712968" cy="52322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8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8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424230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2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6819" y="1576294"/>
            <a:ext cx="34203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b="1" dirty="0" smtClean="0">
                <a:solidFill>
                  <a:schemeClr val="accent1"/>
                </a:solidFill>
              </a:rPr>
              <a:t>Lecturers</a:t>
            </a:r>
            <a:endParaRPr lang="en-GB" b="1" dirty="0">
              <a:solidFill>
                <a:schemeClr val="accent1"/>
              </a:solidFill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1259632" y="3891422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Dr Keerthi Ranasinghe</a:t>
            </a:r>
            <a:endParaRPr lang="en-GB" sz="24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3491880" y="4491399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Email: </a:t>
            </a:r>
            <a:r>
              <a:rPr lang="en-GB" sz="2400" dirty="0"/>
              <a:t>k</a:t>
            </a:r>
            <a:r>
              <a:rPr lang="en-GB" sz="2400" dirty="0" smtClean="0"/>
              <a:t>.ranasinghe@uwtsd.ac.uk</a:t>
            </a:r>
            <a:endParaRPr lang="en-GB" sz="2400" dirty="0"/>
          </a:p>
        </p:txBody>
      </p:sp>
      <p:sp>
        <p:nvSpPr>
          <p:cNvPr id="15" name="Rectangle 14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1259632" y="2634513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Dr Juan Antonio Ferriz</a:t>
            </a:r>
            <a:r>
              <a:rPr lang="en-GB" sz="2400" b="1" dirty="0"/>
              <a:t>-</a:t>
            </a:r>
            <a:r>
              <a:rPr lang="en-GB" sz="2400" b="1" dirty="0" smtClean="0"/>
              <a:t>Papi</a:t>
            </a:r>
            <a:endParaRPr lang="en-GB" sz="24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3491880" y="3234490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Email: juan.ferriz-papi@uwtsd.ac.uk</a:t>
            </a:r>
            <a:endParaRPr lang="en-GB" sz="2400" dirty="0"/>
          </a:p>
        </p:txBody>
      </p:sp>
      <p:sp>
        <p:nvSpPr>
          <p:cNvPr id="17" name="TextBox 16"/>
          <p:cNvSpPr txBox="1"/>
          <p:nvPr/>
        </p:nvSpPr>
        <p:spPr>
          <a:xfrm>
            <a:off x="1259632" y="5205287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Mr Allan Nantel</a:t>
            </a:r>
            <a:endParaRPr lang="en-GB" sz="2400" b="1" dirty="0"/>
          </a:p>
        </p:txBody>
      </p:sp>
      <p:sp>
        <p:nvSpPr>
          <p:cNvPr id="18" name="TextBox 17"/>
          <p:cNvSpPr txBox="1"/>
          <p:nvPr/>
        </p:nvSpPr>
        <p:spPr>
          <a:xfrm>
            <a:off x="3491880" y="5805264"/>
            <a:ext cx="57606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Email: alan.nantel@uwtsd.ac.uk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3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412776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Contents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2267744" y="2420888"/>
            <a:ext cx="3816424" cy="35855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Bef>
                <a:spcPts val="600"/>
              </a:spcBef>
            </a:pPr>
            <a:r>
              <a:rPr lang="en-GB" sz="2400" dirty="0" smtClean="0"/>
              <a:t>External walls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Openings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Structure frames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Floors and slabs</a:t>
            </a:r>
            <a:endParaRPr lang="en-GB" sz="2400" dirty="0" smtClean="0"/>
          </a:p>
          <a:p>
            <a:pPr>
              <a:spcBef>
                <a:spcPts val="600"/>
              </a:spcBef>
            </a:pPr>
            <a:r>
              <a:rPr lang="en-GB" sz="2400" dirty="0" smtClean="0"/>
              <a:t>Roofs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Partitions</a:t>
            </a:r>
            <a:endParaRPr lang="en-GB" sz="2400" dirty="0" smtClean="0"/>
          </a:p>
          <a:p>
            <a:pPr>
              <a:spcBef>
                <a:spcPts val="600"/>
              </a:spcBef>
            </a:pPr>
            <a:r>
              <a:rPr lang="en-GB" sz="2400" dirty="0" smtClean="0"/>
              <a:t>Renders</a:t>
            </a:r>
          </a:p>
          <a:p>
            <a:pPr>
              <a:spcBef>
                <a:spcPts val="600"/>
              </a:spcBef>
            </a:pPr>
            <a:r>
              <a:rPr lang="en-GB" sz="2400" dirty="0" smtClean="0"/>
              <a:t>Finishings</a:t>
            </a:r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4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610996"/>
            <a:ext cx="46805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Schedule 2</a:t>
            </a:r>
            <a:r>
              <a:rPr lang="en-GB" sz="2800" b="1" baseline="30000" dirty="0" smtClean="0">
                <a:solidFill>
                  <a:schemeClr val="accent1"/>
                </a:solidFill>
              </a:rPr>
              <a:t>nd</a:t>
            </a:r>
            <a:r>
              <a:rPr lang="en-GB" sz="2800" b="1" dirty="0" smtClean="0">
                <a:solidFill>
                  <a:schemeClr val="accent1"/>
                </a:solidFill>
              </a:rPr>
              <a:t> semester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715344" y="2792113"/>
            <a:ext cx="5904656" cy="3226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400" b="1" dirty="0" err="1" smtClean="0"/>
              <a:t>Lectures</a:t>
            </a:r>
            <a:endParaRPr lang="es-ES_tradnl" sz="2400" b="1" dirty="0" smtClean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21st </a:t>
            </a:r>
            <a:r>
              <a:rPr lang="es-ES_tradnl" sz="2400" dirty="0" err="1" smtClean="0"/>
              <a:t>January</a:t>
            </a:r>
            <a:r>
              <a:rPr lang="es-ES_tradnl" sz="2400" dirty="0" smtClean="0"/>
              <a:t> to 28th </a:t>
            </a:r>
            <a:r>
              <a:rPr lang="es-ES_tradnl" sz="2400" dirty="0" err="1" smtClean="0"/>
              <a:t>April</a:t>
            </a:r>
            <a:r>
              <a:rPr lang="es-ES_tradnl" sz="2400" dirty="0" smtClean="0"/>
              <a:t> </a:t>
            </a:r>
            <a:r>
              <a:rPr lang="es-ES_tradnl" sz="2400" dirty="0" smtClean="0"/>
              <a:t>2020</a:t>
            </a:r>
          </a:p>
          <a:p>
            <a:pPr>
              <a:spcAft>
                <a:spcPts val="200"/>
              </a:spcAft>
            </a:pPr>
            <a:r>
              <a:rPr lang="es-ES_tradnl" sz="2400" dirty="0" err="1" smtClean="0"/>
              <a:t>Easter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holidays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from</a:t>
            </a:r>
            <a:r>
              <a:rPr lang="es-ES_tradnl" sz="2400" dirty="0" smtClean="0"/>
              <a:t> 30th </a:t>
            </a:r>
            <a:r>
              <a:rPr lang="es-ES_tradnl" sz="2400" dirty="0" err="1" smtClean="0"/>
              <a:t>March</a:t>
            </a:r>
            <a:r>
              <a:rPr lang="es-ES_tradnl" sz="2400" dirty="0" smtClean="0"/>
              <a:t> to 17th </a:t>
            </a:r>
            <a:r>
              <a:rPr lang="es-ES_tradnl" sz="2400" dirty="0" err="1" smtClean="0"/>
              <a:t>April</a:t>
            </a:r>
            <a:endParaRPr lang="es-ES_tradnl" sz="2400" dirty="0" smtClean="0"/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endParaRPr lang="es-ES_tradnl" sz="2400" dirty="0" smtClean="0"/>
          </a:p>
          <a:p>
            <a:pPr>
              <a:spcAft>
                <a:spcPts val="200"/>
              </a:spcAft>
            </a:pPr>
            <a:r>
              <a:rPr lang="es-ES_tradnl" sz="2400" b="1" dirty="0" err="1" smtClean="0"/>
              <a:t>Assignment</a:t>
            </a:r>
            <a:r>
              <a:rPr lang="es-ES_tradnl" sz="2400" b="1" dirty="0" smtClean="0"/>
              <a:t> </a:t>
            </a:r>
            <a:r>
              <a:rPr lang="es-ES_tradnl" sz="2400" b="1" dirty="0" smtClean="0"/>
              <a:t>2 </a:t>
            </a:r>
            <a:r>
              <a:rPr lang="es-ES_tradnl" sz="2400" b="1" dirty="0" err="1" smtClean="0"/>
              <a:t>deadline</a:t>
            </a:r>
            <a:endParaRPr lang="es-ES_tradnl" sz="2400" b="1" dirty="0" smtClean="0"/>
          </a:p>
          <a:p>
            <a:pPr>
              <a:spcAft>
                <a:spcPts val="200"/>
              </a:spcAft>
            </a:pPr>
            <a:r>
              <a:rPr lang="es-ES_tradnl" sz="2400" dirty="0" smtClean="0"/>
              <a:t>28</a:t>
            </a:r>
            <a:r>
              <a:rPr lang="es-ES_tradnl" sz="2400" baseline="30000" dirty="0" smtClean="0"/>
              <a:t>th</a:t>
            </a:r>
            <a:r>
              <a:rPr lang="es-ES_tradnl" sz="2400" dirty="0" smtClean="0"/>
              <a:t> </a:t>
            </a:r>
            <a:r>
              <a:rPr lang="es-ES_tradnl" sz="2400" dirty="0" err="1" smtClean="0"/>
              <a:t>April</a:t>
            </a:r>
            <a:r>
              <a:rPr lang="es-ES_tradnl" sz="2400" dirty="0" smtClean="0"/>
              <a:t> </a:t>
            </a:r>
            <a:r>
              <a:rPr lang="es-ES_tradnl" sz="2400" dirty="0" smtClean="0"/>
              <a:t>2020</a:t>
            </a:r>
          </a:p>
          <a:p>
            <a:pPr>
              <a:spcAft>
                <a:spcPts val="200"/>
              </a:spcAft>
            </a:pPr>
            <a:endParaRPr lang="es-ES_tradnl" sz="2400" dirty="0" smtClean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5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798163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Assessment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2483768" y="2996952"/>
            <a:ext cx="3888432" cy="28058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800" dirty="0" err="1" smtClean="0"/>
              <a:t>Assignment</a:t>
            </a:r>
            <a:r>
              <a:rPr lang="es-ES_tradnl" sz="2800" dirty="0" smtClean="0"/>
              <a:t> </a:t>
            </a:r>
            <a:r>
              <a:rPr lang="es-ES_tradnl" sz="2800" dirty="0" smtClean="0"/>
              <a:t>1</a:t>
            </a:r>
            <a:r>
              <a:rPr lang="es-ES_tradnl" sz="2800" dirty="0" smtClean="0"/>
              <a:t>	50%</a:t>
            </a:r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dirty="0" err="1" smtClean="0"/>
              <a:t>Assignment</a:t>
            </a:r>
            <a:r>
              <a:rPr lang="es-ES_tradnl" sz="2800" dirty="0" smtClean="0"/>
              <a:t> 2 </a:t>
            </a:r>
            <a:r>
              <a:rPr lang="es-ES_tradnl" sz="2800" dirty="0" smtClean="0"/>
              <a:t>	50%</a:t>
            </a:r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b="1" dirty="0" smtClean="0"/>
              <a:t>Total </a:t>
            </a:r>
            <a:r>
              <a:rPr lang="es-ES_tradnl" sz="2800" b="1" dirty="0" err="1" smtClean="0"/>
              <a:t>marks</a:t>
            </a:r>
            <a:r>
              <a:rPr lang="es-ES_tradnl" sz="2800" b="1" dirty="0" smtClean="0"/>
              <a:t>		100%</a:t>
            </a:r>
            <a:endParaRPr lang="en-GB" sz="2800" b="1" dirty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6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827584" y="1844824"/>
            <a:ext cx="65527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Who of you is working?</a:t>
            </a:r>
            <a:endParaRPr lang="en-GB" sz="2400" dirty="0" smtClean="0"/>
          </a:p>
        </p:txBody>
      </p:sp>
      <p:sp>
        <p:nvSpPr>
          <p:cNvPr id="15" name="TextBox 14"/>
          <p:cNvSpPr txBox="1"/>
          <p:nvPr/>
        </p:nvSpPr>
        <p:spPr>
          <a:xfrm>
            <a:off x="850032" y="2514523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Who is working in the construction industry?</a:t>
            </a:r>
            <a:endParaRPr lang="en-GB" sz="2400" dirty="0" smtClean="0"/>
          </a:p>
        </p:txBody>
      </p:sp>
      <p:sp>
        <p:nvSpPr>
          <p:cNvPr id="12" name="Rectangle 11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827584" y="3178090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Who has built his own house or participated in it?</a:t>
            </a:r>
            <a:endParaRPr lang="en-GB" sz="2400" dirty="0" smtClean="0"/>
          </a:p>
        </p:txBody>
      </p:sp>
      <p:sp>
        <p:nvSpPr>
          <p:cNvPr id="17" name="TextBox 16"/>
          <p:cNvSpPr txBox="1"/>
          <p:nvPr/>
        </p:nvSpPr>
        <p:spPr>
          <a:xfrm>
            <a:off x="850032" y="3841657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Who can build a wall by himself/herself?</a:t>
            </a:r>
            <a:endParaRPr lang="en-GB" sz="2400" dirty="0" smtClean="0"/>
          </a:p>
        </p:txBody>
      </p:sp>
      <p:sp>
        <p:nvSpPr>
          <p:cNvPr id="18" name="TextBox 17"/>
          <p:cNvSpPr txBox="1"/>
          <p:nvPr/>
        </p:nvSpPr>
        <p:spPr>
          <a:xfrm>
            <a:off x="850032" y="4511795"/>
            <a:ext cx="72728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Who knows what a DPC is?</a:t>
            </a:r>
            <a:endParaRPr lang="en-GB" sz="2400" dirty="0" smtClean="0"/>
          </a:p>
        </p:txBody>
      </p:sp>
    </p:spTree>
    <p:extLst>
      <p:ext uri="{BB962C8B-B14F-4D97-AF65-F5344CB8AC3E}">
        <p14:creationId xmlns:p14="http://schemas.microsoft.com/office/powerpoint/2010/main" val="37377696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5" grpId="0"/>
      <p:bldP spid="13" grpId="0"/>
      <p:bldP spid="17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899592" y="1798163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Classes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1331640" y="2780928"/>
            <a:ext cx="5976664" cy="2349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200"/>
              </a:spcAft>
            </a:pPr>
            <a:r>
              <a:rPr lang="es-ES_tradnl" sz="2800" dirty="0" err="1" smtClean="0"/>
              <a:t>Achieve</a:t>
            </a:r>
            <a:r>
              <a:rPr lang="es-ES_tradnl" sz="2800" dirty="0" smtClean="0"/>
              <a:t> </a:t>
            </a:r>
            <a:r>
              <a:rPr lang="es-ES_tradnl" sz="2800" dirty="0" err="1" smtClean="0"/>
              <a:t>k</a:t>
            </a:r>
            <a:r>
              <a:rPr lang="es-ES_tradnl" sz="2800" dirty="0" err="1" smtClean="0"/>
              <a:t>nowledge</a:t>
            </a:r>
            <a:r>
              <a:rPr lang="es-ES_tradnl" sz="2800" dirty="0" smtClean="0"/>
              <a:t> and </a:t>
            </a:r>
            <a:r>
              <a:rPr lang="es-ES_tradnl" sz="2800" dirty="0" err="1" smtClean="0"/>
              <a:t>skills</a:t>
            </a: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dirty="0" err="1" smtClean="0"/>
              <a:t>Lecturing</a:t>
            </a:r>
            <a:r>
              <a:rPr lang="es-ES_tradnl" sz="2800" dirty="0" smtClean="0"/>
              <a:t> </a:t>
            </a:r>
            <a:r>
              <a:rPr lang="es-ES_tradnl" sz="2800" dirty="0" err="1" smtClean="0"/>
              <a:t>classes</a:t>
            </a: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dirty="0" err="1" smtClean="0"/>
              <a:t>Not</a:t>
            </a:r>
            <a:r>
              <a:rPr lang="es-ES_tradnl" sz="2800" dirty="0" smtClean="0"/>
              <a:t> </a:t>
            </a:r>
            <a:r>
              <a:rPr lang="es-ES_tradnl" sz="2800" dirty="0" err="1" smtClean="0"/>
              <a:t>unidirectional</a:t>
            </a:r>
            <a:r>
              <a:rPr lang="es-ES_tradnl" sz="2800" dirty="0" smtClean="0"/>
              <a:t> </a:t>
            </a:r>
            <a:r>
              <a:rPr lang="es-ES_tradnl" sz="2800" dirty="0" err="1" smtClean="0"/>
              <a:t>but</a:t>
            </a:r>
            <a:r>
              <a:rPr lang="es-ES_tradnl" sz="2800" dirty="0" smtClean="0"/>
              <a:t> </a:t>
            </a:r>
            <a:r>
              <a:rPr lang="es-ES_tradnl" sz="2800" dirty="0" err="1" smtClean="0"/>
              <a:t>bidirectional</a:t>
            </a:r>
            <a:endParaRPr lang="es-ES_tradnl" sz="2800" dirty="0" smtClean="0"/>
          </a:p>
          <a:p>
            <a:pPr>
              <a:spcAft>
                <a:spcPts val="200"/>
              </a:spcAft>
            </a:pPr>
            <a:r>
              <a:rPr lang="es-ES_tradnl" sz="2800" dirty="0" err="1" smtClean="0"/>
              <a:t>Questions</a:t>
            </a:r>
            <a:r>
              <a:rPr lang="es-ES_tradnl" sz="2800" dirty="0" smtClean="0"/>
              <a:t> and case </a:t>
            </a:r>
            <a:r>
              <a:rPr lang="es-ES_tradnl" sz="2800" dirty="0" err="1" smtClean="0"/>
              <a:t>studies</a:t>
            </a:r>
            <a:r>
              <a:rPr lang="es-ES_tradnl" sz="2800" dirty="0" smtClean="0"/>
              <a:t> </a:t>
            </a:r>
          </a:p>
          <a:p>
            <a:pPr>
              <a:spcAft>
                <a:spcPts val="200"/>
              </a:spcAft>
            </a:pPr>
            <a:r>
              <a:rPr lang="es-ES_tradnl" sz="2800" dirty="0" err="1" smtClean="0"/>
              <a:t>Discussion</a:t>
            </a:r>
            <a:endParaRPr lang="es-ES_tradnl" sz="2800" dirty="0" smtClean="0"/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06400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149" y="66530"/>
            <a:ext cx="9035406" cy="683568"/>
            <a:chOff x="1149" y="66530"/>
            <a:chExt cx="9035406" cy="683568"/>
          </a:xfrm>
        </p:grpSpPr>
        <p:pic>
          <p:nvPicPr>
            <p:cNvPr id="5" name="Picture 3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149" y="66530"/>
              <a:ext cx="683568" cy="68356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683998" y="82478"/>
              <a:ext cx="8351779" cy="45719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prstClr val="white"/>
                </a:solidFill>
              </a:endParaRPr>
            </a:p>
          </p:txBody>
        </p:sp>
        <p:sp>
          <p:nvSpPr>
            <p:cNvPr id="7" name="Rectangle 6"/>
            <p:cNvSpPr/>
            <p:nvPr/>
          </p:nvSpPr>
          <p:spPr>
            <a:xfrm>
              <a:off x="684717" y="138500"/>
              <a:ext cx="8351779" cy="269813"/>
            </a:xfrm>
            <a:prstGeom prst="rect">
              <a:avLst/>
            </a:prstGeom>
            <a:solidFill>
              <a:srgbClr val="FFE88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b="1" dirty="0" smtClean="0">
                  <a:solidFill>
                    <a:srgbClr val="0070C0"/>
                  </a:solidFill>
                </a:rPr>
                <a:t>INTRODUCTION</a:t>
              </a:r>
              <a:endParaRPr lang="en-GB" sz="1400" b="1" dirty="0">
                <a:solidFill>
                  <a:srgbClr val="0070C0"/>
                </a:solidFill>
              </a:endParaRPr>
            </a:p>
          </p:txBody>
        </p:sp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4717" y="412283"/>
              <a:ext cx="8351838" cy="49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111439-9782-4B4E-87CD-D9F971FC5EF1}" type="slidenum">
              <a:rPr lang="en-GB" smtClean="0"/>
              <a:pPr/>
              <a:t>8</a:t>
            </a:fld>
            <a:endParaRPr lang="en-GB"/>
          </a:p>
        </p:txBody>
      </p:sp>
      <p:sp>
        <p:nvSpPr>
          <p:cNvPr id="2" name="TextBox 1"/>
          <p:cNvSpPr txBox="1"/>
          <p:nvPr/>
        </p:nvSpPr>
        <p:spPr>
          <a:xfrm>
            <a:off x="3275856" y="3212976"/>
            <a:ext cx="34203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1200"/>
              </a:spcAft>
            </a:pPr>
            <a:r>
              <a:rPr lang="en-GB" sz="2800" b="1" dirty="0" smtClean="0">
                <a:solidFill>
                  <a:schemeClr val="accent1"/>
                </a:solidFill>
              </a:rPr>
              <a:t>Any questions?</a:t>
            </a:r>
            <a:endParaRPr lang="en-GB" sz="2800" b="1" dirty="0">
              <a:solidFill>
                <a:schemeClr val="accent1"/>
              </a:solidFill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1259632" y="548853"/>
            <a:ext cx="6696744" cy="40011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en-US" sz="2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FUNDAMENTALS OF CONSTRUCTION TECHNOLOGY</a:t>
            </a:r>
            <a:endParaRPr lang="en-US" sz="20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91647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1567</TotalTime>
  <Words>169</Words>
  <Application>Microsoft Office PowerPoint</Application>
  <PresentationFormat>On-screen Show (4:3)</PresentationFormat>
  <Paragraphs>68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1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Ferriz-Papi, Juan</dc:creator>
  <cp:lastModifiedBy>Juan Ferriz-Papi</cp:lastModifiedBy>
  <cp:revision>30</cp:revision>
  <dcterms:created xsi:type="dcterms:W3CDTF">2015-09-15T12:16:09Z</dcterms:created>
  <dcterms:modified xsi:type="dcterms:W3CDTF">2020-01-21T08:22:58Z</dcterms:modified>
</cp:coreProperties>
</file>