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5" r:id="rId1"/>
  </p:sldMasterIdLst>
  <p:notesMasterIdLst>
    <p:notesMasterId r:id="rId13"/>
  </p:notesMasterIdLst>
  <p:sldIdLst>
    <p:sldId id="256" r:id="rId2"/>
    <p:sldId id="257" r:id="rId3"/>
    <p:sldId id="264" r:id="rId4"/>
    <p:sldId id="265" r:id="rId5"/>
    <p:sldId id="261" r:id="rId6"/>
    <p:sldId id="258" r:id="rId7"/>
    <p:sldId id="259" r:id="rId8"/>
    <p:sldId id="260" r:id="rId9"/>
    <p:sldId id="263" r:id="rId10"/>
    <p:sldId id="262"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CCFF"/>
    <a:srgbClr val="66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982" autoAdjust="0"/>
    <p:restoredTop sz="94660"/>
  </p:normalViewPr>
  <p:slideViewPr>
    <p:cSldViewPr snapToGrid="0">
      <p:cViewPr>
        <p:scale>
          <a:sx n="70" d="100"/>
          <a:sy n="70" d="100"/>
        </p:scale>
        <p:origin x="1734" y="8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F44951-A111-40B6-AB30-23DC4002D736}" type="doc">
      <dgm:prSet loTypeId="urn:microsoft.com/office/officeart/2011/layout/CircleProcess" loCatId="process" qsTypeId="urn:microsoft.com/office/officeart/2005/8/quickstyle/simple1" qsCatId="simple" csTypeId="urn:microsoft.com/office/officeart/2005/8/colors/accent1_2" csCatId="accent1" phldr="1"/>
      <dgm:spPr/>
      <dgm:t>
        <a:bodyPr/>
        <a:lstStyle/>
        <a:p>
          <a:endParaRPr lang="en-US"/>
        </a:p>
      </dgm:t>
    </dgm:pt>
    <dgm:pt modelId="{EADA6C2A-67B1-4A40-943F-F2973837B972}">
      <dgm:prSet phldrT="[Text]" custT="1"/>
      <dgm:spPr/>
      <dgm:t>
        <a:bodyPr/>
        <a:lstStyle/>
        <a:p>
          <a:r>
            <a:rPr lang="en-US" sz="1400" b="1" dirty="0" smtClean="0">
              <a:latin typeface="Comic Sans MS" panose="030F0702030302020204" pitchFamily="66" charset="0"/>
            </a:rPr>
            <a:t>1975- Bill Gates And Paul Allen founded Microsoft </a:t>
          </a:r>
          <a:endParaRPr lang="en-US" sz="1400" b="1" dirty="0">
            <a:latin typeface="Comic Sans MS" panose="030F0702030302020204" pitchFamily="66" charset="0"/>
          </a:endParaRPr>
        </a:p>
      </dgm:t>
    </dgm:pt>
    <dgm:pt modelId="{5CD0FA10-1ADA-4F84-ACC4-CB7BFE6ED166}" type="parTrans" cxnId="{E0CF6009-C8CC-4AC9-AF37-107FB76D7EE2}">
      <dgm:prSet/>
      <dgm:spPr/>
      <dgm:t>
        <a:bodyPr/>
        <a:lstStyle/>
        <a:p>
          <a:endParaRPr lang="en-US"/>
        </a:p>
      </dgm:t>
    </dgm:pt>
    <dgm:pt modelId="{BAA71322-CE83-4ECD-B778-23288481E14E}" type="sibTrans" cxnId="{E0CF6009-C8CC-4AC9-AF37-107FB76D7EE2}">
      <dgm:prSet/>
      <dgm:spPr/>
      <dgm:t>
        <a:bodyPr/>
        <a:lstStyle/>
        <a:p>
          <a:endParaRPr lang="en-US"/>
        </a:p>
      </dgm:t>
    </dgm:pt>
    <dgm:pt modelId="{1C4A00A5-06FA-4EB7-8274-90D2D98B203A}">
      <dgm:prSet phldrT="[Text]" custT="1"/>
      <dgm:spPr/>
      <dgm:t>
        <a:bodyPr/>
        <a:lstStyle/>
        <a:p>
          <a:r>
            <a:rPr lang="en-US" sz="1200" b="1" dirty="0" smtClean="0">
              <a:latin typeface="Comic Sans MS" panose="030F0702030302020204" pitchFamily="66" charset="0"/>
            </a:rPr>
            <a:t>1983- Microsoft Announces Multi-Tool Word now known as Microsoft Word </a:t>
          </a:r>
          <a:endParaRPr lang="en-US" sz="1200" b="1" dirty="0">
            <a:latin typeface="Comic Sans MS" panose="030F0702030302020204" pitchFamily="66" charset="0"/>
          </a:endParaRPr>
        </a:p>
      </dgm:t>
    </dgm:pt>
    <dgm:pt modelId="{F719E63F-81BA-4FDE-BAE4-D45DCD721FE3}" type="parTrans" cxnId="{0CE54157-3C57-4945-B7CE-646B120D4687}">
      <dgm:prSet/>
      <dgm:spPr/>
      <dgm:t>
        <a:bodyPr/>
        <a:lstStyle/>
        <a:p>
          <a:endParaRPr lang="en-US"/>
        </a:p>
      </dgm:t>
    </dgm:pt>
    <dgm:pt modelId="{B34311F4-3B3D-4171-AB89-1683CD093595}" type="sibTrans" cxnId="{0CE54157-3C57-4945-B7CE-646B120D4687}">
      <dgm:prSet/>
      <dgm:spPr/>
      <dgm:t>
        <a:bodyPr/>
        <a:lstStyle/>
        <a:p>
          <a:endParaRPr lang="en-US"/>
        </a:p>
      </dgm:t>
    </dgm:pt>
    <dgm:pt modelId="{F2D252AF-15FB-4A03-A90C-5B93D302095B}">
      <dgm:prSet phldrT="[Text]" custT="1"/>
      <dgm:spPr/>
      <dgm:t>
        <a:bodyPr/>
        <a:lstStyle/>
        <a:p>
          <a:r>
            <a:rPr lang="en-US" sz="1400" b="1" dirty="0" smtClean="0">
              <a:latin typeface="Comic Sans MS" panose="030F0702030302020204" pitchFamily="66" charset="0"/>
            </a:rPr>
            <a:t>1990- Microsoft releases Microsoft Office  </a:t>
          </a:r>
          <a:endParaRPr lang="en-US" sz="1400" b="1" dirty="0">
            <a:latin typeface="Comic Sans MS" panose="030F0702030302020204" pitchFamily="66" charset="0"/>
          </a:endParaRPr>
        </a:p>
      </dgm:t>
    </dgm:pt>
    <dgm:pt modelId="{5007CD70-DBDF-43DF-907D-1E94A84C28BB}" type="parTrans" cxnId="{3690ED70-8858-485A-B8A1-E1EA9212B112}">
      <dgm:prSet/>
      <dgm:spPr/>
      <dgm:t>
        <a:bodyPr/>
        <a:lstStyle/>
        <a:p>
          <a:endParaRPr lang="en-US"/>
        </a:p>
      </dgm:t>
    </dgm:pt>
    <dgm:pt modelId="{5CE30FEA-407A-4CFE-8FE5-BB8637E0C41E}" type="sibTrans" cxnId="{3690ED70-8858-485A-B8A1-E1EA9212B112}">
      <dgm:prSet/>
      <dgm:spPr/>
      <dgm:t>
        <a:bodyPr/>
        <a:lstStyle/>
        <a:p>
          <a:endParaRPr lang="en-US"/>
        </a:p>
      </dgm:t>
    </dgm:pt>
    <dgm:pt modelId="{5E5000D2-F5AF-43A7-9279-201B31D30DE7}">
      <dgm:prSet phldrT="[Text]" custT="1"/>
      <dgm:spPr/>
      <dgm:t>
        <a:bodyPr/>
        <a:lstStyle/>
        <a:p>
          <a:r>
            <a:rPr lang="en-US" sz="1200" b="1" i="0" dirty="0" smtClean="0">
              <a:latin typeface="Comic Sans MS" panose="030F0702030302020204" pitchFamily="66" charset="0"/>
            </a:rPr>
            <a:t>2000- Microsoft Releases Windows ME (Improved support for Digital media</a:t>
          </a:r>
          <a:endParaRPr lang="en-US" sz="1200" b="1" i="0" dirty="0">
            <a:latin typeface="Comic Sans MS" panose="030F0702030302020204" pitchFamily="66" charset="0"/>
          </a:endParaRPr>
        </a:p>
      </dgm:t>
    </dgm:pt>
    <dgm:pt modelId="{66058693-C5F5-4F14-AE52-F743416B26B5}" type="parTrans" cxnId="{D2EA82E1-95BF-4F53-92D7-069D265D0CDC}">
      <dgm:prSet/>
      <dgm:spPr/>
      <dgm:t>
        <a:bodyPr/>
        <a:lstStyle/>
        <a:p>
          <a:endParaRPr lang="en-US"/>
        </a:p>
      </dgm:t>
    </dgm:pt>
    <dgm:pt modelId="{8FDD26CC-8FA4-4F3F-BB5E-F375CB9778EE}" type="sibTrans" cxnId="{D2EA82E1-95BF-4F53-92D7-069D265D0CDC}">
      <dgm:prSet/>
      <dgm:spPr/>
      <dgm:t>
        <a:bodyPr/>
        <a:lstStyle/>
        <a:p>
          <a:endParaRPr lang="en-US"/>
        </a:p>
      </dgm:t>
    </dgm:pt>
    <dgm:pt modelId="{9F41C0F0-1A55-4D14-B700-B62571C0736E}">
      <dgm:prSet phldrT="[Text]" custT="1"/>
      <dgm:spPr/>
      <dgm:t>
        <a:bodyPr/>
        <a:lstStyle/>
        <a:p>
          <a:r>
            <a:rPr lang="en-US" sz="1400" b="1" dirty="0" smtClean="0">
              <a:latin typeface="Comic Sans MS" panose="030F0702030302020204" pitchFamily="66" charset="0"/>
            </a:rPr>
            <a:t>2010- Microsoft Releases Bing search engine</a:t>
          </a:r>
          <a:endParaRPr lang="en-US" sz="1400" b="1" dirty="0">
            <a:latin typeface="Comic Sans MS" panose="030F0702030302020204" pitchFamily="66" charset="0"/>
          </a:endParaRPr>
        </a:p>
      </dgm:t>
    </dgm:pt>
    <dgm:pt modelId="{04EBB9E9-EB8C-4221-A58D-895EBEADBD16}" type="parTrans" cxnId="{F4873ECD-2DCB-41DB-B464-4AC39240EC17}">
      <dgm:prSet/>
      <dgm:spPr/>
      <dgm:t>
        <a:bodyPr/>
        <a:lstStyle/>
        <a:p>
          <a:endParaRPr lang="en-US"/>
        </a:p>
      </dgm:t>
    </dgm:pt>
    <dgm:pt modelId="{E6AA9CA7-25F3-4DF4-974A-B71D55FA071F}" type="sibTrans" cxnId="{F4873ECD-2DCB-41DB-B464-4AC39240EC17}">
      <dgm:prSet/>
      <dgm:spPr/>
      <dgm:t>
        <a:bodyPr/>
        <a:lstStyle/>
        <a:p>
          <a:endParaRPr lang="en-US"/>
        </a:p>
      </dgm:t>
    </dgm:pt>
    <dgm:pt modelId="{5F96DE8B-BDBA-4F84-9046-DB128C2A0A0A}">
      <dgm:prSet phldrT="[Text]" custT="1"/>
      <dgm:spPr/>
      <dgm:t>
        <a:bodyPr/>
        <a:lstStyle/>
        <a:p>
          <a:r>
            <a:rPr lang="en-US" sz="1400" b="1" dirty="0" smtClean="0">
              <a:latin typeface="Comic Sans MS" panose="030F0702030302020204" pitchFamily="66" charset="0"/>
            </a:rPr>
            <a:t>2016- a Cloud based tool is launched as part of Office 365</a:t>
          </a:r>
        </a:p>
        <a:p>
          <a:endParaRPr lang="en-US" sz="1300" dirty="0"/>
        </a:p>
      </dgm:t>
    </dgm:pt>
    <dgm:pt modelId="{F49412B5-A798-49C3-9773-7416ACEE2854}" type="parTrans" cxnId="{34E52805-3C57-48B6-B845-DE0358684825}">
      <dgm:prSet/>
      <dgm:spPr/>
      <dgm:t>
        <a:bodyPr/>
        <a:lstStyle/>
        <a:p>
          <a:endParaRPr lang="en-US"/>
        </a:p>
      </dgm:t>
    </dgm:pt>
    <dgm:pt modelId="{0C1C6CAD-4C17-4130-9DDE-BC5D10334F48}" type="sibTrans" cxnId="{34E52805-3C57-48B6-B845-DE0358684825}">
      <dgm:prSet/>
      <dgm:spPr/>
      <dgm:t>
        <a:bodyPr/>
        <a:lstStyle/>
        <a:p>
          <a:endParaRPr lang="en-US"/>
        </a:p>
      </dgm:t>
    </dgm:pt>
    <dgm:pt modelId="{B6665100-8028-43E1-97B4-9CA70A935D07}" type="pres">
      <dgm:prSet presAssocID="{13F44951-A111-40B6-AB30-23DC4002D736}" presName="Name0" presStyleCnt="0">
        <dgm:presLayoutVars>
          <dgm:chMax val="11"/>
          <dgm:chPref val="11"/>
          <dgm:dir/>
          <dgm:resizeHandles/>
        </dgm:presLayoutVars>
      </dgm:prSet>
      <dgm:spPr/>
    </dgm:pt>
    <dgm:pt modelId="{904CC721-F673-4307-B4E5-3095C149A896}" type="pres">
      <dgm:prSet presAssocID="{5F96DE8B-BDBA-4F84-9046-DB128C2A0A0A}" presName="Accent6" presStyleCnt="0"/>
      <dgm:spPr/>
    </dgm:pt>
    <dgm:pt modelId="{0DFCA0FB-CB79-4A9B-921B-D6123CE58A87}" type="pres">
      <dgm:prSet presAssocID="{5F96DE8B-BDBA-4F84-9046-DB128C2A0A0A}" presName="Accent" presStyleLbl="node1" presStyleIdx="0" presStyleCnt="6"/>
      <dgm:spPr/>
    </dgm:pt>
    <dgm:pt modelId="{2D177F52-120B-4A30-85AB-CEA2469D6143}" type="pres">
      <dgm:prSet presAssocID="{5F96DE8B-BDBA-4F84-9046-DB128C2A0A0A}" presName="ParentBackground6" presStyleCnt="0"/>
      <dgm:spPr/>
    </dgm:pt>
    <dgm:pt modelId="{F23A37DA-DA64-409C-8FF7-2DFA747DF0B7}" type="pres">
      <dgm:prSet presAssocID="{5F96DE8B-BDBA-4F84-9046-DB128C2A0A0A}" presName="ParentBackground" presStyleLbl="fgAcc1" presStyleIdx="0" presStyleCnt="6" custLinFactNeighborX="-820" custLinFactNeighborY="5740"/>
      <dgm:spPr/>
      <dgm:t>
        <a:bodyPr/>
        <a:lstStyle/>
        <a:p>
          <a:endParaRPr lang="en-US"/>
        </a:p>
      </dgm:t>
    </dgm:pt>
    <dgm:pt modelId="{786D23B9-01A2-4F5B-9DFF-9D936309C797}" type="pres">
      <dgm:prSet presAssocID="{5F96DE8B-BDBA-4F84-9046-DB128C2A0A0A}" presName="Parent6" presStyleLbl="revTx" presStyleIdx="0" presStyleCnt="0">
        <dgm:presLayoutVars>
          <dgm:chMax val="1"/>
          <dgm:chPref val="1"/>
          <dgm:bulletEnabled val="1"/>
        </dgm:presLayoutVars>
      </dgm:prSet>
      <dgm:spPr/>
      <dgm:t>
        <a:bodyPr/>
        <a:lstStyle/>
        <a:p>
          <a:endParaRPr lang="en-US"/>
        </a:p>
      </dgm:t>
    </dgm:pt>
    <dgm:pt modelId="{91951A4A-069B-4FFB-9832-A2258BDA26EC}" type="pres">
      <dgm:prSet presAssocID="{9F41C0F0-1A55-4D14-B700-B62571C0736E}" presName="Accent5" presStyleCnt="0"/>
      <dgm:spPr/>
    </dgm:pt>
    <dgm:pt modelId="{58182636-A2FC-49CF-A29E-155BB0DF8231}" type="pres">
      <dgm:prSet presAssocID="{9F41C0F0-1A55-4D14-B700-B62571C0736E}" presName="Accent" presStyleLbl="node1" presStyleIdx="1" presStyleCnt="6"/>
      <dgm:spPr/>
    </dgm:pt>
    <dgm:pt modelId="{5B05D84D-9A6A-49DB-92B7-E1B1A6441F6F}" type="pres">
      <dgm:prSet presAssocID="{9F41C0F0-1A55-4D14-B700-B62571C0736E}" presName="ParentBackground5" presStyleCnt="0"/>
      <dgm:spPr/>
    </dgm:pt>
    <dgm:pt modelId="{16028B0B-B78D-42E8-A780-FBDBF119A7BD}" type="pres">
      <dgm:prSet presAssocID="{9F41C0F0-1A55-4D14-B700-B62571C0736E}" presName="ParentBackground" presStyleLbl="fgAcc1" presStyleIdx="1" presStyleCnt="6"/>
      <dgm:spPr/>
      <dgm:t>
        <a:bodyPr/>
        <a:lstStyle/>
        <a:p>
          <a:endParaRPr lang="en-US"/>
        </a:p>
      </dgm:t>
    </dgm:pt>
    <dgm:pt modelId="{27431166-5CDD-4B94-961E-737FD164443D}" type="pres">
      <dgm:prSet presAssocID="{9F41C0F0-1A55-4D14-B700-B62571C0736E}" presName="Parent5" presStyleLbl="revTx" presStyleIdx="0" presStyleCnt="0">
        <dgm:presLayoutVars>
          <dgm:chMax val="1"/>
          <dgm:chPref val="1"/>
          <dgm:bulletEnabled val="1"/>
        </dgm:presLayoutVars>
      </dgm:prSet>
      <dgm:spPr/>
      <dgm:t>
        <a:bodyPr/>
        <a:lstStyle/>
        <a:p>
          <a:endParaRPr lang="en-US"/>
        </a:p>
      </dgm:t>
    </dgm:pt>
    <dgm:pt modelId="{45887000-839B-47F9-A787-6CFBDCC33C64}" type="pres">
      <dgm:prSet presAssocID="{5E5000D2-F5AF-43A7-9279-201B31D30DE7}" presName="Accent4" presStyleCnt="0"/>
      <dgm:spPr/>
    </dgm:pt>
    <dgm:pt modelId="{8B406E72-279A-4D24-B39A-5F3B5F2D9D7A}" type="pres">
      <dgm:prSet presAssocID="{5E5000D2-F5AF-43A7-9279-201B31D30DE7}" presName="Accent" presStyleLbl="node1" presStyleIdx="2" presStyleCnt="6"/>
      <dgm:spPr/>
    </dgm:pt>
    <dgm:pt modelId="{A95CB64E-8461-4599-85CA-42710795299E}" type="pres">
      <dgm:prSet presAssocID="{5E5000D2-F5AF-43A7-9279-201B31D30DE7}" presName="ParentBackground4" presStyleCnt="0"/>
      <dgm:spPr/>
    </dgm:pt>
    <dgm:pt modelId="{E48867CD-9E9E-46C8-85F5-BBD2DBE32E5D}" type="pres">
      <dgm:prSet presAssocID="{5E5000D2-F5AF-43A7-9279-201B31D30DE7}" presName="ParentBackground" presStyleLbl="fgAcc1" presStyleIdx="2" presStyleCnt="6"/>
      <dgm:spPr/>
      <dgm:t>
        <a:bodyPr/>
        <a:lstStyle/>
        <a:p>
          <a:endParaRPr lang="en-US"/>
        </a:p>
      </dgm:t>
    </dgm:pt>
    <dgm:pt modelId="{2AAFC57D-3275-4E89-818B-3C769614A05C}" type="pres">
      <dgm:prSet presAssocID="{5E5000D2-F5AF-43A7-9279-201B31D30DE7}" presName="Parent4" presStyleLbl="revTx" presStyleIdx="0" presStyleCnt="0">
        <dgm:presLayoutVars>
          <dgm:chMax val="1"/>
          <dgm:chPref val="1"/>
          <dgm:bulletEnabled val="1"/>
        </dgm:presLayoutVars>
      </dgm:prSet>
      <dgm:spPr/>
      <dgm:t>
        <a:bodyPr/>
        <a:lstStyle/>
        <a:p>
          <a:endParaRPr lang="en-US"/>
        </a:p>
      </dgm:t>
    </dgm:pt>
    <dgm:pt modelId="{5A22C462-5C2B-4D20-B8B2-A71DA3AF96D7}" type="pres">
      <dgm:prSet presAssocID="{F2D252AF-15FB-4A03-A90C-5B93D302095B}" presName="Accent3" presStyleCnt="0"/>
      <dgm:spPr/>
    </dgm:pt>
    <dgm:pt modelId="{2A14F99B-A7A4-4122-90EF-28EDFBAC021B}" type="pres">
      <dgm:prSet presAssocID="{F2D252AF-15FB-4A03-A90C-5B93D302095B}" presName="Accent" presStyleLbl="node1" presStyleIdx="3" presStyleCnt="6"/>
      <dgm:spPr/>
    </dgm:pt>
    <dgm:pt modelId="{E0A8B058-BA52-4C21-9B07-355AAB788B72}" type="pres">
      <dgm:prSet presAssocID="{F2D252AF-15FB-4A03-A90C-5B93D302095B}" presName="ParentBackground3" presStyleCnt="0"/>
      <dgm:spPr/>
    </dgm:pt>
    <dgm:pt modelId="{5295E8A2-9085-436A-9BCD-4916E5FFFC7D}" type="pres">
      <dgm:prSet presAssocID="{F2D252AF-15FB-4A03-A90C-5B93D302095B}" presName="ParentBackground" presStyleLbl="fgAcc1" presStyleIdx="3" presStyleCnt="6"/>
      <dgm:spPr/>
      <dgm:t>
        <a:bodyPr/>
        <a:lstStyle/>
        <a:p>
          <a:endParaRPr lang="en-US"/>
        </a:p>
      </dgm:t>
    </dgm:pt>
    <dgm:pt modelId="{AD8AA39D-7B82-45A1-AA65-7FDCE2FA6B77}" type="pres">
      <dgm:prSet presAssocID="{F2D252AF-15FB-4A03-A90C-5B93D302095B}" presName="Parent3" presStyleLbl="revTx" presStyleIdx="0" presStyleCnt="0">
        <dgm:presLayoutVars>
          <dgm:chMax val="1"/>
          <dgm:chPref val="1"/>
          <dgm:bulletEnabled val="1"/>
        </dgm:presLayoutVars>
      </dgm:prSet>
      <dgm:spPr/>
      <dgm:t>
        <a:bodyPr/>
        <a:lstStyle/>
        <a:p>
          <a:endParaRPr lang="en-US"/>
        </a:p>
      </dgm:t>
    </dgm:pt>
    <dgm:pt modelId="{89DE3BEA-BC51-43B6-93CD-1E4EF7AF3B15}" type="pres">
      <dgm:prSet presAssocID="{1C4A00A5-06FA-4EB7-8274-90D2D98B203A}" presName="Accent2" presStyleCnt="0"/>
      <dgm:spPr/>
    </dgm:pt>
    <dgm:pt modelId="{BC545D91-B631-41B9-8241-642966EE8AA9}" type="pres">
      <dgm:prSet presAssocID="{1C4A00A5-06FA-4EB7-8274-90D2D98B203A}" presName="Accent" presStyleLbl="node1" presStyleIdx="4" presStyleCnt="6"/>
      <dgm:spPr/>
    </dgm:pt>
    <dgm:pt modelId="{3EEC688A-0DAD-4F27-AF07-2159F92E851B}" type="pres">
      <dgm:prSet presAssocID="{1C4A00A5-06FA-4EB7-8274-90D2D98B203A}" presName="ParentBackground2" presStyleCnt="0"/>
      <dgm:spPr/>
    </dgm:pt>
    <dgm:pt modelId="{9BAE73C9-5F2A-41B9-BA8E-20D212629FF4}" type="pres">
      <dgm:prSet presAssocID="{1C4A00A5-06FA-4EB7-8274-90D2D98B203A}" presName="ParentBackground" presStyleLbl="fgAcc1" presStyleIdx="4" presStyleCnt="6" custLinFactNeighborX="-820" custLinFactNeighborY="820"/>
      <dgm:spPr/>
      <dgm:t>
        <a:bodyPr/>
        <a:lstStyle/>
        <a:p>
          <a:endParaRPr lang="en-US"/>
        </a:p>
      </dgm:t>
    </dgm:pt>
    <dgm:pt modelId="{0132396B-C634-4FB9-A034-A6BE2ADBAA80}" type="pres">
      <dgm:prSet presAssocID="{1C4A00A5-06FA-4EB7-8274-90D2D98B203A}" presName="Parent2" presStyleLbl="revTx" presStyleIdx="0" presStyleCnt="0">
        <dgm:presLayoutVars>
          <dgm:chMax val="1"/>
          <dgm:chPref val="1"/>
          <dgm:bulletEnabled val="1"/>
        </dgm:presLayoutVars>
      </dgm:prSet>
      <dgm:spPr/>
      <dgm:t>
        <a:bodyPr/>
        <a:lstStyle/>
        <a:p>
          <a:endParaRPr lang="en-US"/>
        </a:p>
      </dgm:t>
    </dgm:pt>
    <dgm:pt modelId="{1C397147-2F5A-4533-A191-B05376C126EA}" type="pres">
      <dgm:prSet presAssocID="{EADA6C2A-67B1-4A40-943F-F2973837B972}" presName="Accent1" presStyleCnt="0"/>
      <dgm:spPr/>
    </dgm:pt>
    <dgm:pt modelId="{B4546953-4394-441C-AE38-7C7F044042C3}" type="pres">
      <dgm:prSet presAssocID="{EADA6C2A-67B1-4A40-943F-F2973837B972}" presName="Accent" presStyleLbl="node1" presStyleIdx="5" presStyleCnt="6"/>
      <dgm:spPr/>
    </dgm:pt>
    <dgm:pt modelId="{5F3B0E34-97DA-42B3-8344-4A1F477E8A18}" type="pres">
      <dgm:prSet presAssocID="{EADA6C2A-67B1-4A40-943F-F2973837B972}" presName="ParentBackground1" presStyleCnt="0"/>
      <dgm:spPr/>
    </dgm:pt>
    <dgm:pt modelId="{C49F8DDF-C148-4F64-9C14-72D9FB320497}" type="pres">
      <dgm:prSet presAssocID="{EADA6C2A-67B1-4A40-943F-F2973837B972}" presName="ParentBackground" presStyleLbl="fgAcc1" presStyleIdx="5" presStyleCnt="6"/>
      <dgm:spPr/>
      <dgm:t>
        <a:bodyPr/>
        <a:lstStyle/>
        <a:p>
          <a:endParaRPr lang="en-US"/>
        </a:p>
      </dgm:t>
    </dgm:pt>
    <dgm:pt modelId="{EA9D05BB-3BAB-4329-8E75-DE3310E8DAA3}" type="pres">
      <dgm:prSet presAssocID="{EADA6C2A-67B1-4A40-943F-F2973837B972}" presName="Parent1" presStyleLbl="revTx" presStyleIdx="0" presStyleCnt="0">
        <dgm:presLayoutVars>
          <dgm:chMax val="1"/>
          <dgm:chPref val="1"/>
          <dgm:bulletEnabled val="1"/>
        </dgm:presLayoutVars>
      </dgm:prSet>
      <dgm:spPr/>
      <dgm:t>
        <a:bodyPr/>
        <a:lstStyle/>
        <a:p>
          <a:endParaRPr lang="en-US"/>
        </a:p>
      </dgm:t>
    </dgm:pt>
  </dgm:ptLst>
  <dgm:cxnLst>
    <dgm:cxn modelId="{5A8F4671-ACC5-4834-9639-A677F7EEB57C}" type="presOf" srcId="{1C4A00A5-06FA-4EB7-8274-90D2D98B203A}" destId="{0132396B-C634-4FB9-A034-A6BE2ADBAA80}" srcOrd="1" destOrd="0" presId="urn:microsoft.com/office/officeart/2011/layout/CircleProcess"/>
    <dgm:cxn modelId="{F4873ECD-2DCB-41DB-B464-4AC39240EC17}" srcId="{13F44951-A111-40B6-AB30-23DC4002D736}" destId="{9F41C0F0-1A55-4D14-B700-B62571C0736E}" srcOrd="4" destOrd="0" parTransId="{04EBB9E9-EB8C-4221-A58D-895EBEADBD16}" sibTransId="{E6AA9CA7-25F3-4DF4-974A-B71D55FA071F}"/>
    <dgm:cxn modelId="{D2EA82E1-95BF-4F53-92D7-069D265D0CDC}" srcId="{13F44951-A111-40B6-AB30-23DC4002D736}" destId="{5E5000D2-F5AF-43A7-9279-201B31D30DE7}" srcOrd="3" destOrd="0" parTransId="{66058693-C5F5-4F14-AE52-F743416B26B5}" sibTransId="{8FDD26CC-8FA4-4F3F-BB5E-F375CB9778EE}"/>
    <dgm:cxn modelId="{112AE063-5E67-4E89-895C-AE254E9F3523}" type="presOf" srcId="{5F96DE8B-BDBA-4F84-9046-DB128C2A0A0A}" destId="{786D23B9-01A2-4F5B-9DFF-9D936309C797}" srcOrd="1" destOrd="0" presId="urn:microsoft.com/office/officeart/2011/layout/CircleProcess"/>
    <dgm:cxn modelId="{AABF98C7-DCAF-4DC3-B63B-9D1FC0292452}" type="presOf" srcId="{13F44951-A111-40B6-AB30-23DC4002D736}" destId="{B6665100-8028-43E1-97B4-9CA70A935D07}" srcOrd="0" destOrd="0" presId="urn:microsoft.com/office/officeart/2011/layout/CircleProcess"/>
    <dgm:cxn modelId="{3690ED70-8858-485A-B8A1-E1EA9212B112}" srcId="{13F44951-A111-40B6-AB30-23DC4002D736}" destId="{F2D252AF-15FB-4A03-A90C-5B93D302095B}" srcOrd="2" destOrd="0" parTransId="{5007CD70-DBDF-43DF-907D-1E94A84C28BB}" sibTransId="{5CE30FEA-407A-4CFE-8FE5-BB8637E0C41E}"/>
    <dgm:cxn modelId="{8060E652-E66B-444D-B337-D5C97A2761A8}" type="presOf" srcId="{5E5000D2-F5AF-43A7-9279-201B31D30DE7}" destId="{2AAFC57D-3275-4E89-818B-3C769614A05C}" srcOrd="1" destOrd="0" presId="urn:microsoft.com/office/officeart/2011/layout/CircleProcess"/>
    <dgm:cxn modelId="{96621841-3E5E-47BC-99A3-A0DD5C498366}" type="presOf" srcId="{F2D252AF-15FB-4A03-A90C-5B93D302095B}" destId="{AD8AA39D-7B82-45A1-AA65-7FDCE2FA6B77}" srcOrd="1" destOrd="0" presId="urn:microsoft.com/office/officeart/2011/layout/CircleProcess"/>
    <dgm:cxn modelId="{337426E3-C6D8-47E8-9654-673825958475}" type="presOf" srcId="{F2D252AF-15FB-4A03-A90C-5B93D302095B}" destId="{5295E8A2-9085-436A-9BCD-4916E5FFFC7D}" srcOrd="0" destOrd="0" presId="urn:microsoft.com/office/officeart/2011/layout/CircleProcess"/>
    <dgm:cxn modelId="{47448A69-A24F-4DF2-8026-201776AD472F}" type="presOf" srcId="{1C4A00A5-06FA-4EB7-8274-90D2D98B203A}" destId="{9BAE73C9-5F2A-41B9-BA8E-20D212629FF4}" srcOrd="0" destOrd="0" presId="urn:microsoft.com/office/officeart/2011/layout/CircleProcess"/>
    <dgm:cxn modelId="{8734F1D8-EB6D-4035-8921-E1051B752A61}" type="presOf" srcId="{EADA6C2A-67B1-4A40-943F-F2973837B972}" destId="{EA9D05BB-3BAB-4329-8E75-DE3310E8DAA3}" srcOrd="1" destOrd="0" presId="urn:microsoft.com/office/officeart/2011/layout/CircleProcess"/>
    <dgm:cxn modelId="{132A7C38-BB35-4A6F-A7B6-2A5DBC654D43}" type="presOf" srcId="{9F41C0F0-1A55-4D14-B700-B62571C0736E}" destId="{16028B0B-B78D-42E8-A780-FBDBF119A7BD}" srcOrd="0" destOrd="0" presId="urn:microsoft.com/office/officeart/2011/layout/CircleProcess"/>
    <dgm:cxn modelId="{34E52805-3C57-48B6-B845-DE0358684825}" srcId="{13F44951-A111-40B6-AB30-23DC4002D736}" destId="{5F96DE8B-BDBA-4F84-9046-DB128C2A0A0A}" srcOrd="5" destOrd="0" parTransId="{F49412B5-A798-49C3-9773-7416ACEE2854}" sibTransId="{0C1C6CAD-4C17-4130-9DDE-BC5D10334F48}"/>
    <dgm:cxn modelId="{E0CF6009-C8CC-4AC9-AF37-107FB76D7EE2}" srcId="{13F44951-A111-40B6-AB30-23DC4002D736}" destId="{EADA6C2A-67B1-4A40-943F-F2973837B972}" srcOrd="0" destOrd="0" parTransId="{5CD0FA10-1ADA-4F84-ACC4-CB7BFE6ED166}" sibTransId="{BAA71322-CE83-4ECD-B778-23288481E14E}"/>
    <dgm:cxn modelId="{30CEDAE0-DF8D-45A5-9DC0-45F9E73631C3}" type="presOf" srcId="{5F96DE8B-BDBA-4F84-9046-DB128C2A0A0A}" destId="{F23A37DA-DA64-409C-8FF7-2DFA747DF0B7}" srcOrd="0" destOrd="0" presId="urn:microsoft.com/office/officeart/2011/layout/CircleProcess"/>
    <dgm:cxn modelId="{0CE54157-3C57-4945-B7CE-646B120D4687}" srcId="{13F44951-A111-40B6-AB30-23DC4002D736}" destId="{1C4A00A5-06FA-4EB7-8274-90D2D98B203A}" srcOrd="1" destOrd="0" parTransId="{F719E63F-81BA-4FDE-BAE4-D45DCD721FE3}" sibTransId="{B34311F4-3B3D-4171-AB89-1683CD093595}"/>
    <dgm:cxn modelId="{D7EA70B2-6F3E-4583-BF33-98E3AC09431A}" type="presOf" srcId="{9F41C0F0-1A55-4D14-B700-B62571C0736E}" destId="{27431166-5CDD-4B94-961E-737FD164443D}" srcOrd="1" destOrd="0" presId="urn:microsoft.com/office/officeart/2011/layout/CircleProcess"/>
    <dgm:cxn modelId="{16379F3D-78C7-435E-9723-82B713F50538}" type="presOf" srcId="{5E5000D2-F5AF-43A7-9279-201B31D30DE7}" destId="{E48867CD-9E9E-46C8-85F5-BBD2DBE32E5D}" srcOrd="0" destOrd="0" presId="urn:microsoft.com/office/officeart/2011/layout/CircleProcess"/>
    <dgm:cxn modelId="{E59DEB7F-4F8D-41AA-B20C-4F66C0A9D69E}" type="presOf" srcId="{EADA6C2A-67B1-4A40-943F-F2973837B972}" destId="{C49F8DDF-C148-4F64-9C14-72D9FB320497}" srcOrd="0" destOrd="0" presId="urn:microsoft.com/office/officeart/2011/layout/CircleProcess"/>
    <dgm:cxn modelId="{A53BAEAD-D4E8-49A0-BBB1-113FA5F863D9}" type="presParOf" srcId="{B6665100-8028-43E1-97B4-9CA70A935D07}" destId="{904CC721-F673-4307-B4E5-3095C149A896}" srcOrd="0" destOrd="0" presId="urn:microsoft.com/office/officeart/2011/layout/CircleProcess"/>
    <dgm:cxn modelId="{B1D22B14-4002-4A76-A37D-C9CD55C0E626}" type="presParOf" srcId="{904CC721-F673-4307-B4E5-3095C149A896}" destId="{0DFCA0FB-CB79-4A9B-921B-D6123CE58A87}" srcOrd="0" destOrd="0" presId="urn:microsoft.com/office/officeart/2011/layout/CircleProcess"/>
    <dgm:cxn modelId="{FD615355-BF7A-4B8A-ACEF-4FABA5BE26AC}" type="presParOf" srcId="{B6665100-8028-43E1-97B4-9CA70A935D07}" destId="{2D177F52-120B-4A30-85AB-CEA2469D6143}" srcOrd="1" destOrd="0" presId="urn:microsoft.com/office/officeart/2011/layout/CircleProcess"/>
    <dgm:cxn modelId="{3DCF84EE-44CA-4EF4-B270-F4899252BFEC}" type="presParOf" srcId="{2D177F52-120B-4A30-85AB-CEA2469D6143}" destId="{F23A37DA-DA64-409C-8FF7-2DFA747DF0B7}" srcOrd="0" destOrd="0" presId="urn:microsoft.com/office/officeart/2011/layout/CircleProcess"/>
    <dgm:cxn modelId="{0CF97BA4-57FE-4A92-A519-11D6E1C65551}" type="presParOf" srcId="{B6665100-8028-43E1-97B4-9CA70A935D07}" destId="{786D23B9-01A2-4F5B-9DFF-9D936309C797}" srcOrd="2" destOrd="0" presId="urn:microsoft.com/office/officeart/2011/layout/CircleProcess"/>
    <dgm:cxn modelId="{37BC3E62-5117-46CC-88CA-0D077475706A}" type="presParOf" srcId="{B6665100-8028-43E1-97B4-9CA70A935D07}" destId="{91951A4A-069B-4FFB-9832-A2258BDA26EC}" srcOrd="3" destOrd="0" presId="urn:microsoft.com/office/officeart/2011/layout/CircleProcess"/>
    <dgm:cxn modelId="{65B39E62-BA73-46CC-8B1C-682FFC8E8ADD}" type="presParOf" srcId="{91951A4A-069B-4FFB-9832-A2258BDA26EC}" destId="{58182636-A2FC-49CF-A29E-155BB0DF8231}" srcOrd="0" destOrd="0" presId="urn:microsoft.com/office/officeart/2011/layout/CircleProcess"/>
    <dgm:cxn modelId="{D3F377B7-A7A4-4607-941C-34F14CCE4F95}" type="presParOf" srcId="{B6665100-8028-43E1-97B4-9CA70A935D07}" destId="{5B05D84D-9A6A-49DB-92B7-E1B1A6441F6F}" srcOrd="4" destOrd="0" presId="urn:microsoft.com/office/officeart/2011/layout/CircleProcess"/>
    <dgm:cxn modelId="{4ED3FA14-9A48-43A0-A974-C9121E27F51E}" type="presParOf" srcId="{5B05D84D-9A6A-49DB-92B7-E1B1A6441F6F}" destId="{16028B0B-B78D-42E8-A780-FBDBF119A7BD}" srcOrd="0" destOrd="0" presId="urn:microsoft.com/office/officeart/2011/layout/CircleProcess"/>
    <dgm:cxn modelId="{EC9951D1-7070-49A1-9A5F-BC44DDD2B4E5}" type="presParOf" srcId="{B6665100-8028-43E1-97B4-9CA70A935D07}" destId="{27431166-5CDD-4B94-961E-737FD164443D}" srcOrd="5" destOrd="0" presId="urn:microsoft.com/office/officeart/2011/layout/CircleProcess"/>
    <dgm:cxn modelId="{E1CE78C0-E70A-4AB2-92FF-6A9E45DF85D4}" type="presParOf" srcId="{B6665100-8028-43E1-97B4-9CA70A935D07}" destId="{45887000-839B-47F9-A787-6CFBDCC33C64}" srcOrd="6" destOrd="0" presId="urn:microsoft.com/office/officeart/2011/layout/CircleProcess"/>
    <dgm:cxn modelId="{4C4D636B-EC18-49D4-83C8-52C103D302DB}" type="presParOf" srcId="{45887000-839B-47F9-A787-6CFBDCC33C64}" destId="{8B406E72-279A-4D24-B39A-5F3B5F2D9D7A}" srcOrd="0" destOrd="0" presId="urn:microsoft.com/office/officeart/2011/layout/CircleProcess"/>
    <dgm:cxn modelId="{22A770E1-54B9-40D3-8D88-E07FCDDDAA27}" type="presParOf" srcId="{B6665100-8028-43E1-97B4-9CA70A935D07}" destId="{A95CB64E-8461-4599-85CA-42710795299E}" srcOrd="7" destOrd="0" presId="urn:microsoft.com/office/officeart/2011/layout/CircleProcess"/>
    <dgm:cxn modelId="{F0B5DC28-E049-48DB-9A6F-BEACDF6D7F4D}" type="presParOf" srcId="{A95CB64E-8461-4599-85CA-42710795299E}" destId="{E48867CD-9E9E-46C8-85F5-BBD2DBE32E5D}" srcOrd="0" destOrd="0" presId="urn:microsoft.com/office/officeart/2011/layout/CircleProcess"/>
    <dgm:cxn modelId="{AED2467D-7F49-424B-9751-29C199EBA63A}" type="presParOf" srcId="{B6665100-8028-43E1-97B4-9CA70A935D07}" destId="{2AAFC57D-3275-4E89-818B-3C769614A05C}" srcOrd="8" destOrd="0" presId="urn:microsoft.com/office/officeart/2011/layout/CircleProcess"/>
    <dgm:cxn modelId="{E2D6344C-59C5-48A2-9275-69F60753558C}" type="presParOf" srcId="{B6665100-8028-43E1-97B4-9CA70A935D07}" destId="{5A22C462-5C2B-4D20-B8B2-A71DA3AF96D7}" srcOrd="9" destOrd="0" presId="urn:microsoft.com/office/officeart/2011/layout/CircleProcess"/>
    <dgm:cxn modelId="{96695ED3-E25E-4859-8AD0-A88AA5A590F6}" type="presParOf" srcId="{5A22C462-5C2B-4D20-B8B2-A71DA3AF96D7}" destId="{2A14F99B-A7A4-4122-90EF-28EDFBAC021B}" srcOrd="0" destOrd="0" presId="urn:microsoft.com/office/officeart/2011/layout/CircleProcess"/>
    <dgm:cxn modelId="{17AF6ED1-D8A5-482D-879C-C9F6CEB486C7}" type="presParOf" srcId="{B6665100-8028-43E1-97B4-9CA70A935D07}" destId="{E0A8B058-BA52-4C21-9B07-355AAB788B72}" srcOrd="10" destOrd="0" presId="urn:microsoft.com/office/officeart/2011/layout/CircleProcess"/>
    <dgm:cxn modelId="{73CD74F5-3282-4D61-B0FC-2B268E455D19}" type="presParOf" srcId="{E0A8B058-BA52-4C21-9B07-355AAB788B72}" destId="{5295E8A2-9085-436A-9BCD-4916E5FFFC7D}" srcOrd="0" destOrd="0" presId="urn:microsoft.com/office/officeart/2011/layout/CircleProcess"/>
    <dgm:cxn modelId="{A88ADE28-91C4-4A7B-A689-9E1DE9DC7847}" type="presParOf" srcId="{B6665100-8028-43E1-97B4-9CA70A935D07}" destId="{AD8AA39D-7B82-45A1-AA65-7FDCE2FA6B77}" srcOrd="11" destOrd="0" presId="urn:microsoft.com/office/officeart/2011/layout/CircleProcess"/>
    <dgm:cxn modelId="{88A6AF35-7F8D-477A-8955-784F568C0B5C}" type="presParOf" srcId="{B6665100-8028-43E1-97B4-9CA70A935D07}" destId="{89DE3BEA-BC51-43B6-93CD-1E4EF7AF3B15}" srcOrd="12" destOrd="0" presId="urn:microsoft.com/office/officeart/2011/layout/CircleProcess"/>
    <dgm:cxn modelId="{836F7F57-ACEB-4FCD-AF0A-E78083DBEA88}" type="presParOf" srcId="{89DE3BEA-BC51-43B6-93CD-1E4EF7AF3B15}" destId="{BC545D91-B631-41B9-8241-642966EE8AA9}" srcOrd="0" destOrd="0" presId="urn:microsoft.com/office/officeart/2011/layout/CircleProcess"/>
    <dgm:cxn modelId="{422F880F-9D2F-4C59-88AD-B08D665DA3BF}" type="presParOf" srcId="{B6665100-8028-43E1-97B4-9CA70A935D07}" destId="{3EEC688A-0DAD-4F27-AF07-2159F92E851B}" srcOrd="13" destOrd="0" presId="urn:microsoft.com/office/officeart/2011/layout/CircleProcess"/>
    <dgm:cxn modelId="{D35AE729-6401-4D53-B02F-39F3FD6D7A2F}" type="presParOf" srcId="{3EEC688A-0DAD-4F27-AF07-2159F92E851B}" destId="{9BAE73C9-5F2A-41B9-BA8E-20D212629FF4}" srcOrd="0" destOrd="0" presId="urn:microsoft.com/office/officeart/2011/layout/CircleProcess"/>
    <dgm:cxn modelId="{63BE1BE7-1A84-41AA-A8D3-A1C10DE5CE8D}" type="presParOf" srcId="{B6665100-8028-43E1-97B4-9CA70A935D07}" destId="{0132396B-C634-4FB9-A034-A6BE2ADBAA80}" srcOrd="14" destOrd="0" presId="urn:microsoft.com/office/officeart/2011/layout/CircleProcess"/>
    <dgm:cxn modelId="{47FC61DC-5567-497B-8E63-7EC38E91209F}" type="presParOf" srcId="{B6665100-8028-43E1-97B4-9CA70A935D07}" destId="{1C397147-2F5A-4533-A191-B05376C126EA}" srcOrd="15" destOrd="0" presId="urn:microsoft.com/office/officeart/2011/layout/CircleProcess"/>
    <dgm:cxn modelId="{23ACCFF9-C31E-41D0-8C86-C6BA8A8AF129}" type="presParOf" srcId="{1C397147-2F5A-4533-A191-B05376C126EA}" destId="{B4546953-4394-441C-AE38-7C7F044042C3}" srcOrd="0" destOrd="0" presId="urn:microsoft.com/office/officeart/2011/layout/CircleProcess"/>
    <dgm:cxn modelId="{4D0F0EB2-4CA4-42CF-B9B3-485E2C2C17F1}" type="presParOf" srcId="{B6665100-8028-43E1-97B4-9CA70A935D07}" destId="{5F3B0E34-97DA-42B3-8344-4A1F477E8A18}" srcOrd="16" destOrd="0" presId="urn:microsoft.com/office/officeart/2011/layout/CircleProcess"/>
    <dgm:cxn modelId="{9E826120-8A42-413D-838A-CBB9B26F09A1}" type="presParOf" srcId="{5F3B0E34-97DA-42B3-8344-4A1F477E8A18}" destId="{C49F8DDF-C148-4F64-9C14-72D9FB320497}" srcOrd="0" destOrd="0" presId="urn:microsoft.com/office/officeart/2011/layout/CircleProcess"/>
    <dgm:cxn modelId="{3E059E5A-E262-473B-A44C-F5A08105630A}" type="presParOf" srcId="{B6665100-8028-43E1-97B4-9CA70A935D07}" destId="{EA9D05BB-3BAB-4329-8E75-DE3310E8DAA3}" srcOrd="17" destOrd="0" presId="urn:microsoft.com/office/officeart/2011/layout/Circl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FCA0FB-CB79-4A9B-921B-D6123CE58A87}">
      <dsp:nvSpPr>
        <dsp:cNvPr id="0" name=""/>
        <dsp:cNvSpPr/>
      </dsp:nvSpPr>
      <dsp:spPr>
        <a:xfrm>
          <a:off x="9676461" y="1571868"/>
          <a:ext cx="1783757" cy="178341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3A37DA-DA64-409C-8FF7-2DFA747DF0B7}">
      <dsp:nvSpPr>
        <dsp:cNvPr id="0" name=""/>
        <dsp:cNvSpPr/>
      </dsp:nvSpPr>
      <dsp:spPr>
        <a:xfrm>
          <a:off x="9722872" y="1726869"/>
          <a:ext cx="1664764" cy="1664502"/>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US" sz="1400" b="1" kern="1200" dirty="0" smtClean="0">
              <a:latin typeface="Comic Sans MS" panose="030F0702030302020204" pitchFamily="66" charset="0"/>
            </a:rPr>
            <a:t>2016- a Cloud based tool is launched as part of Office 365</a:t>
          </a:r>
        </a:p>
        <a:p>
          <a:pPr lvl="0" algn="ctr" defTabSz="622300">
            <a:lnSpc>
              <a:spcPct val="90000"/>
            </a:lnSpc>
            <a:spcBef>
              <a:spcPct val="0"/>
            </a:spcBef>
            <a:spcAft>
              <a:spcPct val="35000"/>
            </a:spcAft>
          </a:pPr>
          <a:endParaRPr lang="en-US" sz="1300" kern="1200" dirty="0"/>
        </a:p>
      </dsp:txBody>
      <dsp:txXfrm>
        <a:off x="9960858" y="1964699"/>
        <a:ext cx="1188793" cy="1188841"/>
      </dsp:txXfrm>
    </dsp:sp>
    <dsp:sp modelId="{58182636-A2FC-49CF-A29E-155BB0DF8231}">
      <dsp:nvSpPr>
        <dsp:cNvPr id="0" name=""/>
        <dsp:cNvSpPr/>
      </dsp:nvSpPr>
      <dsp:spPr>
        <a:xfrm rot="2700000">
          <a:off x="7833899" y="1571668"/>
          <a:ext cx="1783505" cy="1783505"/>
        </a:xfrm>
        <a:prstGeom prst="teardrop">
          <a:avLst>
            <a:gd name="adj" fmla="val 1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028B0B-B78D-42E8-A780-FBDBF119A7BD}">
      <dsp:nvSpPr>
        <dsp:cNvPr id="0" name=""/>
        <dsp:cNvSpPr/>
      </dsp:nvSpPr>
      <dsp:spPr>
        <a:xfrm>
          <a:off x="7893837" y="1631326"/>
          <a:ext cx="1664764" cy="1664502"/>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US" sz="1400" b="1" kern="1200" dirty="0" smtClean="0">
              <a:latin typeface="Comic Sans MS" panose="030F0702030302020204" pitchFamily="66" charset="0"/>
            </a:rPr>
            <a:t>2010- Microsoft Releases Bing search engine</a:t>
          </a:r>
          <a:endParaRPr lang="en-US" sz="1400" b="1" kern="1200" dirty="0">
            <a:latin typeface="Comic Sans MS" panose="030F0702030302020204" pitchFamily="66" charset="0"/>
          </a:endParaRPr>
        </a:p>
      </dsp:txBody>
      <dsp:txXfrm>
        <a:off x="8131822" y="1869157"/>
        <a:ext cx="1188793" cy="1188841"/>
      </dsp:txXfrm>
    </dsp:sp>
    <dsp:sp modelId="{8B406E72-279A-4D24-B39A-5F3B5F2D9D7A}">
      <dsp:nvSpPr>
        <dsp:cNvPr id="0" name=""/>
        <dsp:cNvSpPr/>
      </dsp:nvSpPr>
      <dsp:spPr>
        <a:xfrm rot="2700000">
          <a:off x="5991212" y="1571668"/>
          <a:ext cx="1783505" cy="1783505"/>
        </a:xfrm>
        <a:prstGeom prst="teardrop">
          <a:avLst>
            <a:gd name="adj" fmla="val 1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8867CD-9E9E-46C8-85F5-BBD2DBE32E5D}">
      <dsp:nvSpPr>
        <dsp:cNvPr id="0" name=""/>
        <dsp:cNvSpPr/>
      </dsp:nvSpPr>
      <dsp:spPr>
        <a:xfrm>
          <a:off x="6051150" y="1631326"/>
          <a:ext cx="1664764" cy="1664502"/>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b="1" i="0" kern="1200" dirty="0" smtClean="0">
              <a:latin typeface="Comic Sans MS" panose="030F0702030302020204" pitchFamily="66" charset="0"/>
            </a:rPr>
            <a:t>2000- Microsoft Releases Windows ME (Improved support for Digital media</a:t>
          </a:r>
          <a:endParaRPr lang="en-US" sz="1200" b="1" i="0" kern="1200" dirty="0">
            <a:latin typeface="Comic Sans MS" panose="030F0702030302020204" pitchFamily="66" charset="0"/>
          </a:endParaRPr>
        </a:p>
      </dsp:txBody>
      <dsp:txXfrm>
        <a:off x="6289135" y="1869157"/>
        <a:ext cx="1188793" cy="1188841"/>
      </dsp:txXfrm>
    </dsp:sp>
    <dsp:sp modelId="{2A14F99B-A7A4-4122-90EF-28EDFBAC021B}">
      <dsp:nvSpPr>
        <dsp:cNvPr id="0" name=""/>
        <dsp:cNvSpPr/>
      </dsp:nvSpPr>
      <dsp:spPr>
        <a:xfrm rot="2700000">
          <a:off x="4148526" y="1571668"/>
          <a:ext cx="1783505" cy="1783505"/>
        </a:xfrm>
        <a:prstGeom prst="teardrop">
          <a:avLst>
            <a:gd name="adj" fmla="val 1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295E8A2-9085-436A-9BCD-4916E5FFFC7D}">
      <dsp:nvSpPr>
        <dsp:cNvPr id="0" name=""/>
        <dsp:cNvSpPr/>
      </dsp:nvSpPr>
      <dsp:spPr>
        <a:xfrm>
          <a:off x="4208463" y="1631326"/>
          <a:ext cx="1664764" cy="1664502"/>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US" sz="1400" b="1" kern="1200" dirty="0" smtClean="0">
              <a:latin typeface="Comic Sans MS" panose="030F0702030302020204" pitchFamily="66" charset="0"/>
            </a:rPr>
            <a:t>1990- Microsoft releases Microsoft Office  </a:t>
          </a:r>
          <a:endParaRPr lang="en-US" sz="1400" b="1" kern="1200" dirty="0">
            <a:latin typeface="Comic Sans MS" panose="030F0702030302020204" pitchFamily="66" charset="0"/>
          </a:endParaRPr>
        </a:p>
      </dsp:txBody>
      <dsp:txXfrm>
        <a:off x="4445315" y="1869157"/>
        <a:ext cx="1188793" cy="1188841"/>
      </dsp:txXfrm>
    </dsp:sp>
    <dsp:sp modelId="{BC545D91-B631-41B9-8241-642966EE8AA9}">
      <dsp:nvSpPr>
        <dsp:cNvPr id="0" name=""/>
        <dsp:cNvSpPr/>
      </dsp:nvSpPr>
      <dsp:spPr>
        <a:xfrm rot="2700000">
          <a:off x="2305839" y="1571668"/>
          <a:ext cx="1783505" cy="1783505"/>
        </a:xfrm>
        <a:prstGeom prst="teardrop">
          <a:avLst>
            <a:gd name="adj" fmla="val 1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AE73C9-5F2A-41B9-BA8E-20D212629FF4}">
      <dsp:nvSpPr>
        <dsp:cNvPr id="0" name=""/>
        <dsp:cNvSpPr/>
      </dsp:nvSpPr>
      <dsp:spPr>
        <a:xfrm>
          <a:off x="2352125" y="1644975"/>
          <a:ext cx="1664764" cy="1664502"/>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b="1" kern="1200" dirty="0" smtClean="0">
              <a:latin typeface="Comic Sans MS" panose="030F0702030302020204" pitchFamily="66" charset="0"/>
            </a:rPr>
            <a:t>1983- Microsoft Announces Multi-Tool Word now known as Microsoft Word </a:t>
          </a:r>
          <a:endParaRPr lang="en-US" sz="1200" b="1" kern="1200" dirty="0">
            <a:latin typeface="Comic Sans MS" panose="030F0702030302020204" pitchFamily="66" charset="0"/>
          </a:endParaRPr>
        </a:p>
      </dsp:txBody>
      <dsp:txXfrm>
        <a:off x="2588977" y="1882806"/>
        <a:ext cx="1188793" cy="1188841"/>
      </dsp:txXfrm>
    </dsp:sp>
    <dsp:sp modelId="{B4546953-4394-441C-AE38-7C7F044042C3}">
      <dsp:nvSpPr>
        <dsp:cNvPr id="0" name=""/>
        <dsp:cNvSpPr/>
      </dsp:nvSpPr>
      <dsp:spPr>
        <a:xfrm rot="2700000">
          <a:off x="463152" y="1571668"/>
          <a:ext cx="1783505" cy="1783505"/>
        </a:xfrm>
        <a:prstGeom prst="teardrop">
          <a:avLst>
            <a:gd name="adj" fmla="val 1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9F8DDF-C148-4F64-9C14-72D9FB320497}">
      <dsp:nvSpPr>
        <dsp:cNvPr id="0" name=""/>
        <dsp:cNvSpPr/>
      </dsp:nvSpPr>
      <dsp:spPr>
        <a:xfrm>
          <a:off x="521956" y="1631326"/>
          <a:ext cx="1664764" cy="1664502"/>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US" sz="1400" b="1" kern="1200" dirty="0" smtClean="0">
              <a:latin typeface="Comic Sans MS" panose="030F0702030302020204" pitchFamily="66" charset="0"/>
            </a:rPr>
            <a:t>1975- Bill Gates And Paul Allen founded Microsoft </a:t>
          </a:r>
          <a:endParaRPr lang="en-US" sz="1400" b="1" kern="1200" dirty="0">
            <a:latin typeface="Comic Sans MS" panose="030F0702030302020204" pitchFamily="66" charset="0"/>
          </a:endParaRPr>
        </a:p>
      </dsp:txBody>
      <dsp:txXfrm>
        <a:off x="759941" y="1869157"/>
        <a:ext cx="1188793" cy="1188841"/>
      </dsp:txXfrm>
    </dsp:sp>
  </dsp:spTree>
</dsp:drawing>
</file>

<file path=ppt/diagrams/layout1.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33BE80-E6F5-4E73-870F-AEC7B595C0AC}" type="datetimeFigureOut">
              <a:rPr lang="en-GB" smtClean="0"/>
              <a:t>03/12/2018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5A4716-44A3-4CE6-BBA3-1DD8BD074DD9}" type="slidenum">
              <a:rPr lang="en-GB" smtClean="0"/>
              <a:t>‹#›</a:t>
            </a:fld>
            <a:endParaRPr lang="en-GB"/>
          </a:p>
        </p:txBody>
      </p:sp>
    </p:spTree>
    <p:extLst>
      <p:ext uri="{BB962C8B-B14F-4D97-AF65-F5344CB8AC3E}">
        <p14:creationId xmlns:p14="http://schemas.microsoft.com/office/powerpoint/2010/main" val="4288131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Picture- Microsoft. (n.d). Microsoft Corporation. Retrieved from Britannica: https://www.britannica.com/topic/Microsoft-Corporation</a:t>
            </a:r>
            <a:endParaRPr lang="en-GB" baseline="0" dirty="0" smtClean="0"/>
          </a:p>
          <a:p>
            <a:endParaRPr lang="en-GB" dirty="0"/>
          </a:p>
        </p:txBody>
      </p:sp>
      <p:sp>
        <p:nvSpPr>
          <p:cNvPr id="4" name="Slide Number Placeholder 3"/>
          <p:cNvSpPr>
            <a:spLocks noGrp="1"/>
          </p:cNvSpPr>
          <p:nvPr>
            <p:ph type="sldNum" sz="quarter" idx="10"/>
          </p:nvPr>
        </p:nvSpPr>
        <p:spPr/>
        <p:txBody>
          <a:bodyPr/>
          <a:lstStyle/>
          <a:p>
            <a:fld id="{D85A4716-44A3-4CE6-BBA3-1DD8BD074DD9}" type="slidenum">
              <a:rPr lang="en-GB" smtClean="0"/>
              <a:t>2</a:t>
            </a:fld>
            <a:endParaRPr lang="en-GB"/>
          </a:p>
        </p:txBody>
      </p:sp>
    </p:spTree>
    <p:extLst>
      <p:ext uri="{BB962C8B-B14F-4D97-AF65-F5344CB8AC3E}">
        <p14:creationId xmlns:p14="http://schemas.microsoft.com/office/powerpoint/2010/main" val="802227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Picture-</a:t>
            </a:r>
            <a:r>
              <a:rPr lang="en-GB" baseline="0" dirty="0" smtClean="0"/>
              <a:t> </a:t>
            </a:r>
            <a:r>
              <a:rPr lang="en-GB" baseline="0" dirty="0" smtClean="0">
                <a:latin typeface="Franklin Gothic Book" panose="020B0503020102020204" pitchFamily="34" charset="0"/>
              </a:rPr>
              <a:t>Gates, B. (n.d). Profile Picture. Retrieved from Twitter: https://twitter.com/billgates</a:t>
            </a:r>
          </a:p>
          <a:p>
            <a:endParaRPr lang="en-GB" baseline="0" dirty="0" smtClean="0">
              <a:latin typeface="Franklin Gothic Book" panose="020B0503020102020204" pitchFamily="34" charset="0"/>
            </a:endParaRPr>
          </a:p>
          <a:p>
            <a:r>
              <a:rPr lang="en-GB" baseline="0" dirty="0" smtClean="0">
                <a:latin typeface="Franklin Gothic Book" panose="020B0503020102020204" pitchFamily="34" charset="0"/>
              </a:rPr>
              <a:t>Information- Biography.com Editors. (2014, April 2). Bill Gates Biography. Retrieved from </a:t>
            </a:r>
            <a:r>
              <a:rPr lang="en-GB" baseline="0" dirty="0" err="1" smtClean="0">
                <a:latin typeface="Franklin Gothic Book" panose="020B0503020102020204" pitchFamily="34" charset="0"/>
              </a:rPr>
              <a:t>TheBiography</a:t>
            </a:r>
            <a:r>
              <a:rPr lang="en-GB" baseline="0" dirty="0" smtClean="0">
                <a:latin typeface="Franklin Gothic Book" panose="020B0503020102020204" pitchFamily="34" charset="0"/>
              </a:rPr>
              <a:t>: https://www.biography.com/people/bill-gates-9307520</a:t>
            </a:r>
            <a:endParaRPr lang="en-GB" dirty="0">
              <a:latin typeface="Franklin Gothic Book" panose="020B0503020102020204" pitchFamily="34" charset="0"/>
            </a:endParaRPr>
          </a:p>
        </p:txBody>
      </p:sp>
      <p:sp>
        <p:nvSpPr>
          <p:cNvPr id="4" name="Slide Number Placeholder 3"/>
          <p:cNvSpPr>
            <a:spLocks noGrp="1"/>
          </p:cNvSpPr>
          <p:nvPr>
            <p:ph type="sldNum" sz="quarter" idx="10"/>
          </p:nvPr>
        </p:nvSpPr>
        <p:spPr/>
        <p:txBody>
          <a:bodyPr/>
          <a:lstStyle/>
          <a:p>
            <a:fld id="{D85A4716-44A3-4CE6-BBA3-1DD8BD074DD9}" type="slidenum">
              <a:rPr lang="en-GB" smtClean="0"/>
              <a:t>3</a:t>
            </a:fld>
            <a:endParaRPr lang="en-GB"/>
          </a:p>
        </p:txBody>
      </p:sp>
    </p:spTree>
    <p:extLst>
      <p:ext uri="{BB962C8B-B14F-4D97-AF65-F5344CB8AC3E}">
        <p14:creationId xmlns:p14="http://schemas.microsoft.com/office/powerpoint/2010/main" val="40539818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Picture-</a:t>
            </a:r>
            <a:r>
              <a:rPr lang="en-GB" baseline="0" dirty="0" smtClean="0"/>
              <a:t> Allen, P. (</a:t>
            </a:r>
            <a:r>
              <a:rPr lang="en-GB" baseline="0" dirty="0" err="1" smtClean="0"/>
              <a:t>n.d.</a:t>
            </a:r>
            <a:r>
              <a:rPr lang="en-GB" baseline="0" dirty="0" smtClean="0"/>
              <a:t>). Profile Picture. Retrieved from Twitter: https://twitter.com/paulgallen</a:t>
            </a:r>
          </a:p>
          <a:p>
            <a:endParaRPr lang="en-GB" baseline="0" dirty="0" smtClean="0"/>
          </a:p>
          <a:p>
            <a:r>
              <a:rPr lang="en-GB" baseline="0" dirty="0" smtClean="0"/>
              <a:t>Information- Biography.com Editors. (2014, April 2). Paul Allen Biography. Retrieved from </a:t>
            </a:r>
            <a:r>
              <a:rPr lang="en-GB" baseline="0" dirty="0" err="1" smtClean="0"/>
              <a:t>Thebiography</a:t>
            </a:r>
            <a:r>
              <a:rPr lang="en-GB" baseline="0" dirty="0" smtClean="0"/>
              <a:t>: https://www.biography.com/people/paul-allen-9542239</a:t>
            </a:r>
            <a:endParaRPr lang="en-GB" dirty="0"/>
          </a:p>
        </p:txBody>
      </p:sp>
      <p:sp>
        <p:nvSpPr>
          <p:cNvPr id="4" name="Slide Number Placeholder 3"/>
          <p:cNvSpPr>
            <a:spLocks noGrp="1"/>
          </p:cNvSpPr>
          <p:nvPr>
            <p:ph type="sldNum" sz="quarter" idx="10"/>
          </p:nvPr>
        </p:nvSpPr>
        <p:spPr/>
        <p:txBody>
          <a:bodyPr/>
          <a:lstStyle/>
          <a:p>
            <a:fld id="{D85A4716-44A3-4CE6-BBA3-1DD8BD074DD9}" type="slidenum">
              <a:rPr lang="en-GB" smtClean="0"/>
              <a:t>4</a:t>
            </a:fld>
            <a:endParaRPr lang="en-GB"/>
          </a:p>
        </p:txBody>
      </p:sp>
    </p:spTree>
    <p:extLst>
      <p:ext uri="{BB962C8B-B14F-4D97-AF65-F5344CB8AC3E}">
        <p14:creationId xmlns:p14="http://schemas.microsoft.com/office/powerpoint/2010/main" val="41001270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85A4716-44A3-4CE6-BBA3-1DD8BD074DD9}" type="slidenum">
              <a:rPr lang="en-GB" smtClean="0"/>
              <a:t>11</a:t>
            </a:fld>
            <a:endParaRPr lang="en-GB"/>
          </a:p>
        </p:txBody>
      </p:sp>
    </p:spTree>
    <p:extLst>
      <p:ext uri="{BB962C8B-B14F-4D97-AF65-F5344CB8AC3E}">
        <p14:creationId xmlns:p14="http://schemas.microsoft.com/office/powerpoint/2010/main" val="8653968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84019DC1-1C5B-40AA-8833-80DE53123C10}" type="datetimeFigureOut">
              <a:rPr lang="en-GB" smtClean="0"/>
              <a:t>03/12/2018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C4ABE80A-2870-4766-9E3B-B20C90F8A232}" type="slidenum">
              <a:rPr lang="en-GB" smtClean="0"/>
              <a:t>‹#›</a:t>
            </a:fld>
            <a:endParaRPr lang="en-GB" dirty="0"/>
          </a:p>
        </p:txBody>
      </p:sp>
    </p:spTree>
    <p:extLst>
      <p:ext uri="{BB962C8B-B14F-4D97-AF65-F5344CB8AC3E}">
        <p14:creationId xmlns:p14="http://schemas.microsoft.com/office/powerpoint/2010/main" val="8655049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5000">
        <p15:prstTrans prst="curtains"/>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019DC1-1C5B-40AA-8833-80DE53123C10}" type="datetimeFigureOut">
              <a:rPr lang="en-GB" smtClean="0"/>
              <a:t>03/12/2018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C4ABE80A-2870-4766-9E3B-B20C90F8A232}" type="slidenum">
              <a:rPr lang="en-GB" smtClean="0"/>
              <a:t>‹#›</a:t>
            </a:fld>
            <a:endParaRPr lang="en-GB" dirty="0"/>
          </a:p>
        </p:txBody>
      </p:sp>
    </p:spTree>
    <p:extLst>
      <p:ext uri="{BB962C8B-B14F-4D97-AF65-F5344CB8AC3E}">
        <p14:creationId xmlns:p14="http://schemas.microsoft.com/office/powerpoint/2010/main" val="400116550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5000">
        <p15:prstTrans prst="curtains"/>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7" name="Date Placeholder 6"/>
          <p:cNvSpPr>
            <a:spLocks noGrp="1"/>
          </p:cNvSpPr>
          <p:nvPr>
            <p:ph type="dt" sz="half" idx="10"/>
          </p:nvPr>
        </p:nvSpPr>
        <p:spPr/>
        <p:txBody>
          <a:bodyPr/>
          <a:lstStyle/>
          <a:p>
            <a:fld id="{84019DC1-1C5B-40AA-8833-80DE53123C10}" type="datetimeFigureOut">
              <a:rPr lang="en-GB" smtClean="0"/>
              <a:t>03/12/2018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C4ABE80A-2870-4766-9E3B-B20C90F8A232}" type="slidenum">
              <a:rPr lang="en-GB" smtClean="0"/>
              <a:t>‹#›</a:t>
            </a:fld>
            <a:endParaRPr lang="en-GB" dirty="0"/>
          </a:p>
        </p:txBody>
      </p:sp>
    </p:spTree>
    <p:extLst>
      <p:ext uri="{BB962C8B-B14F-4D97-AF65-F5344CB8AC3E}">
        <p14:creationId xmlns:p14="http://schemas.microsoft.com/office/powerpoint/2010/main" val="45079538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5000">
        <p15:prstTrans prst="curtains"/>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84019DC1-1C5B-40AA-8833-80DE53123C10}" type="datetimeFigureOut">
              <a:rPr lang="en-GB" smtClean="0"/>
              <a:t>03/12/2018</a:t>
            </a:fld>
            <a:endParaRPr lang="en-GB" dirty="0"/>
          </a:p>
        </p:txBody>
      </p:sp>
      <p:sp>
        <p:nvSpPr>
          <p:cNvPr id="9" name="Footer Placeholder 8"/>
          <p:cNvSpPr>
            <a:spLocks noGrp="1"/>
          </p:cNvSpPr>
          <p:nvPr>
            <p:ph type="ftr" sz="quarter" idx="11"/>
          </p:nvPr>
        </p:nvSpPr>
        <p:spPr/>
        <p:txBody>
          <a:bodyPr/>
          <a:lstStyle/>
          <a:p>
            <a:endParaRPr lang="en-GB" dirty="0"/>
          </a:p>
        </p:txBody>
      </p:sp>
      <p:sp>
        <p:nvSpPr>
          <p:cNvPr id="10" name="Slide Number Placeholder 9"/>
          <p:cNvSpPr>
            <a:spLocks noGrp="1"/>
          </p:cNvSpPr>
          <p:nvPr>
            <p:ph type="sldNum" sz="quarter" idx="12"/>
          </p:nvPr>
        </p:nvSpPr>
        <p:spPr/>
        <p:txBody>
          <a:bodyPr/>
          <a:lstStyle/>
          <a:p>
            <a:fld id="{C4ABE80A-2870-4766-9E3B-B20C90F8A232}" type="slidenum">
              <a:rPr lang="en-GB" smtClean="0"/>
              <a:t>‹#›</a:t>
            </a:fld>
            <a:endParaRPr lang="en-GB" dirty="0"/>
          </a:p>
        </p:txBody>
      </p:sp>
    </p:spTree>
    <p:extLst>
      <p:ext uri="{BB962C8B-B14F-4D97-AF65-F5344CB8AC3E}">
        <p14:creationId xmlns:p14="http://schemas.microsoft.com/office/powerpoint/2010/main" val="1330450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5000">
        <p15:prstTrans prst="curtains"/>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7" name="Date Placeholder 6"/>
          <p:cNvSpPr>
            <a:spLocks noGrp="1"/>
          </p:cNvSpPr>
          <p:nvPr>
            <p:ph type="dt" sz="half" idx="10"/>
          </p:nvPr>
        </p:nvSpPr>
        <p:spPr/>
        <p:txBody>
          <a:bodyPr/>
          <a:lstStyle/>
          <a:p>
            <a:fld id="{84019DC1-1C5B-40AA-8833-80DE53123C10}" type="datetimeFigureOut">
              <a:rPr lang="en-GB" smtClean="0"/>
              <a:t>03/12/2018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C4ABE80A-2870-4766-9E3B-B20C90F8A232}" type="slidenum">
              <a:rPr lang="en-GB" smtClean="0"/>
              <a:t>‹#›</a:t>
            </a:fld>
            <a:endParaRPr lang="en-GB" dirty="0"/>
          </a:p>
        </p:txBody>
      </p:sp>
      <p:sp>
        <p:nvSpPr>
          <p:cNvPr id="10" name="Title 9"/>
          <p:cNvSpPr>
            <a:spLocks noGrp="1"/>
          </p:cNvSpPr>
          <p:nvPr>
            <p:ph type="title"/>
          </p:nvPr>
        </p:nvSpPr>
        <p:spPr/>
        <p:txBody>
          <a:bodyPr/>
          <a:lstStyle/>
          <a:p>
            <a:r>
              <a:rPr lang="en-US" smtClean="0"/>
              <a:t>Click to edit Master title style</a:t>
            </a:r>
            <a:endParaRPr lang="en-US" dirty="0"/>
          </a:p>
        </p:txBody>
      </p:sp>
    </p:spTree>
    <p:extLst>
      <p:ext uri="{BB962C8B-B14F-4D97-AF65-F5344CB8AC3E}">
        <p14:creationId xmlns:p14="http://schemas.microsoft.com/office/powerpoint/2010/main" val="233454094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5000">
        <p15:prstTrans prst="curtains"/>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4019DC1-1C5B-40AA-8833-80DE53123C10}" type="datetimeFigureOut">
              <a:rPr lang="en-GB" smtClean="0"/>
              <a:t>03/12/2018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4ABE80A-2870-4766-9E3B-B20C90F8A232}" type="slidenum">
              <a:rPr lang="en-GB" smtClean="0"/>
              <a:t>‹#›</a:t>
            </a:fld>
            <a:endParaRPr lang="en-GB" dirty="0"/>
          </a:p>
        </p:txBody>
      </p:sp>
    </p:spTree>
    <p:extLst>
      <p:ext uri="{BB962C8B-B14F-4D97-AF65-F5344CB8AC3E}">
        <p14:creationId xmlns:p14="http://schemas.microsoft.com/office/powerpoint/2010/main" val="235219144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5000">
        <p15:prstTrans prst="curtains"/>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019DC1-1C5B-40AA-8833-80DE53123C10}" type="datetimeFigureOut">
              <a:rPr lang="en-GB" smtClean="0"/>
              <a:t>03/12/2018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C4ABE80A-2870-4766-9E3B-B20C90F8A232}" type="slidenum">
              <a:rPr lang="en-GB" smtClean="0"/>
              <a:t>‹#›</a:t>
            </a:fld>
            <a:endParaRPr lang="en-GB" dirty="0"/>
          </a:p>
        </p:txBody>
      </p:sp>
    </p:spTree>
    <p:extLst>
      <p:ext uri="{BB962C8B-B14F-4D97-AF65-F5344CB8AC3E}">
        <p14:creationId xmlns:p14="http://schemas.microsoft.com/office/powerpoint/2010/main" val="403247352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5000">
        <p15:prstTrans prst="curtains"/>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9" name="Date Placeholder 8"/>
          <p:cNvSpPr>
            <a:spLocks noGrp="1"/>
          </p:cNvSpPr>
          <p:nvPr>
            <p:ph type="dt" sz="half" idx="10"/>
          </p:nvPr>
        </p:nvSpPr>
        <p:spPr/>
        <p:txBody>
          <a:bodyPr/>
          <a:lstStyle/>
          <a:p>
            <a:fld id="{84019DC1-1C5B-40AA-8833-80DE53123C10}" type="datetimeFigureOut">
              <a:rPr lang="en-GB" smtClean="0"/>
              <a:t>03/12/2018</a:t>
            </a:fld>
            <a:endParaRPr lang="en-GB"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dirty="0"/>
          </a:p>
        </p:txBody>
      </p:sp>
      <p:sp>
        <p:nvSpPr>
          <p:cNvPr id="11" name="Slide Number Placeholder 10"/>
          <p:cNvSpPr>
            <a:spLocks noGrp="1"/>
          </p:cNvSpPr>
          <p:nvPr>
            <p:ph type="sldNum" sz="quarter" idx="12"/>
          </p:nvPr>
        </p:nvSpPr>
        <p:spPr/>
        <p:txBody>
          <a:bodyPr/>
          <a:lstStyle/>
          <a:p>
            <a:fld id="{C4ABE80A-2870-4766-9E3B-B20C90F8A232}" type="slidenum">
              <a:rPr lang="en-GB" smtClean="0"/>
              <a:t>‹#›</a:t>
            </a:fld>
            <a:endParaRPr lang="en-GB" dirty="0"/>
          </a:p>
        </p:txBody>
      </p:sp>
    </p:spTree>
    <p:extLst>
      <p:ext uri="{BB962C8B-B14F-4D97-AF65-F5344CB8AC3E}">
        <p14:creationId xmlns:p14="http://schemas.microsoft.com/office/powerpoint/2010/main" val="18693312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5000">
        <p15:prstTrans prst="curtains"/>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84019DC1-1C5B-40AA-8833-80DE53123C10}" type="datetimeFigureOut">
              <a:rPr lang="en-GB" smtClean="0"/>
              <a:t>03/12/2018</a:t>
            </a:fld>
            <a:endParaRPr lang="en-GB"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dirty="0"/>
          </a:p>
        </p:txBody>
      </p:sp>
      <p:sp>
        <p:nvSpPr>
          <p:cNvPr id="10" name="Slide Number Placeholder 9"/>
          <p:cNvSpPr>
            <a:spLocks noGrp="1"/>
          </p:cNvSpPr>
          <p:nvPr>
            <p:ph type="sldNum" sz="quarter" idx="12"/>
          </p:nvPr>
        </p:nvSpPr>
        <p:spPr/>
        <p:txBody>
          <a:bodyPr/>
          <a:lstStyle/>
          <a:p>
            <a:fld id="{C4ABE80A-2870-4766-9E3B-B20C90F8A232}" type="slidenum">
              <a:rPr lang="en-GB" smtClean="0"/>
              <a:t>‹#›</a:t>
            </a:fld>
            <a:endParaRPr lang="en-GB" dirty="0"/>
          </a:p>
        </p:txBody>
      </p:sp>
    </p:spTree>
    <p:extLst>
      <p:ext uri="{BB962C8B-B14F-4D97-AF65-F5344CB8AC3E}">
        <p14:creationId xmlns:p14="http://schemas.microsoft.com/office/powerpoint/2010/main" val="294609231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5000">
        <p15:prstTrans prst="curtains"/>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019DC1-1C5B-40AA-8833-80DE53123C10}" type="datetimeFigureOut">
              <a:rPr lang="en-GB" smtClean="0"/>
              <a:t>03/12/2018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4ABE80A-2870-4766-9E3B-B20C90F8A232}" type="slidenum">
              <a:rPr lang="en-GB" smtClean="0"/>
              <a:t>‹#›</a:t>
            </a:fld>
            <a:endParaRPr lang="en-GB" dirty="0"/>
          </a:p>
        </p:txBody>
      </p:sp>
    </p:spTree>
    <p:extLst>
      <p:ext uri="{BB962C8B-B14F-4D97-AF65-F5344CB8AC3E}">
        <p14:creationId xmlns:p14="http://schemas.microsoft.com/office/powerpoint/2010/main" val="350600290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5000">
        <p15:prstTrans prst="curtains"/>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019DC1-1C5B-40AA-8833-80DE53123C10}" type="datetimeFigureOut">
              <a:rPr lang="en-GB" smtClean="0"/>
              <a:t>03/12/2018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4ABE80A-2870-4766-9E3B-B20C90F8A232}" type="slidenum">
              <a:rPr lang="en-GB" smtClean="0"/>
              <a:t>‹#›</a:t>
            </a:fld>
            <a:endParaRPr lang="en-GB" dirty="0"/>
          </a:p>
        </p:txBody>
      </p:sp>
    </p:spTree>
    <p:extLst>
      <p:ext uri="{BB962C8B-B14F-4D97-AF65-F5344CB8AC3E}">
        <p14:creationId xmlns:p14="http://schemas.microsoft.com/office/powerpoint/2010/main" val="195010051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5000">
        <p15:prstTrans prst="curtains"/>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99CCFF"/>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84019DC1-1C5B-40AA-8833-80DE53123C10}" type="datetimeFigureOut">
              <a:rPr lang="en-GB" smtClean="0"/>
              <a:t>03/12/2018</a:t>
            </a:fld>
            <a:endParaRPr lang="en-GB"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C4ABE80A-2870-4766-9E3B-B20C90F8A232}" type="slidenum">
              <a:rPr lang="en-GB" smtClean="0"/>
              <a:t>‹#›</a:t>
            </a:fld>
            <a:endParaRPr lang="en-GB" dirty="0"/>
          </a:p>
        </p:txBody>
      </p:sp>
    </p:spTree>
    <p:extLst>
      <p:ext uri="{BB962C8B-B14F-4D97-AF65-F5344CB8AC3E}">
        <p14:creationId xmlns:p14="http://schemas.microsoft.com/office/powerpoint/2010/main" val="1897797116"/>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mc:AlternateContent xmlns:mc="http://schemas.openxmlformats.org/markup-compatibility/2006">
    <mc:Choice xmlns:p15="http://schemas.microsoft.com/office/powerpoint/2012/main" Requires="p15">
      <p:transition xmlns:p14="http://schemas.microsoft.com/office/powerpoint/2010/main" spd="slow" p14:dur="5000">
        <p15:prstTrans prst="curtains"/>
      </p:transition>
    </mc:Choice>
    <mc:Fallback>
      <p:transition spd="slow">
        <p:fade/>
      </p:transition>
    </mc:Fallback>
  </mc:AlternateConten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CF208-7C01-449F-82BC-0712FBB5186C}"/>
              </a:ext>
            </a:extLst>
          </p:cNvPr>
          <p:cNvSpPr>
            <a:spLocks noGrp="1"/>
          </p:cNvSpPr>
          <p:nvPr>
            <p:ph type="ctrTitle"/>
          </p:nvPr>
        </p:nvSpPr>
        <p:spPr>
          <a:xfrm>
            <a:off x="1915384" y="1490918"/>
            <a:ext cx="8361229" cy="2098226"/>
          </a:xfrm>
        </p:spPr>
        <p:txBody>
          <a:bodyPr/>
          <a:lstStyle/>
          <a:p>
            <a:r>
              <a:rPr lang="en-GB" dirty="0"/>
              <a:t>Contribution to Sustainability</a:t>
            </a:r>
          </a:p>
        </p:txBody>
      </p:sp>
      <p:sp>
        <p:nvSpPr>
          <p:cNvPr id="3" name="Subtitle 2">
            <a:extLst>
              <a:ext uri="{FF2B5EF4-FFF2-40B4-BE49-F238E27FC236}">
                <a16:creationId xmlns:a16="http://schemas.microsoft.com/office/drawing/2014/main" id="{85845322-C2E8-4D1C-A19F-D038051EA584}"/>
              </a:ext>
            </a:extLst>
          </p:cNvPr>
          <p:cNvSpPr>
            <a:spLocks noGrp="1"/>
          </p:cNvSpPr>
          <p:nvPr>
            <p:ph type="subTitle" idx="1"/>
          </p:nvPr>
        </p:nvSpPr>
        <p:spPr>
          <a:xfrm>
            <a:off x="2229850" y="3750594"/>
            <a:ext cx="7732295" cy="729330"/>
          </a:xfrm>
        </p:spPr>
        <p:txBody>
          <a:bodyPr>
            <a:normAutofit/>
          </a:bodyPr>
          <a:lstStyle/>
          <a:p>
            <a:r>
              <a:rPr lang="en-GB" sz="2800" dirty="0"/>
              <a:t>Learning and collaboration for Global Citizenship</a:t>
            </a:r>
          </a:p>
        </p:txBody>
      </p:sp>
      <p:sp>
        <p:nvSpPr>
          <p:cNvPr id="4" name="TextBox 3">
            <a:extLst>
              <a:ext uri="{FF2B5EF4-FFF2-40B4-BE49-F238E27FC236}">
                <a16:creationId xmlns:a16="http://schemas.microsoft.com/office/drawing/2014/main" id="{E8133A0B-4994-4833-A412-61D5FB5ED214}"/>
              </a:ext>
            </a:extLst>
          </p:cNvPr>
          <p:cNvSpPr txBox="1"/>
          <p:nvPr/>
        </p:nvSpPr>
        <p:spPr>
          <a:xfrm>
            <a:off x="8602578" y="5452271"/>
            <a:ext cx="2719134" cy="830997"/>
          </a:xfrm>
          <a:prstGeom prst="rect">
            <a:avLst/>
          </a:prstGeom>
          <a:noFill/>
        </p:spPr>
        <p:txBody>
          <a:bodyPr wrap="square" rtlCol="0">
            <a:spAutoFit/>
          </a:bodyPr>
          <a:lstStyle/>
          <a:p>
            <a:pPr algn="ctr"/>
            <a:r>
              <a:rPr lang="en-GB" sz="2400" dirty="0"/>
              <a:t>Shannon Jones</a:t>
            </a:r>
          </a:p>
          <a:p>
            <a:pPr algn="ctr"/>
            <a:r>
              <a:rPr lang="en-GB" sz="2400" dirty="0"/>
              <a:t>1803188</a:t>
            </a:r>
          </a:p>
        </p:txBody>
      </p:sp>
    </p:spTree>
    <p:extLst>
      <p:ext uri="{BB962C8B-B14F-4D97-AF65-F5344CB8AC3E}">
        <p14:creationId xmlns:p14="http://schemas.microsoft.com/office/powerpoint/2010/main" val="391716118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5000">
        <p15:prstTrans prst="curtains"/>
      </p:transition>
    </mc:Choice>
    <mc:Fallback>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99375" y="118531"/>
            <a:ext cx="7729728" cy="1188720"/>
          </a:xfrm>
        </p:spPr>
        <p:txBody>
          <a:bodyPr/>
          <a:lstStyle/>
          <a:p>
            <a:r>
              <a:rPr lang="en-GB" dirty="0" smtClean="0"/>
              <a:t>Introduction </a:t>
            </a:r>
            <a:endParaRPr lang="en-GB" dirty="0"/>
          </a:p>
        </p:txBody>
      </p:sp>
      <p:sp>
        <p:nvSpPr>
          <p:cNvPr id="3" name="Content Placeholder 2"/>
          <p:cNvSpPr>
            <a:spLocks noGrp="1"/>
          </p:cNvSpPr>
          <p:nvPr>
            <p:ph idx="1"/>
          </p:nvPr>
        </p:nvSpPr>
        <p:spPr>
          <a:xfrm>
            <a:off x="136478" y="1518927"/>
            <a:ext cx="7806519" cy="5127533"/>
          </a:xfrm>
        </p:spPr>
        <p:txBody>
          <a:bodyPr>
            <a:normAutofit lnSpcReduction="10000"/>
          </a:bodyPr>
          <a:lstStyle/>
          <a:p>
            <a:r>
              <a:rPr lang="en-GB" sz="2000" b="1" dirty="0">
                <a:latin typeface="Calibri" panose="020F0502020204030204" pitchFamily="34" charset="0"/>
                <a:cs typeface="Calibri" panose="020F0502020204030204" pitchFamily="34" charset="0"/>
              </a:rPr>
              <a:t>In</a:t>
            </a:r>
            <a:r>
              <a:rPr lang="en-GB" b="1" dirty="0">
                <a:latin typeface="Calibri" panose="020F0502020204030204" pitchFamily="34" charset="0"/>
                <a:cs typeface="Calibri" panose="020F0502020204030204" pitchFamily="34" charset="0"/>
              </a:rPr>
              <a:t> </a:t>
            </a:r>
            <a:r>
              <a:rPr lang="en-GB" sz="2000" b="1" dirty="0">
                <a:latin typeface="Calibri" panose="020F0502020204030204" pitchFamily="34" charset="0"/>
                <a:cs typeface="Calibri" panose="020F0502020204030204" pitchFamily="34" charset="0"/>
              </a:rPr>
              <a:t>1983, Microsoft introduced its first Windows operating system, Windows 1.0, which was not released until November 1985. Microsoft has released a long succession of operating systems for home users, including Windows 3.0 in May 1990, Windows 95 in August 1995 (later updated to Windows 98), Windows XP in October 2001, Windows Vista in January 2007, Windows 7 in October 2009, Windows 8 in October 2012 (later updated to Windows 8.1), and Windows 10 arrived in July 2015 as the latest OS iteration</a:t>
            </a:r>
            <a:r>
              <a:rPr lang="en-GB" sz="2000" b="1" dirty="0" smtClean="0">
                <a:latin typeface="Calibri" panose="020F0502020204030204" pitchFamily="34" charset="0"/>
                <a:cs typeface="Calibri" panose="020F0502020204030204" pitchFamily="34" charset="0"/>
              </a:rPr>
              <a:t>.</a:t>
            </a:r>
          </a:p>
          <a:p>
            <a:endParaRPr lang="en-GB" sz="2000" b="1" dirty="0" smtClean="0">
              <a:latin typeface="Calibri" panose="020F0502020204030204" pitchFamily="34" charset="0"/>
              <a:cs typeface="Calibri" panose="020F0502020204030204" pitchFamily="34" charset="0"/>
            </a:endParaRPr>
          </a:p>
          <a:p>
            <a:r>
              <a:rPr lang="en-GB" sz="2000" b="1" dirty="0">
                <a:latin typeface="Calibri" panose="020F0502020204030204" pitchFamily="34" charset="0"/>
                <a:cs typeface="Calibri" panose="020F0502020204030204" pitchFamily="34" charset="0"/>
              </a:rPr>
              <a:t>Building on the success of its operating systems, </a:t>
            </a:r>
            <a:r>
              <a:rPr lang="en-GB" sz="2000" b="1" dirty="0" smtClean="0">
                <a:latin typeface="Calibri" panose="020F0502020204030204" pitchFamily="34" charset="0"/>
                <a:cs typeface="Calibri" panose="020F0502020204030204" pitchFamily="34" charset="0"/>
              </a:rPr>
              <a:t>Microsoft </a:t>
            </a:r>
            <a:r>
              <a:rPr lang="en-GB" sz="2000" b="1" dirty="0">
                <a:latin typeface="Calibri" panose="020F0502020204030204" pitchFamily="34" charset="0"/>
                <a:cs typeface="Calibri" panose="020F0502020204030204" pitchFamily="34" charset="0"/>
              </a:rPr>
              <a:t>moved into the development of productivity software. Microsoft Office first appeared in 1990. The productivity package features a number of bundled applications and includes the word processor named Word, Excel spreadsheet, Access database, PowerPoint presentation creator, Outlook email client and other tools in the same package , Microsoft also offers Office Mobile for smartphones</a:t>
            </a:r>
            <a:endParaRPr lang="en-GB" sz="2000" b="1" dirty="0" smtClean="0">
              <a:latin typeface="Calibri" panose="020F0502020204030204" pitchFamily="34" charset="0"/>
              <a:cs typeface="Calibri" panose="020F0502020204030204" pitchFamily="34" charset="0"/>
            </a:endParaRPr>
          </a:p>
          <a:p>
            <a:endParaRPr lang="en-GB" sz="2000" b="1" dirty="0">
              <a:latin typeface="Calibri" panose="020F0502020204030204" pitchFamily="34" charset="0"/>
              <a:cs typeface="Calibri" panose="020F0502020204030204" pitchFamily="34" charset="0"/>
            </a:endParaRPr>
          </a:p>
        </p:txBody>
      </p:sp>
      <p:pic>
        <p:nvPicPr>
          <p:cNvPr id="4" name="Picture 3"/>
          <p:cNvPicPr>
            <a:picLocks noChangeAspect="1"/>
          </p:cNvPicPr>
          <p:nvPr/>
        </p:nvPicPr>
        <p:blipFill>
          <a:blip r:embed="rId3"/>
          <a:stretch>
            <a:fillRect/>
          </a:stretch>
        </p:blipFill>
        <p:spPr>
          <a:xfrm>
            <a:off x="8029706" y="1518927"/>
            <a:ext cx="3998794" cy="4356345"/>
          </a:xfrm>
          <a:prstGeom prst="rect">
            <a:avLst/>
          </a:prstGeom>
        </p:spPr>
      </p:pic>
    </p:spTree>
    <p:extLst>
      <p:ext uri="{BB962C8B-B14F-4D97-AF65-F5344CB8AC3E}">
        <p14:creationId xmlns:p14="http://schemas.microsoft.com/office/powerpoint/2010/main" val="227549927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5000">
        <p15:prstTrans prst="curtains"/>
      </p:transition>
    </mc:Choice>
    <mc:Fallback>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Bill gates</a:t>
            </a:r>
            <a:endParaRPr lang="en-GB" dirty="0"/>
          </a:p>
        </p:txBody>
      </p:sp>
      <p:sp>
        <p:nvSpPr>
          <p:cNvPr id="3" name="Content Placeholder 2"/>
          <p:cNvSpPr>
            <a:spLocks noGrp="1"/>
          </p:cNvSpPr>
          <p:nvPr>
            <p:ph idx="1"/>
          </p:nvPr>
        </p:nvSpPr>
        <p:spPr>
          <a:xfrm>
            <a:off x="388688" y="2719930"/>
            <a:ext cx="7076637" cy="3448858"/>
          </a:xfrm>
        </p:spPr>
        <p:txBody>
          <a:bodyPr>
            <a:normAutofit/>
          </a:bodyPr>
          <a:lstStyle/>
          <a:p>
            <a:r>
              <a:rPr lang="en-GB" sz="2000" b="1" dirty="0">
                <a:latin typeface="Calibri" panose="020F0502020204030204" pitchFamily="34" charset="0"/>
                <a:cs typeface="Calibri" panose="020F0502020204030204" pitchFamily="34" charset="0"/>
              </a:rPr>
              <a:t>Bill Gates is a technologist, business leader, and philanthropist. He grew up in Seattle, Washington, with an amazing and supportive family who encouraged his interest in computers at an early age. He dropped out of college to start Microsoft with his childhood friend Paul Allen. He married Melinda French in 1994 and they have three children. Today, Bill and Melinda Gates co-chair the charitable foundation bearing their names and are working together to give their wealth back to society.</a:t>
            </a:r>
          </a:p>
        </p:txBody>
      </p:sp>
      <p:pic>
        <p:nvPicPr>
          <p:cNvPr id="4" name="Picture 3"/>
          <p:cNvPicPr>
            <a:picLocks noChangeAspect="1"/>
          </p:cNvPicPr>
          <p:nvPr/>
        </p:nvPicPr>
        <p:blipFill>
          <a:blip r:embed="rId3"/>
          <a:stretch>
            <a:fillRect/>
          </a:stretch>
        </p:blipFill>
        <p:spPr>
          <a:xfrm>
            <a:off x="7921601" y="2368313"/>
            <a:ext cx="3800475" cy="3800475"/>
          </a:xfrm>
          <a:prstGeom prst="rect">
            <a:avLst/>
          </a:prstGeom>
        </p:spPr>
      </p:pic>
    </p:spTree>
    <p:extLst>
      <p:ext uri="{BB962C8B-B14F-4D97-AF65-F5344CB8AC3E}">
        <p14:creationId xmlns:p14="http://schemas.microsoft.com/office/powerpoint/2010/main" val="390356960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5000">
        <p15:prstTrans prst="curtains"/>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Paul Allen	</a:t>
            </a:r>
            <a:endParaRPr lang="en-GB" dirty="0"/>
          </a:p>
        </p:txBody>
      </p:sp>
      <p:sp>
        <p:nvSpPr>
          <p:cNvPr id="3" name="Content Placeholder 2"/>
          <p:cNvSpPr>
            <a:spLocks noGrp="1"/>
          </p:cNvSpPr>
          <p:nvPr>
            <p:ph idx="1"/>
          </p:nvPr>
        </p:nvSpPr>
        <p:spPr>
          <a:xfrm>
            <a:off x="1071076" y="2505966"/>
            <a:ext cx="6039407" cy="3366138"/>
          </a:xfrm>
        </p:spPr>
        <p:txBody>
          <a:bodyPr>
            <a:normAutofit/>
          </a:bodyPr>
          <a:lstStyle/>
          <a:p>
            <a:r>
              <a:rPr lang="en-GB" dirty="0"/>
              <a:t>Born in 1953 in Seattle, Washington, Paul Allen met fellow Lakeside School student and computer enthusiast Bill Gates when Allen was 14 and Gates was 12. Less than a decade later, in 1975, college drop-outs Allen and Gates founded Microsoft. Allen resigned after being diagnosed with Hodgkin's disease in 1983, and continued to pursue other business, research, and philanthropic opportunities. According to Forbes, as of 2016, the self-made Microsoft entrepreneur was one of the wealthiest people in America with an estimated net worth of $19 billion. </a:t>
            </a:r>
          </a:p>
          <a:p>
            <a:endParaRPr lang="en-GB" dirty="0"/>
          </a:p>
          <a:p>
            <a:endParaRPr lang="en-GB" dirty="0"/>
          </a:p>
        </p:txBody>
      </p:sp>
      <p:pic>
        <p:nvPicPr>
          <p:cNvPr id="4" name="Picture 3"/>
          <p:cNvPicPr>
            <a:picLocks noChangeAspect="1"/>
          </p:cNvPicPr>
          <p:nvPr/>
        </p:nvPicPr>
        <p:blipFill>
          <a:blip r:embed="rId3"/>
          <a:stretch>
            <a:fillRect/>
          </a:stretch>
        </p:blipFill>
        <p:spPr>
          <a:xfrm>
            <a:off x="7671178" y="2284035"/>
            <a:ext cx="3810000" cy="3810000"/>
          </a:xfrm>
          <a:prstGeom prst="rect">
            <a:avLst/>
          </a:prstGeom>
        </p:spPr>
      </p:pic>
    </p:spTree>
    <p:extLst>
      <p:ext uri="{BB962C8B-B14F-4D97-AF65-F5344CB8AC3E}">
        <p14:creationId xmlns:p14="http://schemas.microsoft.com/office/powerpoint/2010/main" val="223566942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5000">
        <p15:prstTrans prst="curtains"/>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2664064049"/>
              </p:ext>
            </p:extLst>
          </p:nvPr>
        </p:nvGraphicFramePr>
        <p:xfrm>
          <a:off x="401637" y="1555844"/>
          <a:ext cx="11553801" cy="49268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p:cNvSpPr txBox="1"/>
          <p:nvPr/>
        </p:nvSpPr>
        <p:spPr>
          <a:xfrm>
            <a:off x="2841660" y="518615"/>
            <a:ext cx="6673756" cy="523220"/>
          </a:xfrm>
          <a:prstGeom prst="rect">
            <a:avLst/>
          </a:prstGeom>
          <a:solidFill>
            <a:schemeClr val="bg1"/>
          </a:solidFill>
        </p:spPr>
        <p:txBody>
          <a:bodyPr wrap="square" rtlCol="0">
            <a:spAutoFit/>
          </a:bodyPr>
          <a:lstStyle/>
          <a:p>
            <a:pPr algn="ctr"/>
            <a:r>
              <a:rPr lang="en-GB" sz="2800" dirty="0" smtClean="0"/>
              <a:t>Timeline</a:t>
            </a:r>
            <a:r>
              <a:rPr lang="en-GB" dirty="0" smtClean="0"/>
              <a:t> </a:t>
            </a:r>
            <a:endParaRPr lang="en-GB" dirty="0"/>
          </a:p>
        </p:txBody>
      </p:sp>
    </p:spTree>
    <p:extLst>
      <p:ext uri="{BB962C8B-B14F-4D97-AF65-F5344CB8AC3E}">
        <p14:creationId xmlns:p14="http://schemas.microsoft.com/office/powerpoint/2010/main" val="185922423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5000">
        <p15:prstTrans prst="curtains"/>
      </p:transition>
    </mc:Choice>
    <mc:Fallback>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1136" y="268656"/>
            <a:ext cx="7729728" cy="1188720"/>
          </a:xfrm>
        </p:spPr>
        <p:txBody>
          <a:bodyPr/>
          <a:lstStyle/>
          <a:p>
            <a:r>
              <a:rPr lang="en-GB" dirty="0" smtClean="0"/>
              <a:t>Sustainability</a:t>
            </a:r>
            <a:endParaRPr lang="en-GB" dirty="0"/>
          </a:p>
        </p:txBody>
      </p:sp>
      <p:sp>
        <p:nvSpPr>
          <p:cNvPr id="3" name="Content Placeholder 2"/>
          <p:cNvSpPr>
            <a:spLocks noGrp="1"/>
          </p:cNvSpPr>
          <p:nvPr>
            <p:ph idx="1"/>
          </p:nvPr>
        </p:nvSpPr>
        <p:spPr>
          <a:xfrm>
            <a:off x="518615" y="1801504"/>
            <a:ext cx="11559654" cy="4913195"/>
          </a:xfrm>
        </p:spPr>
        <p:txBody>
          <a:bodyPr>
            <a:normAutofit/>
          </a:bodyPr>
          <a:lstStyle/>
          <a:p>
            <a:r>
              <a:rPr lang="en-GB" sz="2000" b="1" dirty="0">
                <a:latin typeface="Calibri" panose="020F0502020204030204" pitchFamily="34" charset="0"/>
                <a:cs typeface="Calibri" panose="020F0502020204030204" pitchFamily="34" charset="0"/>
              </a:rPr>
              <a:t>Building on the success of its operating systems, Microsoft moved into the development of productivity software. Microsoft Office first appeared in 1990. The productivity package features a number of bundled applications and includes the word processor named Word, Excel spreadsheet, Access database, PowerPoint presentation creator, Outlook email client and other tools in the same </a:t>
            </a:r>
            <a:r>
              <a:rPr lang="en-GB" sz="2000" b="1" dirty="0" smtClean="0">
                <a:latin typeface="Calibri" panose="020F0502020204030204" pitchFamily="34" charset="0"/>
                <a:cs typeface="Calibri" panose="020F0502020204030204" pitchFamily="34" charset="0"/>
              </a:rPr>
              <a:t>package</a:t>
            </a:r>
          </a:p>
          <a:p>
            <a:r>
              <a:rPr lang="en-GB" sz="2000" b="1" dirty="0">
                <a:latin typeface="Calibri" panose="020F0502020204030204" pitchFamily="34" charset="0"/>
                <a:cs typeface="Calibri" panose="020F0502020204030204" pitchFamily="34" charset="0"/>
              </a:rPr>
              <a:t>Microsoft internal carbon fee has helped achieve 100 percent carbon neutrality since 2012. The carbon fee funds their work to improve operational efficiency and enables them to buy clean energy and invest in carbon offset community projects</a:t>
            </a:r>
            <a:r>
              <a:rPr lang="en-GB" sz="2000" b="1" dirty="0" smtClean="0">
                <a:latin typeface="Calibri" panose="020F0502020204030204" pitchFamily="34" charset="0"/>
                <a:cs typeface="Calibri" panose="020F0502020204030204" pitchFamily="34" charset="0"/>
              </a:rPr>
              <a:t>.</a:t>
            </a:r>
          </a:p>
          <a:p>
            <a:r>
              <a:rPr lang="en-GB" sz="2000" b="1" dirty="0">
                <a:latin typeface="Calibri" panose="020F0502020204030204" pitchFamily="34" charset="0"/>
                <a:cs typeface="Calibri" panose="020F0502020204030204" pitchFamily="34" charset="0"/>
              </a:rPr>
              <a:t>Microsoft are focused on increasing understanding of water-related risks and business impacts and how those affect the communities. The Silicon Valley campus will be the first tech campus with net-zero water certification, all the non-drinking water in the building will come from rainfall or on-site recycled water.</a:t>
            </a:r>
          </a:p>
          <a:p>
            <a:endParaRPr lang="en-GB" dirty="0"/>
          </a:p>
        </p:txBody>
      </p:sp>
    </p:spTree>
    <p:extLst>
      <p:ext uri="{BB962C8B-B14F-4D97-AF65-F5344CB8AC3E}">
        <p14:creationId xmlns:p14="http://schemas.microsoft.com/office/powerpoint/2010/main" val="301745104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5000">
        <p15:prstTrans prst="curtains"/>
      </p:transition>
    </mc:Choice>
    <mc:Fallback>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Contributions</a:t>
            </a:r>
            <a:endParaRPr lang="en-GB" dirty="0"/>
          </a:p>
        </p:txBody>
      </p:sp>
      <p:sp>
        <p:nvSpPr>
          <p:cNvPr id="3" name="Content Placeholder 2"/>
          <p:cNvSpPr>
            <a:spLocks noGrp="1"/>
          </p:cNvSpPr>
          <p:nvPr>
            <p:ph idx="1"/>
          </p:nvPr>
        </p:nvSpPr>
        <p:spPr>
          <a:xfrm>
            <a:off x="150125" y="2593076"/>
            <a:ext cx="11682484" cy="3256134"/>
          </a:xfrm>
        </p:spPr>
        <p:txBody>
          <a:bodyPr>
            <a:normAutofit/>
          </a:bodyPr>
          <a:lstStyle/>
          <a:p>
            <a:r>
              <a:rPr lang="en-GB" sz="2000" b="1" dirty="0">
                <a:latin typeface="Calibri" panose="020F0502020204030204" pitchFamily="34" charset="0"/>
                <a:cs typeface="Calibri" panose="020F0502020204030204" pitchFamily="34" charset="0"/>
              </a:rPr>
              <a:t>Four decades ago, Microsoft Founders Bill Gates and Paul Allen set the ambitious goal of putting a PC on every desk and in every home. Forty years later that goal has been largely realized. Over a billion PCs are now in use in businesses and homes around the world. </a:t>
            </a:r>
            <a:endParaRPr lang="en-GB" sz="2000" b="1" dirty="0" smtClean="0">
              <a:latin typeface="Calibri" panose="020F0502020204030204" pitchFamily="34" charset="0"/>
              <a:cs typeface="Calibri" panose="020F0502020204030204" pitchFamily="34" charset="0"/>
            </a:endParaRPr>
          </a:p>
          <a:p>
            <a:r>
              <a:rPr lang="en-GB" sz="2000" b="1" dirty="0">
                <a:latin typeface="Calibri" panose="020F0502020204030204" pitchFamily="34" charset="0"/>
                <a:cs typeface="Calibri" panose="020F0502020204030204" pitchFamily="34" charset="0"/>
              </a:rPr>
              <a:t> Many of the world's businesses, which drive local and global economies and have intricate relationships with and impact on local and global communities, run on a Microsoft-based IT </a:t>
            </a:r>
            <a:r>
              <a:rPr lang="en-GB" sz="2000" b="1" dirty="0" smtClean="0">
                <a:latin typeface="Calibri" panose="020F0502020204030204" pitchFamily="34" charset="0"/>
                <a:cs typeface="Calibri" panose="020F0502020204030204" pitchFamily="34" charset="0"/>
              </a:rPr>
              <a:t>infrastructure</a:t>
            </a:r>
          </a:p>
          <a:p>
            <a:r>
              <a:rPr lang="en-GB" sz="2000" b="1" dirty="0">
                <a:latin typeface="Calibri" panose="020F0502020204030204" pitchFamily="34" charset="0"/>
                <a:cs typeface="Calibri" panose="020F0502020204030204" pitchFamily="34" charset="0"/>
              </a:rPr>
              <a:t>From Windows Server to Intune device management, to Azure cloud services, to Surface deployment, Office 365 and more, Microsoft is the platform that many large and small businesses around the world run on. </a:t>
            </a:r>
          </a:p>
        </p:txBody>
      </p:sp>
    </p:spTree>
    <p:extLst>
      <p:ext uri="{BB962C8B-B14F-4D97-AF65-F5344CB8AC3E}">
        <p14:creationId xmlns:p14="http://schemas.microsoft.com/office/powerpoint/2010/main" val="346407985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5000">
        <p15:prstTrans prst="curtains"/>
      </p:transition>
    </mc:Choice>
    <mc:Fallback>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 </a:t>
            </a:r>
            <a:endParaRPr lang="en-GB" dirty="0"/>
          </a:p>
        </p:txBody>
      </p:sp>
      <p:sp>
        <p:nvSpPr>
          <p:cNvPr id="3" name="Content Placeholder 2"/>
          <p:cNvSpPr>
            <a:spLocks noGrp="1"/>
          </p:cNvSpPr>
          <p:nvPr>
            <p:ph idx="1"/>
          </p:nvPr>
        </p:nvSpPr>
        <p:spPr>
          <a:xfrm>
            <a:off x="507242" y="2692635"/>
            <a:ext cx="11177516" cy="3912881"/>
          </a:xfrm>
        </p:spPr>
        <p:txBody>
          <a:bodyPr>
            <a:normAutofit/>
          </a:bodyPr>
          <a:lstStyle/>
          <a:p>
            <a:r>
              <a:rPr lang="en-GB" sz="2000" b="1" dirty="0">
                <a:latin typeface="Calibri" panose="020F0502020204030204" pitchFamily="34" charset="0"/>
                <a:cs typeface="Calibri" panose="020F0502020204030204" pitchFamily="34" charset="0"/>
              </a:rPr>
              <a:t>Microsoft has changed the world any many ways for example </a:t>
            </a:r>
            <a:r>
              <a:rPr lang="en-GB" sz="2000" b="1" dirty="0" smtClean="0">
                <a:latin typeface="Calibri" panose="020F0502020204030204" pitchFamily="34" charset="0"/>
                <a:cs typeface="Calibri" panose="020F0502020204030204" pitchFamily="34" charset="0"/>
              </a:rPr>
              <a:t>Microsoft </a:t>
            </a:r>
            <a:r>
              <a:rPr lang="en-GB" sz="2000" b="1" dirty="0">
                <a:latin typeface="Calibri" panose="020F0502020204030204" pitchFamily="34" charset="0"/>
                <a:cs typeface="Calibri" panose="020F0502020204030204" pitchFamily="34" charset="0"/>
              </a:rPr>
              <a:t>was responsible for inventing the world's most successful processor. Today, many people believe that Microsoft Windows and Microsoft office are superior to all other programs and research shows that as of right now, Microsoft is even more successful than Apple Inc. Microsoft has expanded the internet as well as computer systems and gaming systems. The way we think about editing, creating, and viewing documents has been forever changed by the invention of </a:t>
            </a:r>
            <a:r>
              <a:rPr lang="en-GB" sz="2000" b="1" dirty="0" smtClean="0">
                <a:latin typeface="Calibri" panose="020F0502020204030204" pitchFamily="34" charset="0"/>
                <a:cs typeface="Calibri" panose="020F0502020204030204" pitchFamily="34" charset="0"/>
              </a:rPr>
              <a:t>Microsoft.</a:t>
            </a:r>
          </a:p>
          <a:p>
            <a:r>
              <a:rPr lang="en-GB" sz="2000" b="1" dirty="0" smtClean="0">
                <a:latin typeface="Calibri" panose="020F0502020204030204" pitchFamily="34" charset="0"/>
                <a:cs typeface="Calibri" panose="020F0502020204030204" pitchFamily="34" charset="0"/>
              </a:rPr>
              <a:t>The </a:t>
            </a:r>
            <a:r>
              <a:rPr lang="en-GB" sz="2000" b="1" dirty="0">
                <a:latin typeface="Calibri" panose="020F0502020204030204" pitchFamily="34" charset="0"/>
                <a:cs typeface="Calibri" panose="020F0502020204030204" pitchFamily="34" charset="0"/>
              </a:rPr>
              <a:t>Office word processor has become much more than simply Microsoft’s Word, which is the main word processor. Everything from </a:t>
            </a:r>
            <a:r>
              <a:rPr lang="en-GB" sz="2000" b="1" dirty="0" smtClean="0">
                <a:latin typeface="Calibri" panose="020F0502020204030204" pitchFamily="34" charset="0"/>
                <a:cs typeface="Calibri" panose="020F0502020204030204" pitchFamily="34" charset="0"/>
              </a:rPr>
              <a:t>PowerPoint </a:t>
            </a:r>
            <a:r>
              <a:rPr lang="en-GB" sz="2000" b="1" dirty="0">
                <a:latin typeface="Calibri" panose="020F0502020204030204" pitchFamily="34" charset="0"/>
                <a:cs typeface="Calibri" panose="020F0502020204030204" pitchFamily="34" charset="0"/>
              </a:rPr>
              <a:t>to Excel to Outlook to Publisher have changed the way we think about editing and viewing documents and presentations on a computer</a:t>
            </a:r>
          </a:p>
        </p:txBody>
      </p:sp>
    </p:spTree>
    <p:extLst>
      <p:ext uri="{BB962C8B-B14F-4D97-AF65-F5344CB8AC3E}">
        <p14:creationId xmlns:p14="http://schemas.microsoft.com/office/powerpoint/2010/main" val="25739861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5000">
        <p15:prstTrans prst="curtains"/>
      </p:transition>
    </mc:Choice>
    <mc:Fallback>
      <p:transition spd="slow">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 y="2388358"/>
            <a:ext cx="12037325" cy="4094329"/>
          </a:xfrm>
        </p:spPr>
        <p:txBody>
          <a:bodyPr>
            <a:normAutofit/>
          </a:bodyPr>
          <a:lstStyle/>
          <a:p>
            <a:r>
              <a:rPr lang="en-GB" sz="2000" b="1" dirty="0">
                <a:latin typeface="Calibri" panose="020F0502020204030204" pitchFamily="34" charset="0"/>
                <a:cs typeface="Calibri" panose="020F0502020204030204" pitchFamily="34" charset="0"/>
              </a:rPr>
              <a:t>I believe that Microsoft is making an important contribution in more ways than one for example technology is used in almost everything we do </a:t>
            </a:r>
            <a:r>
              <a:rPr lang="en-GB" sz="2000" b="1" dirty="0" smtClean="0">
                <a:latin typeface="Calibri" panose="020F0502020204030204" pitchFamily="34" charset="0"/>
                <a:cs typeface="Calibri" panose="020F0502020204030204" pitchFamily="34" charset="0"/>
              </a:rPr>
              <a:t>including </a:t>
            </a:r>
            <a:r>
              <a:rPr lang="en-GB" sz="2000" b="1" dirty="0">
                <a:latin typeface="Calibri" panose="020F0502020204030204" pitchFamily="34" charset="0"/>
                <a:cs typeface="Calibri" panose="020F0502020204030204" pitchFamily="34" charset="0"/>
              </a:rPr>
              <a:t>checking the news, socialising with friends and family and typing documents. Not only has Microsoft improved technology but they have also contributed more than $1 billion into society and the public in 2014. Microsoft has also donated software and hardware to 86,000+ </a:t>
            </a:r>
            <a:r>
              <a:rPr lang="en-GB" sz="2000" b="1" dirty="0" smtClean="0">
                <a:latin typeface="Calibri" panose="020F0502020204030204" pitchFamily="34" charset="0"/>
                <a:cs typeface="Calibri" panose="020F0502020204030204" pitchFamily="34" charset="0"/>
              </a:rPr>
              <a:t>non-profits. </a:t>
            </a:r>
            <a:r>
              <a:rPr lang="en-GB" sz="2000" b="1" dirty="0">
                <a:latin typeface="Calibri" panose="020F0502020204030204" pitchFamily="34" charset="0"/>
                <a:cs typeface="Calibri" panose="020F0502020204030204" pitchFamily="34" charset="0"/>
              </a:rPr>
              <a:t>Office 365 </a:t>
            </a:r>
            <a:r>
              <a:rPr lang="en-GB" sz="2000" b="1" dirty="0" smtClean="0">
                <a:latin typeface="Calibri" panose="020F0502020204030204" pitchFamily="34" charset="0"/>
                <a:cs typeface="Calibri" panose="020F0502020204030204" pitchFamily="34" charset="0"/>
              </a:rPr>
              <a:t>Non-profits </a:t>
            </a:r>
            <a:r>
              <a:rPr lang="en-GB" sz="2000" b="1" dirty="0">
                <a:latin typeface="Calibri" panose="020F0502020204030204" pitchFamily="34" charset="0"/>
                <a:cs typeface="Calibri" panose="020F0502020204030204" pitchFamily="34" charset="0"/>
              </a:rPr>
              <a:t>itself was donated to 11,500 organizations, in 74 different </a:t>
            </a:r>
            <a:r>
              <a:rPr lang="en-GB" sz="2000" b="1" dirty="0" smtClean="0">
                <a:latin typeface="Calibri" panose="020F0502020204030204" pitchFamily="34" charset="0"/>
                <a:cs typeface="Calibri" panose="020F0502020204030204" pitchFamily="34" charset="0"/>
              </a:rPr>
              <a:t>countries</a:t>
            </a:r>
          </a:p>
          <a:p>
            <a:r>
              <a:rPr lang="en-GB" sz="2000" b="1" dirty="0">
                <a:latin typeface="Calibri" panose="020F0502020204030204" pitchFamily="34" charset="0"/>
                <a:cs typeface="Calibri" panose="020F0502020204030204" pitchFamily="34" charset="0"/>
              </a:rPr>
              <a:t>Microsoft YouthSpark is a global program created to youths all over the world with educations and employment opportunities. 2013 is the first year of the campaign, and it already helped more than 100 million youth from 100 different countries</a:t>
            </a:r>
          </a:p>
        </p:txBody>
      </p:sp>
    </p:spTree>
    <p:extLst>
      <p:ext uri="{BB962C8B-B14F-4D97-AF65-F5344CB8AC3E}">
        <p14:creationId xmlns:p14="http://schemas.microsoft.com/office/powerpoint/2010/main" val="350903901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5000">
        <p15:prstTrans prst="curtains"/>
      </p:transition>
    </mc:Choice>
    <mc:Fallback>
      <p:transition spd="slow">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Contact Details</a:t>
            </a:r>
            <a:endParaRPr lang="en-GB" dirty="0"/>
          </a:p>
        </p:txBody>
      </p:sp>
      <p:sp>
        <p:nvSpPr>
          <p:cNvPr id="3" name="Content Placeholder 2"/>
          <p:cNvSpPr>
            <a:spLocks noGrp="1"/>
          </p:cNvSpPr>
          <p:nvPr>
            <p:ph idx="1"/>
          </p:nvPr>
        </p:nvSpPr>
        <p:spPr>
          <a:xfrm>
            <a:off x="232012" y="2638044"/>
            <a:ext cx="11750722" cy="3101983"/>
          </a:xfrm>
        </p:spPr>
        <p:txBody>
          <a:bodyPr>
            <a:normAutofit/>
          </a:bodyPr>
          <a:lstStyle/>
          <a:p>
            <a:r>
              <a:rPr lang="en-GB" sz="3200" b="1" dirty="0" smtClean="0"/>
              <a:t>Email- </a:t>
            </a:r>
            <a:r>
              <a:rPr lang="en-GB" sz="3200" b="1" dirty="0"/>
              <a:t>1803188@student.uwtsd.ac.uk</a:t>
            </a:r>
          </a:p>
          <a:p>
            <a:r>
              <a:rPr lang="en-GB" sz="3200" b="1" dirty="0"/>
              <a:t>Blog address- shannmj.blogspot.com </a:t>
            </a:r>
          </a:p>
          <a:p>
            <a:r>
              <a:rPr lang="en-GB" sz="3200" b="1" dirty="0"/>
              <a:t>Twitter-  twitter.com/Shannon67862501	</a:t>
            </a:r>
          </a:p>
          <a:p>
            <a:r>
              <a:rPr lang="en-GB" sz="3200" b="1" dirty="0" smtClean="0"/>
              <a:t>LinkedIn- </a:t>
            </a:r>
            <a:r>
              <a:rPr lang="en-GB" sz="3200" b="1" dirty="0"/>
              <a:t>www.linkedin.com/in/shannon-jones-100276175</a:t>
            </a:r>
          </a:p>
        </p:txBody>
      </p:sp>
    </p:spTree>
    <p:extLst>
      <p:ext uri="{BB962C8B-B14F-4D97-AF65-F5344CB8AC3E}">
        <p14:creationId xmlns:p14="http://schemas.microsoft.com/office/powerpoint/2010/main" val="85171994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5000">
        <p15:prstTrans prst="curtains"/>
      </p:transition>
    </mc:Choice>
    <mc:Fallback>
      <p:transition spd="slow">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7348" y="214065"/>
            <a:ext cx="4529055" cy="754926"/>
          </a:xfrm>
        </p:spPr>
        <p:txBody>
          <a:bodyPr/>
          <a:lstStyle/>
          <a:p>
            <a:r>
              <a:rPr lang="en-GB" dirty="0" smtClean="0"/>
              <a:t>References </a:t>
            </a:r>
            <a:endParaRPr lang="en-GB" dirty="0"/>
          </a:p>
        </p:txBody>
      </p:sp>
      <p:sp>
        <p:nvSpPr>
          <p:cNvPr id="3" name="Content Placeholder 2"/>
          <p:cNvSpPr>
            <a:spLocks noGrp="1"/>
          </p:cNvSpPr>
          <p:nvPr>
            <p:ph idx="1"/>
          </p:nvPr>
        </p:nvSpPr>
        <p:spPr>
          <a:xfrm>
            <a:off x="0" y="1078174"/>
            <a:ext cx="12191999" cy="5779826"/>
          </a:xfrm>
        </p:spPr>
        <p:txBody>
          <a:bodyPr>
            <a:normAutofit fontScale="92500"/>
          </a:bodyPr>
          <a:lstStyle/>
          <a:p>
            <a:r>
              <a:rPr lang="en-GB" dirty="0">
                <a:solidFill>
                  <a:schemeClr val="tx1"/>
                </a:solidFill>
              </a:rPr>
              <a:t>References</a:t>
            </a:r>
          </a:p>
          <a:p>
            <a:pPr marL="95250" indent="-50800"/>
            <a:r>
              <a:rPr lang="en-GB" sz="1600" dirty="0">
                <a:solidFill>
                  <a:schemeClr val="tx1"/>
                </a:solidFill>
                <a:latin typeface="Franklin Gothic Book" panose="020B0503020102020204" pitchFamily="34" charset="0"/>
              </a:rPr>
              <a:t>Barros, D. (n.d). How has Microsoft Changed the way we Live . Retrieved from Bright Hub .</a:t>
            </a:r>
          </a:p>
          <a:p>
            <a:pPr marL="95250" indent="-50800"/>
            <a:r>
              <a:rPr lang="en-GB" sz="1600" dirty="0">
                <a:solidFill>
                  <a:schemeClr val="tx1"/>
                </a:solidFill>
                <a:latin typeface="Franklin Gothic Book" panose="020B0503020102020204" pitchFamily="34" charset="0"/>
              </a:rPr>
              <a:t>Hall, M., &amp; Zachary, G. P. (2017, December 5). Miccrosoft Corporation. Retrieved from britannica: </a:t>
            </a:r>
            <a:r>
              <a:rPr lang="en-GB" sz="1600" dirty="0" smtClean="0">
                <a:solidFill>
                  <a:schemeClr val="tx1"/>
                </a:solidFill>
                <a:latin typeface="Franklin Gothic Book" panose="020B0503020102020204" pitchFamily="34" charset="0"/>
              </a:rPr>
              <a:t>  https</a:t>
            </a:r>
            <a:r>
              <a:rPr lang="en-GB" sz="1600" dirty="0">
                <a:solidFill>
                  <a:schemeClr val="tx1"/>
                </a:solidFill>
                <a:latin typeface="Franklin Gothic Book" panose="020B0503020102020204" pitchFamily="34" charset="0"/>
              </a:rPr>
              <a:t>://www.britannica.com/topic/Microsoft-Corporation</a:t>
            </a:r>
          </a:p>
          <a:p>
            <a:pPr marL="95250" indent="-50800"/>
            <a:r>
              <a:rPr lang="en-GB" sz="1600" dirty="0">
                <a:solidFill>
                  <a:schemeClr val="tx1"/>
                </a:solidFill>
                <a:latin typeface="Franklin Gothic Book" panose="020B0503020102020204" pitchFamily="34" charset="0"/>
              </a:rPr>
              <a:t>Microsoft Impact. (n.d). Retrieved from Microsoft : https://sites.google.com/site/tsbillgates12345/microsoft-impact</a:t>
            </a:r>
          </a:p>
          <a:p>
            <a:pPr marL="95250" indent="-50800"/>
            <a:r>
              <a:rPr lang="en-GB" sz="1600" dirty="0">
                <a:solidFill>
                  <a:schemeClr val="tx1"/>
                </a:solidFill>
                <a:latin typeface="Franklin Gothic Book" panose="020B0503020102020204" pitchFamily="34" charset="0"/>
              </a:rPr>
              <a:t>Microsoft. (n,d). Environmental Sustainability. Retrieved from Microsoft : https://www.microsoft.com/en-us/corporate-responsibility/environmental-sustainability</a:t>
            </a:r>
          </a:p>
          <a:p>
            <a:pPr marL="95250" indent="-50800"/>
            <a:r>
              <a:rPr lang="en-GB" sz="1600" dirty="0">
                <a:solidFill>
                  <a:schemeClr val="tx1"/>
                </a:solidFill>
                <a:latin typeface="Franklin Gothic Book" panose="020B0503020102020204" pitchFamily="34" charset="0"/>
              </a:rPr>
              <a:t>Rouse, M. (2017, March). Microsoft. Retrieved from SearchWindowsServer: https://searchwindowsserver.techtarget.com/definition/Microsoft</a:t>
            </a:r>
          </a:p>
          <a:p>
            <a:pPr marL="95250" indent="-50800"/>
            <a:r>
              <a:rPr lang="en-GB" sz="1600" dirty="0">
                <a:solidFill>
                  <a:schemeClr val="tx1"/>
                </a:solidFill>
                <a:latin typeface="Franklin Gothic Book" panose="020B0503020102020204" pitchFamily="34" charset="0"/>
              </a:rPr>
              <a:t>Singh, D. (2014, October 21). Microsoft contributed more than $1 billion into society and the public in 2014. Retrieved </a:t>
            </a:r>
            <a:r>
              <a:rPr lang="en-GB" sz="1600" dirty="0" smtClean="0">
                <a:solidFill>
                  <a:schemeClr val="tx1"/>
                </a:solidFill>
                <a:latin typeface="Franklin Gothic Book" panose="020B0503020102020204" pitchFamily="34" charset="0"/>
              </a:rPr>
              <a:t>   from </a:t>
            </a:r>
            <a:r>
              <a:rPr lang="en-GB" sz="1600" dirty="0">
                <a:solidFill>
                  <a:schemeClr val="tx1"/>
                </a:solidFill>
                <a:latin typeface="Franklin Gothic Book" panose="020B0503020102020204" pitchFamily="34" charset="0"/>
              </a:rPr>
              <a:t>onMSFT: https://www.onmsft.com/news/microsoft-contributed-more-1-billion-society-and-public-2014</a:t>
            </a:r>
          </a:p>
          <a:p>
            <a:pPr marL="95250" indent="-50800"/>
            <a:r>
              <a:rPr lang="en-GB" sz="1600" dirty="0">
                <a:solidFill>
                  <a:schemeClr val="tx1"/>
                </a:solidFill>
                <a:latin typeface="Franklin Gothic Book" panose="020B0503020102020204" pitchFamily="34" charset="0"/>
              </a:rPr>
              <a:t>Ward, J. (2017, September 2017). How Microsoft's technological and social impacts have changed the world . Retrieved from Windows Central: https://www.windowscentral.com/microsoft-has-had-profound-technological-and-social-global-impact</a:t>
            </a:r>
          </a:p>
          <a:p>
            <a:pPr marL="95250" indent="-50800"/>
            <a:r>
              <a:rPr lang="en-GB" sz="1600" dirty="0">
                <a:solidFill>
                  <a:schemeClr val="tx1"/>
                </a:solidFill>
                <a:latin typeface="Franklin Gothic Book" panose="020B0503020102020204" pitchFamily="34" charset="0"/>
              </a:rPr>
              <a:t>Yurahoang. (2014, July 11). As a company with current best global CSR reputation, how Microsoft corporation contributed back to society? </a:t>
            </a:r>
            <a:r>
              <a:rPr lang="en-GB" sz="1600" dirty="0" smtClean="0">
                <a:solidFill>
                  <a:schemeClr val="tx1"/>
                </a:solidFill>
                <a:latin typeface="Franklin Gothic Book" panose="020B0503020102020204" pitchFamily="34" charset="0"/>
              </a:rPr>
              <a:t>   Retrieved </a:t>
            </a:r>
            <a:r>
              <a:rPr lang="en-GB" sz="1600" dirty="0">
                <a:solidFill>
                  <a:schemeClr val="tx1"/>
                </a:solidFill>
                <a:latin typeface="Franklin Gothic Book" panose="020B0503020102020204" pitchFamily="34" charset="0"/>
              </a:rPr>
              <a:t>from Technological Responsibility: 2014 </a:t>
            </a:r>
          </a:p>
          <a:p>
            <a:pPr marL="95250" indent="-50800"/>
            <a:r>
              <a:rPr lang="en-GB" sz="1600" dirty="0">
                <a:solidFill>
                  <a:schemeClr val="tx1"/>
                </a:solidFill>
                <a:latin typeface="Franklin Gothic Book" panose="020B0503020102020204" pitchFamily="34" charset="0"/>
              </a:rPr>
              <a:t>Biography.com Editors. (2014, April 2). Bill Gates Biography. Retrieved from </a:t>
            </a:r>
            <a:r>
              <a:rPr lang="en-GB" sz="1600" dirty="0" err="1">
                <a:solidFill>
                  <a:schemeClr val="tx1"/>
                </a:solidFill>
                <a:latin typeface="Franklin Gothic Book" panose="020B0503020102020204" pitchFamily="34" charset="0"/>
              </a:rPr>
              <a:t>TheBiography</a:t>
            </a:r>
            <a:r>
              <a:rPr lang="en-GB" sz="1600" dirty="0">
                <a:solidFill>
                  <a:schemeClr val="tx1"/>
                </a:solidFill>
                <a:latin typeface="Franklin Gothic Book" panose="020B0503020102020204" pitchFamily="34" charset="0"/>
              </a:rPr>
              <a:t>: https://</a:t>
            </a:r>
            <a:r>
              <a:rPr lang="en-GB" sz="1600" dirty="0" smtClean="0">
                <a:solidFill>
                  <a:schemeClr val="tx1"/>
                </a:solidFill>
                <a:latin typeface="Franklin Gothic Book" panose="020B0503020102020204" pitchFamily="34" charset="0"/>
              </a:rPr>
              <a:t>www.biography.com/people/bill-gates-9307520</a:t>
            </a:r>
          </a:p>
          <a:p>
            <a:pPr marL="95250" indent="-50800"/>
            <a:r>
              <a:rPr lang="en-GB" sz="1600" dirty="0">
                <a:solidFill>
                  <a:schemeClr val="tx1"/>
                </a:solidFill>
                <a:latin typeface="Franklin Gothic Book" panose="020B0503020102020204" pitchFamily="34" charset="0"/>
              </a:rPr>
              <a:t>Biography.com Editors. (2014, April 2). Paul Allen Biography. Retrieved from </a:t>
            </a:r>
            <a:r>
              <a:rPr lang="en-GB" sz="1600" dirty="0" err="1">
                <a:solidFill>
                  <a:schemeClr val="tx1"/>
                </a:solidFill>
                <a:latin typeface="Franklin Gothic Book" panose="020B0503020102020204" pitchFamily="34" charset="0"/>
              </a:rPr>
              <a:t>Thebiography</a:t>
            </a:r>
            <a:r>
              <a:rPr lang="en-GB" sz="1600" dirty="0">
                <a:solidFill>
                  <a:schemeClr val="tx1"/>
                </a:solidFill>
                <a:latin typeface="Franklin Gothic Book" panose="020B0503020102020204" pitchFamily="34" charset="0"/>
              </a:rPr>
              <a:t>: https://www.biography.com/people/paul-allen-9542239</a:t>
            </a:r>
          </a:p>
          <a:p>
            <a:endParaRPr lang="en-GB" sz="1600" dirty="0">
              <a:solidFill>
                <a:schemeClr val="tx1"/>
              </a:solidFill>
            </a:endParaRPr>
          </a:p>
          <a:p>
            <a:r>
              <a:rPr lang="en-GB" sz="1600" dirty="0" smtClean="0">
                <a:solidFill>
                  <a:schemeClr val="tx1"/>
                </a:solidFill>
              </a:rPr>
              <a:t>  </a:t>
            </a:r>
          </a:p>
        </p:txBody>
      </p:sp>
    </p:spTree>
    <p:extLst>
      <p:ext uri="{BB962C8B-B14F-4D97-AF65-F5344CB8AC3E}">
        <p14:creationId xmlns:p14="http://schemas.microsoft.com/office/powerpoint/2010/main" val="208131260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5000">
        <p15:prstTrans prst="curtains"/>
      </p:transition>
    </mc:Choice>
    <mc:Fallback>
      <p:transition spd="slow">
        <p:fade/>
      </p:transition>
    </mc:Fallback>
  </mc:AlternateContent>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90</TotalTime>
  <Words>1306</Words>
  <Application>Microsoft Office PowerPoint</Application>
  <PresentationFormat>Widescreen</PresentationFormat>
  <Paragraphs>62</Paragraphs>
  <Slides>11</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Comic Sans MS</vt:lpstr>
      <vt:lpstr>Franklin Gothic Book</vt:lpstr>
      <vt:lpstr>Gill Sans MT</vt:lpstr>
      <vt:lpstr>Parcel</vt:lpstr>
      <vt:lpstr>Contribution to Sustainability</vt:lpstr>
      <vt:lpstr>Introduction </vt:lpstr>
      <vt:lpstr>Bill gates</vt:lpstr>
      <vt:lpstr>Paul Allen </vt:lpstr>
      <vt:lpstr>PowerPoint Presentation</vt:lpstr>
      <vt:lpstr>Sustainability</vt:lpstr>
      <vt:lpstr>Contributions</vt:lpstr>
      <vt:lpstr>Impact </vt:lpstr>
      <vt:lpstr>PowerPoint Presentation</vt:lpstr>
      <vt:lpstr>Contact Details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Contribution to Sustainability</dc:title>
  <dc:creator>Shannon Jones (1803188)</dc:creator>
  <cp:lastModifiedBy>Shannon Jones (1803188)</cp:lastModifiedBy>
  <cp:revision>12</cp:revision>
  <dcterms:created xsi:type="dcterms:W3CDTF">2018-12-02T19:36:47Z</dcterms:created>
  <dcterms:modified xsi:type="dcterms:W3CDTF">2018-12-03T12:26:03Z</dcterms:modified>
</cp:coreProperties>
</file>