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9" r:id="rId2"/>
    <p:sldId id="257" r:id="rId3"/>
    <p:sldId id="258" r:id="rId4"/>
    <p:sldId id="264" r:id="rId5"/>
    <p:sldId id="266" r:id="rId6"/>
    <p:sldId id="260" r:id="rId7"/>
    <p:sldId id="261" r:id="rId8"/>
    <p:sldId id="265" r:id="rId9"/>
    <p:sldId id="267" r:id="rId10"/>
    <p:sldId id="268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A3743DD-7495-4E3C-B312-38B25E255BB8}">
          <p14:sldIdLst>
            <p14:sldId id="269"/>
            <p14:sldId id="257"/>
            <p14:sldId id="258"/>
            <p14:sldId id="264"/>
            <p14:sldId id="266"/>
            <p14:sldId id="260"/>
            <p14:sldId id="261"/>
            <p14:sldId id="265"/>
            <p14:sldId id="267"/>
            <p14:sldId id="26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cola Myers" initials="NM" lastIdx="1" clrIdx="0">
    <p:extLst>
      <p:ext uri="{19B8F6BF-5375-455C-9EA6-DF929625EA0E}">
        <p15:presenceInfo xmlns:p15="http://schemas.microsoft.com/office/powerpoint/2012/main" userId="4ee3af4f3c08fcfd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63" d="100"/>
          <a:sy n="63" d="100"/>
        </p:scale>
        <p:origin x="78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ola Myers" userId="4ee3af4f3c08fcfd" providerId="LiveId" clId="{78F4A1C3-B82C-4936-9BF2-7D0B65488ADA}"/>
    <pc:docChg chg="undo redo custSel delSld modSld modSection">
      <pc:chgData name="Nicola Myers" userId="4ee3af4f3c08fcfd" providerId="LiveId" clId="{78F4A1C3-B82C-4936-9BF2-7D0B65488ADA}" dt="2021-08-09T20:10:09" v="2099" actId="20577"/>
      <pc:docMkLst>
        <pc:docMk/>
      </pc:docMkLst>
      <pc:sldChg chg="del">
        <pc:chgData name="Nicola Myers" userId="4ee3af4f3c08fcfd" providerId="LiveId" clId="{78F4A1C3-B82C-4936-9BF2-7D0B65488ADA}" dt="2021-08-08T19:26:59.200" v="0" actId="47"/>
        <pc:sldMkLst>
          <pc:docMk/>
          <pc:sldMk cId="671526245" sldId="256"/>
        </pc:sldMkLst>
      </pc:sldChg>
      <pc:sldChg chg="modSp mod">
        <pc:chgData name="Nicola Myers" userId="4ee3af4f3c08fcfd" providerId="LiveId" clId="{78F4A1C3-B82C-4936-9BF2-7D0B65488ADA}" dt="2021-08-09T19:44:59.437" v="1328" actId="20577"/>
        <pc:sldMkLst>
          <pc:docMk/>
          <pc:sldMk cId="2859326340" sldId="265"/>
        </pc:sldMkLst>
        <pc:spChg chg="mod">
          <ac:chgData name="Nicola Myers" userId="4ee3af4f3c08fcfd" providerId="LiveId" clId="{78F4A1C3-B82C-4936-9BF2-7D0B65488ADA}" dt="2021-08-09T19:44:59.437" v="1328" actId="20577"/>
          <ac:spMkLst>
            <pc:docMk/>
            <pc:sldMk cId="2859326340" sldId="265"/>
            <ac:spMk id="9" creationId="{44B385C7-AD55-4573-9C3C-9E2CE79864FD}"/>
          </ac:spMkLst>
        </pc:spChg>
      </pc:sldChg>
      <pc:sldChg chg="modSp mod">
        <pc:chgData name="Nicola Myers" userId="4ee3af4f3c08fcfd" providerId="LiveId" clId="{78F4A1C3-B82C-4936-9BF2-7D0B65488ADA}" dt="2021-08-09T20:10:09" v="2099" actId="20577"/>
        <pc:sldMkLst>
          <pc:docMk/>
          <pc:sldMk cId="4283589698" sldId="267"/>
        </pc:sldMkLst>
        <pc:spChg chg="mod">
          <ac:chgData name="Nicola Myers" userId="4ee3af4f3c08fcfd" providerId="LiveId" clId="{78F4A1C3-B82C-4936-9BF2-7D0B65488ADA}" dt="2021-08-09T20:10:09" v="2099" actId="20577"/>
          <ac:spMkLst>
            <pc:docMk/>
            <pc:sldMk cId="4283589698" sldId="267"/>
            <ac:spMk id="3" creationId="{447496DD-6CDB-48B1-B670-E315FB70B000}"/>
          </ac:spMkLst>
        </pc:spChg>
      </pc:sldChg>
      <pc:sldChg chg="delSp modSp mod">
        <pc:chgData name="Nicola Myers" userId="4ee3af4f3c08fcfd" providerId="LiveId" clId="{78F4A1C3-B82C-4936-9BF2-7D0B65488ADA}" dt="2021-08-09T12:05:10.792" v="1312" actId="20577"/>
        <pc:sldMkLst>
          <pc:docMk/>
          <pc:sldMk cId="1015408104" sldId="268"/>
        </pc:sldMkLst>
        <pc:spChg chg="mod">
          <ac:chgData name="Nicola Myers" userId="4ee3af4f3c08fcfd" providerId="LiveId" clId="{78F4A1C3-B82C-4936-9BF2-7D0B65488ADA}" dt="2021-08-09T11:56:53.127" v="1245" actId="12"/>
          <ac:spMkLst>
            <pc:docMk/>
            <pc:sldMk cId="1015408104" sldId="268"/>
            <ac:spMk id="3" creationId="{97A102F1-328F-4DD2-9F6A-8FE1E36EBE2A}"/>
          </ac:spMkLst>
        </pc:spChg>
        <pc:spChg chg="del mod">
          <ac:chgData name="Nicola Myers" userId="4ee3af4f3c08fcfd" providerId="LiveId" clId="{78F4A1C3-B82C-4936-9BF2-7D0B65488ADA}" dt="2021-08-08T23:49:39.436" v="451" actId="478"/>
          <ac:spMkLst>
            <pc:docMk/>
            <pc:sldMk cId="1015408104" sldId="268"/>
            <ac:spMk id="5" creationId="{E52D62B2-85A3-432F-A7BB-5A3BBB14D1C3}"/>
          </ac:spMkLst>
        </pc:spChg>
        <pc:spChg chg="mod">
          <ac:chgData name="Nicola Myers" userId="4ee3af4f3c08fcfd" providerId="LiveId" clId="{78F4A1C3-B82C-4936-9BF2-7D0B65488ADA}" dt="2021-08-09T12:05:10.792" v="1312" actId="20577"/>
          <ac:spMkLst>
            <pc:docMk/>
            <pc:sldMk cId="1015408104" sldId="268"/>
            <ac:spMk id="7" creationId="{EF8FAED4-4A6F-47B3-908C-98825E1349DC}"/>
          </ac:spMkLst>
        </pc:spChg>
      </pc:sldChg>
      <pc:sldChg chg="modSp mod">
        <pc:chgData name="Nicola Myers" userId="4ee3af4f3c08fcfd" providerId="LiveId" clId="{78F4A1C3-B82C-4936-9BF2-7D0B65488ADA}" dt="2021-08-09T19:28:33.565" v="1321" actId="20577"/>
        <pc:sldMkLst>
          <pc:docMk/>
          <pc:sldMk cId="2128673107" sldId="269"/>
        </pc:sldMkLst>
        <pc:spChg chg="mod">
          <ac:chgData name="Nicola Myers" userId="4ee3af4f3c08fcfd" providerId="LiveId" clId="{78F4A1C3-B82C-4936-9BF2-7D0B65488ADA}" dt="2021-08-09T19:28:33.565" v="1321" actId="20577"/>
          <ac:spMkLst>
            <pc:docMk/>
            <pc:sldMk cId="2128673107" sldId="269"/>
            <ac:spMk id="2" creationId="{F4C5E20F-CF9E-45E8-BEB3-54905092E5F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7F3545-4F29-4EF3-AEEA-09D280B70B77}" type="datetimeFigureOut">
              <a:rPr lang="en-GB" smtClean="0"/>
              <a:t>09/08/2021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28CA63-3E4F-40ED-966B-F427AF94A9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69710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28CA63-3E4F-40ED-966B-F427AF94A9FD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10185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28CA63-3E4F-40ED-966B-F427AF94A9FD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62253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28CA63-3E4F-40ED-966B-F427AF94A9FD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30255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28CA63-3E4F-40ED-966B-F427AF94A9FD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67876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28CA63-3E4F-40ED-966B-F427AF94A9FD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27414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4C1AA53-83C1-4C21-ACA7-EB182315DAE7}" type="datetimeFigureOut">
              <a:rPr lang="en-GB" smtClean="0"/>
              <a:t>09/08/2021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1559E59-F3DB-47E1-BCAB-D7FBE60DA6F7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12776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1AA53-83C1-4C21-ACA7-EB182315DAE7}" type="datetimeFigureOut">
              <a:rPr lang="en-GB" smtClean="0"/>
              <a:t>09/08/2021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59E59-F3DB-47E1-BCAB-D7FBE60DA6F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9229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1AA53-83C1-4C21-ACA7-EB182315DAE7}" type="datetimeFigureOut">
              <a:rPr lang="en-GB" smtClean="0"/>
              <a:t>09/08/2021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59E59-F3DB-47E1-BCAB-D7FBE60DA6F7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09785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1AA53-83C1-4C21-ACA7-EB182315DAE7}" type="datetimeFigureOut">
              <a:rPr lang="en-GB" smtClean="0"/>
              <a:t>09/08/2021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59E59-F3DB-47E1-BCAB-D7FBE60DA6F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2081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1AA53-83C1-4C21-ACA7-EB182315DAE7}" type="datetimeFigureOut">
              <a:rPr lang="en-GB" smtClean="0"/>
              <a:t>09/08/2021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59E59-F3DB-47E1-BCAB-D7FBE60DA6F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35819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1AA53-83C1-4C21-ACA7-EB182315DAE7}" type="datetimeFigureOut">
              <a:rPr lang="en-GB" smtClean="0"/>
              <a:t>09/08/2021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59E59-F3DB-47E1-BCAB-D7FBE60DA6F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32883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1AA53-83C1-4C21-ACA7-EB182315DAE7}" type="datetimeFigureOut">
              <a:rPr lang="en-GB" smtClean="0"/>
              <a:t>09/08/2021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59E59-F3DB-47E1-BCAB-D7FBE60DA6F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82273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1AA53-83C1-4C21-ACA7-EB182315DAE7}" type="datetimeFigureOut">
              <a:rPr lang="en-GB" smtClean="0"/>
              <a:t>09/08/2021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59E59-F3DB-47E1-BCAB-D7FBE60DA6F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63047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1AA53-83C1-4C21-ACA7-EB182315DAE7}" type="datetimeFigureOut">
              <a:rPr lang="en-GB" smtClean="0"/>
              <a:t>09/08/2021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59E59-F3DB-47E1-BCAB-D7FBE60DA6F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16314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1AA53-83C1-4C21-ACA7-EB182315DAE7}" type="datetimeFigureOut">
              <a:rPr lang="en-GB" smtClean="0"/>
              <a:t>09/08/2021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59E59-F3DB-47E1-BCAB-D7FBE60DA6F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917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1AA53-83C1-4C21-ACA7-EB182315DAE7}" type="datetimeFigureOut">
              <a:rPr lang="en-GB" smtClean="0"/>
              <a:t>09/08/2021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59E59-F3DB-47E1-BCAB-D7FBE60DA6F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17568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44C1AA53-83C1-4C21-ACA7-EB182315DAE7}" type="datetimeFigureOut">
              <a:rPr lang="en-GB" smtClean="0"/>
              <a:t>09/08/2021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61559E59-F3DB-47E1-BCAB-D7FBE60DA6F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4252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search?q=swot+analysis&amp;form=ANNTH1&amp;refig=b98f53d149584b16b34f15b96430759b&amp;sp=1&amp;qs=AS&amp;pq=swot&amp;sk=PRES1&amp;sc=8-4&amp;cvid=b98f53d149584b16b34f15b96430759b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co.uk/knowledge/strategy/organisational-development/swot-analysis-factsheet#gref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M49WNyNsjfU&amp;t=65s" TargetMode="External"/><Relationship Id="rId5" Type="http://schemas.openxmlformats.org/officeDocument/2006/relationships/hyperlink" Target="https://www.thebrandingjournal.com/2019/05/difference-logo-design-branding/" TargetMode="External"/><Relationship Id="rId4" Type="http://schemas.openxmlformats.org/officeDocument/2006/relationships/hyperlink" Target="https://www.hubspot.com/instagram-market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5E20F-CF9E-45E8-BEB3-54905092E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2042160"/>
            <a:ext cx="9875520" cy="3129280"/>
          </a:xfrm>
        </p:spPr>
        <p:txBody>
          <a:bodyPr>
            <a:normAutofit fontScale="90000"/>
          </a:bodyPr>
          <a:lstStyle/>
          <a:p>
            <a:pPr algn="ctr" fontAlgn="base">
              <a:lnSpc>
                <a:spcPct val="150000"/>
              </a:lnSpc>
            </a:pPr>
            <a:br>
              <a:rPr lang="en-GB" sz="4400" b="1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4400" b="1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b="1" u="sng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b="1" u="sng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Individual Presentation</a:t>
            </a:r>
            <a:br>
              <a:rPr lang="en-GB" b="1" u="sng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US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By Nicola Laura Myers (</a:t>
            </a:r>
            <a:r>
              <a:rPr lang="en-GB" sz="1800" b="1" u="sng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2029745)</a:t>
            </a:r>
            <a:b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US" sz="1800" b="1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b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US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BMSW4001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b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US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Academic and Employability Skills 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b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b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Sylvia Hoffmann</a:t>
            </a:r>
            <a:b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US" sz="1800" b="1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br>
              <a:rPr lang="en-GB" sz="4400" b="1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4400" b="1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86731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701B3A-E215-4D06-9A3D-3E80CD356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chemeClr val="accent1">
                    <a:lumMod val="75000"/>
                  </a:schemeClr>
                </a:solidFill>
              </a:rPr>
              <a:t>           </a:t>
            </a:r>
            <a:r>
              <a:rPr lang="en-GB" u="sng" dirty="0">
                <a:solidFill>
                  <a:schemeClr val="accent1">
                    <a:lumMod val="75000"/>
                  </a:schemeClr>
                </a:solidFill>
                <a:latin typeface="Britannic Bold" panose="020B0903060703020204" pitchFamily="34" charset="0"/>
              </a:rPr>
              <a:t>Individual Presentation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014D79D-9B06-412A-9A8B-0A58D4FA16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r>
              <a:rPr lang="en-GB" sz="4800" b="1" u="sng" dirty="0">
                <a:solidFill>
                  <a:schemeClr val="accent1">
                    <a:lumMod val="75000"/>
                  </a:schemeClr>
                </a:solidFill>
                <a:latin typeface="Britannic Bold" panose="020B0903060703020204" pitchFamily="34" charset="0"/>
              </a:rPr>
              <a:t>Introduction:</a:t>
            </a:r>
          </a:p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Britannic Bold" panose="020B0903060703020204" pitchFamily="34" charset="0"/>
              </a:rPr>
              <a:t>The skills and Qualifications Required.</a:t>
            </a:r>
            <a:endParaRPr lang="en-GB" sz="32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</a:endParaRPr>
          </a:p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Britannic Bold" panose="020B0903060703020204" pitchFamily="34" charset="0"/>
              </a:rPr>
              <a:t>How to maintain my skills.</a:t>
            </a:r>
          </a:p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Britannic Bold" panose="020B0903060703020204" pitchFamily="34" charset="0"/>
              </a:rPr>
              <a:t>Personal Swot Analysis.</a:t>
            </a:r>
          </a:p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Britannic Bold" panose="020B0903060703020204" pitchFamily="34" charset="0"/>
              </a:rPr>
              <a:t>Marketing / </a:t>
            </a:r>
            <a:r>
              <a:rPr lang="en-GB" sz="3200" b="0" i="0" dirty="0">
                <a:solidFill>
                  <a:schemeClr val="accent1">
                    <a:lumMod val="75000"/>
                  </a:schemeClr>
                </a:solidFill>
                <a:effectLst/>
                <a:latin typeface="Britannic Bold" panose="020B0903060703020204" pitchFamily="34" charset="0"/>
              </a:rPr>
              <a:t>Naming 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Britannic Bold" panose="020B0903060703020204" pitchFamily="34" charset="0"/>
              </a:rPr>
              <a:t>my </a:t>
            </a:r>
            <a:r>
              <a:rPr lang="en-GB" sz="3200" b="0" i="0" dirty="0">
                <a:solidFill>
                  <a:schemeClr val="accent1">
                    <a:lumMod val="75000"/>
                  </a:schemeClr>
                </a:solidFill>
                <a:effectLst/>
                <a:latin typeface="Britannic Bold" panose="020B0903060703020204" pitchFamily="34" charset="0"/>
              </a:rPr>
              <a:t>business &amp; </a:t>
            </a:r>
            <a:r>
              <a:rPr lang="en-GB" sz="3200" b="1" i="0" dirty="0">
                <a:solidFill>
                  <a:schemeClr val="accent1">
                    <a:lumMod val="75000"/>
                  </a:schemeClr>
                </a:solidFill>
                <a:effectLst/>
                <a:latin typeface="Britannic Bold" panose="020B0903060703020204" pitchFamily="34" charset="0"/>
              </a:rPr>
              <a:t>creating</a:t>
            </a:r>
            <a:r>
              <a:rPr lang="en-GB" sz="3200" b="0" i="0" dirty="0">
                <a:solidFill>
                  <a:schemeClr val="accent1">
                    <a:lumMod val="75000"/>
                  </a:schemeClr>
                </a:solidFill>
                <a:effectLst/>
                <a:latin typeface="Britannic Bold" panose="020B0903060703020204" pitchFamily="34" charset="0"/>
              </a:rPr>
              <a:t> a logo.</a:t>
            </a:r>
            <a:endParaRPr lang="en-GB" sz="3200" dirty="0">
              <a:solidFill>
                <a:schemeClr val="accent1">
                  <a:lumMod val="75000"/>
                </a:schemeClr>
              </a:solidFill>
              <a:latin typeface="Britannic Bold" panose="020B0903060703020204" pitchFamily="34" charset="0"/>
            </a:endParaRPr>
          </a:p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Britannic Bold" panose="020B0903060703020204" pitchFamily="34" charset="0"/>
              </a:rPr>
              <a:t>Pros and cons. </a:t>
            </a:r>
          </a:p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Britannic Bold" panose="020B0903060703020204" pitchFamily="34" charset="0"/>
              </a:rPr>
              <a:t>Personal Reflection. </a:t>
            </a:r>
          </a:p>
          <a:p>
            <a:endParaRPr lang="en-GB" sz="3200" dirty="0">
              <a:solidFill>
                <a:schemeClr val="accent1">
                  <a:lumMod val="75000"/>
                </a:schemeClr>
              </a:solidFill>
              <a:latin typeface="Britannic Bold" panose="020B0903060703020204" pitchFamily="34" charset="0"/>
            </a:endParaRPr>
          </a:p>
          <a:p>
            <a:pPr marL="45720" indent="0">
              <a:buNone/>
            </a:pPr>
            <a:endParaRPr lang="en-GB" sz="2800" dirty="0">
              <a:solidFill>
                <a:schemeClr val="accent1">
                  <a:lumMod val="75000"/>
                </a:schemeClr>
              </a:solidFill>
              <a:latin typeface="Britannic Bold" panose="020B09030607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3856543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CBE0D4B6-7121-4C16-95D4-4FF4A9139F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  <a:latin typeface="Britannic Bold" panose="020B0903060703020204" pitchFamily="34" charset="0"/>
              </a:rPr>
              <a:t>           </a:t>
            </a:r>
            <a:r>
              <a:rPr lang="en-GB" sz="3600" u="sng" dirty="0">
                <a:solidFill>
                  <a:schemeClr val="accent1">
                    <a:lumMod val="75000"/>
                  </a:schemeClr>
                </a:solidFill>
                <a:latin typeface="Britannic Bold" panose="020B0903060703020204" pitchFamily="34" charset="0"/>
              </a:rPr>
              <a:t>Qualifications and skills Required   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FCE9072C-05AF-4177-BA9B-90047771AAC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000" b="0" i="0" dirty="0">
                <a:solidFill>
                  <a:schemeClr val="accent1">
                    <a:lumMod val="75000"/>
                  </a:schemeClr>
                </a:solidFill>
                <a:effectLst/>
                <a:latin typeface="Britannic Bold" panose="020B0903060703020204" pitchFamily="34" charset="0"/>
              </a:rPr>
              <a:t>NVQ/VRQ </a:t>
            </a:r>
            <a:r>
              <a:rPr lang="en-GB" sz="3000" dirty="0">
                <a:solidFill>
                  <a:schemeClr val="accent1">
                    <a:lumMod val="75000"/>
                  </a:schemeClr>
                </a:solidFill>
                <a:latin typeface="Britannic Bold" panose="020B0903060703020204" pitchFamily="34" charset="0"/>
              </a:rPr>
              <a:t>Q</a:t>
            </a:r>
            <a:r>
              <a:rPr lang="en-GB" sz="3000" b="0" i="0" dirty="0">
                <a:solidFill>
                  <a:schemeClr val="accent1">
                    <a:lumMod val="75000"/>
                  </a:schemeClr>
                </a:solidFill>
                <a:effectLst/>
                <a:latin typeface="Britannic Bold" panose="020B0903060703020204" pitchFamily="34" charset="0"/>
              </a:rPr>
              <a:t>ualifications.</a:t>
            </a:r>
            <a:endParaRPr lang="en-GB" sz="3000" b="1" dirty="0">
              <a:solidFill>
                <a:schemeClr val="accent1">
                  <a:lumMod val="75000"/>
                </a:schemeClr>
              </a:solidFill>
              <a:latin typeface="Britannic Bold" panose="020B0903060703020204" pitchFamily="34" charset="0"/>
            </a:endParaRPr>
          </a:p>
          <a:p>
            <a:r>
              <a:rPr lang="en-GB" sz="3000" dirty="0">
                <a:solidFill>
                  <a:schemeClr val="accent1">
                    <a:lumMod val="75000"/>
                  </a:schemeClr>
                </a:solidFill>
                <a:latin typeface="Britannic Bold" panose="020B0903060703020204" pitchFamily="34" charset="0"/>
              </a:rPr>
              <a:t>Insurance.</a:t>
            </a:r>
          </a:p>
          <a:p>
            <a:r>
              <a:rPr lang="en-GB" sz="3000" dirty="0">
                <a:solidFill>
                  <a:schemeClr val="accent1">
                    <a:lumMod val="75000"/>
                  </a:schemeClr>
                </a:solidFill>
                <a:latin typeface="Britannic Bold" panose="020B0903060703020204" pitchFamily="34" charset="0"/>
              </a:rPr>
              <a:t>Patients.</a:t>
            </a:r>
          </a:p>
          <a:p>
            <a:r>
              <a:rPr lang="en-GB" sz="3000" dirty="0">
                <a:solidFill>
                  <a:schemeClr val="accent1">
                    <a:lumMod val="75000"/>
                  </a:schemeClr>
                </a:solidFill>
                <a:latin typeface="Britannic Bold" panose="020B0903060703020204" pitchFamily="34" charset="0"/>
              </a:rPr>
              <a:t>Good customer skills.</a:t>
            </a:r>
          </a:p>
          <a:p>
            <a:r>
              <a:rPr lang="en-GB" sz="3000" dirty="0">
                <a:solidFill>
                  <a:schemeClr val="accent1">
                    <a:lumMod val="75000"/>
                  </a:schemeClr>
                </a:solidFill>
                <a:latin typeface="Britannic Bold" panose="020B0903060703020204" pitchFamily="34" charset="0"/>
              </a:rPr>
              <a:t>Good steady hand.</a:t>
            </a:r>
            <a:endParaRPr lang="en-GB" sz="3000" b="0" i="0" dirty="0">
              <a:solidFill>
                <a:schemeClr val="accent1">
                  <a:lumMod val="75000"/>
                </a:schemeClr>
              </a:solidFill>
              <a:effectLst/>
              <a:latin typeface="Britannic Bold" panose="020B0903060703020204" pitchFamily="34" charset="0"/>
            </a:endParaRPr>
          </a:p>
          <a:p>
            <a:r>
              <a:rPr lang="en-GB" sz="3000" b="1" i="0" dirty="0">
                <a:solidFill>
                  <a:schemeClr val="accent1">
                    <a:lumMod val="75000"/>
                  </a:schemeClr>
                </a:solidFill>
                <a:effectLst/>
                <a:latin typeface="Britannic Bold" panose="020B0903060703020204" pitchFamily="34" charset="0"/>
              </a:rPr>
              <a:t>Consistency.</a:t>
            </a:r>
            <a:endParaRPr lang="en-GB" sz="3000" b="0" i="0" dirty="0">
              <a:solidFill>
                <a:schemeClr val="accent1">
                  <a:lumMod val="75000"/>
                </a:schemeClr>
              </a:solidFill>
              <a:effectLst/>
              <a:latin typeface="Britannic Bold" panose="020B0903060703020204" pitchFamily="34" charset="0"/>
            </a:endParaRPr>
          </a:p>
          <a:p>
            <a:pPr marL="45720" indent="0">
              <a:buNone/>
            </a:pPr>
            <a:endParaRPr lang="en-GB" sz="3100" b="0" i="0" dirty="0">
              <a:solidFill>
                <a:schemeClr val="accent1">
                  <a:lumMod val="75000"/>
                </a:schemeClr>
              </a:solidFill>
              <a:effectLst/>
              <a:latin typeface="Britannic Bold" panose="020B0903060703020204" pitchFamily="34" charset="0"/>
            </a:endParaRPr>
          </a:p>
          <a:p>
            <a:pPr marL="45720" indent="0">
              <a:buNone/>
            </a:pPr>
            <a:endParaRPr lang="en-GB" dirty="0"/>
          </a:p>
        </p:txBody>
      </p:sp>
      <p:graphicFrame>
        <p:nvGraphicFramePr>
          <p:cNvPr id="16" name="Content Placeholder 15">
            <a:extLst>
              <a:ext uri="{FF2B5EF4-FFF2-40B4-BE49-F238E27FC236}">
                <a16:creationId xmlns:a16="http://schemas.microsoft.com/office/drawing/2014/main" id="{3AB818E2-3646-48AC-9C9C-49B3EB3B04F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586079521"/>
              </p:ext>
            </p:extLst>
          </p:nvPr>
        </p:nvGraphicFramePr>
        <p:xfrm>
          <a:off x="6858000" y="2057400"/>
          <a:ext cx="3474720" cy="4022726"/>
        </p:xfrm>
        <a:graphic>
          <a:graphicData uri="http://schemas.openxmlformats.org/drawingml/2006/table">
            <a:tbl>
              <a:tblPr/>
              <a:tblGrid>
                <a:gridCol w="3474720">
                  <a:extLst>
                    <a:ext uri="{9D8B030D-6E8A-4147-A177-3AD203B41FA5}">
                      <a16:colId xmlns:a16="http://schemas.microsoft.com/office/drawing/2014/main" val="4166030843"/>
                    </a:ext>
                  </a:extLst>
                </a:gridCol>
              </a:tblGrid>
              <a:tr h="148760"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 marL="37190" marR="37190" marT="18595" marB="185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20655732"/>
                  </a:ext>
                </a:extLst>
              </a:tr>
              <a:tr h="1291322">
                <a:tc>
                  <a:txBody>
                    <a:bodyPr/>
                    <a:lstStyle/>
                    <a:p>
                      <a:endParaRPr lang="en-GB" sz="700" dirty="0">
                        <a:effectLst/>
                      </a:endParaRPr>
                    </a:p>
                  </a:txBody>
                  <a:tcPr marL="37190" marR="37190" marT="18595" marB="185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51590558"/>
                  </a:ext>
                </a:extLst>
              </a:tr>
              <a:tr h="1291322">
                <a:tc>
                  <a:txBody>
                    <a:bodyPr/>
                    <a:lstStyle/>
                    <a:p>
                      <a:endParaRPr lang="en-GB" sz="700" dirty="0"/>
                    </a:p>
                  </a:txBody>
                  <a:tcPr marL="37190" marR="37190" marT="18595" marB="185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9745795"/>
                  </a:ext>
                </a:extLst>
              </a:tr>
              <a:tr h="1291322">
                <a:tc>
                  <a:txBody>
                    <a:bodyPr/>
                    <a:lstStyle/>
                    <a:p>
                      <a:endParaRPr lang="en-GB" sz="700" dirty="0">
                        <a:effectLst/>
                      </a:endParaRPr>
                    </a:p>
                  </a:txBody>
                  <a:tcPr marL="37190" marR="37190" marT="18595" marB="185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32976881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B446C2B4-2EE2-4DE1-B99A-70752E9275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6852" y="2127560"/>
            <a:ext cx="3202768" cy="3536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14706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6CEA3-79D2-4A05-B0C9-17C87D193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3520" y="609600"/>
            <a:ext cx="9525000" cy="1356360"/>
          </a:xfrm>
        </p:spPr>
        <p:txBody>
          <a:bodyPr/>
          <a:lstStyle/>
          <a:p>
            <a:r>
              <a:rPr lang="en-GB" dirty="0"/>
              <a:t>            </a:t>
            </a:r>
            <a:r>
              <a:rPr lang="en-GB" u="sng" dirty="0">
                <a:latin typeface="Britannic Bold" panose="020B0903060703020204" pitchFamily="34" charset="0"/>
              </a:rPr>
              <a:t>How to Maintain my skills      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2870CE-F95D-432B-B085-0D904B4A4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57400"/>
            <a:ext cx="9872871" cy="368300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br>
              <a:rPr lang="en-GB" sz="2800" b="0" i="0" dirty="0">
                <a:solidFill>
                  <a:srgbClr val="7030A0"/>
                </a:solidFill>
                <a:effectLst/>
                <a:latin typeface="Britannic Bold" panose="020B0903060703020204" pitchFamily="34" charset="0"/>
              </a:rPr>
            </a:br>
            <a:endParaRPr lang="en-GB" sz="2800" dirty="0">
              <a:solidFill>
                <a:srgbClr val="7030A0"/>
              </a:solidFill>
              <a:latin typeface="Britannic Bold" panose="020B0903060703020204" pitchFamily="34" charset="0"/>
            </a:endParaRPr>
          </a:p>
        </p:txBody>
      </p:sp>
      <p:graphicFrame>
        <p:nvGraphicFramePr>
          <p:cNvPr id="27" name="Table 27">
            <a:extLst>
              <a:ext uri="{FF2B5EF4-FFF2-40B4-BE49-F238E27FC236}">
                <a16:creationId xmlns:a16="http://schemas.microsoft.com/office/drawing/2014/main" id="{07560F92-01D2-47BF-805F-D945E1E97AF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7368472"/>
              </p:ext>
            </p:extLst>
          </p:nvPr>
        </p:nvGraphicFramePr>
        <p:xfrm>
          <a:off x="1143000" y="1828800"/>
          <a:ext cx="9441180" cy="6104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20590">
                  <a:extLst>
                    <a:ext uri="{9D8B030D-6E8A-4147-A177-3AD203B41FA5}">
                      <a16:colId xmlns:a16="http://schemas.microsoft.com/office/drawing/2014/main" val="3777779243"/>
                    </a:ext>
                  </a:extLst>
                </a:gridCol>
                <a:gridCol w="4720590">
                  <a:extLst>
                    <a:ext uri="{9D8B030D-6E8A-4147-A177-3AD203B41FA5}">
                      <a16:colId xmlns:a16="http://schemas.microsoft.com/office/drawing/2014/main" val="978099846"/>
                    </a:ext>
                  </a:extLst>
                </a:gridCol>
              </a:tblGrid>
              <a:tr h="610446">
                <a:tc>
                  <a:txBody>
                    <a:bodyPr/>
                    <a:lstStyle/>
                    <a:p>
                      <a:r>
                        <a:rPr lang="en-GB" sz="3000" dirty="0">
                          <a:latin typeface="Britannic Bold" panose="020B0903060703020204" pitchFamily="34" charset="0"/>
                        </a:rPr>
                        <a:t>Skills Gained: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Britannic Bold" panose="020B0903060703020204" pitchFamily="34" charset="0"/>
                        </a:rPr>
                        <a:t> Skills needed: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7032877"/>
                  </a:ext>
                </a:extLst>
              </a:tr>
            </a:tbl>
          </a:graphicData>
        </a:graphic>
      </p:graphicFrame>
      <p:graphicFrame>
        <p:nvGraphicFramePr>
          <p:cNvPr id="29" name="Table 29">
            <a:extLst>
              <a:ext uri="{FF2B5EF4-FFF2-40B4-BE49-F238E27FC236}">
                <a16:creationId xmlns:a16="http://schemas.microsoft.com/office/drawing/2014/main" id="{9CF73159-BF28-41A3-A708-3196EE979B5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5370202"/>
              </p:ext>
            </p:extLst>
          </p:nvPr>
        </p:nvGraphicFramePr>
        <p:xfrm>
          <a:off x="1176128" y="2439246"/>
          <a:ext cx="9408052" cy="3566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04026">
                  <a:extLst>
                    <a:ext uri="{9D8B030D-6E8A-4147-A177-3AD203B41FA5}">
                      <a16:colId xmlns:a16="http://schemas.microsoft.com/office/drawing/2014/main" val="1400572358"/>
                    </a:ext>
                  </a:extLst>
                </a:gridCol>
                <a:gridCol w="4704026">
                  <a:extLst>
                    <a:ext uri="{9D8B030D-6E8A-4147-A177-3AD203B41FA5}">
                      <a16:colId xmlns:a16="http://schemas.microsoft.com/office/drawing/2014/main" val="851391128"/>
                    </a:ext>
                  </a:extLst>
                </a:gridCol>
              </a:tblGrid>
              <a:tr h="3092874">
                <a:tc>
                  <a:txBody>
                    <a:bodyPr/>
                    <a:lstStyle/>
                    <a:p>
                      <a:pPr marL="457200" indent="-457200">
                        <a:buFont typeface="+mj-lt"/>
                        <a:buAutoNum type="arabicPeriod"/>
                      </a:pPr>
                      <a:r>
                        <a:rPr lang="en-GB" sz="3000" dirty="0">
                          <a:latin typeface="Britannic Bold" panose="020B0903060703020204" pitchFamily="34" charset="0"/>
                        </a:rPr>
                        <a:t>Leadership</a:t>
                      </a:r>
                    </a:p>
                    <a:p>
                      <a:pPr marL="457200" indent="-457200">
                        <a:buFont typeface="+mj-lt"/>
                        <a:buAutoNum type="arabicPeriod"/>
                      </a:pPr>
                      <a:r>
                        <a:rPr lang="en-GB" sz="3000" dirty="0">
                          <a:latin typeface="Britannic Bold" panose="020B0903060703020204" pitchFamily="34" charset="0"/>
                        </a:rPr>
                        <a:t>Drive &amp; motivation</a:t>
                      </a:r>
                    </a:p>
                    <a:p>
                      <a:pPr marL="457200" indent="-457200">
                        <a:buFont typeface="+mj-lt"/>
                        <a:buAutoNum type="arabicPeriod"/>
                      </a:pPr>
                      <a:r>
                        <a:rPr lang="en-GB" sz="3000" dirty="0">
                          <a:latin typeface="Britannic Bold" panose="020B0903060703020204" pitchFamily="34" charset="0"/>
                        </a:rPr>
                        <a:t>Customer service</a:t>
                      </a:r>
                    </a:p>
                    <a:p>
                      <a:pPr marL="457200" indent="-457200">
                        <a:buFont typeface="+mj-lt"/>
                        <a:buAutoNum type="arabicPeriod"/>
                      </a:pPr>
                      <a:r>
                        <a:rPr lang="en-GB" sz="3000" dirty="0">
                          <a:latin typeface="Britannic Bold" panose="020B0903060703020204" pitchFamily="34" charset="0"/>
                        </a:rPr>
                        <a:t>Consistency </a:t>
                      </a:r>
                    </a:p>
                    <a:p>
                      <a:pPr marL="457200" indent="-457200">
                        <a:buFont typeface="+mj-lt"/>
                        <a:buAutoNum type="arabicPeriod"/>
                      </a:pPr>
                      <a:r>
                        <a:rPr lang="en-GB" sz="3000" dirty="0">
                          <a:latin typeface="Britannic Bold" panose="020B0903060703020204" pitchFamily="34" charset="0"/>
                        </a:rPr>
                        <a:t>Attention to detail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3000" dirty="0">
                        <a:latin typeface="Britannic Bold" panose="020B0903060703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2400" dirty="0">
                        <a:latin typeface="Britannic Bold" panose="020B09030607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57200" indent="-457200">
                        <a:buFont typeface="+mj-lt"/>
                        <a:buAutoNum type="arabicPeriod"/>
                      </a:pPr>
                      <a:r>
                        <a:rPr lang="en-GB" sz="3000" dirty="0">
                          <a:latin typeface="Britannic Bold" panose="020B0903060703020204" pitchFamily="34" charset="0"/>
                        </a:rPr>
                        <a:t>Get a mentor</a:t>
                      </a:r>
                    </a:p>
                    <a:p>
                      <a:pPr marL="457200" indent="-457200">
                        <a:buFont typeface="+mj-lt"/>
                        <a:buAutoNum type="arabicPeriod"/>
                      </a:pPr>
                      <a:r>
                        <a:rPr lang="en-GB" sz="3000" dirty="0">
                          <a:latin typeface="Britannic Bold" panose="020B0903060703020204" pitchFamily="34" charset="0"/>
                        </a:rPr>
                        <a:t>Do more courses</a:t>
                      </a:r>
                    </a:p>
                    <a:p>
                      <a:pPr marL="457200" indent="-457200">
                        <a:buFont typeface="+mj-lt"/>
                        <a:buAutoNum type="arabicPeriod"/>
                      </a:pPr>
                      <a:r>
                        <a:rPr lang="en-GB" sz="3000" dirty="0">
                          <a:latin typeface="Britannic Bold" panose="020B0903060703020204" pitchFamily="34" charset="0"/>
                        </a:rPr>
                        <a:t>Research</a:t>
                      </a:r>
                    </a:p>
                    <a:p>
                      <a:pPr marL="457200" indent="-457200">
                        <a:buFont typeface="+mj-lt"/>
                        <a:buAutoNum type="arabicPeriod"/>
                      </a:pPr>
                      <a:r>
                        <a:rPr lang="en-GB" sz="3000" dirty="0">
                          <a:latin typeface="Britannic Bold" panose="020B0903060703020204" pitchFamily="34" charset="0"/>
                        </a:rPr>
                        <a:t>Practice makes Perfect</a:t>
                      </a:r>
                    </a:p>
                    <a:p>
                      <a:pPr marL="457200" indent="-457200">
                        <a:buFont typeface="+mj-lt"/>
                        <a:buAutoNum type="arabicPeriod"/>
                      </a:pPr>
                      <a:r>
                        <a:rPr lang="en-GB" sz="3000" dirty="0">
                          <a:latin typeface="Britannic Bold" panose="020B0903060703020204" pitchFamily="34" charset="0"/>
                        </a:rPr>
                        <a:t>Different techniques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3000" dirty="0">
                        <a:latin typeface="Britannic Bold" panose="020B0903060703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2400" dirty="0">
                        <a:latin typeface="Britannic Bold" panose="020B0903060703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2400" dirty="0">
                        <a:latin typeface="Britannic Bold" panose="020B0903060703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1774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88214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684ED-D719-4B49-BF14-D0F75D4E3A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Britannic Bold" panose="020B0903060703020204" pitchFamily="34" charset="0"/>
              </a:rPr>
              <a:t>            </a:t>
            </a:r>
            <a:br>
              <a:rPr lang="en-GB" dirty="0">
                <a:latin typeface="Britannic Bold" panose="020B0903060703020204" pitchFamily="34" charset="0"/>
              </a:rPr>
            </a:br>
            <a:r>
              <a:rPr lang="en-GB" dirty="0">
                <a:latin typeface="Britannic Bold" panose="020B0903060703020204" pitchFamily="34" charset="0"/>
              </a:rPr>
              <a:t>  </a:t>
            </a:r>
            <a:r>
              <a:rPr lang="en-GB" u="sng" dirty="0">
                <a:latin typeface="Britannic Bold" panose="020B0903060703020204" pitchFamily="34" charset="0"/>
              </a:rPr>
              <a:t>Personal Swot Analysis</a:t>
            </a:r>
            <a:br>
              <a:rPr lang="en-GB" u="sng" dirty="0">
                <a:latin typeface="Britannic Bold" panose="020B0903060703020204" pitchFamily="34" charset="0"/>
              </a:rPr>
            </a:br>
            <a:br>
              <a:rPr lang="en-GB" u="sng" dirty="0">
                <a:latin typeface="Britannic Bold" panose="020B0903060703020204" pitchFamily="34" charset="0"/>
              </a:rPr>
            </a:br>
            <a:endParaRPr lang="en-GB" u="sng" dirty="0">
              <a:latin typeface="Britannic Bold" panose="020B0903060703020204" pitchFamily="34" charset="0"/>
            </a:endParaRPr>
          </a:p>
        </p:txBody>
      </p:sp>
      <p:graphicFrame>
        <p:nvGraphicFramePr>
          <p:cNvPr id="12" name="Table 12">
            <a:extLst>
              <a:ext uri="{FF2B5EF4-FFF2-40B4-BE49-F238E27FC236}">
                <a16:creationId xmlns:a16="http://schemas.microsoft.com/office/drawing/2014/main" id="{3F8409E7-EDC9-4384-8811-E7B536EBAD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5905004"/>
              </p:ext>
            </p:extLst>
          </p:nvPr>
        </p:nvGraphicFramePr>
        <p:xfrm>
          <a:off x="5851525" y="1097280"/>
          <a:ext cx="5213350" cy="48937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06675">
                  <a:extLst>
                    <a:ext uri="{9D8B030D-6E8A-4147-A177-3AD203B41FA5}">
                      <a16:colId xmlns:a16="http://schemas.microsoft.com/office/drawing/2014/main" val="1650798238"/>
                    </a:ext>
                  </a:extLst>
                </a:gridCol>
                <a:gridCol w="2606675">
                  <a:extLst>
                    <a:ext uri="{9D8B030D-6E8A-4147-A177-3AD203B41FA5}">
                      <a16:colId xmlns:a16="http://schemas.microsoft.com/office/drawing/2014/main" val="2061242140"/>
                    </a:ext>
                  </a:extLst>
                </a:gridCol>
              </a:tblGrid>
              <a:tr h="2882113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Leadership skills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Mentoring &amp; </a:t>
                      </a:r>
                      <a:r>
                        <a:rPr lang="en-GB" b="1" dirty="0"/>
                        <a:t>coaching skills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Motivated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Team player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Great people </a:t>
                      </a:r>
                      <a:r>
                        <a:rPr lang="en-GB" b="1" dirty="0"/>
                        <a:t>skills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endParaRPr lang="en-GB" dirty="0"/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endParaRPr lang="en-GB" dirty="0"/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Getting distracted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Not prioritizing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Time keeping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endParaRPr lang="en-GB" dirty="0"/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7361200"/>
                  </a:ext>
                </a:extLst>
              </a:tr>
              <a:tr h="192937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>
                          <a:solidFill>
                            <a:schemeClr val="accent1"/>
                          </a:solidFill>
                          <a:latin typeface="Britannic Bold" panose="020B0903060703020204" pitchFamily="34" charset="0"/>
                        </a:rPr>
                        <a:t>Networking meeting new people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>
                          <a:solidFill>
                            <a:schemeClr val="accent1"/>
                          </a:solidFill>
                          <a:latin typeface="Britannic Bold" panose="020B0903060703020204" pitchFamily="34" charset="0"/>
                        </a:rPr>
                        <a:t>Business woman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>
                          <a:solidFill>
                            <a:schemeClr val="accent1"/>
                          </a:solidFill>
                          <a:latin typeface="Britannic Bold" panose="020B0903060703020204" pitchFamily="34" charset="0"/>
                        </a:rPr>
                        <a:t>Gain more Knowledge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endParaRPr lang="en-GB" dirty="0">
                        <a:solidFill>
                          <a:schemeClr val="accent1"/>
                        </a:solidFill>
                        <a:latin typeface="Britannic Bold" panose="020B0903060703020204" pitchFamily="34" charset="0"/>
                      </a:endParaRP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endParaRPr lang="en-GB" dirty="0">
                        <a:solidFill>
                          <a:schemeClr val="accent1"/>
                        </a:solidFill>
                        <a:latin typeface="Britannic Bold" panose="020B09030607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b="0" dirty="0">
                          <a:solidFill>
                            <a:schemeClr val="accent1"/>
                          </a:solidFill>
                          <a:latin typeface="Britannic Bold" panose="020B0903060703020204" pitchFamily="34" charset="0"/>
                        </a:rPr>
                        <a:t>Completion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b="0" dirty="0">
                          <a:solidFill>
                            <a:schemeClr val="accent1"/>
                          </a:solidFill>
                          <a:latin typeface="Britannic Bold" panose="020B0903060703020204" pitchFamily="34" charset="0"/>
                        </a:rPr>
                        <a:t>Covid-19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b="0" dirty="0">
                          <a:solidFill>
                            <a:schemeClr val="accent1"/>
                          </a:solidFill>
                          <a:latin typeface="Britannic Bold" panose="020B0903060703020204" pitchFamily="34" charset="0"/>
                        </a:rPr>
                        <a:t>Staying up2date to changers in the lash industry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b="0" dirty="0">
                          <a:solidFill>
                            <a:schemeClr val="accent1"/>
                          </a:solidFill>
                          <a:latin typeface="Britannic Bold" panose="020B0903060703020204" pitchFamily="34" charset="0"/>
                        </a:rPr>
                        <a:t>Health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8085937"/>
                  </a:ext>
                </a:extLst>
              </a:tr>
            </a:tbl>
          </a:graphicData>
        </a:graphic>
      </p:graphicFrame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BF54D84-0422-424E-85C4-28A0CD10D8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1954530"/>
            <a:ext cx="3931920" cy="3806190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i="0" dirty="0">
                <a:effectLst/>
                <a:latin typeface="Britannic Bold" panose="020B0903060703020204" pitchFamily="34" charset="0"/>
              </a:rPr>
              <a:t>A SWOT analysis is a planning tool.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i="0" dirty="0">
                <a:effectLst/>
                <a:latin typeface="Britannic Bold" panose="020B0903060703020204" pitchFamily="34" charset="0"/>
              </a:rPr>
              <a:t>Strengths, Weaknesses, Opportunities and Threats.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Britannic Bold" panose="020B0903060703020204" pitchFamily="34" charset="0"/>
              </a:rPr>
              <a:t>I</a:t>
            </a:r>
            <a:r>
              <a:rPr lang="en-GB" sz="2000" i="0" dirty="0">
                <a:effectLst/>
                <a:latin typeface="Britannic Bold" panose="020B0903060703020204" pitchFamily="34" charset="0"/>
              </a:rPr>
              <a:t>nvolved in a project or organisation.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i="0" dirty="0">
                <a:effectLst/>
                <a:latin typeface="Britannic Bold" panose="020B0903060703020204" pitchFamily="34" charset="0"/>
              </a:rPr>
              <a:t>It's a framework for matching an organisation's goals, programmes and capacities to the environment in which it operates.</a:t>
            </a:r>
            <a:br>
              <a:rPr lang="en-GB" sz="2000" b="0" i="0" u="none" strike="noStrike" dirty="0">
                <a:effectLst/>
                <a:latin typeface="Roboto" panose="02000000000000000000" pitchFamily="2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</a:br>
            <a:endParaRPr lang="en-GB" sz="2000" dirty="0">
              <a:latin typeface="Britannic Bold" panose="020B09030607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5840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3E767D2-2E27-4F8C-9287-1C5CE99F4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6875" y="609600"/>
            <a:ext cx="8229600" cy="904875"/>
          </a:xfrm>
        </p:spPr>
        <p:txBody>
          <a:bodyPr>
            <a:normAutofit/>
          </a:bodyPr>
          <a:lstStyle/>
          <a:p>
            <a:r>
              <a:rPr lang="en-GB" sz="3200" u="sng" dirty="0">
                <a:latin typeface="Britannic Bold" panose="020B0903060703020204" pitchFamily="34" charset="0"/>
              </a:rPr>
              <a:t>My Logo for my new upcoming Business</a:t>
            </a: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3D2496CA-5921-405E-A66D-5620E50387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703704"/>
            <a:ext cx="4572000" cy="4067175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3E5372D-4C40-41C8-AC41-9D409470CF21}"/>
              </a:ext>
            </a:extLst>
          </p:cNvPr>
          <p:cNvSpPr txBox="1"/>
          <p:nvPr/>
        </p:nvSpPr>
        <p:spPr>
          <a:xfrm>
            <a:off x="1108711" y="2274838"/>
            <a:ext cx="469773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 logo is an easily recognizable graphic symbol that identifies a company, a commercial product, or any public or private entity.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It is one of the ways to distinguish a brand in a competitive world, full of graphic elements that try to attract our attention every day.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 logo is generally a combination of typographies, graphics/symbols, and colours. It is a graphic element that is part of the visual identity of a brand.</a:t>
            </a:r>
          </a:p>
        </p:txBody>
      </p:sp>
    </p:spTree>
    <p:extLst>
      <p:ext uri="{BB962C8B-B14F-4D97-AF65-F5344CB8AC3E}">
        <p14:creationId xmlns:p14="http://schemas.microsoft.com/office/powerpoint/2010/main" val="33426855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20">
            <a:extLst>
              <a:ext uri="{FF2B5EF4-FFF2-40B4-BE49-F238E27FC236}">
                <a16:creationId xmlns:a16="http://schemas.microsoft.com/office/drawing/2014/main" id="{58FE11B1-0D88-438D-A35B-8F0F8121F0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dirty="0">
                <a:latin typeface="Britannic Bold" panose="020B0903060703020204" pitchFamily="34" charset="0"/>
              </a:rPr>
            </a:br>
            <a:br>
              <a:rPr lang="en-GB" dirty="0">
                <a:latin typeface="Britannic Bold" panose="020B0903060703020204" pitchFamily="34" charset="0"/>
              </a:rPr>
            </a:br>
            <a:r>
              <a:rPr lang="en-GB" sz="4900" u="sng" dirty="0">
                <a:latin typeface="Britannic Bold" panose="020B0903060703020204" pitchFamily="34" charset="0"/>
              </a:rPr>
              <a:t>Marketing</a:t>
            </a:r>
            <a:br>
              <a:rPr lang="en-GB" sz="2700" u="sng" dirty="0">
                <a:latin typeface="Britannic Bold" panose="020B0903060703020204" pitchFamily="34" charset="0"/>
              </a:rPr>
            </a:br>
            <a:br>
              <a:rPr lang="en-GB" dirty="0">
                <a:latin typeface="Britannic Bold" panose="020B0903060703020204" pitchFamily="34" charset="0"/>
              </a:rPr>
            </a:br>
            <a:endParaRPr lang="en-GB" dirty="0">
              <a:latin typeface="Britannic Bold" panose="020B0903060703020204" pitchFamily="34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EB3AE0A-48E7-41F4-9D6F-27D7B07C4E1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1635761" y="516140"/>
            <a:ext cx="2569574" cy="5563986"/>
          </a:xfrm>
        </p:spPr>
      </p:pic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F0635E4E-D040-488B-988B-9F03FA44AD0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effectLst/>
                <a:latin typeface="Britannic Bold" panose="020B0903060703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Instagram is the second most accessed network be hide Facebook.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Britannic Bold" panose="020B0903060703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popular visual - first social medium see over one billion active monthly users and 500 million daily Instagram stories.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Britannic Bold" panose="020B0903060703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Nearly 45% of Instagram users are between the ages of 18 – 44.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Britannic Bold" panose="020B0903060703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90% of Instagram users follow at least one business.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Britannic Bold" panose="020B0903060703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More than 83% of Instagram users have discovered a new product or service on the platform.</a:t>
            </a:r>
          </a:p>
          <a:p>
            <a:endParaRPr lang="en-GB" dirty="0">
              <a:solidFill>
                <a:srgbClr val="7030A0"/>
              </a:solidFill>
              <a:latin typeface="Britannic Bold" panose="020B0903060703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100" dirty="0">
              <a:solidFill>
                <a:schemeClr val="accent1">
                  <a:lumMod val="75000"/>
                </a:schemeClr>
              </a:solidFill>
              <a:effectLst/>
              <a:latin typeface="Britannic Bold" panose="020B0903060703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94518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DD78F10B-0FCB-43FA-BB92-0276C5778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   </a:t>
            </a:r>
            <a:r>
              <a:rPr lang="en-GB" u="sng" dirty="0">
                <a:latin typeface="Britannic Bold" panose="020B0903060703020204" pitchFamily="34" charset="0"/>
              </a:rPr>
              <a:t>Pros and cons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55CF5A1-E81B-4E2B-9E8D-187A672545D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Britannic Bold" panose="020B0903060703020204" pitchFamily="34" charset="0"/>
              </a:rPr>
              <a:t>Being your own boss</a:t>
            </a:r>
          </a:p>
          <a:p>
            <a:r>
              <a:rPr lang="en-GB" dirty="0">
                <a:latin typeface="Britannic Bold" panose="020B0903060703020204" pitchFamily="34" charset="0"/>
              </a:rPr>
              <a:t>Working at your own pace</a:t>
            </a:r>
          </a:p>
          <a:p>
            <a:r>
              <a:rPr lang="en-GB" dirty="0">
                <a:latin typeface="Britannic Bold" panose="020B0903060703020204" pitchFamily="34" charset="0"/>
              </a:rPr>
              <a:t>Working from home</a:t>
            </a:r>
          </a:p>
          <a:p>
            <a:r>
              <a:rPr lang="en-GB" dirty="0">
                <a:latin typeface="Britannic Bold" panose="020B0903060703020204" pitchFamily="34" charset="0"/>
              </a:rPr>
              <a:t>Make your own shifts</a:t>
            </a:r>
          </a:p>
          <a:p>
            <a:r>
              <a:rPr lang="en-GB" dirty="0">
                <a:latin typeface="Britannic Bold" panose="020B0903060703020204" pitchFamily="34" charset="0"/>
              </a:rPr>
              <a:t>My own prices</a:t>
            </a:r>
          </a:p>
          <a:p>
            <a:r>
              <a:rPr lang="en-GB" dirty="0">
                <a:latin typeface="Britannic Bold" panose="020B0903060703020204" pitchFamily="34" charset="0"/>
              </a:rPr>
              <a:t>Making people feel good about themselves</a:t>
            </a:r>
          </a:p>
          <a:p>
            <a:pPr marL="45720" indent="0">
              <a:buNone/>
            </a:pPr>
            <a:endParaRPr lang="en-GB" dirty="0">
              <a:latin typeface="Britannic Bold" panose="020B0903060703020204" pitchFamily="34" charset="0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4B385C7-AD55-4573-9C3C-9E2CE79864F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Britannic Bold" panose="020B0903060703020204" pitchFamily="34" charset="0"/>
              </a:rPr>
              <a:t>Dealing with difficult customers</a:t>
            </a:r>
          </a:p>
          <a:p>
            <a:r>
              <a:rPr lang="en-GB" dirty="0">
                <a:latin typeface="Britannic Bold" panose="020B0903060703020204" pitchFamily="34" charset="0"/>
              </a:rPr>
              <a:t>No set wage</a:t>
            </a:r>
          </a:p>
          <a:p>
            <a:r>
              <a:rPr lang="en-GB" dirty="0">
                <a:latin typeface="Britannic Bold" panose="020B0903060703020204" pitchFamily="34" charset="0"/>
              </a:rPr>
              <a:t>Neck problems</a:t>
            </a:r>
          </a:p>
          <a:p>
            <a:r>
              <a:rPr lang="en-GB" dirty="0">
                <a:latin typeface="Britannic Bold" panose="020B0903060703020204" pitchFamily="34" charset="0"/>
              </a:rPr>
              <a:t>Back problems</a:t>
            </a:r>
          </a:p>
          <a:p>
            <a:r>
              <a:rPr lang="en-GB" dirty="0">
                <a:latin typeface="Britannic Bold" panose="020B0903060703020204" pitchFamily="34" charset="0"/>
              </a:rPr>
              <a:t>Work and social life balance</a:t>
            </a:r>
          </a:p>
          <a:p>
            <a:r>
              <a:rPr lang="en-GB" sz="2400" dirty="0">
                <a:latin typeface="Britannic Bold" panose="020B0903060703020204" pitchFamily="34" charset="0"/>
              </a:rPr>
              <a:t>Unfortunate circumstances such as Covid-19</a:t>
            </a:r>
          </a:p>
          <a:p>
            <a:endParaRPr lang="en-GB" dirty="0">
              <a:latin typeface="Britannic Bold" panose="020B09030607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93263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2B052-132A-4992-A25A-3B4D6647E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    </a:t>
            </a:r>
            <a:r>
              <a:rPr lang="en-GB" u="sng" dirty="0">
                <a:latin typeface="Britannic Bold" panose="020B0903060703020204" pitchFamily="34" charset="0"/>
              </a:rPr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7496DD-6CDB-48B1-B670-E315FB70B0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Britannic Bold" panose="020B0903060703020204" pitchFamily="34" charset="0"/>
              </a:rPr>
              <a:t>Hard work and consistency throughout</a:t>
            </a:r>
          </a:p>
          <a:p>
            <a:r>
              <a:rPr lang="en-GB" dirty="0">
                <a:latin typeface="Britannic Bold" panose="020B0903060703020204" pitchFamily="34" charset="0"/>
              </a:rPr>
              <a:t>Am starting with lashes the hard part is yet to come I will have my personal swot analysis to work with and continue to engage in class and further my business management skills in the future.</a:t>
            </a:r>
          </a:p>
          <a:p>
            <a:r>
              <a:rPr lang="en-GB" dirty="0">
                <a:latin typeface="Britannic Bold" panose="020B0903060703020204" pitchFamily="34" charset="0"/>
              </a:rPr>
              <a:t>I will further my education in higher business level courses.</a:t>
            </a:r>
          </a:p>
          <a:p>
            <a:r>
              <a:rPr lang="en-GB" dirty="0">
                <a:latin typeface="Britannic Bold" panose="020B0903060703020204" pitchFamily="34" charset="0"/>
              </a:rPr>
              <a:t>It’s a learning curve, some days I reflect on how hard this journey could be rewarding and deflating but am here for the challenge.</a:t>
            </a:r>
          </a:p>
          <a:p>
            <a:r>
              <a:rPr lang="en-GB" dirty="0">
                <a:latin typeface="Britannic Bold" panose="020B0903060703020204" pitchFamily="34" charset="0"/>
              </a:rPr>
              <a:t>Keeping a journal will keep me up2date with </a:t>
            </a:r>
            <a:r>
              <a:rPr lang="en-GB">
                <a:latin typeface="Britannic Bold" panose="020B0903060703020204" pitchFamily="34" charset="0"/>
              </a:rPr>
              <a:t>progress needed.</a:t>
            </a:r>
            <a:endParaRPr lang="en-GB" dirty="0">
              <a:latin typeface="Britannic Bold" panose="020B0903060703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35896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2ABC4-FEC0-45BA-8D8B-D653A8CD8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/>
            <a:r>
              <a:rPr lang="en-GB" dirty="0">
                <a:latin typeface="Britannic Bold" panose="020B0903060703020204" pitchFamily="34" charset="0"/>
              </a:rPr>
              <a:t>                  </a:t>
            </a:r>
            <a:r>
              <a:rPr lang="en-GB" u="sng" dirty="0">
                <a:latin typeface="Britannic Bold" panose="020B0903060703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A102F1-328F-4DD2-9F6A-8FE1E36EBE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5830" y="1625600"/>
            <a:ext cx="10090041" cy="4470400"/>
          </a:xfrm>
        </p:spPr>
        <p:txBody>
          <a:bodyPr/>
          <a:lstStyle/>
          <a:p>
            <a:pPr marL="502920" indent="-457200">
              <a:buFont typeface="+mj-lt"/>
              <a:buAutoNum type="arabicPeriod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  <a:hlinkClick r:id="rId3"/>
            </a:endParaRPr>
          </a:p>
          <a:p>
            <a:pPr marL="502920" indent="-457200">
              <a:buFont typeface="+mj-lt"/>
              <a:buAutoNum type="arabicPeriod"/>
            </a:pPr>
            <a:endParaRPr lang="en-GB" sz="2000" dirty="0">
              <a:hlinkClick r:id="rId3"/>
            </a:endParaRPr>
          </a:p>
          <a:p>
            <a:pPr marL="502920" indent="-457200">
              <a:buFont typeface="+mj-lt"/>
              <a:buAutoNum type="arabicPeriod"/>
            </a:pPr>
            <a:endParaRPr lang="en-GB" sz="2000" dirty="0">
              <a:hlinkClick r:id="rId3"/>
            </a:endParaRPr>
          </a:p>
          <a:p>
            <a:pPr marL="502920" indent="-457200">
              <a:buFont typeface="+mj-lt"/>
              <a:buAutoNum type="arabicPeriod"/>
            </a:pPr>
            <a:endParaRPr lang="en-GB" sz="2000" dirty="0">
              <a:hlinkClick r:id="rId3"/>
            </a:endParaRPr>
          </a:p>
          <a:p>
            <a:pPr marL="502920" indent="-457200">
              <a:buFont typeface="+mj-lt"/>
              <a:buAutoNum type="arabicPeriod"/>
            </a:pPr>
            <a:endParaRPr lang="en-GB" sz="2000" dirty="0">
              <a:hlinkClick r:id="rId3"/>
            </a:endParaRPr>
          </a:p>
          <a:p>
            <a:pPr marL="502920" indent="-457200">
              <a:buFont typeface="+mj-lt"/>
              <a:buAutoNum type="arabicPeriod"/>
            </a:pPr>
            <a:endParaRPr lang="en-GB" sz="2000" dirty="0">
              <a:hlinkClick r:id="rId3"/>
            </a:endParaRPr>
          </a:p>
          <a:p>
            <a:pPr marL="502920" indent="-457200">
              <a:buFont typeface="+mj-lt"/>
              <a:buAutoNum type="arabicPeriod"/>
            </a:pPr>
            <a:endParaRPr lang="en-GB" sz="2000" dirty="0">
              <a:hlinkClick r:id="rId3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F8FAED4-4A6F-47B3-908C-98825E1349DC}"/>
              </a:ext>
            </a:extLst>
          </p:cNvPr>
          <p:cNvSpPr txBox="1"/>
          <p:nvPr/>
        </p:nvSpPr>
        <p:spPr>
          <a:xfrm>
            <a:off x="1173480" y="1028343"/>
            <a:ext cx="9179560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800" u="sng" dirty="0">
              <a:solidFill>
                <a:srgbClr val="006621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  <a:hlinkClick r:id="rId4"/>
            </a:endParaRPr>
          </a:p>
          <a:p>
            <a:endParaRPr lang="en-GB" u="sng" dirty="0">
              <a:solidFill>
                <a:srgbClr val="006621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  <a:hlinkClick r:id="rId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u="sng" dirty="0"/>
              <a:t>Weeks,Ally (2021)CIPD available at</a:t>
            </a:r>
            <a:r>
              <a:rPr lang="en-GB" dirty="0"/>
              <a:t>:</a:t>
            </a:r>
          </a:p>
          <a:p>
            <a:r>
              <a:rPr lang="en-GB" dirty="0">
                <a:solidFill>
                  <a:srgbClr val="69A02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SWOT Analysis | Factsheets | CIPD</a:t>
            </a:r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(Assessed 25/7/2021)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69A020"/>
              </a:solidFill>
              <a:hlinkClick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Marion (2019)The difference between logo design and branding: Available at:</a:t>
            </a:r>
          </a:p>
          <a:p>
            <a:r>
              <a:rPr lang="en-GB" dirty="0">
                <a:solidFill>
                  <a:srgbClr val="69A02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Difference Between Logo Design and Branding | The Branding Journal</a:t>
            </a:r>
            <a:endParaRPr lang="en-GB" u="sng" dirty="0">
              <a:solidFill>
                <a:srgbClr val="8C8C8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(Assessed 25/7/2021)</a:t>
            </a:r>
          </a:p>
          <a:p>
            <a:r>
              <a:rPr lang="en-GB" sz="1800" dirty="0">
                <a:solidFill>
                  <a:srgbClr val="8C8C8C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 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8C8C8C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HubSpot</a:t>
            </a:r>
            <a:r>
              <a:rPr lang="en-GB" dirty="0">
                <a:solidFill>
                  <a:srgbClr val="8C8C8C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(2021) Instagram marketing </a:t>
            </a:r>
            <a:endParaRPr lang="en-GB" sz="1800" dirty="0">
              <a:solidFill>
                <a:srgbClr val="8C8C8C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just"/>
            <a:r>
              <a:rPr lang="en-GB" dirty="0">
                <a:hlinkClick r:id="rId4"/>
              </a:rPr>
              <a:t>Instagram Marketing: The Ultimate Guide (hubspot.com)</a:t>
            </a:r>
            <a:endParaRPr lang="en-GB" u="sng" dirty="0">
              <a:solidFill>
                <a:srgbClr val="00662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u="sng" dirty="0">
                <a:solidFill>
                  <a:srgbClr val="00662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(Assessed 07/08/2021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8C8C8C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Gassanova,Natalya (2019) Becoming a lash tech pros and cons: Available at: </a:t>
            </a:r>
            <a:r>
              <a:rPr lang="en-GB" dirty="0">
                <a:hlinkClick r:id="rId6"/>
              </a:rPr>
              <a:t>BECOMING A LASH TECH! PROs and CONs - YouTube</a:t>
            </a:r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(Assessed 1/8/2021)</a:t>
            </a:r>
          </a:p>
        </p:txBody>
      </p:sp>
    </p:spTree>
    <p:extLst>
      <p:ext uri="{BB962C8B-B14F-4D97-AF65-F5344CB8AC3E}">
        <p14:creationId xmlns:p14="http://schemas.microsoft.com/office/powerpoint/2010/main" val="1015408104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Glossy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12700" cap="flat" cmpd="sng" algn="ctr">
          <a:solidFill>
            <a:schemeClr val="phClr">
              <a:tint val="95000"/>
              <a:shade val="95000"/>
              <a:satMod val="120000"/>
            </a:schemeClr>
          </a:solidFill>
          <a:prstDash val="solid"/>
        </a:ln>
        <a:ln w="55000" cap="flat" cmpd="thickThin" algn="ctr">
          <a:solidFill>
            <a:schemeClr val="phClr">
              <a:tint val="90000"/>
              <a:satMod val="130000"/>
            </a:schemeClr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776</TotalTime>
  <Words>644</Words>
  <Application>Microsoft Office PowerPoint</Application>
  <PresentationFormat>Widescreen</PresentationFormat>
  <Paragraphs>108</Paragraphs>
  <Slides>10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Arial</vt:lpstr>
      <vt:lpstr>Arial</vt:lpstr>
      <vt:lpstr>Britannic Bold</vt:lpstr>
      <vt:lpstr>Calibri</vt:lpstr>
      <vt:lpstr>Corbel</vt:lpstr>
      <vt:lpstr>Roboto</vt:lpstr>
      <vt:lpstr>Times New Roman</vt:lpstr>
      <vt:lpstr>Basis</vt:lpstr>
      <vt:lpstr>   Individual Presentation By Nicola Laura Myers (2029745)   BMSW4001  Academic and Employability Skills     Sylvia Hoffmann      </vt:lpstr>
      <vt:lpstr>           Individual Presentation</vt:lpstr>
      <vt:lpstr>           Qualifications and skills Required   </vt:lpstr>
      <vt:lpstr>            How to Maintain my skills                    </vt:lpstr>
      <vt:lpstr>               Personal Swot Analysis  </vt:lpstr>
      <vt:lpstr>My Logo for my new upcoming Business</vt:lpstr>
      <vt:lpstr>  Marketing  </vt:lpstr>
      <vt:lpstr>                              Pros and cons</vt:lpstr>
      <vt:lpstr>                               Reflection</vt:lpstr>
      <vt:lpstr>                 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Nicola Myers</dc:creator>
  <cp:lastModifiedBy>Nicola Myers</cp:lastModifiedBy>
  <cp:revision>17</cp:revision>
  <dcterms:created xsi:type="dcterms:W3CDTF">2021-06-29T14:23:27Z</dcterms:created>
  <dcterms:modified xsi:type="dcterms:W3CDTF">2021-08-09T20:10:17Z</dcterms:modified>
</cp:coreProperties>
</file>