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DM Sans" pitchFamily="2" charset="0"/>
      <p:regular r:id="rId14"/>
    </p:embeddedFont>
    <p:embeddedFont>
      <p:font typeface="DM Sans Bold" charset="0"/>
      <p:regular r:id="rId15"/>
    </p:embeddedFont>
    <p:embeddedFont>
      <p:font typeface="Oswald" panose="00000500000000000000" pitchFamily="2" charset="0"/>
      <p:regular r:id="rId16"/>
    </p:embeddedFont>
    <p:embeddedFont>
      <p:font typeface="Oswald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7" d="100"/>
          <a:sy n="37" d="100"/>
        </p:scale>
        <p:origin x="77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13.02.2024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morning/afternoon, everyone. In the session today, will be looking at essential step of cleaning procedures. We ensure excellence in cleanliness and customer satisfaction as part of our conviction to uphold the highest standards of cleanliness. Therefore, our housekeeping team needs to be sufficiently aware of the standard cleaning protocols. In this presentation, you will learn about the significance of room cleanliness, how it is done, and the link between adherence to the procedure and the visitor experience and brand (Hill, Roche and Allen, 2017). The objectives of the present meeting are to make certain that every member of our team realizes the importance of their task in ensuring cleanliness, and to supply them with the appropriate tools and knowledge to carry out their duties efficiently. We shall start by dwell into the essence of cleaning rooms to our hospitality operations.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 place great value on our brand name, and ensure that our brand is always upheld, even in the mundane activities such as room cleanliness. Our branding will let our guests know that they will find a premium service and an excellent attention in their stay with us (Coomber, 2017). In relation to our housekeeping team, it is a must to coordinate our efforts with the brand standards, thus, every guest room represents the quality and care that is associated with our brand. Let us keep promoting our brand values consistently and serve beyond our guests' expectations.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hotel room cleanliness is one of the most significant features of the hospitality industry. The cleanliness of our hotels has a big impact on guest experience and our guests’ opinions about our brand (Orkun Avkan, 2019). A spotlessly clean and well-maintained room not only makes guests happy but also brings in repeat business and makes them recommend your hotel positively. Furthermore, cleanliness is highly related to guest health and safety and thus considered as an operational priority.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checklist is designed to offer a detailed list of guidelines for each room that should be maintained to the required degree of cleanliness. It lists the activities and moves that should be done when cleaning, that is, removing or replacing bedding stuff, checking the contents of amenities and their refilling (Austin, 2018). By carefully sticking to this checklist, we can keep the consistency and make sure of our cleaning efforts' thoroughness. Then satisfaction of guests will increase as a result. We will take each step of the cleaning process and breakdown it and explore the rationale for following these instructions.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explains the complete process of cleaning which our housekeeping department will be following to make sure that every guest room is cleaned to the best possible standards (Jones, 2018). And it starts with taking care of the bedding where we are stripping and replacing the linens while looking for any stains or issues. The next step is to tackle the furnishing by sweeping and washing all surfaces to remove any soil or dirt. We begin cleaning for the floors in which we vacuum carpets and rugs and wipe hard floors to eliminate the dirt and discoloration. In the end, we remove all dirt and germs from the bathroom surfaces, leaving a clean, hygienic bathroom with the right cleaning agent supplied (Grimmer, 2011). Through such a stepwise procedure, our cleaning will be consistent as well as comprehensive. Therefore, we will improve the satisfaction of our guests and our brand name will be better known.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Engagement of employees is what helps us make sure that our team works properly and executes cleaning procedures of rooms Through encouraging an atmosphere of participation and empowerment, we can trigger our team players to have a sense of ownership of their roles and drive to deliver their best (Albrecht, 2010). The chosen employee engagement model highlights the significance of communication, cooperation, and praise, which are the key factors for employee happiness and productivity. By implementing this model, we will create a positive work environment where the team members become the valued members, supported, motivated, feel free to achieve their goals (Richards, 2016). Let us look into ways in which we can put into practice our model for the enhancement of team effectiveness and the implementation of the cleaning procedures in the room.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implementation of green cleaning practices is not only the environmentally friendly way of doing things but also the way it meets guests who prefer sustainable practices. Employment of technology, including automated cleaning systems and mobile apps, optimizes the tasks management and security of the quality control. Training and development activities are key in providing staff with required skills and information for holding up cleaning standards all the time (Britain, 2014). Continuous improvement of cleaning processes is achieved through feedback from guests that can be included into their preferences. Partnering with vendors assures availability of superior-grade hotel cleaning supplies and equipment which fit specific hotel requirements. Implementing these best practices can help us improve efficiency, environmental sustainability, and guest satisfaction in the front desk operations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 explained the value of following the standardised cleaning procedures, outlined the step-by-step cleaning process, and emphasised the part that employee involvement plays in improving team competence. In addition, we compared best practices in the industry and put health and safety procedures at the forefront of our cleaning routines (Jackson, 2018). In keeping with our responsibility as part of the housekeeping department, it is vital that we adhere to the standards of excellence in cleanliness and do more than what the guest expects in each interaction. Through implementing the specific room cleaning guidelines provided in this presentation, together with a mindset of achieving excellence and teamwork, we will remain in the position to provide outstanding guest experiences and maintain the reputation of our brand.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Albrecht, S.L. (2010). Handbook of employee engagement : perspectives, issues, research and practice. Cheltenham: Edward Elgar.</a:t>
            </a:r>
          </a:p>
          <a:p>
            <a:r>
              <a:rPr lang="en-US"/>
              <a:t>Austin, J.D. (2018). The Cleaning Checklist. Createspace Independent Publishing Platform.</a:t>
            </a:r>
          </a:p>
          <a:p>
            <a:r>
              <a:rPr lang="en-US"/>
              <a:t>Britain, G. (2014). Continuous improvement. Oxford: Butterworth-Heinemann.</a:t>
            </a:r>
          </a:p>
          <a:p>
            <a:r>
              <a:rPr lang="en-US"/>
              <a:t>Coomber, S. (2017). Branding. Chichester: Capstone.</a:t>
            </a:r>
          </a:p>
          <a:p>
            <a:r>
              <a:rPr lang="en-US"/>
              <a:t>Grimmer, A.E. (2011). Keeping It Clean. DIANE Publishing.</a:t>
            </a:r>
          </a:p>
          <a:p>
            <a:r>
              <a:rPr lang="en-US"/>
              <a:t>Hill, N., Roche, G. and Allen, R. (2017). Customer satisfaction : the customer experience through the customer’s eyes. Cogent, London.</a:t>
            </a:r>
          </a:p>
          <a:p>
            <a:r>
              <a:rPr lang="en-US"/>
              <a:t>Jackson, E. (2018). Hotel management. New York, Ny: Larsen &amp; Keller.</a:t>
            </a:r>
          </a:p>
          <a:p>
            <a:r>
              <a:rPr lang="en-US"/>
              <a:t>Jones, T.J.A. (2018). Professional management of housekeeping operations. Hoboken, N.J.: John Wiley &amp; Sons.</a:t>
            </a:r>
          </a:p>
          <a:p>
            <a:r>
              <a:rPr lang="en-US"/>
              <a:t>Orkun Avkan (2019). 101 Ways to Guest Satisfaction. BEYAZ YAYINLARI.</a:t>
            </a:r>
          </a:p>
          <a:p>
            <a:r>
              <a:rPr lang="en-US"/>
              <a:t>Richards, S. (2016). Making work work : the positivity solution for any work environment. New York: Sterling Ethos.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png"/><Relationship Id="rId7"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3.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3.sv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sp>
      <p:sp>
        <p:nvSpPr>
          <p:cNvPr id="3" name="Freeform 3"/>
          <p:cNvSpPr/>
          <p:nvPr/>
        </p:nvSpPr>
        <p:spPr>
          <a:xfrm rot="7659121">
            <a:off x="15091031"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3258071" y="-4629150"/>
            <a:ext cx="9022634" cy="9258300"/>
          </a:xfrm>
          <a:custGeom>
            <a:avLst/>
            <a:gdLst/>
            <a:ahLst/>
            <a:cxnLst/>
            <a:rect l="l" t="t" r="r" b="b"/>
            <a:pathLst>
              <a:path w="9022634" h="9258300">
                <a:moveTo>
                  <a:pt x="0" y="0"/>
                </a:moveTo>
                <a:lnTo>
                  <a:pt x="9022634" y="0"/>
                </a:lnTo>
                <a:lnTo>
                  <a:pt x="9022634" y="9258300"/>
                </a:lnTo>
                <a:lnTo>
                  <a:pt x="0" y="92583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5" name="Group 5"/>
          <p:cNvGrpSpPr/>
          <p:nvPr/>
        </p:nvGrpSpPr>
        <p:grpSpPr>
          <a:xfrm>
            <a:off x="4236347" y="3202251"/>
            <a:ext cx="9815307" cy="4208864"/>
            <a:chOff x="0" y="0"/>
            <a:chExt cx="1895495" cy="812800"/>
          </a:xfrm>
        </p:grpSpPr>
        <p:sp>
          <p:nvSpPr>
            <p:cNvPr id="6" name="Freeform 6"/>
            <p:cNvSpPr/>
            <p:nvPr/>
          </p:nvSpPr>
          <p:spPr>
            <a:xfrm>
              <a:off x="0" y="0"/>
              <a:ext cx="1895495" cy="812800"/>
            </a:xfrm>
            <a:custGeom>
              <a:avLst/>
              <a:gdLst/>
              <a:ahLst/>
              <a:cxnLst/>
              <a:rect l="l" t="t" r="r" b="b"/>
              <a:pathLst>
                <a:path w="1895495" h="812800">
                  <a:moveTo>
                    <a:pt x="0" y="0"/>
                  </a:moveTo>
                  <a:lnTo>
                    <a:pt x="1895495" y="0"/>
                  </a:lnTo>
                  <a:lnTo>
                    <a:pt x="1895495" y="812800"/>
                  </a:lnTo>
                  <a:lnTo>
                    <a:pt x="0" y="812800"/>
                  </a:lnTo>
                  <a:close/>
                </a:path>
              </a:pathLst>
            </a:custGeom>
            <a:solidFill>
              <a:srgbClr val="000000">
                <a:alpha val="0"/>
              </a:srgbClr>
            </a:solidFill>
            <a:ln w="38100" cap="sq">
              <a:solidFill>
                <a:srgbClr val="000000"/>
              </a:solidFill>
              <a:prstDash val="solid"/>
              <a:miter/>
            </a:ln>
          </p:spPr>
        </p:sp>
        <p:sp>
          <p:nvSpPr>
            <p:cNvPr id="7" name="TextBox 7"/>
            <p:cNvSpPr txBox="1"/>
            <p:nvPr/>
          </p:nvSpPr>
          <p:spPr>
            <a:xfrm>
              <a:off x="0" y="-19050"/>
              <a:ext cx="1895495" cy="831850"/>
            </a:xfrm>
            <a:prstGeom prst="rect">
              <a:avLst/>
            </a:prstGeom>
          </p:spPr>
          <p:txBody>
            <a:bodyPr lIns="50800" tIns="50800" rIns="50800" bIns="50800" rtlCol="0" anchor="ctr"/>
            <a:lstStyle/>
            <a:p>
              <a:pPr algn="ctr">
                <a:lnSpc>
                  <a:spcPts val="2859"/>
                </a:lnSpc>
              </a:pPr>
              <a:endParaRPr/>
            </a:p>
          </p:txBody>
        </p:sp>
      </p:grpSp>
      <p:sp>
        <p:nvSpPr>
          <p:cNvPr id="8" name="TextBox 8"/>
          <p:cNvSpPr txBox="1"/>
          <p:nvPr/>
        </p:nvSpPr>
        <p:spPr>
          <a:xfrm>
            <a:off x="4236347" y="3187065"/>
            <a:ext cx="9815307" cy="2750819"/>
          </a:xfrm>
          <a:prstGeom prst="rect">
            <a:avLst/>
          </a:prstGeom>
        </p:spPr>
        <p:txBody>
          <a:bodyPr lIns="0" tIns="0" rIns="0" bIns="0" rtlCol="0" anchor="t">
            <a:spAutoFit/>
          </a:bodyPr>
          <a:lstStyle/>
          <a:p>
            <a:pPr algn="ctr">
              <a:lnSpc>
                <a:spcPts val="11040"/>
              </a:lnSpc>
            </a:pPr>
            <a:r>
              <a:rPr lang="en-US" sz="8000" spc="784">
                <a:solidFill>
                  <a:srgbClr val="231F20"/>
                </a:solidFill>
                <a:latin typeface="Oswald Bold"/>
              </a:rPr>
              <a:t>TRAINING PRESENTATION </a:t>
            </a:r>
          </a:p>
        </p:txBody>
      </p:sp>
      <p:sp>
        <p:nvSpPr>
          <p:cNvPr id="9" name="TextBox 9"/>
          <p:cNvSpPr txBox="1"/>
          <p:nvPr/>
        </p:nvSpPr>
        <p:spPr>
          <a:xfrm>
            <a:off x="4236347" y="6106144"/>
            <a:ext cx="9815307" cy="694563"/>
          </a:xfrm>
          <a:prstGeom prst="rect">
            <a:avLst/>
          </a:prstGeom>
        </p:spPr>
        <p:txBody>
          <a:bodyPr lIns="0" tIns="0" rIns="0" bIns="0" rtlCol="0" anchor="t">
            <a:spAutoFit/>
          </a:bodyPr>
          <a:lstStyle/>
          <a:p>
            <a:pPr algn="ctr">
              <a:lnSpc>
                <a:spcPts val="5795"/>
              </a:lnSpc>
            </a:pPr>
            <a:r>
              <a:rPr lang="en-US" sz="4200" spc="411" dirty="0">
                <a:solidFill>
                  <a:srgbClr val="231F20"/>
                </a:solidFill>
                <a:latin typeface="Oswald Bold"/>
              </a:rPr>
              <a:t>ROOM CLEANING PROCEDURES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rot="7659121">
            <a:off x="-4012602"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5073516" y="466978"/>
            <a:ext cx="7416941" cy="1567352"/>
          </a:xfrm>
          <a:prstGeom prst="rect">
            <a:avLst/>
          </a:prstGeom>
        </p:spPr>
        <p:txBody>
          <a:bodyPr lIns="0" tIns="0" rIns="0" bIns="0" rtlCol="0" anchor="t">
            <a:spAutoFit/>
          </a:bodyPr>
          <a:lstStyle/>
          <a:p>
            <a:pPr algn="ctr">
              <a:lnSpc>
                <a:spcPts val="13774"/>
              </a:lnSpc>
            </a:pPr>
            <a:r>
              <a:rPr lang="en-US" sz="8000" spc="978" dirty="0">
                <a:solidFill>
                  <a:srgbClr val="231F20"/>
                </a:solidFill>
                <a:latin typeface="Oswald Bold"/>
              </a:rPr>
              <a:t>CONTENT</a:t>
            </a:r>
          </a:p>
        </p:txBody>
      </p:sp>
      <p:sp>
        <p:nvSpPr>
          <p:cNvPr id="4" name="Freeform 4"/>
          <p:cNvSpPr/>
          <p:nvPr/>
        </p:nvSpPr>
        <p:spPr>
          <a:xfrm rot="2016048">
            <a:off x="12243487" y="-1005305"/>
            <a:ext cx="10749463" cy="2687366"/>
          </a:xfrm>
          <a:custGeom>
            <a:avLst/>
            <a:gdLst/>
            <a:ahLst/>
            <a:cxnLst/>
            <a:rect l="l" t="t" r="r" b="b"/>
            <a:pathLst>
              <a:path w="10749463" h="2687366">
                <a:moveTo>
                  <a:pt x="0" y="0"/>
                </a:moveTo>
                <a:lnTo>
                  <a:pt x="10749463" y="0"/>
                </a:lnTo>
                <a:lnTo>
                  <a:pt x="10749463" y="2687365"/>
                </a:lnTo>
                <a:lnTo>
                  <a:pt x="0" y="26873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6580497" y="2425122"/>
            <a:ext cx="5844070" cy="431593"/>
          </a:xfrm>
          <a:prstGeom prst="rect">
            <a:avLst/>
          </a:prstGeom>
        </p:spPr>
        <p:txBody>
          <a:bodyPr lIns="0" tIns="0" rIns="0" bIns="0" rtlCol="0" anchor="t">
            <a:spAutoFit/>
          </a:bodyPr>
          <a:lstStyle/>
          <a:p>
            <a:pPr>
              <a:lnSpc>
                <a:spcPts val="3515"/>
              </a:lnSpc>
            </a:pPr>
            <a:r>
              <a:rPr lang="en-US" sz="2547" spc="249">
                <a:solidFill>
                  <a:srgbClr val="231F20"/>
                </a:solidFill>
                <a:latin typeface="DM Sans"/>
              </a:rPr>
              <a:t>INTRODUCTION</a:t>
            </a:r>
          </a:p>
        </p:txBody>
      </p:sp>
      <p:sp>
        <p:nvSpPr>
          <p:cNvPr id="6" name="TextBox 6"/>
          <p:cNvSpPr txBox="1"/>
          <p:nvPr/>
        </p:nvSpPr>
        <p:spPr>
          <a:xfrm>
            <a:off x="6580497" y="3226686"/>
            <a:ext cx="6132843" cy="431593"/>
          </a:xfrm>
          <a:prstGeom prst="rect">
            <a:avLst/>
          </a:prstGeom>
        </p:spPr>
        <p:txBody>
          <a:bodyPr lIns="0" tIns="0" rIns="0" bIns="0" rtlCol="0" anchor="t">
            <a:spAutoFit/>
          </a:bodyPr>
          <a:lstStyle/>
          <a:p>
            <a:pPr>
              <a:lnSpc>
                <a:spcPts val="3515"/>
              </a:lnSpc>
            </a:pPr>
            <a:r>
              <a:rPr lang="en-US" sz="2547" spc="249">
                <a:solidFill>
                  <a:srgbClr val="231F20"/>
                </a:solidFill>
                <a:latin typeface="DM Sans"/>
              </a:rPr>
              <a:t>COMPANY BRANDING</a:t>
            </a:r>
          </a:p>
        </p:txBody>
      </p:sp>
      <p:sp>
        <p:nvSpPr>
          <p:cNvPr id="7" name="TextBox 7"/>
          <p:cNvSpPr txBox="1"/>
          <p:nvPr/>
        </p:nvSpPr>
        <p:spPr>
          <a:xfrm>
            <a:off x="6580497" y="4155289"/>
            <a:ext cx="7742283" cy="431593"/>
          </a:xfrm>
          <a:prstGeom prst="rect">
            <a:avLst/>
          </a:prstGeom>
        </p:spPr>
        <p:txBody>
          <a:bodyPr lIns="0" tIns="0" rIns="0" bIns="0" rtlCol="0" anchor="t">
            <a:spAutoFit/>
          </a:bodyPr>
          <a:lstStyle/>
          <a:p>
            <a:pPr marL="0" lvl="0" indent="0" algn="l">
              <a:lnSpc>
                <a:spcPts val="3515"/>
              </a:lnSpc>
              <a:spcBef>
                <a:spcPct val="0"/>
              </a:spcBef>
            </a:pPr>
            <a:r>
              <a:rPr lang="en-US" sz="2547" spc="249">
                <a:solidFill>
                  <a:srgbClr val="231F20"/>
                </a:solidFill>
                <a:latin typeface="DM Sans"/>
              </a:rPr>
              <a:t>IMPORTANCE OF ROOM CLEANING</a:t>
            </a:r>
          </a:p>
        </p:txBody>
      </p:sp>
      <p:sp>
        <p:nvSpPr>
          <p:cNvPr id="8" name="TextBox 8"/>
          <p:cNvSpPr txBox="1"/>
          <p:nvPr/>
        </p:nvSpPr>
        <p:spPr>
          <a:xfrm>
            <a:off x="6580497" y="4956853"/>
            <a:ext cx="7742283" cy="431593"/>
          </a:xfrm>
          <a:prstGeom prst="rect">
            <a:avLst/>
          </a:prstGeom>
        </p:spPr>
        <p:txBody>
          <a:bodyPr lIns="0" tIns="0" rIns="0" bIns="0" rtlCol="0" anchor="t">
            <a:spAutoFit/>
          </a:bodyPr>
          <a:lstStyle/>
          <a:p>
            <a:pPr marL="0" lvl="0" indent="0" algn="l">
              <a:lnSpc>
                <a:spcPts val="3515"/>
              </a:lnSpc>
              <a:spcBef>
                <a:spcPct val="0"/>
              </a:spcBef>
            </a:pPr>
            <a:r>
              <a:rPr lang="en-US" sz="2547" spc="249">
                <a:solidFill>
                  <a:srgbClr val="231F20"/>
                </a:solidFill>
                <a:latin typeface="DM Sans"/>
              </a:rPr>
              <a:t>ROOM CLEANING CHECKLIST OVERVIEW</a:t>
            </a:r>
          </a:p>
        </p:txBody>
      </p:sp>
      <p:sp>
        <p:nvSpPr>
          <p:cNvPr id="9" name="TextBox 9"/>
          <p:cNvSpPr txBox="1"/>
          <p:nvPr/>
        </p:nvSpPr>
        <p:spPr>
          <a:xfrm>
            <a:off x="6580497" y="5765106"/>
            <a:ext cx="7112566" cy="431593"/>
          </a:xfrm>
          <a:prstGeom prst="rect">
            <a:avLst/>
          </a:prstGeom>
        </p:spPr>
        <p:txBody>
          <a:bodyPr lIns="0" tIns="0" rIns="0" bIns="0" rtlCol="0" anchor="t">
            <a:spAutoFit/>
          </a:bodyPr>
          <a:lstStyle/>
          <a:p>
            <a:pPr marL="0" lvl="0" indent="0" algn="l">
              <a:lnSpc>
                <a:spcPts val="3515"/>
              </a:lnSpc>
              <a:spcBef>
                <a:spcPct val="0"/>
              </a:spcBef>
            </a:pPr>
            <a:r>
              <a:rPr lang="en-US" sz="2547" spc="249">
                <a:solidFill>
                  <a:srgbClr val="231F20"/>
                </a:solidFill>
                <a:latin typeface="DM Sans"/>
              </a:rPr>
              <a:t>STEP-BY-STEP CLEANING PROCESS</a:t>
            </a:r>
          </a:p>
        </p:txBody>
      </p:sp>
      <p:sp>
        <p:nvSpPr>
          <p:cNvPr id="10" name="TextBox 10"/>
          <p:cNvSpPr txBox="1"/>
          <p:nvPr/>
        </p:nvSpPr>
        <p:spPr>
          <a:xfrm>
            <a:off x="6580497" y="6564813"/>
            <a:ext cx="5844070" cy="431593"/>
          </a:xfrm>
          <a:prstGeom prst="rect">
            <a:avLst/>
          </a:prstGeom>
        </p:spPr>
        <p:txBody>
          <a:bodyPr lIns="0" tIns="0" rIns="0" bIns="0" rtlCol="0" anchor="t">
            <a:spAutoFit/>
          </a:bodyPr>
          <a:lstStyle/>
          <a:p>
            <a:pPr marL="0" lvl="0" indent="0" algn="l">
              <a:lnSpc>
                <a:spcPts val="3515"/>
              </a:lnSpc>
              <a:spcBef>
                <a:spcPct val="0"/>
              </a:spcBef>
            </a:pPr>
            <a:r>
              <a:rPr lang="en-US" sz="2547" spc="249">
                <a:solidFill>
                  <a:srgbClr val="231F20"/>
                </a:solidFill>
                <a:latin typeface="DM Sans"/>
              </a:rPr>
              <a:t>EMPLOYEE ENGAGEMENT MODEL</a:t>
            </a:r>
          </a:p>
        </p:txBody>
      </p:sp>
      <p:sp>
        <p:nvSpPr>
          <p:cNvPr id="11" name="TextBox 11"/>
          <p:cNvSpPr txBox="1"/>
          <p:nvPr/>
        </p:nvSpPr>
        <p:spPr>
          <a:xfrm>
            <a:off x="6580497" y="7417005"/>
            <a:ext cx="7450909" cy="429926"/>
          </a:xfrm>
          <a:prstGeom prst="rect">
            <a:avLst/>
          </a:prstGeom>
        </p:spPr>
        <p:txBody>
          <a:bodyPr wrap="square" lIns="0" tIns="0" rIns="0" bIns="0" rtlCol="0" anchor="t">
            <a:spAutoFit/>
          </a:bodyPr>
          <a:lstStyle/>
          <a:p>
            <a:pPr marL="0" lvl="0" indent="0" algn="l">
              <a:lnSpc>
                <a:spcPts val="3515"/>
              </a:lnSpc>
              <a:spcBef>
                <a:spcPct val="0"/>
              </a:spcBef>
            </a:pPr>
            <a:r>
              <a:rPr lang="en-US" sz="2547" spc="249" dirty="0">
                <a:solidFill>
                  <a:srgbClr val="231F20"/>
                </a:solidFill>
                <a:latin typeface="DM Sans"/>
              </a:rPr>
              <a:t>EXAMPLES OF BEST INDUSTRY PRACTICE</a:t>
            </a:r>
          </a:p>
        </p:txBody>
      </p:sp>
      <p:sp>
        <p:nvSpPr>
          <p:cNvPr id="12" name="TextBox 11">
            <a:extLst>
              <a:ext uri="{FF2B5EF4-FFF2-40B4-BE49-F238E27FC236}">
                <a16:creationId xmlns:a16="http://schemas.microsoft.com/office/drawing/2014/main" id="{46F9842E-8916-6DA3-7BEE-8FC0386D16C5}"/>
              </a:ext>
            </a:extLst>
          </p:cNvPr>
          <p:cNvSpPr txBox="1"/>
          <p:nvPr/>
        </p:nvSpPr>
        <p:spPr>
          <a:xfrm>
            <a:off x="6580497" y="8161065"/>
            <a:ext cx="7450909" cy="429926"/>
          </a:xfrm>
          <a:prstGeom prst="rect">
            <a:avLst/>
          </a:prstGeom>
        </p:spPr>
        <p:txBody>
          <a:bodyPr wrap="square" lIns="0" tIns="0" rIns="0" bIns="0" rtlCol="0" anchor="t">
            <a:spAutoFit/>
          </a:bodyPr>
          <a:lstStyle/>
          <a:p>
            <a:pPr marL="0" lvl="0" indent="0" algn="l">
              <a:lnSpc>
                <a:spcPts val="3515"/>
              </a:lnSpc>
              <a:spcBef>
                <a:spcPct val="0"/>
              </a:spcBef>
            </a:pPr>
            <a:r>
              <a:rPr lang="en-US" sz="2547" spc="249" dirty="0">
                <a:solidFill>
                  <a:srgbClr val="231F20"/>
                </a:solidFill>
                <a:latin typeface="DM Sans"/>
              </a:rPr>
              <a:t>CONCLUSION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sp>
      <p:grpSp>
        <p:nvGrpSpPr>
          <p:cNvPr id="3" name="Group 3"/>
          <p:cNvGrpSpPr/>
          <p:nvPr/>
        </p:nvGrpSpPr>
        <p:grpSpPr>
          <a:xfrm>
            <a:off x="13662994" y="337474"/>
            <a:ext cx="4296549" cy="9570246"/>
            <a:chOff x="0" y="0"/>
            <a:chExt cx="1131601" cy="2520559"/>
          </a:xfrm>
        </p:grpSpPr>
        <p:sp>
          <p:nvSpPr>
            <p:cNvPr id="4" name="Freeform 4"/>
            <p:cNvSpPr/>
            <p:nvPr/>
          </p:nvSpPr>
          <p:spPr>
            <a:xfrm>
              <a:off x="0" y="0"/>
              <a:ext cx="1131601" cy="2520559"/>
            </a:xfrm>
            <a:custGeom>
              <a:avLst/>
              <a:gdLst/>
              <a:ahLst/>
              <a:cxnLst/>
              <a:rect l="l" t="t" r="r" b="b"/>
              <a:pathLst>
                <a:path w="1131601" h="2520559">
                  <a:moveTo>
                    <a:pt x="0" y="0"/>
                  </a:moveTo>
                  <a:lnTo>
                    <a:pt x="1131601" y="0"/>
                  </a:lnTo>
                  <a:lnTo>
                    <a:pt x="1131601" y="2520559"/>
                  </a:lnTo>
                  <a:lnTo>
                    <a:pt x="0" y="2520559"/>
                  </a:lnTo>
                  <a:close/>
                </a:path>
              </a:pathLst>
            </a:custGeom>
            <a:solidFill>
              <a:srgbClr val="CCCCCC"/>
            </a:solidFill>
          </p:spPr>
        </p:sp>
        <p:sp>
          <p:nvSpPr>
            <p:cNvPr id="5" name="TextBox 5"/>
            <p:cNvSpPr txBox="1"/>
            <p:nvPr/>
          </p:nvSpPr>
          <p:spPr>
            <a:xfrm>
              <a:off x="0" y="-19050"/>
              <a:ext cx="1131601" cy="2539609"/>
            </a:xfrm>
            <a:prstGeom prst="rect">
              <a:avLst/>
            </a:prstGeom>
          </p:spPr>
          <p:txBody>
            <a:bodyPr lIns="50800" tIns="50800" rIns="50800" bIns="50800" rtlCol="0" anchor="ctr"/>
            <a:lstStyle/>
            <a:p>
              <a:pPr algn="ctr">
                <a:lnSpc>
                  <a:spcPts val="2859"/>
                </a:lnSpc>
              </a:pPr>
              <a:endParaRPr/>
            </a:p>
          </p:txBody>
        </p:sp>
      </p:grpSp>
      <p:sp>
        <p:nvSpPr>
          <p:cNvPr id="6" name="Freeform 6"/>
          <p:cNvSpPr/>
          <p:nvPr/>
        </p:nvSpPr>
        <p:spPr>
          <a:xfrm>
            <a:off x="10758785" y="1049603"/>
            <a:ext cx="6176060" cy="8208697"/>
          </a:xfrm>
          <a:custGeom>
            <a:avLst/>
            <a:gdLst/>
            <a:ahLst/>
            <a:cxnLst/>
            <a:rect l="l" t="t" r="r" b="b"/>
            <a:pathLst>
              <a:path w="6176060" h="8208697">
                <a:moveTo>
                  <a:pt x="0" y="0"/>
                </a:moveTo>
                <a:lnTo>
                  <a:pt x="6176060" y="0"/>
                </a:lnTo>
                <a:lnTo>
                  <a:pt x="6176060" y="8208697"/>
                </a:lnTo>
                <a:lnTo>
                  <a:pt x="0" y="8208697"/>
                </a:lnTo>
                <a:lnTo>
                  <a:pt x="0" y="0"/>
                </a:lnTo>
                <a:close/>
              </a:path>
            </a:pathLst>
          </a:custGeom>
          <a:blipFill>
            <a:blip r:embed="rId4"/>
            <a:stretch>
              <a:fillRect l="-49746" r="-49746"/>
            </a:stretch>
          </a:blipFill>
        </p:spPr>
      </p:sp>
      <p:grpSp>
        <p:nvGrpSpPr>
          <p:cNvPr id="7" name="Group 7"/>
          <p:cNvGrpSpPr/>
          <p:nvPr/>
        </p:nvGrpSpPr>
        <p:grpSpPr>
          <a:xfrm>
            <a:off x="2142191" y="3396305"/>
            <a:ext cx="9610044" cy="4832886"/>
            <a:chOff x="0" y="0"/>
            <a:chExt cx="3682024" cy="1851688"/>
          </a:xfrm>
        </p:grpSpPr>
        <p:sp>
          <p:nvSpPr>
            <p:cNvPr id="8" name="Freeform 8"/>
            <p:cNvSpPr/>
            <p:nvPr/>
          </p:nvSpPr>
          <p:spPr>
            <a:xfrm>
              <a:off x="0" y="0"/>
              <a:ext cx="3682024" cy="1851688"/>
            </a:xfrm>
            <a:custGeom>
              <a:avLst/>
              <a:gdLst/>
              <a:ahLst/>
              <a:cxnLst/>
              <a:rect l="l" t="t" r="r" b="b"/>
              <a:pathLst>
                <a:path w="3682024" h="1851688">
                  <a:moveTo>
                    <a:pt x="0" y="0"/>
                  </a:moveTo>
                  <a:lnTo>
                    <a:pt x="3682024" y="0"/>
                  </a:lnTo>
                  <a:lnTo>
                    <a:pt x="3682024" y="1851688"/>
                  </a:lnTo>
                  <a:lnTo>
                    <a:pt x="0" y="1851688"/>
                  </a:lnTo>
                  <a:close/>
                </a:path>
              </a:pathLst>
            </a:custGeom>
            <a:solidFill>
              <a:srgbClr val="EFEFEF"/>
            </a:solidFill>
          </p:spPr>
        </p:sp>
        <p:sp>
          <p:nvSpPr>
            <p:cNvPr id="9" name="TextBox 9"/>
            <p:cNvSpPr txBox="1"/>
            <p:nvPr/>
          </p:nvSpPr>
          <p:spPr>
            <a:xfrm>
              <a:off x="0" y="-19050"/>
              <a:ext cx="3682024" cy="1870738"/>
            </a:xfrm>
            <a:prstGeom prst="rect">
              <a:avLst/>
            </a:prstGeom>
          </p:spPr>
          <p:txBody>
            <a:bodyPr lIns="50800" tIns="50800" rIns="50800" bIns="50800" rtlCol="0" anchor="ctr"/>
            <a:lstStyle/>
            <a:p>
              <a:pPr algn="ctr">
                <a:lnSpc>
                  <a:spcPts val="2859"/>
                </a:lnSpc>
              </a:pPr>
              <a:endParaRPr/>
            </a:p>
          </p:txBody>
        </p:sp>
      </p:grpSp>
      <p:sp>
        <p:nvSpPr>
          <p:cNvPr id="10" name="TextBox 10"/>
          <p:cNvSpPr txBox="1"/>
          <p:nvPr/>
        </p:nvSpPr>
        <p:spPr>
          <a:xfrm>
            <a:off x="2142191" y="926705"/>
            <a:ext cx="7416941" cy="1350644"/>
          </a:xfrm>
          <a:prstGeom prst="rect">
            <a:avLst/>
          </a:prstGeom>
        </p:spPr>
        <p:txBody>
          <a:bodyPr lIns="0" tIns="0" rIns="0" bIns="0" rtlCol="0" anchor="t">
            <a:spAutoFit/>
          </a:bodyPr>
          <a:lstStyle/>
          <a:p>
            <a:pPr>
              <a:lnSpc>
                <a:spcPts val="11040"/>
              </a:lnSpc>
            </a:pPr>
            <a:r>
              <a:rPr lang="en-US" sz="8000" spc="784">
                <a:solidFill>
                  <a:srgbClr val="231F20"/>
                </a:solidFill>
                <a:latin typeface="Oswald Bold"/>
              </a:rPr>
              <a:t>INTRODUCTION</a:t>
            </a:r>
          </a:p>
        </p:txBody>
      </p:sp>
      <p:sp>
        <p:nvSpPr>
          <p:cNvPr id="11" name="TextBox 11"/>
          <p:cNvSpPr txBox="1"/>
          <p:nvPr/>
        </p:nvSpPr>
        <p:spPr>
          <a:xfrm>
            <a:off x="2692255" y="4091319"/>
            <a:ext cx="8509916" cy="3384042"/>
          </a:xfrm>
          <a:prstGeom prst="rect">
            <a:avLst/>
          </a:prstGeom>
        </p:spPr>
        <p:txBody>
          <a:bodyPr lIns="0" tIns="0" rIns="0" bIns="0" rtlCol="0" anchor="t">
            <a:spAutoFit/>
          </a:bodyPr>
          <a:lstStyle/>
          <a:p>
            <a:pPr marL="0" lvl="0" indent="0" algn="just">
              <a:lnSpc>
                <a:spcPts val="3863"/>
              </a:lnSpc>
              <a:spcBef>
                <a:spcPct val="0"/>
              </a:spcBef>
            </a:pPr>
            <a:r>
              <a:rPr lang="en-US" sz="2799" spc="274">
                <a:solidFill>
                  <a:srgbClr val="231F20"/>
                </a:solidFill>
                <a:latin typeface="DM Sans"/>
              </a:rPr>
              <a:t>The objectives of the present meeting are to make certain that every member of our team realizes the importance of their task in ensuring cleanliness, and to supply them with the appropriate tools and knowledge to carry out their duties efficiently.</a:t>
            </a:r>
          </a:p>
        </p:txBody>
      </p:sp>
      <p:sp>
        <p:nvSpPr>
          <p:cNvPr id="12" name="Freeform 12"/>
          <p:cNvSpPr/>
          <p:nvPr/>
        </p:nvSpPr>
        <p:spPr>
          <a:xfrm>
            <a:off x="-2779578" y="7341318"/>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sp>
      <p:sp>
        <p:nvSpPr>
          <p:cNvPr id="3" name="Freeform 3"/>
          <p:cNvSpPr/>
          <p:nvPr/>
        </p:nvSpPr>
        <p:spPr>
          <a:xfrm>
            <a:off x="4994936" y="7891202"/>
            <a:ext cx="1268693" cy="1211025"/>
          </a:xfrm>
          <a:custGeom>
            <a:avLst/>
            <a:gdLst/>
            <a:ahLst/>
            <a:cxnLst/>
            <a:rect l="l" t="t" r="r" b="b"/>
            <a:pathLst>
              <a:path w="1268693" h="1211025">
                <a:moveTo>
                  <a:pt x="0" y="0"/>
                </a:moveTo>
                <a:lnTo>
                  <a:pt x="1268693" y="0"/>
                </a:lnTo>
                <a:lnTo>
                  <a:pt x="1268693" y="1211025"/>
                </a:lnTo>
                <a:lnTo>
                  <a:pt x="0" y="12110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2106315" y="7936159"/>
            <a:ext cx="1104804" cy="1121111"/>
          </a:xfrm>
          <a:custGeom>
            <a:avLst/>
            <a:gdLst/>
            <a:ahLst/>
            <a:cxnLst/>
            <a:rect l="l" t="t" r="r" b="b"/>
            <a:pathLst>
              <a:path w="1104804" h="1121111">
                <a:moveTo>
                  <a:pt x="0" y="0"/>
                </a:moveTo>
                <a:lnTo>
                  <a:pt x="1104805" y="0"/>
                </a:lnTo>
                <a:lnTo>
                  <a:pt x="1104805" y="1121111"/>
                </a:lnTo>
                <a:lnTo>
                  <a:pt x="0" y="11211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TextBox 5"/>
          <p:cNvSpPr txBox="1"/>
          <p:nvPr/>
        </p:nvSpPr>
        <p:spPr>
          <a:xfrm>
            <a:off x="3367511" y="1212575"/>
            <a:ext cx="11552977" cy="1350646"/>
          </a:xfrm>
          <a:prstGeom prst="rect">
            <a:avLst/>
          </a:prstGeom>
        </p:spPr>
        <p:txBody>
          <a:bodyPr lIns="0" tIns="0" rIns="0" bIns="0" rtlCol="0" anchor="t">
            <a:spAutoFit/>
          </a:bodyPr>
          <a:lstStyle/>
          <a:p>
            <a:pPr algn="ctr">
              <a:lnSpc>
                <a:spcPts val="11039"/>
              </a:lnSpc>
            </a:pPr>
            <a:r>
              <a:rPr lang="en-US" sz="7999" spc="423">
                <a:solidFill>
                  <a:srgbClr val="231F20"/>
                </a:solidFill>
                <a:latin typeface="Oswald Bold"/>
              </a:rPr>
              <a:t>COMPANY BRANDING</a:t>
            </a:r>
          </a:p>
        </p:txBody>
      </p:sp>
      <p:sp>
        <p:nvSpPr>
          <p:cNvPr id="6" name="Freeform 6"/>
          <p:cNvSpPr/>
          <p:nvPr/>
        </p:nvSpPr>
        <p:spPr>
          <a:xfrm>
            <a:off x="14479722" y="-4833750"/>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Freeform 7"/>
          <p:cNvSpPr/>
          <p:nvPr/>
        </p:nvSpPr>
        <p:spPr>
          <a:xfrm rot="-4176364">
            <a:off x="-4105129" y="6530238"/>
            <a:ext cx="7616557" cy="7815497"/>
          </a:xfrm>
          <a:custGeom>
            <a:avLst/>
            <a:gdLst/>
            <a:ahLst/>
            <a:cxnLst/>
            <a:rect l="l" t="t" r="r" b="b"/>
            <a:pathLst>
              <a:path w="7616557" h="7815497">
                <a:moveTo>
                  <a:pt x="0" y="0"/>
                </a:moveTo>
                <a:lnTo>
                  <a:pt x="7616556" y="0"/>
                </a:lnTo>
                <a:lnTo>
                  <a:pt x="7616556" y="7815496"/>
                </a:lnTo>
                <a:lnTo>
                  <a:pt x="0" y="781549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grpSp>
        <p:nvGrpSpPr>
          <p:cNvPr id="8" name="Group 8"/>
          <p:cNvGrpSpPr/>
          <p:nvPr/>
        </p:nvGrpSpPr>
        <p:grpSpPr>
          <a:xfrm>
            <a:off x="2318300" y="3277596"/>
            <a:ext cx="13651400" cy="4281792"/>
            <a:chOff x="0" y="0"/>
            <a:chExt cx="5230442" cy="1640540"/>
          </a:xfrm>
        </p:grpSpPr>
        <p:sp>
          <p:nvSpPr>
            <p:cNvPr id="9" name="Freeform 9"/>
            <p:cNvSpPr/>
            <p:nvPr/>
          </p:nvSpPr>
          <p:spPr>
            <a:xfrm>
              <a:off x="0" y="0"/>
              <a:ext cx="5230442" cy="1640540"/>
            </a:xfrm>
            <a:custGeom>
              <a:avLst/>
              <a:gdLst/>
              <a:ahLst/>
              <a:cxnLst/>
              <a:rect l="l" t="t" r="r" b="b"/>
              <a:pathLst>
                <a:path w="5230442" h="1640540">
                  <a:moveTo>
                    <a:pt x="0" y="0"/>
                  </a:moveTo>
                  <a:lnTo>
                    <a:pt x="5230442" y="0"/>
                  </a:lnTo>
                  <a:lnTo>
                    <a:pt x="5230442" y="1640540"/>
                  </a:lnTo>
                  <a:lnTo>
                    <a:pt x="0" y="1640540"/>
                  </a:lnTo>
                  <a:close/>
                </a:path>
              </a:pathLst>
            </a:custGeom>
            <a:solidFill>
              <a:srgbClr val="EFEFEF"/>
            </a:solidFill>
          </p:spPr>
        </p:sp>
        <p:sp>
          <p:nvSpPr>
            <p:cNvPr id="10" name="TextBox 10"/>
            <p:cNvSpPr txBox="1"/>
            <p:nvPr/>
          </p:nvSpPr>
          <p:spPr>
            <a:xfrm>
              <a:off x="0" y="-19050"/>
              <a:ext cx="5230442" cy="1659590"/>
            </a:xfrm>
            <a:prstGeom prst="rect">
              <a:avLst/>
            </a:prstGeom>
          </p:spPr>
          <p:txBody>
            <a:bodyPr lIns="50800" tIns="50800" rIns="50800" bIns="50800" rtlCol="0" anchor="ctr"/>
            <a:lstStyle/>
            <a:p>
              <a:pPr algn="ctr">
                <a:lnSpc>
                  <a:spcPts val="2859"/>
                </a:lnSpc>
              </a:pPr>
              <a:endParaRPr/>
            </a:p>
          </p:txBody>
        </p:sp>
      </p:grpSp>
      <p:sp>
        <p:nvSpPr>
          <p:cNvPr id="11" name="TextBox 11"/>
          <p:cNvSpPr txBox="1"/>
          <p:nvPr/>
        </p:nvSpPr>
        <p:spPr>
          <a:xfrm>
            <a:off x="3099684" y="3972610"/>
            <a:ext cx="12088631" cy="2898267"/>
          </a:xfrm>
          <a:prstGeom prst="rect">
            <a:avLst/>
          </a:prstGeom>
        </p:spPr>
        <p:txBody>
          <a:bodyPr lIns="0" tIns="0" rIns="0" bIns="0" rtlCol="0" anchor="t">
            <a:spAutoFit/>
          </a:bodyPr>
          <a:lstStyle/>
          <a:p>
            <a:pPr marL="0" lvl="0" indent="0" algn="just">
              <a:lnSpc>
                <a:spcPts val="3863"/>
              </a:lnSpc>
              <a:spcBef>
                <a:spcPct val="0"/>
              </a:spcBef>
            </a:pPr>
            <a:r>
              <a:rPr lang="en-US" sz="2799" spc="274">
                <a:solidFill>
                  <a:srgbClr val="231F20"/>
                </a:solidFill>
                <a:latin typeface="DM Sans"/>
              </a:rPr>
              <a:t>Our branding will let our guests know that they will find a premium service and an excellent attention in their stay with us (Coomber, 2017). In relation to our housekeeping team, it is a must to coordinate our efforts with the brand standards, thus, every guest room represents the quality and care that is associated with our brand.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sp>
      <p:grpSp>
        <p:nvGrpSpPr>
          <p:cNvPr id="3" name="Group 3"/>
          <p:cNvGrpSpPr/>
          <p:nvPr/>
        </p:nvGrpSpPr>
        <p:grpSpPr>
          <a:xfrm>
            <a:off x="0" y="0"/>
            <a:ext cx="18288000" cy="2749320"/>
            <a:chOff x="0" y="0"/>
            <a:chExt cx="4816593" cy="724101"/>
          </a:xfrm>
        </p:grpSpPr>
        <p:sp>
          <p:nvSpPr>
            <p:cNvPr id="4" name="Freeform 4"/>
            <p:cNvSpPr/>
            <p:nvPr/>
          </p:nvSpPr>
          <p:spPr>
            <a:xfrm>
              <a:off x="0" y="0"/>
              <a:ext cx="4816592" cy="724101"/>
            </a:xfrm>
            <a:custGeom>
              <a:avLst/>
              <a:gdLst/>
              <a:ahLst/>
              <a:cxnLst/>
              <a:rect l="l" t="t" r="r" b="b"/>
              <a:pathLst>
                <a:path w="4816592" h="724101">
                  <a:moveTo>
                    <a:pt x="0" y="0"/>
                  </a:moveTo>
                  <a:lnTo>
                    <a:pt x="4816592" y="0"/>
                  </a:lnTo>
                  <a:lnTo>
                    <a:pt x="4816592" y="724101"/>
                  </a:lnTo>
                  <a:lnTo>
                    <a:pt x="0" y="724101"/>
                  </a:lnTo>
                  <a:close/>
                </a:path>
              </a:pathLst>
            </a:custGeom>
            <a:solidFill>
              <a:srgbClr val="1A1A1A"/>
            </a:solidFill>
          </p:spPr>
        </p:sp>
        <p:sp>
          <p:nvSpPr>
            <p:cNvPr id="5" name="TextBox 5"/>
            <p:cNvSpPr txBox="1"/>
            <p:nvPr/>
          </p:nvSpPr>
          <p:spPr>
            <a:xfrm>
              <a:off x="0" y="-19050"/>
              <a:ext cx="4816593" cy="743151"/>
            </a:xfrm>
            <a:prstGeom prst="rect">
              <a:avLst/>
            </a:prstGeom>
          </p:spPr>
          <p:txBody>
            <a:bodyPr lIns="50800" tIns="50800" rIns="50800" bIns="50800" rtlCol="0" anchor="ctr"/>
            <a:lstStyle/>
            <a:p>
              <a:pPr algn="ctr">
                <a:lnSpc>
                  <a:spcPts val="2859"/>
                </a:lnSpc>
              </a:pPr>
              <a:endParaRPr/>
            </a:p>
          </p:txBody>
        </p:sp>
      </p:grpSp>
      <p:sp>
        <p:nvSpPr>
          <p:cNvPr id="6" name="Freeform 6"/>
          <p:cNvSpPr/>
          <p:nvPr/>
        </p:nvSpPr>
        <p:spPr>
          <a:xfrm>
            <a:off x="13451022" y="-4729397"/>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Freeform 7"/>
          <p:cNvSpPr/>
          <p:nvPr/>
        </p:nvSpPr>
        <p:spPr>
          <a:xfrm>
            <a:off x="-2851369" y="-3442596"/>
            <a:ext cx="6709932" cy="6885191"/>
          </a:xfrm>
          <a:custGeom>
            <a:avLst/>
            <a:gdLst/>
            <a:ahLst/>
            <a:cxnLst/>
            <a:rect l="l" t="t" r="r" b="b"/>
            <a:pathLst>
              <a:path w="6709932" h="6885191">
                <a:moveTo>
                  <a:pt x="0" y="0"/>
                </a:moveTo>
                <a:lnTo>
                  <a:pt x="6709932" y="0"/>
                </a:lnTo>
                <a:lnTo>
                  <a:pt x="6709932" y="6885192"/>
                </a:lnTo>
                <a:lnTo>
                  <a:pt x="0" y="688519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1028700" y="694956"/>
            <a:ext cx="16230600" cy="1226058"/>
          </a:xfrm>
          <a:prstGeom prst="rect">
            <a:avLst/>
          </a:prstGeom>
        </p:spPr>
        <p:txBody>
          <a:bodyPr lIns="0" tIns="0" rIns="0" bIns="0" rtlCol="0" anchor="t">
            <a:spAutoFit/>
          </a:bodyPr>
          <a:lstStyle/>
          <a:p>
            <a:pPr algn="ctr">
              <a:lnSpc>
                <a:spcPts val="9935"/>
              </a:lnSpc>
            </a:pPr>
            <a:r>
              <a:rPr lang="en-US" sz="7200" spc="705">
                <a:solidFill>
                  <a:srgbClr val="FFFFFF"/>
                </a:solidFill>
                <a:latin typeface="Oswald Bold"/>
              </a:rPr>
              <a:t>IMPORTANCE OF ROOM CLEANING</a:t>
            </a:r>
          </a:p>
        </p:txBody>
      </p:sp>
      <p:sp>
        <p:nvSpPr>
          <p:cNvPr id="9" name="TextBox 9"/>
          <p:cNvSpPr txBox="1"/>
          <p:nvPr/>
        </p:nvSpPr>
        <p:spPr>
          <a:xfrm>
            <a:off x="1028700" y="3038475"/>
            <a:ext cx="16230600" cy="6784467"/>
          </a:xfrm>
          <a:prstGeom prst="rect">
            <a:avLst/>
          </a:prstGeom>
        </p:spPr>
        <p:txBody>
          <a:bodyPr lIns="0" tIns="0" rIns="0" bIns="0" rtlCol="0" anchor="t">
            <a:spAutoFit/>
          </a:bodyPr>
          <a:lstStyle/>
          <a:p>
            <a:pPr marL="604519" lvl="1" indent="-302260" algn="just">
              <a:lnSpc>
                <a:spcPts val="3863"/>
              </a:lnSpc>
              <a:buFont typeface="Arial"/>
              <a:buChar char="•"/>
            </a:pPr>
            <a:r>
              <a:rPr lang="en-US" sz="2799" spc="274">
                <a:solidFill>
                  <a:srgbClr val="231F20"/>
                </a:solidFill>
                <a:latin typeface="DM Sans"/>
              </a:rPr>
              <a:t>Cleanliness is vital to guests’ satisfaction and brand image.</a:t>
            </a:r>
          </a:p>
          <a:p>
            <a:pPr algn="just">
              <a:lnSpc>
                <a:spcPts val="3863"/>
              </a:lnSpc>
            </a:pPr>
            <a:endParaRPr lang="en-US" sz="2799" spc="274">
              <a:solidFill>
                <a:srgbClr val="231F20"/>
              </a:solidFill>
              <a:latin typeface="DM Sans"/>
            </a:endParaRPr>
          </a:p>
          <a:p>
            <a:pPr marL="604519" lvl="1" indent="-302260" algn="just">
              <a:lnSpc>
                <a:spcPts val="3863"/>
              </a:lnSpc>
              <a:buFont typeface="Arial"/>
              <a:buChar char="•"/>
            </a:pPr>
            <a:r>
              <a:rPr lang="en-US" sz="2799" spc="274">
                <a:solidFill>
                  <a:srgbClr val="231F20"/>
                </a:solidFill>
                <a:latin typeface="DM Sans"/>
              </a:rPr>
              <a:t>A tidy room is a prerequisite for great guest service that results into favorable reviews.</a:t>
            </a:r>
          </a:p>
          <a:p>
            <a:pPr algn="just">
              <a:lnSpc>
                <a:spcPts val="3863"/>
              </a:lnSpc>
            </a:pPr>
            <a:endParaRPr lang="en-US" sz="2799" spc="274">
              <a:solidFill>
                <a:srgbClr val="231F20"/>
              </a:solidFill>
              <a:latin typeface="DM Sans"/>
            </a:endParaRPr>
          </a:p>
          <a:p>
            <a:pPr marL="604519" lvl="1" indent="-302260" algn="just">
              <a:lnSpc>
                <a:spcPts val="3863"/>
              </a:lnSpc>
              <a:buFont typeface="Arial"/>
              <a:buChar char="•"/>
            </a:pPr>
            <a:r>
              <a:rPr lang="en-US" sz="2799" spc="274">
                <a:solidFill>
                  <a:srgbClr val="231F20"/>
                </a:solidFill>
                <a:latin typeface="DM Sans"/>
              </a:rPr>
              <a:t>Cleanliness is a factor that helps to guarantee the health, safety, and satisfaction of the guest and reduces the risk of illness.</a:t>
            </a:r>
          </a:p>
          <a:p>
            <a:pPr algn="just">
              <a:lnSpc>
                <a:spcPts val="3863"/>
              </a:lnSpc>
            </a:pPr>
            <a:endParaRPr lang="en-US" sz="2799" spc="274">
              <a:solidFill>
                <a:srgbClr val="231F20"/>
              </a:solidFill>
              <a:latin typeface="DM Sans"/>
            </a:endParaRPr>
          </a:p>
          <a:p>
            <a:pPr marL="604519" lvl="1" indent="-302260" algn="just">
              <a:lnSpc>
                <a:spcPts val="3863"/>
              </a:lnSpc>
              <a:buFont typeface="Arial"/>
              <a:buChar char="•"/>
            </a:pPr>
            <a:r>
              <a:rPr lang="en-US" sz="2799" spc="274">
                <a:solidFill>
                  <a:srgbClr val="231F20"/>
                </a:solidFill>
                <a:latin typeface="DM Sans"/>
              </a:rPr>
              <a:t>The Cleanliness that is done always creates customer loyalty and regular business.</a:t>
            </a:r>
          </a:p>
          <a:p>
            <a:pPr algn="just">
              <a:lnSpc>
                <a:spcPts val="3863"/>
              </a:lnSpc>
            </a:pPr>
            <a:endParaRPr lang="en-US" sz="2799" spc="274">
              <a:solidFill>
                <a:srgbClr val="231F20"/>
              </a:solidFill>
              <a:latin typeface="DM Sans"/>
            </a:endParaRPr>
          </a:p>
          <a:p>
            <a:pPr marL="604519" lvl="1" indent="-302260" algn="just">
              <a:lnSpc>
                <a:spcPts val="3863"/>
              </a:lnSpc>
              <a:buFont typeface="Arial"/>
              <a:buChar char="•"/>
            </a:pPr>
            <a:r>
              <a:rPr lang="en-US" sz="2799" spc="274">
                <a:solidFill>
                  <a:srgbClr val="231F20"/>
                </a:solidFill>
                <a:latin typeface="DM Sans"/>
              </a:rPr>
              <a:t>Spotless rooms carry a positive note on the general reputation and trademark of the hotel.</a:t>
            </a:r>
          </a:p>
          <a:p>
            <a:pPr marL="0" lvl="0" indent="0" algn="just">
              <a:lnSpc>
                <a:spcPts val="3863"/>
              </a:lnSpc>
              <a:spcBef>
                <a:spcPct val="0"/>
              </a:spcBef>
            </a:pPr>
            <a:endParaRPr lang="en-US" sz="2799" spc="274">
              <a:solidFill>
                <a:srgbClr val="231F20"/>
              </a:solidFill>
              <a:latin typeface="DM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sp>
        <p:nvSpPr>
          <p:cNvPr id="2" name="Freeform 2"/>
          <p:cNvSpPr/>
          <p:nvPr/>
        </p:nvSpPr>
        <p:spPr>
          <a:xfrm rot="3407869">
            <a:off x="12052165" y="1118883"/>
            <a:ext cx="12471670" cy="5351480"/>
          </a:xfrm>
          <a:custGeom>
            <a:avLst/>
            <a:gdLst/>
            <a:ahLst/>
            <a:cxnLst/>
            <a:rect l="l" t="t" r="r" b="b"/>
            <a:pathLst>
              <a:path w="12471670" h="5351480">
                <a:moveTo>
                  <a:pt x="0" y="0"/>
                </a:moveTo>
                <a:lnTo>
                  <a:pt x="12471670" y="0"/>
                </a:lnTo>
                <a:lnTo>
                  <a:pt x="12471670" y="5351480"/>
                </a:lnTo>
                <a:lnTo>
                  <a:pt x="0" y="53514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3407869">
            <a:off x="-4696947" y="10150458"/>
            <a:ext cx="12471670" cy="5351480"/>
          </a:xfrm>
          <a:custGeom>
            <a:avLst/>
            <a:gdLst/>
            <a:ahLst/>
            <a:cxnLst/>
            <a:rect l="l" t="t" r="r" b="b"/>
            <a:pathLst>
              <a:path w="12471670" h="5351480">
                <a:moveTo>
                  <a:pt x="0" y="0"/>
                </a:moveTo>
                <a:lnTo>
                  <a:pt x="12471670" y="0"/>
                </a:lnTo>
                <a:lnTo>
                  <a:pt x="12471670" y="5351480"/>
                </a:lnTo>
                <a:lnTo>
                  <a:pt x="0" y="53514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3384084" y="2752593"/>
            <a:ext cx="11519832" cy="6781178"/>
          </a:xfrm>
          <a:custGeom>
            <a:avLst/>
            <a:gdLst/>
            <a:ahLst/>
            <a:cxnLst/>
            <a:rect l="l" t="t" r="r" b="b"/>
            <a:pathLst>
              <a:path w="11519832" h="6781178">
                <a:moveTo>
                  <a:pt x="0" y="0"/>
                </a:moveTo>
                <a:lnTo>
                  <a:pt x="11519832" y="0"/>
                </a:lnTo>
                <a:lnTo>
                  <a:pt x="11519832" y="6781177"/>
                </a:lnTo>
                <a:lnTo>
                  <a:pt x="0" y="6781177"/>
                </a:lnTo>
                <a:lnTo>
                  <a:pt x="0" y="0"/>
                </a:lnTo>
                <a:close/>
              </a:path>
            </a:pathLst>
          </a:custGeom>
          <a:blipFill>
            <a:blip r:embed="rId5"/>
            <a:stretch>
              <a:fillRect/>
            </a:stretch>
          </a:blipFill>
        </p:spPr>
      </p:sp>
      <p:sp>
        <p:nvSpPr>
          <p:cNvPr id="5" name="TextBox 5"/>
          <p:cNvSpPr txBox="1"/>
          <p:nvPr/>
        </p:nvSpPr>
        <p:spPr>
          <a:xfrm>
            <a:off x="1028700" y="664705"/>
            <a:ext cx="16230600" cy="1946910"/>
          </a:xfrm>
          <a:prstGeom prst="rect">
            <a:avLst/>
          </a:prstGeom>
        </p:spPr>
        <p:txBody>
          <a:bodyPr lIns="0" tIns="0" rIns="0" bIns="0" rtlCol="0" anchor="t">
            <a:spAutoFit/>
          </a:bodyPr>
          <a:lstStyle/>
          <a:p>
            <a:pPr marL="0" lvl="0" indent="0" algn="ctr">
              <a:lnSpc>
                <a:spcPts val="7560"/>
              </a:lnSpc>
            </a:pPr>
            <a:r>
              <a:rPr lang="en-US" sz="7200" spc="705">
                <a:solidFill>
                  <a:srgbClr val="231F20"/>
                </a:solidFill>
                <a:latin typeface="Oswald Bold"/>
              </a:rPr>
              <a:t>ROOM CLEANING CHECKLIST OVERVIEW</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sp>
      <p:sp>
        <p:nvSpPr>
          <p:cNvPr id="3" name="Freeform 3"/>
          <p:cNvSpPr/>
          <p:nvPr/>
        </p:nvSpPr>
        <p:spPr>
          <a:xfrm>
            <a:off x="2779206" y="2851190"/>
            <a:ext cx="2027545" cy="3080525"/>
          </a:xfrm>
          <a:custGeom>
            <a:avLst/>
            <a:gdLst/>
            <a:ahLst/>
            <a:cxnLst/>
            <a:rect l="l" t="t" r="r" b="b"/>
            <a:pathLst>
              <a:path w="2027545" h="3080525">
                <a:moveTo>
                  <a:pt x="0" y="0"/>
                </a:moveTo>
                <a:lnTo>
                  <a:pt x="2027545" y="0"/>
                </a:lnTo>
                <a:lnTo>
                  <a:pt x="2027545" y="3080525"/>
                </a:lnTo>
                <a:lnTo>
                  <a:pt x="0" y="30805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2035253">
            <a:off x="15331117" y="4817487"/>
            <a:ext cx="7835077" cy="10939025"/>
          </a:xfrm>
          <a:custGeom>
            <a:avLst/>
            <a:gdLst/>
            <a:ahLst/>
            <a:cxnLst/>
            <a:rect l="l" t="t" r="r" b="b"/>
            <a:pathLst>
              <a:path w="7835077" h="10939025">
                <a:moveTo>
                  <a:pt x="0" y="0"/>
                </a:moveTo>
                <a:lnTo>
                  <a:pt x="7835077" y="0"/>
                </a:lnTo>
                <a:lnTo>
                  <a:pt x="7835077" y="10939026"/>
                </a:lnTo>
                <a:lnTo>
                  <a:pt x="0" y="1093902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AutoShape 5"/>
          <p:cNvSpPr/>
          <p:nvPr/>
        </p:nvSpPr>
        <p:spPr>
          <a:xfrm>
            <a:off x="1589541" y="6420341"/>
            <a:ext cx="15108918" cy="0"/>
          </a:xfrm>
          <a:prstGeom prst="line">
            <a:avLst/>
          </a:prstGeom>
          <a:ln w="38100" cap="flat">
            <a:solidFill>
              <a:srgbClr val="000000"/>
            </a:solidFill>
            <a:prstDash val="solid"/>
            <a:headEnd type="none" w="sm" len="sm"/>
            <a:tailEnd type="none" w="sm" len="sm"/>
          </a:ln>
        </p:spPr>
      </p:sp>
      <p:grpSp>
        <p:nvGrpSpPr>
          <p:cNvPr id="6" name="Group 6"/>
          <p:cNvGrpSpPr/>
          <p:nvPr/>
        </p:nvGrpSpPr>
        <p:grpSpPr>
          <a:xfrm>
            <a:off x="3542437" y="6171116"/>
            <a:ext cx="501082" cy="501082"/>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sp>
        <p:sp>
          <p:nvSpPr>
            <p:cNvPr id="8" name="TextBox 8"/>
            <p:cNvSpPr txBox="1"/>
            <p:nvPr/>
          </p:nvSpPr>
          <p:spPr>
            <a:xfrm>
              <a:off x="76200" y="57150"/>
              <a:ext cx="660400" cy="679450"/>
            </a:xfrm>
            <a:prstGeom prst="rect">
              <a:avLst/>
            </a:prstGeom>
          </p:spPr>
          <p:txBody>
            <a:bodyPr lIns="50800" tIns="50800" rIns="50800" bIns="50800" rtlCol="0" anchor="ctr"/>
            <a:lstStyle/>
            <a:p>
              <a:pPr algn="ctr">
                <a:lnSpc>
                  <a:spcPts val="2859"/>
                </a:lnSpc>
              </a:pPr>
              <a:endParaRPr/>
            </a:p>
          </p:txBody>
        </p:sp>
      </p:grpSp>
      <p:sp>
        <p:nvSpPr>
          <p:cNvPr id="9" name="TextBox 9"/>
          <p:cNvSpPr txBox="1"/>
          <p:nvPr/>
        </p:nvSpPr>
        <p:spPr>
          <a:xfrm>
            <a:off x="2190716" y="7458456"/>
            <a:ext cx="3204526" cy="1437894"/>
          </a:xfrm>
          <a:prstGeom prst="rect">
            <a:avLst/>
          </a:prstGeom>
        </p:spPr>
        <p:txBody>
          <a:bodyPr lIns="0" tIns="0" rIns="0" bIns="0" rtlCol="0" anchor="t">
            <a:spAutoFit/>
          </a:bodyPr>
          <a:lstStyle/>
          <a:p>
            <a:pPr algn="ctr">
              <a:lnSpc>
                <a:spcPts val="2897"/>
              </a:lnSpc>
            </a:pPr>
            <a:r>
              <a:rPr lang="en-US" sz="2100" spc="205">
                <a:solidFill>
                  <a:srgbClr val="231F20"/>
                </a:solidFill>
                <a:latin typeface="DM Sans"/>
              </a:rPr>
              <a:t>Launder and switch linens and check if the linens contain stains or damages.</a:t>
            </a:r>
          </a:p>
        </p:txBody>
      </p:sp>
      <p:sp>
        <p:nvSpPr>
          <p:cNvPr id="10" name="TextBox 10"/>
          <p:cNvSpPr txBox="1"/>
          <p:nvPr/>
        </p:nvSpPr>
        <p:spPr>
          <a:xfrm>
            <a:off x="2779206" y="3269739"/>
            <a:ext cx="2027545" cy="1121713"/>
          </a:xfrm>
          <a:prstGeom prst="rect">
            <a:avLst/>
          </a:prstGeom>
        </p:spPr>
        <p:txBody>
          <a:bodyPr lIns="0" tIns="0" rIns="0" bIns="0" rtlCol="0" anchor="t">
            <a:spAutoFit/>
          </a:bodyPr>
          <a:lstStyle/>
          <a:p>
            <a:pPr algn="ctr">
              <a:lnSpc>
                <a:spcPts val="9141"/>
              </a:lnSpc>
            </a:pPr>
            <a:r>
              <a:rPr lang="en-US" sz="6624" spc="649">
                <a:solidFill>
                  <a:srgbClr val="FFFBFB"/>
                </a:solidFill>
                <a:latin typeface="DM Sans Bold"/>
              </a:rPr>
              <a:t>01</a:t>
            </a:r>
          </a:p>
        </p:txBody>
      </p:sp>
      <p:sp>
        <p:nvSpPr>
          <p:cNvPr id="11" name="TextBox 11"/>
          <p:cNvSpPr txBox="1"/>
          <p:nvPr/>
        </p:nvSpPr>
        <p:spPr>
          <a:xfrm>
            <a:off x="2059451" y="6872088"/>
            <a:ext cx="3467055" cy="484899"/>
          </a:xfrm>
          <a:prstGeom prst="rect">
            <a:avLst/>
          </a:prstGeom>
        </p:spPr>
        <p:txBody>
          <a:bodyPr lIns="0" tIns="0" rIns="0" bIns="0" rtlCol="0" anchor="t">
            <a:spAutoFit/>
          </a:bodyPr>
          <a:lstStyle/>
          <a:p>
            <a:pPr algn="ctr">
              <a:lnSpc>
                <a:spcPts val="4073"/>
              </a:lnSpc>
            </a:pPr>
            <a:r>
              <a:rPr lang="en-US" sz="2951" spc="289">
                <a:solidFill>
                  <a:srgbClr val="231F20"/>
                </a:solidFill>
                <a:latin typeface="DM Sans Bold"/>
              </a:rPr>
              <a:t>BEDDING</a:t>
            </a:r>
          </a:p>
        </p:txBody>
      </p:sp>
      <p:sp>
        <p:nvSpPr>
          <p:cNvPr id="12" name="Freeform 12"/>
          <p:cNvSpPr/>
          <p:nvPr/>
        </p:nvSpPr>
        <p:spPr>
          <a:xfrm>
            <a:off x="6267505" y="2851190"/>
            <a:ext cx="2027545" cy="3080525"/>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13" name="Group 13"/>
          <p:cNvGrpSpPr/>
          <p:nvPr/>
        </p:nvGrpSpPr>
        <p:grpSpPr>
          <a:xfrm>
            <a:off x="7030737" y="6171116"/>
            <a:ext cx="501082" cy="501082"/>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sp>
        <p:sp>
          <p:nvSpPr>
            <p:cNvPr id="15" name="TextBox 15"/>
            <p:cNvSpPr txBox="1"/>
            <p:nvPr/>
          </p:nvSpPr>
          <p:spPr>
            <a:xfrm>
              <a:off x="76200" y="57150"/>
              <a:ext cx="660400" cy="679450"/>
            </a:xfrm>
            <a:prstGeom prst="rect">
              <a:avLst/>
            </a:prstGeom>
          </p:spPr>
          <p:txBody>
            <a:bodyPr lIns="50800" tIns="50800" rIns="50800" bIns="50800" rtlCol="0" anchor="ctr"/>
            <a:lstStyle/>
            <a:p>
              <a:pPr algn="ctr">
                <a:lnSpc>
                  <a:spcPts val="2859"/>
                </a:lnSpc>
              </a:pPr>
              <a:endParaRPr/>
            </a:p>
          </p:txBody>
        </p:sp>
      </p:grpSp>
      <p:sp>
        <p:nvSpPr>
          <p:cNvPr id="16" name="TextBox 16"/>
          <p:cNvSpPr txBox="1"/>
          <p:nvPr/>
        </p:nvSpPr>
        <p:spPr>
          <a:xfrm>
            <a:off x="6267505" y="3269739"/>
            <a:ext cx="2027545" cy="1121713"/>
          </a:xfrm>
          <a:prstGeom prst="rect">
            <a:avLst/>
          </a:prstGeom>
        </p:spPr>
        <p:txBody>
          <a:bodyPr lIns="0" tIns="0" rIns="0" bIns="0" rtlCol="0" anchor="t">
            <a:spAutoFit/>
          </a:bodyPr>
          <a:lstStyle/>
          <a:p>
            <a:pPr algn="ctr">
              <a:lnSpc>
                <a:spcPts val="9141"/>
              </a:lnSpc>
            </a:pPr>
            <a:r>
              <a:rPr lang="en-US" sz="6624" spc="649">
                <a:solidFill>
                  <a:srgbClr val="FFFBFB"/>
                </a:solidFill>
                <a:latin typeface="DM Sans Bold"/>
              </a:rPr>
              <a:t>02</a:t>
            </a:r>
          </a:p>
        </p:txBody>
      </p:sp>
      <p:sp>
        <p:nvSpPr>
          <p:cNvPr id="17" name="Freeform 17"/>
          <p:cNvSpPr/>
          <p:nvPr/>
        </p:nvSpPr>
        <p:spPr>
          <a:xfrm>
            <a:off x="9758062" y="2851190"/>
            <a:ext cx="2027545" cy="3080525"/>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18" name="Group 18"/>
          <p:cNvGrpSpPr/>
          <p:nvPr/>
        </p:nvGrpSpPr>
        <p:grpSpPr>
          <a:xfrm>
            <a:off x="10521294" y="6171116"/>
            <a:ext cx="501082" cy="501082"/>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sp>
        <p:sp>
          <p:nvSpPr>
            <p:cNvPr id="20" name="TextBox 20"/>
            <p:cNvSpPr txBox="1"/>
            <p:nvPr/>
          </p:nvSpPr>
          <p:spPr>
            <a:xfrm>
              <a:off x="76200" y="57150"/>
              <a:ext cx="660400" cy="679450"/>
            </a:xfrm>
            <a:prstGeom prst="rect">
              <a:avLst/>
            </a:prstGeom>
          </p:spPr>
          <p:txBody>
            <a:bodyPr lIns="50800" tIns="50800" rIns="50800" bIns="50800" rtlCol="0" anchor="ctr"/>
            <a:lstStyle/>
            <a:p>
              <a:pPr algn="ctr">
                <a:lnSpc>
                  <a:spcPts val="2859"/>
                </a:lnSpc>
              </a:pPr>
              <a:endParaRPr/>
            </a:p>
          </p:txBody>
        </p:sp>
      </p:grpSp>
      <p:sp>
        <p:nvSpPr>
          <p:cNvPr id="21" name="TextBox 21"/>
          <p:cNvSpPr txBox="1"/>
          <p:nvPr/>
        </p:nvSpPr>
        <p:spPr>
          <a:xfrm>
            <a:off x="9758062" y="3269739"/>
            <a:ext cx="2027545" cy="1121713"/>
          </a:xfrm>
          <a:prstGeom prst="rect">
            <a:avLst/>
          </a:prstGeom>
        </p:spPr>
        <p:txBody>
          <a:bodyPr lIns="0" tIns="0" rIns="0" bIns="0" rtlCol="0" anchor="t">
            <a:spAutoFit/>
          </a:bodyPr>
          <a:lstStyle/>
          <a:p>
            <a:pPr algn="ctr">
              <a:lnSpc>
                <a:spcPts val="9141"/>
              </a:lnSpc>
            </a:pPr>
            <a:r>
              <a:rPr lang="en-US" sz="6624" spc="649">
                <a:solidFill>
                  <a:srgbClr val="FFFBFB"/>
                </a:solidFill>
                <a:latin typeface="DM Sans Bold"/>
              </a:rPr>
              <a:t>03</a:t>
            </a:r>
          </a:p>
        </p:txBody>
      </p:sp>
      <p:sp>
        <p:nvSpPr>
          <p:cNvPr id="22" name="Freeform 22"/>
          <p:cNvSpPr/>
          <p:nvPr/>
        </p:nvSpPr>
        <p:spPr>
          <a:xfrm>
            <a:off x="13248619" y="2851190"/>
            <a:ext cx="2027545" cy="3080525"/>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23" name="Group 23"/>
          <p:cNvGrpSpPr/>
          <p:nvPr/>
        </p:nvGrpSpPr>
        <p:grpSpPr>
          <a:xfrm>
            <a:off x="14011851" y="6171116"/>
            <a:ext cx="501082" cy="501082"/>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sp>
        <p:sp>
          <p:nvSpPr>
            <p:cNvPr id="25" name="TextBox 25"/>
            <p:cNvSpPr txBox="1"/>
            <p:nvPr/>
          </p:nvSpPr>
          <p:spPr>
            <a:xfrm>
              <a:off x="76200" y="57150"/>
              <a:ext cx="660400" cy="679450"/>
            </a:xfrm>
            <a:prstGeom prst="rect">
              <a:avLst/>
            </a:prstGeom>
          </p:spPr>
          <p:txBody>
            <a:bodyPr lIns="50800" tIns="50800" rIns="50800" bIns="50800" rtlCol="0" anchor="ctr"/>
            <a:lstStyle/>
            <a:p>
              <a:pPr algn="ctr">
                <a:lnSpc>
                  <a:spcPts val="2859"/>
                </a:lnSpc>
              </a:pPr>
              <a:endParaRPr/>
            </a:p>
          </p:txBody>
        </p:sp>
      </p:grpSp>
      <p:sp>
        <p:nvSpPr>
          <p:cNvPr id="26" name="TextBox 26"/>
          <p:cNvSpPr txBox="1"/>
          <p:nvPr/>
        </p:nvSpPr>
        <p:spPr>
          <a:xfrm>
            <a:off x="13248619" y="3269739"/>
            <a:ext cx="2027545" cy="1121713"/>
          </a:xfrm>
          <a:prstGeom prst="rect">
            <a:avLst/>
          </a:prstGeom>
        </p:spPr>
        <p:txBody>
          <a:bodyPr lIns="0" tIns="0" rIns="0" bIns="0" rtlCol="0" anchor="t">
            <a:spAutoFit/>
          </a:bodyPr>
          <a:lstStyle/>
          <a:p>
            <a:pPr algn="ctr">
              <a:lnSpc>
                <a:spcPts val="9141"/>
              </a:lnSpc>
            </a:pPr>
            <a:r>
              <a:rPr lang="en-US" sz="6624" spc="649">
                <a:solidFill>
                  <a:srgbClr val="FFFBFB"/>
                </a:solidFill>
                <a:latin typeface="DM Sans Bold"/>
              </a:rPr>
              <a:t>04</a:t>
            </a:r>
          </a:p>
        </p:txBody>
      </p:sp>
      <p:sp>
        <p:nvSpPr>
          <p:cNvPr id="27" name="TextBox 27"/>
          <p:cNvSpPr txBox="1"/>
          <p:nvPr/>
        </p:nvSpPr>
        <p:spPr>
          <a:xfrm>
            <a:off x="5679015" y="7458456"/>
            <a:ext cx="3204526" cy="1799844"/>
          </a:xfrm>
          <a:prstGeom prst="rect">
            <a:avLst/>
          </a:prstGeom>
        </p:spPr>
        <p:txBody>
          <a:bodyPr lIns="0" tIns="0" rIns="0" bIns="0" rtlCol="0" anchor="t">
            <a:spAutoFit/>
          </a:bodyPr>
          <a:lstStyle/>
          <a:p>
            <a:pPr algn="ctr">
              <a:lnSpc>
                <a:spcPts val="2897"/>
              </a:lnSpc>
            </a:pPr>
            <a:r>
              <a:rPr lang="en-US" sz="2100" spc="205">
                <a:solidFill>
                  <a:srgbClr val="231F20"/>
                </a:solidFill>
                <a:latin typeface="DM Sans"/>
              </a:rPr>
              <a:t>Dust and wipe all surfaces clean, including tables, chairs, and bedside tables.</a:t>
            </a:r>
          </a:p>
        </p:txBody>
      </p:sp>
      <p:sp>
        <p:nvSpPr>
          <p:cNvPr id="28" name="TextBox 28"/>
          <p:cNvSpPr txBox="1"/>
          <p:nvPr/>
        </p:nvSpPr>
        <p:spPr>
          <a:xfrm>
            <a:off x="5889722" y="6872088"/>
            <a:ext cx="2709833" cy="484899"/>
          </a:xfrm>
          <a:prstGeom prst="rect">
            <a:avLst/>
          </a:prstGeom>
        </p:spPr>
        <p:txBody>
          <a:bodyPr lIns="0" tIns="0" rIns="0" bIns="0" rtlCol="0" anchor="t">
            <a:spAutoFit/>
          </a:bodyPr>
          <a:lstStyle/>
          <a:p>
            <a:pPr algn="ctr">
              <a:lnSpc>
                <a:spcPts val="4073"/>
              </a:lnSpc>
            </a:pPr>
            <a:r>
              <a:rPr lang="en-US" sz="2951" spc="289">
                <a:solidFill>
                  <a:srgbClr val="231F20"/>
                </a:solidFill>
                <a:latin typeface="DM Sans Bold"/>
              </a:rPr>
              <a:t>FURNITURE</a:t>
            </a:r>
          </a:p>
        </p:txBody>
      </p:sp>
      <p:sp>
        <p:nvSpPr>
          <p:cNvPr id="29" name="TextBox 29"/>
          <p:cNvSpPr txBox="1"/>
          <p:nvPr/>
        </p:nvSpPr>
        <p:spPr>
          <a:xfrm>
            <a:off x="9169572" y="7458456"/>
            <a:ext cx="3204526" cy="1075944"/>
          </a:xfrm>
          <a:prstGeom prst="rect">
            <a:avLst/>
          </a:prstGeom>
        </p:spPr>
        <p:txBody>
          <a:bodyPr lIns="0" tIns="0" rIns="0" bIns="0" rtlCol="0" anchor="t">
            <a:spAutoFit/>
          </a:bodyPr>
          <a:lstStyle/>
          <a:p>
            <a:pPr algn="ctr">
              <a:lnSpc>
                <a:spcPts val="2897"/>
              </a:lnSpc>
            </a:pPr>
            <a:r>
              <a:rPr lang="en-US" sz="2100" spc="205">
                <a:solidFill>
                  <a:srgbClr val="231F20"/>
                </a:solidFill>
                <a:latin typeface="DM Sans"/>
              </a:rPr>
              <a:t>Vacuum carpets and rugs, using a mop on hard floors.</a:t>
            </a:r>
          </a:p>
        </p:txBody>
      </p:sp>
      <p:sp>
        <p:nvSpPr>
          <p:cNvPr id="30" name="TextBox 30"/>
          <p:cNvSpPr txBox="1"/>
          <p:nvPr/>
        </p:nvSpPr>
        <p:spPr>
          <a:xfrm>
            <a:off x="9380279" y="6872088"/>
            <a:ext cx="2709833" cy="484899"/>
          </a:xfrm>
          <a:prstGeom prst="rect">
            <a:avLst/>
          </a:prstGeom>
        </p:spPr>
        <p:txBody>
          <a:bodyPr lIns="0" tIns="0" rIns="0" bIns="0" rtlCol="0" anchor="t">
            <a:spAutoFit/>
          </a:bodyPr>
          <a:lstStyle/>
          <a:p>
            <a:pPr algn="ctr">
              <a:lnSpc>
                <a:spcPts val="4073"/>
              </a:lnSpc>
            </a:pPr>
            <a:r>
              <a:rPr lang="en-US" sz="2951" spc="289">
                <a:solidFill>
                  <a:srgbClr val="231F20"/>
                </a:solidFill>
                <a:latin typeface="DM Sans Bold"/>
              </a:rPr>
              <a:t>FLOORS</a:t>
            </a:r>
          </a:p>
        </p:txBody>
      </p:sp>
      <p:sp>
        <p:nvSpPr>
          <p:cNvPr id="31" name="TextBox 31"/>
          <p:cNvSpPr txBox="1"/>
          <p:nvPr/>
        </p:nvSpPr>
        <p:spPr>
          <a:xfrm>
            <a:off x="12660129" y="7459869"/>
            <a:ext cx="3204526" cy="1075944"/>
          </a:xfrm>
          <a:prstGeom prst="rect">
            <a:avLst/>
          </a:prstGeom>
        </p:spPr>
        <p:txBody>
          <a:bodyPr lIns="0" tIns="0" rIns="0" bIns="0" rtlCol="0" anchor="t">
            <a:spAutoFit/>
          </a:bodyPr>
          <a:lstStyle/>
          <a:p>
            <a:pPr algn="ctr">
              <a:lnSpc>
                <a:spcPts val="2897"/>
              </a:lnSpc>
            </a:pPr>
            <a:r>
              <a:rPr lang="en-US" sz="2100" spc="205">
                <a:solidFill>
                  <a:srgbClr val="231F20"/>
                </a:solidFill>
                <a:latin typeface="DM Sans"/>
              </a:rPr>
              <a:t>Wipe down everything and tidy up all toiletries.</a:t>
            </a:r>
          </a:p>
        </p:txBody>
      </p:sp>
      <p:sp>
        <p:nvSpPr>
          <p:cNvPr id="32" name="TextBox 32"/>
          <p:cNvSpPr txBox="1"/>
          <p:nvPr/>
        </p:nvSpPr>
        <p:spPr>
          <a:xfrm>
            <a:off x="12870836" y="6873500"/>
            <a:ext cx="2709833" cy="484899"/>
          </a:xfrm>
          <a:prstGeom prst="rect">
            <a:avLst/>
          </a:prstGeom>
        </p:spPr>
        <p:txBody>
          <a:bodyPr lIns="0" tIns="0" rIns="0" bIns="0" rtlCol="0" anchor="t">
            <a:spAutoFit/>
          </a:bodyPr>
          <a:lstStyle/>
          <a:p>
            <a:pPr algn="ctr">
              <a:lnSpc>
                <a:spcPts val="4073"/>
              </a:lnSpc>
            </a:pPr>
            <a:r>
              <a:rPr lang="en-US" sz="2951" spc="289">
                <a:solidFill>
                  <a:srgbClr val="231F20"/>
                </a:solidFill>
                <a:latin typeface="DM Sans Bold"/>
              </a:rPr>
              <a:t>BATHROOM</a:t>
            </a:r>
          </a:p>
        </p:txBody>
      </p:sp>
      <p:sp>
        <p:nvSpPr>
          <p:cNvPr id="33" name="Freeform 33"/>
          <p:cNvSpPr/>
          <p:nvPr/>
        </p:nvSpPr>
        <p:spPr>
          <a:xfrm rot="-10799999">
            <a:off x="-3791558" y="-7981820"/>
            <a:ext cx="7835077" cy="10939025"/>
          </a:xfrm>
          <a:custGeom>
            <a:avLst/>
            <a:gdLst/>
            <a:ahLst/>
            <a:cxnLst/>
            <a:rect l="l" t="t" r="r" b="b"/>
            <a:pathLst>
              <a:path w="7835077" h="10939025">
                <a:moveTo>
                  <a:pt x="0" y="0"/>
                </a:moveTo>
                <a:lnTo>
                  <a:pt x="7835077" y="0"/>
                </a:lnTo>
                <a:lnTo>
                  <a:pt x="7835077" y="10939025"/>
                </a:lnTo>
                <a:lnTo>
                  <a:pt x="0" y="109390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34" name="TextBox 34"/>
          <p:cNvSpPr txBox="1"/>
          <p:nvPr/>
        </p:nvSpPr>
        <p:spPr>
          <a:xfrm>
            <a:off x="1028700" y="895350"/>
            <a:ext cx="16230600" cy="1226058"/>
          </a:xfrm>
          <a:prstGeom prst="rect">
            <a:avLst/>
          </a:prstGeom>
        </p:spPr>
        <p:txBody>
          <a:bodyPr lIns="0" tIns="0" rIns="0" bIns="0" rtlCol="0" anchor="t">
            <a:spAutoFit/>
          </a:bodyPr>
          <a:lstStyle/>
          <a:p>
            <a:pPr algn="ctr">
              <a:lnSpc>
                <a:spcPts val="9935"/>
              </a:lnSpc>
            </a:pPr>
            <a:r>
              <a:rPr lang="en-US" sz="7200" spc="705">
                <a:solidFill>
                  <a:srgbClr val="131211"/>
                </a:solidFill>
                <a:latin typeface="Oswald Bold"/>
              </a:rPr>
              <a:t>STEP-BY-STEP CLEANING PROCESS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
        <p:cNvGrpSpPr/>
        <p:nvPr/>
      </p:nvGrpSpPr>
      <p:grpSpPr>
        <a:xfrm>
          <a:off x="0" y="0"/>
          <a:ext cx="0" cy="0"/>
          <a:chOff x="0" y="0"/>
          <a:chExt cx="0" cy="0"/>
        </a:xfrm>
      </p:grpSpPr>
      <p:sp>
        <p:nvSpPr>
          <p:cNvPr id="2" name="Freeform 2"/>
          <p:cNvSpPr/>
          <p:nvPr/>
        </p:nvSpPr>
        <p:spPr>
          <a:xfrm>
            <a:off x="-8169367" y="-10264537"/>
            <a:ext cx="15841853" cy="16255633"/>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1550139" y="895350"/>
            <a:ext cx="15187723" cy="1226058"/>
          </a:xfrm>
          <a:prstGeom prst="rect">
            <a:avLst/>
          </a:prstGeom>
        </p:spPr>
        <p:txBody>
          <a:bodyPr lIns="0" tIns="0" rIns="0" bIns="0" rtlCol="0" anchor="t">
            <a:spAutoFit/>
          </a:bodyPr>
          <a:lstStyle/>
          <a:p>
            <a:pPr algn="ctr">
              <a:lnSpc>
                <a:spcPts val="9935"/>
              </a:lnSpc>
            </a:pPr>
            <a:r>
              <a:rPr lang="en-US" sz="7200" spc="705">
                <a:solidFill>
                  <a:srgbClr val="FFFFFF"/>
                </a:solidFill>
                <a:latin typeface="Oswald Bold"/>
              </a:rPr>
              <a:t>EMPLOYEE ENGAGEMENT MODEL</a:t>
            </a:r>
          </a:p>
        </p:txBody>
      </p:sp>
      <p:sp>
        <p:nvSpPr>
          <p:cNvPr id="4" name="Freeform 4"/>
          <p:cNvSpPr/>
          <p:nvPr/>
        </p:nvSpPr>
        <p:spPr>
          <a:xfrm>
            <a:off x="15752407" y="-2771626"/>
            <a:ext cx="15841853" cy="16255633"/>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TextBox 5"/>
          <p:cNvSpPr txBox="1"/>
          <p:nvPr/>
        </p:nvSpPr>
        <p:spPr>
          <a:xfrm>
            <a:off x="2535593" y="3191332"/>
            <a:ext cx="13216815" cy="3010324"/>
          </a:xfrm>
          <a:prstGeom prst="rect">
            <a:avLst/>
          </a:prstGeom>
        </p:spPr>
        <p:txBody>
          <a:bodyPr lIns="0" tIns="0" rIns="0" bIns="0" rtlCol="0" anchor="t">
            <a:spAutoFit/>
          </a:bodyPr>
          <a:lstStyle/>
          <a:p>
            <a:pPr algn="just">
              <a:lnSpc>
                <a:spcPts val="3999"/>
              </a:lnSpc>
            </a:pPr>
            <a:r>
              <a:rPr lang="en-US" sz="2898" spc="284">
                <a:solidFill>
                  <a:srgbClr val="F5FFF5"/>
                </a:solidFill>
                <a:latin typeface="DM Sans"/>
              </a:rPr>
              <a:t>The chosen employee engagement model highlights the significance of communication, cooperation, and praise, which are the key factors for employee happiness and productivity. By implementing this model, we will create a positive work environment where the team members become the valued members, supported, motivated, feel free to achieve their goals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sp>
        <p:nvSpPr>
          <p:cNvPr id="2" name="Freeform 2"/>
          <p:cNvSpPr/>
          <p:nvPr/>
        </p:nvSpPr>
        <p:spPr>
          <a:xfrm rot="887923">
            <a:off x="13475833" y="-8787301"/>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3378641" y="6848888"/>
            <a:ext cx="2932415" cy="847111"/>
            <a:chOff x="0" y="0"/>
            <a:chExt cx="1075555" cy="310705"/>
          </a:xfrm>
        </p:grpSpPr>
        <p:sp>
          <p:nvSpPr>
            <p:cNvPr id="4" name="Freeform 4"/>
            <p:cNvSpPr/>
            <p:nvPr/>
          </p:nvSpPr>
          <p:spPr>
            <a:xfrm>
              <a:off x="0" y="0"/>
              <a:ext cx="1075555" cy="310705"/>
            </a:xfrm>
            <a:custGeom>
              <a:avLst/>
              <a:gdLst/>
              <a:ahLst/>
              <a:cxnLst/>
              <a:rect l="l" t="t" r="r" b="b"/>
              <a:pathLst>
                <a:path w="1075555" h="310705">
                  <a:moveTo>
                    <a:pt x="81844" y="0"/>
                  </a:moveTo>
                  <a:lnTo>
                    <a:pt x="993712" y="0"/>
                  </a:lnTo>
                  <a:cubicBezTo>
                    <a:pt x="1015418" y="0"/>
                    <a:pt x="1036235" y="8623"/>
                    <a:pt x="1051584" y="23971"/>
                  </a:cubicBezTo>
                  <a:cubicBezTo>
                    <a:pt x="1066932" y="39320"/>
                    <a:pt x="1075555" y="60137"/>
                    <a:pt x="1075555" y="81844"/>
                  </a:cubicBezTo>
                  <a:lnTo>
                    <a:pt x="1075555" y="228861"/>
                  </a:lnTo>
                  <a:cubicBezTo>
                    <a:pt x="1075555" y="250567"/>
                    <a:pt x="1066932" y="271385"/>
                    <a:pt x="1051584" y="286733"/>
                  </a:cubicBezTo>
                  <a:cubicBezTo>
                    <a:pt x="1036235" y="302082"/>
                    <a:pt x="1015418" y="310705"/>
                    <a:pt x="993712" y="310705"/>
                  </a:cubicBezTo>
                  <a:lnTo>
                    <a:pt x="81844" y="310705"/>
                  </a:lnTo>
                  <a:cubicBezTo>
                    <a:pt x="36643" y="310705"/>
                    <a:pt x="0" y="274062"/>
                    <a:pt x="0" y="228861"/>
                  </a:cubicBezTo>
                  <a:lnTo>
                    <a:pt x="0" y="81844"/>
                  </a:lnTo>
                  <a:cubicBezTo>
                    <a:pt x="0" y="60137"/>
                    <a:pt x="8623" y="39320"/>
                    <a:pt x="23971" y="23971"/>
                  </a:cubicBezTo>
                  <a:cubicBezTo>
                    <a:pt x="39320" y="8623"/>
                    <a:pt x="60137" y="0"/>
                    <a:pt x="81844" y="0"/>
                  </a:cubicBezTo>
                  <a:close/>
                </a:path>
              </a:pathLst>
            </a:custGeom>
            <a:solidFill>
              <a:srgbClr val="FFFFFF">
                <a:alpha val="98824"/>
              </a:srgbClr>
            </a:solidFill>
          </p:spPr>
        </p:sp>
        <p:sp>
          <p:nvSpPr>
            <p:cNvPr id="5" name="TextBox 5"/>
            <p:cNvSpPr txBox="1"/>
            <p:nvPr/>
          </p:nvSpPr>
          <p:spPr>
            <a:xfrm>
              <a:off x="0" y="-19050"/>
              <a:ext cx="1075555" cy="329755"/>
            </a:xfrm>
            <a:prstGeom prst="rect">
              <a:avLst/>
            </a:prstGeom>
          </p:spPr>
          <p:txBody>
            <a:bodyPr lIns="50800" tIns="50800" rIns="50800" bIns="50800" rtlCol="0" anchor="ctr"/>
            <a:lstStyle/>
            <a:p>
              <a:pPr algn="ctr">
                <a:lnSpc>
                  <a:spcPts val="2859"/>
                </a:lnSpc>
              </a:pPr>
              <a:endParaRPr/>
            </a:p>
          </p:txBody>
        </p:sp>
      </p:grpSp>
      <p:grpSp>
        <p:nvGrpSpPr>
          <p:cNvPr id="6" name="Group 6"/>
          <p:cNvGrpSpPr/>
          <p:nvPr/>
        </p:nvGrpSpPr>
        <p:grpSpPr>
          <a:xfrm>
            <a:off x="8189280" y="7695999"/>
            <a:ext cx="2932415" cy="847111"/>
            <a:chOff x="0" y="0"/>
            <a:chExt cx="1075555" cy="310705"/>
          </a:xfrm>
        </p:grpSpPr>
        <p:sp>
          <p:nvSpPr>
            <p:cNvPr id="7" name="Freeform 7"/>
            <p:cNvSpPr/>
            <p:nvPr/>
          </p:nvSpPr>
          <p:spPr>
            <a:xfrm>
              <a:off x="0" y="0"/>
              <a:ext cx="1075555" cy="310705"/>
            </a:xfrm>
            <a:custGeom>
              <a:avLst/>
              <a:gdLst/>
              <a:ahLst/>
              <a:cxnLst/>
              <a:rect l="l" t="t" r="r" b="b"/>
              <a:pathLst>
                <a:path w="1075555" h="310705">
                  <a:moveTo>
                    <a:pt x="81844" y="0"/>
                  </a:moveTo>
                  <a:lnTo>
                    <a:pt x="993712" y="0"/>
                  </a:lnTo>
                  <a:cubicBezTo>
                    <a:pt x="1015418" y="0"/>
                    <a:pt x="1036235" y="8623"/>
                    <a:pt x="1051584" y="23971"/>
                  </a:cubicBezTo>
                  <a:cubicBezTo>
                    <a:pt x="1066932" y="39320"/>
                    <a:pt x="1075555" y="60137"/>
                    <a:pt x="1075555" y="81844"/>
                  </a:cubicBezTo>
                  <a:lnTo>
                    <a:pt x="1075555" y="228861"/>
                  </a:lnTo>
                  <a:cubicBezTo>
                    <a:pt x="1075555" y="250567"/>
                    <a:pt x="1066932" y="271385"/>
                    <a:pt x="1051584" y="286733"/>
                  </a:cubicBezTo>
                  <a:cubicBezTo>
                    <a:pt x="1036235" y="302082"/>
                    <a:pt x="1015418" y="310705"/>
                    <a:pt x="993712" y="310705"/>
                  </a:cubicBezTo>
                  <a:lnTo>
                    <a:pt x="81844" y="310705"/>
                  </a:lnTo>
                  <a:cubicBezTo>
                    <a:pt x="36643" y="310705"/>
                    <a:pt x="0" y="274062"/>
                    <a:pt x="0" y="228861"/>
                  </a:cubicBezTo>
                  <a:lnTo>
                    <a:pt x="0" y="81844"/>
                  </a:lnTo>
                  <a:cubicBezTo>
                    <a:pt x="0" y="60137"/>
                    <a:pt x="8623" y="39320"/>
                    <a:pt x="23971" y="23971"/>
                  </a:cubicBezTo>
                  <a:cubicBezTo>
                    <a:pt x="39320" y="8623"/>
                    <a:pt x="60137" y="0"/>
                    <a:pt x="81844" y="0"/>
                  </a:cubicBezTo>
                  <a:close/>
                </a:path>
              </a:pathLst>
            </a:custGeom>
            <a:solidFill>
              <a:srgbClr val="FFFFFF">
                <a:alpha val="98824"/>
              </a:srgbClr>
            </a:solidFill>
          </p:spPr>
        </p:sp>
        <p:sp>
          <p:nvSpPr>
            <p:cNvPr id="8" name="TextBox 8"/>
            <p:cNvSpPr txBox="1"/>
            <p:nvPr/>
          </p:nvSpPr>
          <p:spPr>
            <a:xfrm>
              <a:off x="0" y="-19050"/>
              <a:ext cx="1075555" cy="329755"/>
            </a:xfrm>
            <a:prstGeom prst="rect">
              <a:avLst/>
            </a:prstGeom>
          </p:spPr>
          <p:txBody>
            <a:bodyPr lIns="50800" tIns="50800" rIns="50800" bIns="50800" rtlCol="0" anchor="ctr"/>
            <a:lstStyle/>
            <a:p>
              <a:pPr algn="ctr">
                <a:lnSpc>
                  <a:spcPts val="2859"/>
                </a:lnSpc>
              </a:pPr>
              <a:endParaRPr/>
            </a:p>
          </p:txBody>
        </p:sp>
      </p:grpSp>
      <p:grpSp>
        <p:nvGrpSpPr>
          <p:cNvPr id="9" name="Group 9"/>
          <p:cNvGrpSpPr/>
          <p:nvPr/>
        </p:nvGrpSpPr>
        <p:grpSpPr>
          <a:xfrm>
            <a:off x="12164860" y="6110618"/>
            <a:ext cx="2932415" cy="847111"/>
            <a:chOff x="0" y="0"/>
            <a:chExt cx="1075555" cy="310705"/>
          </a:xfrm>
        </p:grpSpPr>
        <p:sp>
          <p:nvSpPr>
            <p:cNvPr id="10" name="Freeform 10"/>
            <p:cNvSpPr/>
            <p:nvPr/>
          </p:nvSpPr>
          <p:spPr>
            <a:xfrm>
              <a:off x="0" y="0"/>
              <a:ext cx="1075555" cy="310705"/>
            </a:xfrm>
            <a:custGeom>
              <a:avLst/>
              <a:gdLst/>
              <a:ahLst/>
              <a:cxnLst/>
              <a:rect l="l" t="t" r="r" b="b"/>
              <a:pathLst>
                <a:path w="1075555" h="310705">
                  <a:moveTo>
                    <a:pt x="81844" y="0"/>
                  </a:moveTo>
                  <a:lnTo>
                    <a:pt x="993712" y="0"/>
                  </a:lnTo>
                  <a:cubicBezTo>
                    <a:pt x="1015418" y="0"/>
                    <a:pt x="1036235" y="8623"/>
                    <a:pt x="1051584" y="23971"/>
                  </a:cubicBezTo>
                  <a:cubicBezTo>
                    <a:pt x="1066932" y="39320"/>
                    <a:pt x="1075555" y="60137"/>
                    <a:pt x="1075555" y="81844"/>
                  </a:cubicBezTo>
                  <a:lnTo>
                    <a:pt x="1075555" y="228861"/>
                  </a:lnTo>
                  <a:cubicBezTo>
                    <a:pt x="1075555" y="250567"/>
                    <a:pt x="1066932" y="271385"/>
                    <a:pt x="1051584" y="286733"/>
                  </a:cubicBezTo>
                  <a:cubicBezTo>
                    <a:pt x="1036235" y="302082"/>
                    <a:pt x="1015418" y="310705"/>
                    <a:pt x="993712" y="310705"/>
                  </a:cubicBezTo>
                  <a:lnTo>
                    <a:pt x="81844" y="310705"/>
                  </a:lnTo>
                  <a:cubicBezTo>
                    <a:pt x="36643" y="310705"/>
                    <a:pt x="0" y="274062"/>
                    <a:pt x="0" y="228861"/>
                  </a:cubicBezTo>
                  <a:lnTo>
                    <a:pt x="0" y="81844"/>
                  </a:lnTo>
                  <a:cubicBezTo>
                    <a:pt x="0" y="60137"/>
                    <a:pt x="8623" y="39320"/>
                    <a:pt x="23971" y="23971"/>
                  </a:cubicBezTo>
                  <a:cubicBezTo>
                    <a:pt x="39320" y="8623"/>
                    <a:pt x="60137" y="0"/>
                    <a:pt x="81844" y="0"/>
                  </a:cubicBezTo>
                  <a:close/>
                </a:path>
              </a:pathLst>
            </a:custGeom>
            <a:solidFill>
              <a:srgbClr val="FFFFFF">
                <a:alpha val="98824"/>
              </a:srgbClr>
            </a:solidFill>
          </p:spPr>
        </p:sp>
        <p:sp>
          <p:nvSpPr>
            <p:cNvPr id="11" name="TextBox 11"/>
            <p:cNvSpPr txBox="1"/>
            <p:nvPr/>
          </p:nvSpPr>
          <p:spPr>
            <a:xfrm>
              <a:off x="0" y="-19050"/>
              <a:ext cx="1075555" cy="329755"/>
            </a:xfrm>
            <a:prstGeom prst="rect">
              <a:avLst/>
            </a:prstGeom>
          </p:spPr>
          <p:txBody>
            <a:bodyPr lIns="50800" tIns="50800" rIns="50800" bIns="50800" rtlCol="0" anchor="ctr"/>
            <a:lstStyle/>
            <a:p>
              <a:pPr algn="ctr">
                <a:lnSpc>
                  <a:spcPts val="2859"/>
                </a:lnSpc>
              </a:pPr>
              <a:endParaRPr/>
            </a:p>
          </p:txBody>
        </p:sp>
      </p:grpSp>
      <p:sp>
        <p:nvSpPr>
          <p:cNvPr id="12" name="Freeform 12"/>
          <p:cNvSpPr/>
          <p:nvPr/>
        </p:nvSpPr>
        <p:spPr>
          <a:xfrm rot="-1885381">
            <a:off x="11276673" y="7586565"/>
            <a:ext cx="1776375" cy="501826"/>
          </a:xfrm>
          <a:custGeom>
            <a:avLst/>
            <a:gdLst/>
            <a:ahLst/>
            <a:cxnLst/>
            <a:rect l="l" t="t" r="r" b="b"/>
            <a:pathLst>
              <a:path w="1776375" h="501826">
                <a:moveTo>
                  <a:pt x="0" y="0"/>
                </a:moveTo>
                <a:lnTo>
                  <a:pt x="1776374" y="0"/>
                </a:lnTo>
                <a:lnTo>
                  <a:pt x="1776374" y="501826"/>
                </a:lnTo>
                <a:lnTo>
                  <a:pt x="0" y="5018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3" name="TextBox 13"/>
          <p:cNvSpPr txBox="1"/>
          <p:nvPr/>
        </p:nvSpPr>
        <p:spPr>
          <a:xfrm>
            <a:off x="1028700" y="787175"/>
            <a:ext cx="16230600" cy="2483358"/>
          </a:xfrm>
          <a:prstGeom prst="rect">
            <a:avLst/>
          </a:prstGeom>
        </p:spPr>
        <p:txBody>
          <a:bodyPr lIns="0" tIns="0" rIns="0" bIns="0" rtlCol="0" anchor="t">
            <a:spAutoFit/>
          </a:bodyPr>
          <a:lstStyle/>
          <a:p>
            <a:pPr marL="0" lvl="0" indent="0" algn="ctr">
              <a:lnSpc>
                <a:spcPts val="9935"/>
              </a:lnSpc>
              <a:spcBef>
                <a:spcPct val="0"/>
              </a:spcBef>
            </a:pPr>
            <a:r>
              <a:rPr lang="en-US" sz="7200" spc="705" dirty="0">
                <a:solidFill>
                  <a:srgbClr val="231F20"/>
                </a:solidFill>
                <a:latin typeface="Oswald Bold"/>
              </a:rPr>
              <a:t>EXAMPLES OF BEST INDUSTRY PRACTICE</a:t>
            </a:r>
          </a:p>
        </p:txBody>
      </p:sp>
      <p:sp>
        <p:nvSpPr>
          <p:cNvPr id="14" name="TextBox 14"/>
          <p:cNvSpPr txBox="1"/>
          <p:nvPr/>
        </p:nvSpPr>
        <p:spPr>
          <a:xfrm>
            <a:off x="3566557" y="6950117"/>
            <a:ext cx="2556583" cy="616077"/>
          </a:xfrm>
          <a:prstGeom prst="rect">
            <a:avLst/>
          </a:prstGeom>
        </p:spPr>
        <p:txBody>
          <a:bodyPr lIns="0" tIns="0" rIns="0" bIns="0" rtlCol="0" anchor="t">
            <a:spAutoFit/>
          </a:bodyPr>
          <a:lstStyle/>
          <a:p>
            <a:pPr marL="0" lvl="0" indent="0" algn="ctr">
              <a:lnSpc>
                <a:spcPts val="2483"/>
              </a:lnSpc>
              <a:spcBef>
                <a:spcPct val="0"/>
              </a:spcBef>
            </a:pPr>
            <a:r>
              <a:rPr lang="en-US" sz="1800" spc="176">
                <a:solidFill>
                  <a:srgbClr val="231F20"/>
                </a:solidFill>
                <a:latin typeface="Oswald"/>
              </a:rPr>
              <a:t>UTILIZATION OF TECHNOLOGY</a:t>
            </a:r>
          </a:p>
        </p:txBody>
      </p:sp>
      <p:sp>
        <p:nvSpPr>
          <p:cNvPr id="15" name="TextBox 15"/>
          <p:cNvSpPr txBox="1"/>
          <p:nvPr/>
        </p:nvSpPr>
        <p:spPr>
          <a:xfrm>
            <a:off x="8377196" y="7797228"/>
            <a:ext cx="2556583" cy="616077"/>
          </a:xfrm>
          <a:prstGeom prst="rect">
            <a:avLst/>
          </a:prstGeom>
        </p:spPr>
        <p:txBody>
          <a:bodyPr lIns="0" tIns="0" rIns="0" bIns="0" rtlCol="0" anchor="t">
            <a:spAutoFit/>
          </a:bodyPr>
          <a:lstStyle/>
          <a:p>
            <a:pPr marL="0" lvl="0" indent="0" algn="ctr">
              <a:lnSpc>
                <a:spcPts val="2483"/>
              </a:lnSpc>
              <a:spcBef>
                <a:spcPct val="0"/>
              </a:spcBef>
            </a:pPr>
            <a:r>
              <a:rPr lang="en-US" sz="1800" spc="176">
                <a:solidFill>
                  <a:srgbClr val="231F20"/>
                </a:solidFill>
                <a:latin typeface="Oswald"/>
              </a:rPr>
              <a:t>GUEST FEEDBACK MECHANISMS</a:t>
            </a:r>
          </a:p>
        </p:txBody>
      </p:sp>
      <p:sp>
        <p:nvSpPr>
          <p:cNvPr id="16" name="TextBox 16"/>
          <p:cNvSpPr txBox="1"/>
          <p:nvPr/>
        </p:nvSpPr>
        <p:spPr>
          <a:xfrm>
            <a:off x="12352776" y="6299411"/>
            <a:ext cx="2556583" cy="616077"/>
          </a:xfrm>
          <a:prstGeom prst="rect">
            <a:avLst/>
          </a:prstGeom>
        </p:spPr>
        <p:txBody>
          <a:bodyPr lIns="0" tIns="0" rIns="0" bIns="0" rtlCol="0" anchor="t">
            <a:spAutoFit/>
          </a:bodyPr>
          <a:lstStyle/>
          <a:p>
            <a:pPr marL="0" lvl="0" indent="0" algn="ctr">
              <a:lnSpc>
                <a:spcPts val="2483"/>
              </a:lnSpc>
              <a:spcBef>
                <a:spcPct val="0"/>
              </a:spcBef>
            </a:pPr>
            <a:r>
              <a:rPr lang="en-US" sz="1800" spc="176">
                <a:solidFill>
                  <a:srgbClr val="231F20"/>
                </a:solidFill>
                <a:latin typeface="Oswald"/>
              </a:rPr>
              <a:t>COLLABORATION WITH SUPPLIERS</a:t>
            </a:r>
          </a:p>
        </p:txBody>
      </p:sp>
      <p:sp>
        <p:nvSpPr>
          <p:cNvPr id="17" name="Freeform 17"/>
          <p:cNvSpPr/>
          <p:nvPr/>
        </p:nvSpPr>
        <p:spPr>
          <a:xfrm rot="-8970905" flipH="1">
            <a:off x="6455939" y="7201826"/>
            <a:ext cx="1776375" cy="501826"/>
          </a:xfrm>
          <a:custGeom>
            <a:avLst/>
            <a:gdLst/>
            <a:ahLst/>
            <a:cxnLst/>
            <a:rect l="l" t="t" r="r" b="b"/>
            <a:pathLst>
              <a:path w="1776375" h="501826">
                <a:moveTo>
                  <a:pt x="1776375" y="0"/>
                </a:moveTo>
                <a:lnTo>
                  <a:pt x="0" y="0"/>
                </a:lnTo>
                <a:lnTo>
                  <a:pt x="0" y="501826"/>
                </a:lnTo>
                <a:lnTo>
                  <a:pt x="1776375" y="501826"/>
                </a:lnTo>
                <a:lnTo>
                  <a:pt x="1776375"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8" name="Freeform 18"/>
          <p:cNvSpPr/>
          <p:nvPr/>
        </p:nvSpPr>
        <p:spPr>
          <a:xfrm rot="887923">
            <a:off x="-9125669" y="7657805"/>
            <a:ext cx="13977230" cy="14342307"/>
          </a:xfrm>
          <a:custGeom>
            <a:avLst/>
            <a:gdLst/>
            <a:ahLst/>
            <a:cxnLst/>
            <a:rect l="l" t="t" r="r" b="b"/>
            <a:pathLst>
              <a:path w="13977230" h="14342307">
                <a:moveTo>
                  <a:pt x="0" y="0"/>
                </a:moveTo>
                <a:lnTo>
                  <a:pt x="13977230" y="0"/>
                </a:lnTo>
                <a:lnTo>
                  <a:pt x="13977230" y="14342308"/>
                </a:lnTo>
                <a:lnTo>
                  <a:pt x="0" y="1434230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9" name="Group 19"/>
          <p:cNvGrpSpPr/>
          <p:nvPr/>
        </p:nvGrpSpPr>
        <p:grpSpPr>
          <a:xfrm>
            <a:off x="3190725" y="3876421"/>
            <a:ext cx="2932415" cy="847111"/>
            <a:chOff x="0" y="0"/>
            <a:chExt cx="1075555" cy="310705"/>
          </a:xfrm>
        </p:grpSpPr>
        <p:sp>
          <p:nvSpPr>
            <p:cNvPr id="20" name="Freeform 20"/>
            <p:cNvSpPr/>
            <p:nvPr/>
          </p:nvSpPr>
          <p:spPr>
            <a:xfrm>
              <a:off x="0" y="0"/>
              <a:ext cx="1075555" cy="310705"/>
            </a:xfrm>
            <a:custGeom>
              <a:avLst/>
              <a:gdLst/>
              <a:ahLst/>
              <a:cxnLst/>
              <a:rect l="l" t="t" r="r" b="b"/>
              <a:pathLst>
                <a:path w="1075555" h="310705">
                  <a:moveTo>
                    <a:pt x="81844" y="0"/>
                  </a:moveTo>
                  <a:lnTo>
                    <a:pt x="993712" y="0"/>
                  </a:lnTo>
                  <a:cubicBezTo>
                    <a:pt x="1015418" y="0"/>
                    <a:pt x="1036235" y="8623"/>
                    <a:pt x="1051584" y="23971"/>
                  </a:cubicBezTo>
                  <a:cubicBezTo>
                    <a:pt x="1066932" y="39320"/>
                    <a:pt x="1075555" y="60137"/>
                    <a:pt x="1075555" y="81844"/>
                  </a:cubicBezTo>
                  <a:lnTo>
                    <a:pt x="1075555" y="228861"/>
                  </a:lnTo>
                  <a:cubicBezTo>
                    <a:pt x="1075555" y="250567"/>
                    <a:pt x="1066932" y="271385"/>
                    <a:pt x="1051584" y="286733"/>
                  </a:cubicBezTo>
                  <a:cubicBezTo>
                    <a:pt x="1036235" y="302082"/>
                    <a:pt x="1015418" y="310705"/>
                    <a:pt x="993712" y="310705"/>
                  </a:cubicBezTo>
                  <a:lnTo>
                    <a:pt x="81844" y="310705"/>
                  </a:lnTo>
                  <a:cubicBezTo>
                    <a:pt x="36643" y="310705"/>
                    <a:pt x="0" y="274062"/>
                    <a:pt x="0" y="228861"/>
                  </a:cubicBezTo>
                  <a:lnTo>
                    <a:pt x="0" y="81844"/>
                  </a:lnTo>
                  <a:cubicBezTo>
                    <a:pt x="0" y="60137"/>
                    <a:pt x="8623" y="39320"/>
                    <a:pt x="23971" y="23971"/>
                  </a:cubicBezTo>
                  <a:cubicBezTo>
                    <a:pt x="39320" y="8623"/>
                    <a:pt x="60137" y="0"/>
                    <a:pt x="81844" y="0"/>
                  </a:cubicBezTo>
                  <a:close/>
                </a:path>
              </a:pathLst>
            </a:custGeom>
            <a:solidFill>
              <a:srgbClr val="FFFFFF">
                <a:alpha val="98824"/>
              </a:srgbClr>
            </a:solidFill>
          </p:spPr>
        </p:sp>
        <p:sp>
          <p:nvSpPr>
            <p:cNvPr id="21" name="TextBox 21"/>
            <p:cNvSpPr txBox="1"/>
            <p:nvPr/>
          </p:nvSpPr>
          <p:spPr>
            <a:xfrm>
              <a:off x="0" y="-19050"/>
              <a:ext cx="1075555" cy="329755"/>
            </a:xfrm>
            <a:prstGeom prst="rect">
              <a:avLst/>
            </a:prstGeom>
          </p:spPr>
          <p:txBody>
            <a:bodyPr lIns="50800" tIns="50800" rIns="50800" bIns="50800" rtlCol="0" anchor="ctr"/>
            <a:lstStyle/>
            <a:p>
              <a:pPr algn="ctr">
                <a:lnSpc>
                  <a:spcPts val="2859"/>
                </a:lnSpc>
              </a:pPr>
              <a:endParaRPr/>
            </a:p>
          </p:txBody>
        </p:sp>
      </p:grpSp>
      <p:grpSp>
        <p:nvGrpSpPr>
          <p:cNvPr id="22" name="Group 22"/>
          <p:cNvGrpSpPr/>
          <p:nvPr/>
        </p:nvGrpSpPr>
        <p:grpSpPr>
          <a:xfrm>
            <a:off x="8001364" y="4723532"/>
            <a:ext cx="2932415" cy="847111"/>
            <a:chOff x="0" y="0"/>
            <a:chExt cx="1075555" cy="310705"/>
          </a:xfrm>
        </p:grpSpPr>
        <p:sp>
          <p:nvSpPr>
            <p:cNvPr id="23" name="Freeform 23"/>
            <p:cNvSpPr/>
            <p:nvPr/>
          </p:nvSpPr>
          <p:spPr>
            <a:xfrm>
              <a:off x="0" y="0"/>
              <a:ext cx="1075555" cy="310705"/>
            </a:xfrm>
            <a:custGeom>
              <a:avLst/>
              <a:gdLst/>
              <a:ahLst/>
              <a:cxnLst/>
              <a:rect l="l" t="t" r="r" b="b"/>
              <a:pathLst>
                <a:path w="1075555" h="310705">
                  <a:moveTo>
                    <a:pt x="81844" y="0"/>
                  </a:moveTo>
                  <a:lnTo>
                    <a:pt x="993712" y="0"/>
                  </a:lnTo>
                  <a:cubicBezTo>
                    <a:pt x="1015418" y="0"/>
                    <a:pt x="1036235" y="8623"/>
                    <a:pt x="1051584" y="23971"/>
                  </a:cubicBezTo>
                  <a:cubicBezTo>
                    <a:pt x="1066932" y="39320"/>
                    <a:pt x="1075555" y="60137"/>
                    <a:pt x="1075555" y="81844"/>
                  </a:cubicBezTo>
                  <a:lnTo>
                    <a:pt x="1075555" y="228861"/>
                  </a:lnTo>
                  <a:cubicBezTo>
                    <a:pt x="1075555" y="250567"/>
                    <a:pt x="1066932" y="271385"/>
                    <a:pt x="1051584" y="286733"/>
                  </a:cubicBezTo>
                  <a:cubicBezTo>
                    <a:pt x="1036235" y="302082"/>
                    <a:pt x="1015418" y="310705"/>
                    <a:pt x="993712" y="310705"/>
                  </a:cubicBezTo>
                  <a:lnTo>
                    <a:pt x="81844" y="310705"/>
                  </a:lnTo>
                  <a:cubicBezTo>
                    <a:pt x="36643" y="310705"/>
                    <a:pt x="0" y="274062"/>
                    <a:pt x="0" y="228861"/>
                  </a:cubicBezTo>
                  <a:lnTo>
                    <a:pt x="0" y="81844"/>
                  </a:lnTo>
                  <a:cubicBezTo>
                    <a:pt x="0" y="60137"/>
                    <a:pt x="8623" y="39320"/>
                    <a:pt x="23971" y="23971"/>
                  </a:cubicBezTo>
                  <a:cubicBezTo>
                    <a:pt x="39320" y="8623"/>
                    <a:pt x="60137" y="0"/>
                    <a:pt x="81844" y="0"/>
                  </a:cubicBezTo>
                  <a:close/>
                </a:path>
              </a:pathLst>
            </a:custGeom>
            <a:solidFill>
              <a:srgbClr val="FFFFFF">
                <a:alpha val="98824"/>
              </a:srgbClr>
            </a:solidFill>
          </p:spPr>
        </p:sp>
        <p:sp>
          <p:nvSpPr>
            <p:cNvPr id="24" name="TextBox 24"/>
            <p:cNvSpPr txBox="1"/>
            <p:nvPr/>
          </p:nvSpPr>
          <p:spPr>
            <a:xfrm>
              <a:off x="0" y="-19050"/>
              <a:ext cx="1075555" cy="329755"/>
            </a:xfrm>
            <a:prstGeom prst="rect">
              <a:avLst/>
            </a:prstGeom>
          </p:spPr>
          <p:txBody>
            <a:bodyPr lIns="50800" tIns="50800" rIns="50800" bIns="50800" rtlCol="0" anchor="ctr"/>
            <a:lstStyle/>
            <a:p>
              <a:pPr algn="ctr">
                <a:lnSpc>
                  <a:spcPts val="2859"/>
                </a:lnSpc>
              </a:pPr>
              <a:endParaRPr/>
            </a:p>
          </p:txBody>
        </p:sp>
      </p:grpSp>
      <p:sp>
        <p:nvSpPr>
          <p:cNvPr id="25" name="Freeform 25"/>
          <p:cNvSpPr/>
          <p:nvPr/>
        </p:nvSpPr>
        <p:spPr>
          <a:xfrm rot="-9625328">
            <a:off x="11088757" y="4614099"/>
            <a:ext cx="1776375" cy="501826"/>
          </a:xfrm>
          <a:custGeom>
            <a:avLst/>
            <a:gdLst/>
            <a:ahLst/>
            <a:cxnLst/>
            <a:rect l="l" t="t" r="r" b="b"/>
            <a:pathLst>
              <a:path w="1776375" h="501826">
                <a:moveTo>
                  <a:pt x="0" y="0"/>
                </a:moveTo>
                <a:lnTo>
                  <a:pt x="1776374" y="0"/>
                </a:lnTo>
                <a:lnTo>
                  <a:pt x="1776374" y="501825"/>
                </a:lnTo>
                <a:lnTo>
                  <a:pt x="0" y="50182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6" name="TextBox 26"/>
          <p:cNvSpPr txBox="1"/>
          <p:nvPr/>
        </p:nvSpPr>
        <p:spPr>
          <a:xfrm>
            <a:off x="3378641" y="3977651"/>
            <a:ext cx="2556583" cy="616077"/>
          </a:xfrm>
          <a:prstGeom prst="rect">
            <a:avLst/>
          </a:prstGeom>
        </p:spPr>
        <p:txBody>
          <a:bodyPr lIns="0" tIns="0" rIns="0" bIns="0" rtlCol="0" anchor="t">
            <a:spAutoFit/>
          </a:bodyPr>
          <a:lstStyle/>
          <a:p>
            <a:pPr marL="0" lvl="0" indent="0" algn="ctr">
              <a:lnSpc>
                <a:spcPts val="2483"/>
              </a:lnSpc>
              <a:spcBef>
                <a:spcPct val="0"/>
              </a:spcBef>
            </a:pPr>
            <a:r>
              <a:rPr lang="en-US" sz="1800" spc="176">
                <a:solidFill>
                  <a:srgbClr val="231F20"/>
                </a:solidFill>
                <a:latin typeface="Oswald"/>
              </a:rPr>
              <a:t>IMPLEMENTING GREEN CLEANING PRACTICES</a:t>
            </a:r>
          </a:p>
        </p:txBody>
      </p:sp>
      <p:sp>
        <p:nvSpPr>
          <p:cNvPr id="27" name="TextBox 27"/>
          <p:cNvSpPr txBox="1"/>
          <p:nvPr/>
        </p:nvSpPr>
        <p:spPr>
          <a:xfrm>
            <a:off x="8189280" y="4704051"/>
            <a:ext cx="2556583" cy="930402"/>
          </a:xfrm>
          <a:prstGeom prst="rect">
            <a:avLst/>
          </a:prstGeom>
        </p:spPr>
        <p:txBody>
          <a:bodyPr lIns="0" tIns="0" rIns="0" bIns="0" rtlCol="0" anchor="t">
            <a:spAutoFit/>
          </a:bodyPr>
          <a:lstStyle/>
          <a:p>
            <a:pPr marL="0" lvl="0" indent="0" algn="ctr">
              <a:lnSpc>
                <a:spcPts val="2483"/>
              </a:lnSpc>
              <a:spcBef>
                <a:spcPct val="0"/>
              </a:spcBef>
            </a:pPr>
            <a:r>
              <a:rPr lang="en-US" sz="1800" spc="176">
                <a:solidFill>
                  <a:srgbClr val="231F20"/>
                </a:solidFill>
                <a:latin typeface="Oswald"/>
              </a:rPr>
              <a:t>TRAINING AND DEVELOPMENT PROGRAMS</a:t>
            </a:r>
          </a:p>
        </p:txBody>
      </p:sp>
      <p:sp>
        <p:nvSpPr>
          <p:cNvPr id="28" name="Freeform 28"/>
          <p:cNvSpPr/>
          <p:nvPr/>
        </p:nvSpPr>
        <p:spPr>
          <a:xfrm rot="-8970905" flipH="1">
            <a:off x="6268023" y="4229360"/>
            <a:ext cx="1776375" cy="501826"/>
          </a:xfrm>
          <a:custGeom>
            <a:avLst/>
            <a:gdLst/>
            <a:ahLst/>
            <a:cxnLst/>
            <a:rect l="l" t="t" r="r" b="b"/>
            <a:pathLst>
              <a:path w="1776375" h="501826">
                <a:moveTo>
                  <a:pt x="1776375" y="0"/>
                </a:moveTo>
                <a:lnTo>
                  <a:pt x="0" y="0"/>
                </a:lnTo>
                <a:lnTo>
                  <a:pt x="0" y="501826"/>
                </a:lnTo>
                <a:lnTo>
                  <a:pt x="1776375" y="501826"/>
                </a:lnTo>
                <a:lnTo>
                  <a:pt x="1776375"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9" name="Freeform 29"/>
          <p:cNvSpPr/>
          <p:nvPr/>
        </p:nvSpPr>
        <p:spPr>
          <a:xfrm rot="4669296">
            <a:off x="2302538" y="5853758"/>
            <a:ext cx="1776375" cy="501826"/>
          </a:xfrm>
          <a:custGeom>
            <a:avLst/>
            <a:gdLst/>
            <a:ahLst/>
            <a:cxnLst/>
            <a:rect l="l" t="t" r="r" b="b"/>
            <a:pathLst>
              <a:path w="1776375" h="501826">
                <a:moveTo>
                  <a:pt x="0" y="0"/>
                </a:moveTo>
                <a:lnTo>
                  <a:pt x="1776375" y="0"/>
                </a:lnTo>
                <a:lnTo>
                  <a:pt x="1776375" y="501826"/>
                </a:lnTo>
                <a:lnTo>
                  <a:pt x="0" y="5018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sp>
      <p:sp>
        <p:nvSpPr>
          <p:cNvPr id="3" name="Freeform 3"/>
          <p:cNvSpPr/>
          <p:nvPr/>
        </p:nvSpPr>
        <p:spPr>
          <a:xfrm rot="-10580377">
            <a:off x="11192832" y="-8525111"/>
            <a:ext cx="24036383" cy="24664199"/>
          </a:xfrm>
          <a:custGeom>
            <a:avLst/>
            <a:gdLst/>
            <a:ahLst/>
            <a:cxnLst/>
            <a:rect l="l" t="t" r="r" b="b"/>
            <a:pathLst>
              <a:path w="24036383" h="24664199">
                <a:moveTo>
                  <a:pt x="0" y="0"/>
                </a:moveTo>
                <a:lnTo>
                  <a:pt x="24036383" y="0"/>
                </a:lnTo>
                <a:lnTo>
                  <a:pt x="24036383" y="24664199"/>
                </a:lnTo>
                <a:lnTo>
                  <a:pt x="0" y="2466419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TextBox 4"/>
          <p:cNvSpPr txBox="1"/>
          <p:nvPr/>
        </p:nvSpPr>
        <p:spPr>
          <a:xfrm>
            <a:off x="1561733" y="5086350"/>
            <a:ext cx="8540931" cy="2957830"/>
          </a:xfrm>
          <a:prstGeom prst="rect">
            <a:avLst/>
          </a:prstGeom>
        </p:spPr>
        <p:txBody>
          <a:bodyPr lIns="0" tIns="0" rIns="0" bIns="0" rtlCol="0" anchor="t">
            <a:spAutoFit/>
          </a:bodyPr>
          <a:lstStyle/>
          <a:p>
            <a:pPr marL="0" lvl="0" indent="0" algn="just">
              <a:lnSpc>
                <a:spcPts val="3919"/>
              </a:lnSpc>
              <a:spcBef>
                <a:spcPct val="0"/>
              </a:spcBef>
            </a:pPr>
            <a:r>
              <a:rPr lang="en-US" sz="2799">
                <a:solidFill>
                  <a:srgbClr val="000000"/>
                </a:solidFill>
                <a:latin typeface="DM Sans"/>
              </a:rPr>
              <a:t>Through implementing the specific room cleaning guidelines provided in this presentation, together with a mindset of achieving excellence and teamwork, we will remain in the position to provide outstanding guest experiences and maintain the reputation of our brand</a:t>
            </a:r>
          </a:p>
        </p:txBody>
      </p:sp>
      <p:sp>
        <p:nvSpPr>
          <p:cNvPr id="5" name="TextBox 5"/>
          <p:cNvSpPr txBox="1"/>
          <p:nvPr/>
        </p:nvSpPr>
        <p:spPr>
          <a:xfrm>
            <a:off x="1561733" y="3064991"/>
            <a:ext cx="8097687" cy="1350644"/>
          </a:xfrm>
          <a:prstGeom prst="rect">
            <a:avLst/>
          </a:prstGeom>
        </p:spPr>
        <p:txBody>
          <a:bodyPr lIns="0" tIns="0" rIns="0" bIns="0" rtlCol="0" anchor="t">
            <a:spAutoFit/>
          </a:bodyPr>
          <a:lstStyle/>
          <a:p>
            <a:pPr marL="0" lvl="0" indent="0">
              <a:lnSpc>
                <a:spcPts val="11040"/>
              </a:lnSpc>
              <a:spcBef>
                <a:spcPct val="0"/>
              </a:spcBef>
            </a:pPr>
            <a:r>
              <a:rPr lang="en-US" sz="8000" spc="784">
                <a:solidFill>
                  <a:srgbClr val="231F20"/>
                </a:solidFill>
                <a:latin typeface="Oswald Bold"/>
              </a:rPr>
              <a:t>CONCLUSION </a:t>
            </a:r>
          </a:p>
        </p:txBody>
      </p:sp>
      <p:sp>
        <p:nvSpPr>
          <p:cNvPr id="6" name="Freeform 6"/>
          <p:cNvSpPr/>
          <p:nvPr/>
        </p:nvSpPr>
        <p:spPr>
          <a:xfrm flipH="1">
            <a:off x="-4254153" y="7476061"/>
            <a:ext cx="11881594" cy="3564478"/>
          </a:xfrm>
          <a:custGeom>
            <a:avLst/>
            <a:gdLst/>
            <a:ahLst/>
            <a:cxnLst/>
            <a:rect l="l" t="t" r="r" b="b"/>
            <a:pathLst>
              <a:path w="11881594" h="3564478">
                <a:moveTo>
                  <a:pt x="11881594" y="0"/>
                </a:moveTo>
                <a:lnTo>
                  <a:pt x="0" y="0"/>
                </a:lnTo>
                <a:lnTo>
                  <a:pt x="0" y="3564478"/>
                </a:lnTo>
                <a:lnTo>
                  <a:pt x="11881594" y="3564478"/>
                </a:lnTo>
                <a:lnTo>
                  <a:pt x="11881594" y="0"/>
                </a:lnTo>
                <a:close/>
              </a:path>
            </a:pathLst>
          </a:custGeom>
          <a:blipFill>
            <a:blip r:embed="rId6">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rot="887923">
            <a:off x="-5535859" y="7653441"/>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887923">
            <a:off x="14100724" y="-3979775"/>
            <a:ext cx="7032580" cy="7216267"/>
          </a:xfrm>
          <a:custGeom>
            <a:avLst/>
            <a:gdLst/>
            <a:ahLst/>
            <a:cxnLst/>
            <a:rect l="l" t="t" r="r" b="b"/>
            <a:pathLst>
              <a:path w="7032580" h="7216267">
                <a:moveTo>
                  <a:pt x="0" y="0"/>
                </a:moveTo>
                <a:lnTo>
                  <a:pt x="7032581" y="0"/>
                </a:lnTo>
                <a:lnTo>
                  <a:pt x="7032581" y="7216267"/>
                </a:lnTo>
                <a:lnTo>
                  <a:pt x="0" y="72162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4375493" y="895350"/>
            <a:ext cx="9537014" cy="1350644"/>
          </a:xfrm>
          <a:prstGeom prst="rect">
            <a:avLst/>
          </a:prstGeom>
        </p:spPr>
        <p:txBody>
          <a:bodyPr lIns="0" tIns="0" rIns="0" bIns="0" rtlCol="0" anchor="t">
            <a:spAutoFit/>
          </a:bodyPr>
          <a:lstStyle/>
          <a:p>
            <a:pPr marL="0" lvl="0" indent="0" algn="ctr">
              <a:lnSpc>
                <a:spcPts val="11040"/>
              </a:lnSpc>
              <a:spcBef>
                <a:spcPct val="0"/>
              </a:spcBef>
            </a:pPr>
            <a:r>
              <a:rPr lang="en-US" sz="8000" spc="784">
                <a:solidFill>
                  <a:srgbClr val="231F20"/>
                </a:solidFill>
                <a:latin typeface="Oswald Bold"/>
              </a:rPr>
              <a:t>REFERENCE LIST</a:t>
            </a:r>
          </a:p>
        </p:txBody>
      </p:sp>
      <p:grpSp>
        <p:nvGrpSpPr>
          <p:cNvPr id="5" name="Group 5"/>
          <p:cNvGrpSpPr/>
          <p:nvPr/>
        </p:nvGrpSpPr>
        <p:grpSpPr>
          <a:xfrm>
            <a:off x="17240652" y="8664670"/>
            <a:ext cx="2094695" cy="2377721"/>
            <a:chOff x="0" y="0"/>
            <a:chExt cx="551689" cy="626231"/>
          </a:xfrm>
        </p:grpSpPr>
        <p:sp>
          <p:nvSpPr>
            <p:cNvPr id="6" name="Freeform 6"/>
            <p:cNvSpPr/>
            <p:nvPr/>
          </p:nvSpPr>
          <p:spPr>
            <a:xfrm>
              <a:off x="0" y="0"/>
              <a:ext cx="551689" cy="626231"/>
            </a:xfrm>
            <a:custGeom>
              <a:avLst/>
              <a:gdLst/>
              <a:ahLst/>
              <a:cxnLst/>
              <a:rect l="l" t="t" r="r" b="b"/>
              <a:pathLst>
                <a:path w="551689" h="626231">
                  <a:moveTo>
                    <a:pt x="0" y="0"/>
                  </a:moveTo>
                  <a:lnTo>
                    <a:pt x="551689" y="0"/>
                  </a:lnTo>
                  <a:lnTo>
                    <a:pt x="551689" y="626231"/>
                  </a:lnTo>
                  <a:lnTo>
                    <a:pt x="0" y="626231"/>
                  </a:lnTo>
                  <a:close/>
                </a:path>
              </a:pathLst>
            </a:custGeom>
            <a:solidFill>
              <a:srgbClr val="CCCCCC"/>
            </a:solidFill>
          </p:spPr>
        </p:sp>
        <p:sp>
          <p:nvSpPr>
            <p:cNvPr id="7" name="TextBox 7"/>
            <p:cNvSpPr txBox="1"/>
            <p:nvPr/>
          </p:nvSpPr>
          <p:spPr>
            <a:xfrm>
              <a:off x="0" y="-19050"/>
              <a:ext cx="551689" cy="645281"/>
            </a:xfrm>
            <a:prstGeom prst="rect">
              <a:avLst/>
            </a:prstGeom>
          </p:spPr>
          <p:txBody>
            <a:bodyPr lIns="50800" tIns="50800" rIns="50800" bIns="50800" rtlCol="0" anchor="ctr"/>
            <a:lstStyle/>
            <a:p>
              <a:pPr algn="ctr">
                <a:lnSpc>
                  <a:spcPts val="2859"/>
                </a:lnSpc>
              </a:pPr>
              <a:endParaRPr/>
            </a:p>
          </p:txBody>
        </p:sp>
      </p:grpSp>
      <p:grpSp>
        <p:nvGrpSpPr>
          <p:cNvPr id="8" name="Group 8"/>
          <p:cNvGrpSpPr/>
          <p:nvPr/>
        </p:nvGrpSpPr>
        <p:grpSpPr>
          <a:xfrm>
            <a:off x="-1047348" y="-1349021"/>
            <a:ext cx="2094695" cy="2377721"/>
            <a:chOff x="0" y="0"/>
            <a:chExt cx="551689" cy="626231"/>
          </a:xfrm>
        </p:grpSpPr>
        <p:sp>
          <p:nvSpPr>
            <p:cNvPr id="9" name="Freeform 9"/>
            <p:cNvSpPr/>
            <p:nvPr/>
          </p:nvSpPr>
          <p:spPr>
            <a:xfrm>
              <a:off x="0" y="0"/>
              <a:ext cx="551689" cy="626231"/>
            </a:xfrm>
            <a:custGeom>
              <a:avLst/>
              <a:gdLst/>
              <a:ahLst/>
              <a:cxnLst/>
              <a:rect l="l" t="t" r="r" b="b"/>
              <a:pathLst>
                <a:path w="551689" h="626231">
                  <a:moveTo>
                    <a:pt x="0" y="0"/>
                  </a:moveTo>
                  <a:lnTo>
                    <a:pt x="551689" y="0"/>
                  </a:lnTo>
                  <a:lnTo>
                    <a:pt x="551689" y="626231"/>
                  </a:lnTo>
                  <a:lnTo>
                    <a:pt x="0" y="626231"/>
                  </a:lnTo>
                  <a:close/>
                </a:path>
              </a:pathLst>
            </a:custGeom>
            <a:solidFill>
              <a:srgbClr val="CCCCCC"/>
            </a:solidFill>
          </p:spPr>
        </p:sp>
        <p:sp>
          <p:nvSpPr>
            <p:cNvPr id="10" name="TextBox 10"/>
            <p:cNvSpPr txBox="1"/>
            <p:nvPr/>
          </p:nvSpPr>
          <p:spPr>
            <a:xfrm>
              <a:off x="0" y="-19050"/>
              <a:ext cx="551689" cy="645281"/>
            </a:xfrm>
            <a:prstGeom prst="rect">
              <a:avLst/>
            </a:prstGeom>
          </p:spPr>
          <p:txBody>
            <a:bodyPr lIns="50800" tIns="50800" rIns="50800" bIns="50800" rtlCol="0" anchor="ctr"/>
            <a:lstStyle/>
            <a:p>
              <a:pPr algn="ctr">
                <a:lnSpc>
                  <a:spcPts val="2859"/>
                </a:lnSpc>
              </a:pPr>
              <a:endParaRPr/>
            </a:p>
          </p:txBody>
        </p:sp>
      </p:grpSp>
      <p:sp>
        <p:nvSpPr>
          <p:cNvPr id="11" name="TextBox 11"/>
          <p:cNvSpPr txBox="1"/>
          <p:nvPr/>
        </p:nvSpPr>
        <p:spPr>
          <a:xfrm>
            <a:off x="1865720" y="2737682"/>
            <a:ext cx="14556560" cy="6273165"/>
          </a:xfrm>
          <a:prstGeom prst="rect">
            <a:avLst/>
          </a:prstGeom>
        </p:spPr>
        <p:txBody>
          <a:bodyPr lIns="0" tIns="0" rIns="0" bIns="0" rtlCol="0" anchor="t">
            <a:spAutoFit/>
          </a:bodyPr>
          <a:lstStyle/>
          <a:p>
            <a:pPr marL="518160" lvl="1" indent="-259080" algn="just">
              <a:lnSpc>
                <a:spcPts val="3359"/>
              </a:lnSpc>
              <a:buFont typeface="Arial"/>
              <a:buChar char="•"/>
            </a:pPr>
            <a:r>
              <a:rPr lang="en-US" sz="2400">
                <a:solidFill>
                  <a:srgbClr val="000000"/>
                </a:solidFill>
                <a:latin typeface="DM Sans"/>
              </a:rPr>
              <a:t>Albrecht, S.L. (2010). Handbook of employee engagement : perspectives, issues, research and practice. Cheltenham: Edward Elgar.</a:t>
            </a:r>
          </a:p>
          <a:p>
            <a:pPr marL="518160" lvl="1" indent="-259080" algn="just">
              <a:lnSpc>
                <a:spcPts val="3359"/>
              </a:lnSpc>
              <a:buFont typeface="Arial"/>
              <a:buChar char="•"/>
            </a:pPr>
            <a:r>
              <a:rPr lang="en-US" sz="2400">
                <a:solidFill>
                  <a:srgbClr val="000000"/>
                </a:solidFill>
                <a:latin typeface="DM Sans"/>
              </a:rPr>
              <a:t>Austin, J.D. (2018). The Cleaning Checklist. Createspace Independent Publishing Platform.</a:t>
            </a:r>
          </a:p>
          <a:p>
            <a:pPr marL="518160" lvl="1" indent="-259080" algn="just">
              <a:lnSpc>
                <a:spcPts val="3359"/>
              </a:lnSpc>
              <a:buFont typeface="Arial"/>
              <a:buChar char="•"/>
            </a:pPr>
            <a:r>
              <a:rPr lang="en-US" sz="2400">
                <a:solidFill>
                  <a:srgbClr val="000000"/>
                </a:solidFill>
                <a:latin typeface="DM Sans"/>
              </a:rPr>
              <a:t>Britain, G. (2014). Continuous improvement. Oxford: Butterworth-Heinemann.</a:t>
            </a:r>
          </a:p>
          <a:p>
            <a:pPr marL="518160" lvl="1" indent="-259080" algn="just">
              <a:lnSpc>
                <a:spcPts val="3359"/>
              </a:lnSpc>
              <a:buFont typeface="Arial"/>
              <a:buChar char="•"/>
            </a:pPr>
            <a:r>
              <a:rPr lang="en-US" sz="2400">
                <a:solidFill>
                  <a:srgbClr val="000000"/>
                </a:solidFill>
                <a:latin typeface="DM Sans"/>
              </a:rPr>
              <a:t>Coomber, S. (2017). Branding. Chichester: Capstone.</a:t>
            </a:r>
          </a:p>
          <a:p>
            <a:pPr marL="518160" lvl="1" indent="-259080" algn="just">
              <a:lnSpc>
                <a:spcPts val="3359"/>
              </a:lnSpc>
              <a:buFont typeface="Arial"/>
              <a:buChar char="•"/>
            </a:pPr>
            <a:r>
              <a:rPr lang="en-US" sz="2400">
                <a:solidFill>
                  <a:srgbClr val="000000"/>
                </a:solidFill>
                <a:latin typeface="DM Sans"/>
              </a:rPr>
              <a:t>Grimmer, A.E. (2011). Keeping It Clean. DIANE Publishing.</a:t>
            </a:r>
          </a:p>
          <a:p>
            <a:pPr marL="518160" lvl="1" indent="-259080" algn="just">
              <a:lnSpc>
                <a:spcPts val="3359"/>
              </a:lnSpc>
              <a:buFont typeface="Arial"/>
              <a:buChar char="•"/>
            </a:pPr>
            <a:r>
              <a:rPr lang="en-US" sz="2400">
                <a:solidFill>
                  <a:srgbClr val="000000"/>
                </a:solidFill>
                <a:latin typeface="DM Sans"/>
              </a:rPr>
              <a:t>Hill, N., Roche, G. and Allen, R. (2017). Customer satisfaction : the customer experience through the customer’s eyes. Cogent, London.</a:t>
            </a:r>
          </a:p>
          <a:p>
            <a:pPr marL="518160" lvl="1" indent="-259080" algn="just">
              <a:lnSpc>
                <a:spcPts val="3359"/>
              </a:lnSpc>
              <a:buFont typeface="Arial"/>
              <a:buChar char="•"/>
            </a:pPr>
            <a:r>
              <a:rPr lang="en-US" sz="2400">
                <a:solidFill>
                  <a:srgbClr val="000000"/>
                </a:solidFill>
                <a:latin typeface="DM Sans"/>
              </a:rPr>
              <a:t>Jackson, E. (2018). Hotel management. New York, Ny: Larsen &amp; Keller.</a:t>
            </a:r>
          </a:p>
          <a:p>
            <a:pPr marL="518160" lvl="1" indent="-259080" algn="just">
              <a:lnSpc>
                <a:spcPts val="3359"/>
              </a:lnSpc>
              <a:buFont typeface="Arial"/>
              <a:buChar char="•"/>
            </a:pPr>
            <a:r>
              <a:rPr lang="en-US" sz="2400">
                <a:solidFill>
                  <a:srgbClr val="000000"/>
                </a:solidFill>
                <a:latin typeface="DM Sans"/>
              </a:rPr>
              <a:t>Jones, T.J.A. (2018). Professional management of housekeeping operations. Hoboken, N.J.: John Wiley &amp; Sons.</a:t>
            </a:r>
          </a:p>
          <a:p>
            <a:pPr marL="518160" lvl="1" indent="-259080" algn="just">
              <a:lnSpc>
                <a:spcPts val="3359"/>
              </a:lnSpc>
              <a:buFont typeface="Arial"/>
              <a:buChar char="•"/>
            </a:pPr>
            <a:r>
              <a:rPr lang="en-US" sz="2400">
                <a:solidFill>
                  <a:srgbClr val="000000"/>
                </a:solidFill>
                <a:latin typeface="DM Sans"/>
              </a:rPr>
              <a:t>Orkun Avkan (2019). 101 Ways to Guest Satisfaction. BEYAZ YAYINLARI.</a:t>
            </a:r>
          </a:p>
          <a:p>
            <a:pPr marL="518160" lvl="1" indent="-259080" algn="just">
              <a:lnSpc>
                <a:spcPts val="3359"/>
              </a:lnSpc>
              <a:buFont typeface="Arial"/>
              <a:buChar char="•"/>
            </a:pPr>
            <a:r>
              <a:rPr lang="en-US" sz="2400">
                <a:solidFill>
                  <a:srgbClr val="000000"/>
                </a:solidFill>
                <a:latin typeface="DM Sans"/>
              </a:rPr>
              <a:t>Richards, S. (2016). Making work work : the positivity solution for any work environment. New York: Sterling Ethos.</a:t>
            </a:r>
          </a:p>
          <a:p>
            <a:pPr marL="0" lvl="0" indent="0" algn="just">
              <a:lnSpc>
                <a:spcPts val="3359"/>
              </a:lnSpc>
              <a:spcBef>
                <a:spcPct val="0"/>
              </a:spcBef>
            </a:pPr>
            <a:endParaRPr lang="en-US" sz="2400">
              <a:solidFill>
                <a:srgbClr val="000000"/>
              </a:solidFill>
              <a:latin typeface="DM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1905</Words>
  <Application>Microsoft Office PowerPoint</Application>
  <PresentationFormat>Custom</PresentationFormat>
  <Paragraphs>96</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DM Sans</vt:lpstr>
      <vt:lpstr>DM Sans Bold</vt:lpstr>
      <vt:lpstr>Oswald Bold</vt:lpstr>
      <vt:lpstr>Calibri</vt:lpstr>
      <vt:lpstr>Oswald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2024-02-13T17:59:46Z</dcterms:created>
  <dcterms:modified xsi:type="dcterms:W3CDTF">2024-02-13T17:59:52Z</dcterms:modified>
  <dc:identifier/>
</cp:coreProperties>
</file>