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2" r:id="rId1"/>
  </p:sldMasterIdLst>
  <p:notesMasterIdLst>
    <p:notesMasterId r:id="rId14"/>
  </p:notesMasterIdLst>
  <p:sldIdLst>
    <p:sldId id="257" r:id="rId2"/>
    <p:sldId id="256" r:id="rId3"/>
    <p:sldId id="276" r:id="rId4"/>
    <p:sldId id="284" r:id="rId5"/>
    <p:sldId id="278" r:id="rId6"/>
    <p:sldId id="285" r:id="rId7"/>
    <p:sldId id="279" r:id="rId8"/>
    <p:sldId id="286" r:id="rId9"/>
    <p:sldId id="280" r:id="rId10"/>
    <p:sldId id="287" r:id="rId11"/>
    <p:sldId id="282" r:id="rId12"/>
    <p:sldId id="283"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D27102A9-8310-4765-A935-A1911B00CA55}" styleName="Light Style 1 - Accent 4">
    <a:wholeTbl>
      <a:tcTxStyle>
        <a:fontRef idx="minor">
          <a:scrgbClr r="0" g="0" b="0"/>
        </a:fontRef>
        <a:schemeClr val="tx1"/>
      </a:tcTxStyle>
      <a:tcStyle>
        <a:tcBdr>
          <a:left>
            <a:ln>
              <a:noFill/>
            </a:ln>
          </a:left>
          <a:right>
            <a:ln>
              <a:noFill/>
            </a:ln>
          </a:right>
          <a:top>
            <a:ln w="12700" cmpd="sng">
              <a:solidFill>
                <a:schemeClr val="accent4"/>
              </a:solidFill>
            </a:ln>
          </a:top>
          <a:bottom>
            <a:ln w="12700" cmpd="sng">
              <a:solidFill>
                <a:schemeClr val="accent4"/>
              </a:solidFill>
            </a:ln>
          </a:bottom>
          <a:insideH>
            <a:ln>
              <a:noFill/>
            </a:ln>
          </a:insideH>
          <a:insideV>
            <a:ln>
              <a:noFill/>
            </a:ln>
          </a:insideV>
        </a:tcBdr>
        <a:fill>
          <a:noFill/>
        </a:fill>
      </a:tcStyle>
    </a:wholeTbl>
    <a:band1H>
      <a:tcStyle>
        <a:tcBdr/>
        <a:fill>
          <a:solidFill>
            <a:schemeClr val="accent4">
              <a:alpha val="20000"/>
            </a:schemeClr>
          </a:solidFill>
        </a:fill>
      </a:tcStyle>
    </a:band1H>
    <a:band2H>
      <a:tcStyle>
        <a:tcBdr/>
      </a:tcStyle>
    </a:band2H>
    <a:band1V>
      <a:tcStyle>
        <a:tcBdr/>
        <a:fill>
          <a:solidFill>
            <a:schemeClr val="accent4">
              <a:alpha val="20000"/>
            </a:schemeClr>
          </a:solidFill>
        </a:fill>
      </a:tcStyle>
    </a:band1V>
    <a:lastCol>
      <a:tcTxStyle b="on"/>
      <a:tcStyle>
        <a:tcBdr/>
      </a:tcStyle>
    </a:lastCol>
    <a:firstCol>
      <a:tcTxStyle b="on"/>
      <a:tcStyle>
        <a:tcBdr/>
      </a:tcStyle>
    </a:firstCol>
    <a:lastRow>
      <a:tcTxStyle b="on"/>
      <a:tcStyle>
        <a:tcBdr>
          <a:top>
            <a:ln w="12700" cmpd="sng">
              <a:solidFill>
                <a:schemeClr val="accent4"/>
              </a:solidFill>
            </a:ln>
          </a:top>
        </a:tcBdr>
        <a:fill>
          <a:noFill/>
        </a:fill>
      </a:tcStyle>
    </a:lastRow>
    <a:firstRow>
      <a:tcTxStyle b="on"/>
      <a:tcStyle>
        <a:tcBdr>
          <a:bottom>
            <a:ln w="12700" cmpd="sng">
              <a:solidFill>
                <a:schemeClr val="accent4"/>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980" autoAdjust="0"/>
    <p:restoredTop sz="94660"/>
  </p:normalViewPr>
  <p:slideViewPr>
    <p:cSldViewPr snapToGrid="0">
      <p:cViewPr varScale="1">
        <p:scale>
          <a:sx n="78" d="100"/>
          <a:sy n="78" d="100"/>
        </p:scale>
        <p:origin x="787" y="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F8B6247-D4F8-40D1-92C3-E107D4C69009}" type="datetimeFigureOut">
              <a:rPr lang="en-GB" smtClean="0"/>
              <a:t>09/11/2025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6B35432-319F-4C43-BFE9-39D15EF5D186}" type="slidenum">
              <a:rPr lang="en-GB" smtClean="0"/>
              <a:t>‹#›</a:t>
            </a:fld>
            <a:endParaRPr lang="en-GB"/>
          </a:p>
        </p:txBody>
      </p:sp>
    </p:spTree>
    <p:extLst>
      <p:ext uri="{BB962C8B-B14F-4D97-AF65-F5344CB8AC3E}">
        <p14:creationId xmlns:p14="http://schemas.microsoft.com/office/powerpoint/2010/main" val="319535459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23787949-C5A1-4645-9149-2C18527D4E39}" type="datetime1">
              <a:rPr lang="en-GB" smtClean="0"/>
              <a:t>09/11/2025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4637343-0A74-448A-BC3B-0884AE5B08C2}" type="slidenum">
              <a:rPr lang="en-GB" smtClean="0"/>
              <a:t>‹#›</a:t>
            </a:fld>
            <a:endParaRPr lang="en-GB"/>
          </a:p>
        </p:txBody>
      </p:sp>
    </p:spTree>
    <p:extLst>
      <p:ext uri="{BB962C8B-B14F-4D97-AF65-F5344CB8AC3E}">
        <p14:creationId xmlns:p14="http://schemas.microsoft.com/office/powerpoint/2010/main" val="266272500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3"/>
          <p:cNvSpPr>
            <a:spLocks noGrp="1"/>
          </p:cNvSpPr>
          <p:nvPr>
            <p:ph type="dt" sz="half" idx="10"/>
          </p:nvPr>
        </p:nvSpPr>
        <p:spPr/>
        <p:txBody>
          <a:bodyPr/>
          <a:lstStyle/>
          <a:p>
            <a:fld id="{E2E54538-2580-4D39-B452-267354D5D9AC}" type="datetime1">
              <a:rPr lang="en-GB" smtClean="0"/>
              <a:t>09/11/2025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4637343-0A74-448A-BC3B-0884AE5B08C2}" type="slidenum">
              <a:rPr lang="en-GB" smtClean="0"/>
              <a:t>‹#›</a:t>
            </a:fld>
            <a:endParaRPr lang="en-GB"/>
          </a:p>
        </p:txBody>
      </p:sp>
    </p:spTree>
    <p:extLst>
      <p:ext uri="{BB962C8B-B14F-4D97-AF65-F5344CB8AC3E}">
        <p14:creationId xmlns:p14="http://schemas.microsoft.com/office/powerpoint/2010/main" val="283280600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90CCF55-D41E-45AC-8582-D76C6435EFE7}" type="datetime1">
              <a:rPr lang="en-GB" smtClean="0"/>
              <a:t>09/11/2025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4637343-0A74-448A-BC3B-0884AE5B08C2}" type="slidenum">
              <a:rPr lang="en-GB" smtClean="0"/>
              <a:t>‹#›</a:t>
            </a:fld>
            <a:endParaRPr lang="en-GB"/>
          </a:p>
        </p:txBody>
      </p:sp>
    </p:spTree>
    <p:extLst>
      <p:ext uri="{BB962C8B-B14F-4D97-AF65-F5344CB8AC3E}">
        <p14:creationId xmlns:p14="http://schemas.microsoft.com/office/powerpoint/2010/main" val="32466968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C878BBB-229B-4670-AD07-39B0AA1E0AEA}" type="datetime1">
              <a:rPr lang="en-GB" smtClean="0"/>
              <a:t>09/11/2025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4637343-0A74-448A-BC3B-0884AE5B08C2}" type="slidenum">
              <a:rPr lang="en-GB" smtClean="0"/>
              <a:t>‹#›</a:t>
            </a:fld>
            <a:endParaRPr lang="en-GB"/>
          </a:p>
        </p:txBody>
      </p:sp>
    </p:spTree>
    <p:extLst>
      <p:ext uri="{BB962C8B-B14F-4D97-AF65-F5344CB8AC3E}">
        <p14:creationId xmlns:p14="http://schemas.microsoft.com/office/powerpoint/2010/main" val="259034804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3BCA075A-2DFA-4D67-9ADE-0D08B572EEEF}" type="datetime1">
              <a:rPr lang="en-GB" smtClean="0"/>
              <a:t>09/11/2025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A4637343-0A74-448A-BC3B-0884AE5B08C2}" type="slidenum">
              <a:rPr lang="en-GB" smtClean="0"/>
              <a:t>‹#›</a:t>
            </a:fld>
            <a:endParaRPr lang="en-GB"/>
          </a:p>
        </p:txBody>
      </p:sp>
    </p:spTree>
    <p:extLst>
      <p:ext uri="{BB962C8B-B14F-4D97-AF65-F5344CB8AC3E}">
        <p14:creationId xmlns:p14="http://schemas.microsoft.com/office/powerpoint/2010/main" val="391382621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7" name="Date Placeholder 2"/>
          <p:cNvSpPr>
            <a:spLocks noGrp="1"/>
          </p:cNvSpPr>
          <p:nvPr>
            <p:ph type="dt" sz="half" idx="10"/>
          </p:nvPr>
        </p:nvSpPr>
        <p:spPr/>
        <p:txBody>
          <a:bodyPr/>
          <a:lstStyle/>
          <a:p>
            <a:fld id="{3663E992-46F5-4790-BF86-0E3F8A5C8BCA}" type="datetime1">
              <a:rPr lang="en-GB" smtClean="0"/>
              <a:t>09/11/2025</a:t>
            </a:fld>
            <a:endParaRPr lang="en-GB"/>
          </a:p>
        </p:txBody>
      </p:sp>
      <p:sp>
        <p:nvSpPr>
          <p:cNvPr id="5" name="Footer Placeholder 3"/>
          <p:cNvSpPr>
            <a:spLocks noGrp="1"/>
          </p:cNvSpPr>
          <p:nvPr>
            <p:ph type="ftr" sz="quarter" idx="11"/>
          </p:nvPr>
        </p:nvSpPr>
        <p:spPr/>
        <p:txBody>
          <a:bodyPr/>
          <a:lstStyle/>
          <a:p>
            <a:endParaRPr lang="en-GB"/>
          </a:p>
        </p:txBody>
      </p:sp>
      <p:sp>
        <p:nvSpPr>
          <p:cNvPr id="6" name="Slide Number Placeholder 4"/>
          <p:cNvSpPr>
            <a:spLocks noGrp="1"/>
          </p:cNvSpPr>
          <p:nvPr>
            <p:ph type="sldNum" sz="quarter" idx="12"/>
          </p:nvPr>
        </p:nvSpPr>
        <p:spPr/>
        <p:txBody>
          <a:bodyPr/>
          <a:lstStyle/>
          <a:p>
            <a:fld id="{A4637343-0A74-448A-BC3B-0884AE5B08C2}" type="slidenum">
              <a:rPr lang="en-GB" smtClean="0"/>
              <a:t>‹#›</a:t>
            </a:fld>
            <a:endParaRPr lang="en-GB"/>
          </a:p>
        </p:txBody>
      </p:sp>
    </p:spTree>
    <p:extLst>
      <p:ext uri="{BB962C8B-B14F-4D97-AF65-F5344CB8AC3E}">
        <p14:creationId xmlns:p14="http://schemas.microsoft.com/office/powerpoint/2010/main" val="243520707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CDABF3BC-32AD-48FC-9866-C7A967FB8A8D}" type="datetime1">
              <a:rPr lang="en-GB" smtClean="0"/>
              <a:t>09/11/2025</a:t>
            </a:fld>
            <a:endParaRPr lang="en-GB"/>
          </a:p>
        </p:txBody>
      </p:sp>
      <p:sp>
        <p:nvSpPr>
          <p:cNvPr id="5" name="Footer Placeholder 2"/>
          <p:cNvSpPr>
            <a:spLocks noGrp="1"/>
          </p:cNvSpPr>
          <p:nvPr>
            <p:ph type="ftr" sz="quarter" idx="11"/>
          </p:nvPr>
        </p:nvSpPr>
        <p:spPr/>
        <p:txBody>
          <a:bodyPr/>
          <a:lstStyle/>
          <a:p>
            <a:endParaRPr lang="en-GB"/>
          </a:p>
        </p:txBody>
      </p:sp>
      <p:sp>
        <p:nvSpPr>
          <p:cNvPr id="6" name="Slide Number Placeholder 3"/>
          <p:cNvSpPr>
            <a:spLocks noGrp="1"/>
          </p:cNvSpPr>
          <p:nvPr>
            <p:ph type="sldNum" sz="quarter" idx="12"/>
          </p:nvPr>
        </p:nvSpPr>
        <p:spPr/>
        <p:txBody>
          <a:bodyPr/>
          <a:lstStyle/>
          <a:p>
            <a:fld id="{A4637343-0A74-448A-BC3B-0884AE5B08C2}" type="slidenum">
              <a:rPr lang="en-GB" smtClean="0"/>
              <a:t>‹#›</a:t>
            </a:fld>
            <a:endParaRPr lang="en-GB"/>
          </a:p>
        </p:txBody>
      </p:sp>
    </p:spTree>
    <p:extLst>
      <p:ext uri="{BB962C8B-B14F-4D97-AF65-F5344CB8AC3E}">
        <p14:creationId xmlns:p14="http://schemas.microsoft.com/office/powerpoint/2010/main" val="59633636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7" name="Date Placeholder 4"/>
          <p:cNvSpPr>
            <a:spLocks noGrp="1"/>
          </p:cNvSpPr>
          <p:nvPr>
            <p:ph type="dt" sz="half" idx="10"/>
          </p:nvPr>
        </p:nvSpPr>
        <p:spPr/>
        <p:txBody>
          <a:bodyPr/>
          <a:lstStyle/>
          <a:p>
            <a:fld id="{2094E244-5CC0-4B24-829F-A8009AB00CA0}" type="datetime1">
              <a:rPr lang="en-GB" smtClean="0"/>
              <a:t>09/11/2025</a:t>
            </a:fld>
            <a:endParaRPr lang="en-GB"/>
          </a:p>
        </p:txBody>
      </p:sp>
      <p:sp>
        <p:nvSpPr>
          <p:cNvPr id="5" name="Footer Placeholder 5"/>
          <p:cNvSpPr>
            <a:spLocks noGrp="1"/>
          </p:cNvSpPr>
          <p:nvPr>
            <p:ph type="ftr" sz="quarter" idx="11"/>
          </p:nvPr>
        </p:nvSpPr>
        <p:spPr/>
        <p:txBody>
          <a:bodyPr/>
          <a:lstStyle/>
          <a:p>
            <a:endParaRPr lang="en-GB"/>
          </a:p>
        </p:txBody>
      </p:sp>
      <p:sp>
        <p:nvSpPr>
          <p:cNvPr id="6" name="Slide Number Placeholder 6"/>
          <p:cNvSpPr>
            <a:spLocks noGrp="1"/>
          </p:cNvSpPr>
          <p:nvPr>
            <p:ph type="sldNum" sz="quarter" idx="12"/>
          </p:nvPr>
        </p:nvSpPr>
        <p:spPr/>
        <p:txBody>
          <a:bodyPr/>
          <a:lstStyle/>
          <a:p>
            <a:fld id="{A4637343-0A74-448A-BC3B-0884AE5B08C2}" type="slidenum">
              <a:rPr lang="en-GB" smtClean="0"/>
              <a:t>‹#›</a:t>
            </a:fld>
            <a:endParaRPr lang="en-GB"/>
          </a:p>
        </p:txBody>
      </p:sp>
    </p:spTree>
    <p:extLst>
      <p:ext uri="{BB962C8B-B14F-4D97-AF65-F5344CB8AC3E}">
        <p14:creationId xmlns:p14="http://schemas.microsoft.com/office/powerpoint/2010/main" val="159276575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47F6C38-7847-47E7-92AE-5FF4064CA311}" type="datetime1">
              <a:rPr lang="en-GB" smtClean="0"/>
              <a:t>09/11/2025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4637343-0A74-448A-BC3B-0884AE5B08C2}" type="slidenum">
              <a:rPr lang="en-GB" smtClean="0"/>
              <a:t>‹#›</a:t>
            </a:fld>
            <a:endParaRPr lang="en-GB"/>
          </a:p>
        </p:txBody>
      </p:sp>
    </p:spTree>
    <p:extLst>
      <p:ext uri="{BB962C8B-B14F-4D97-AF65-F5344CB8AC3E}">
        <p14:creationId xmlns:p14="http://schemas.microsoft.com/office/powerpoint/2010/main" val="361213947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3F50F01-2A2E-4148-AC2B-9B04BC8E5353}" type="datetime1">
              <a:rPr lang="en-GB" smtClean="0"/>
              <a:t>09/11/2025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4637343-0A74-448A-BC3B-0884AE5B08C2}" type="slidenum">
              <a:rPr lang="en-GB" smtClean="0"/>
              <a:t>‹#›</a:t>
            </a:fld>
            <a:endParaRPr lang="en-GB"/>
          </a:p>
        </p:txBody>
      </p:sp>
    </p:spTree>
    <p:extLst>
      <p:ext uri="{BB962C8B-B14F-4D97-AF65-F5344CB8AC3E}">
        <p14:creationId xmlns:p14="http://schemas.microsoft.com/office/powerpoint/2010/main" val="348342502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DB38AE1C-6314-451D-A80E-02BD5A10769E}" type="datetime1">
              <a:rPr lang="en-GB" smtClean="0"/>
              <a:t>09/11/2025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4637343-0A74-448A-BC3B-0884AE5B08C2}" type="slidenum">
              <a:rPr lang="en-GB" smtClean="0"/>
              <a:t>‹#›</a:t>
            </a:fld>
            <a:endParaRPr lang="en-GB"/>
          </a:p>
        </p:txBody>
      </p:sp>
    </p:spTree>
    <p:extLst>
      <p:ext uri="{BB962C8B-B14F-4D97-AF65-F5344CB8AC3E}">
        <p14:creationId xmlns:p14="http://schemas.microsoft.com/office/powerpoint/2010/main" val="45970173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9005F04A-0637-4A5F-9DC8-11DC3A4C2D5F}" type="datetime1">
              <a:rPr lang="en-GB" smtClean="0"/>
              <a:t>09/11/2025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4637343-0A74-448A-BC3B-0884AE5B08C2}" type="slidenum">
              <a:rPr lang="en-GB" smtClean="0"/>
              <a:t>‹#›</a:t>
            </a:fld>
            <a:endParaRPr lang="en-GB"/>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234050447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1907B7E-B111-4A0E-8A76-9E2D1684B023}" type="datetime1">
              <a:rPr lang="en-GB" smtClean="0"/>
              <a:t>09/11/2025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4637343-0A74-448A-BC3B-0884AE5B08C2}" type="slidenum">
              <a:rPr lang="en-GB" smtClean="0"/>
              <a:t>‹#›</a:t>
            </a:fld>
            <a:endParaRPr lang="en-GB"/>
          </a:p>
        </p:txBody>
      </p:sp>
    </p:spTree>
    <p:extLst>
      <p:ext uri="{BB962C8B-B14F-4D97-AF65-F5344CB8AC3E}">
        <p14:creationId xmlns:p14="http://schemas.microsoft.com/office/powerpoint/2010/main" val="108247097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1240480C-28C7-4EFE-8350-6AA1CE823A34}" type="datetime1">
              <a:rPr lang="en-GB" smtClean="0"/>
              <a:t>09/11/2025</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4637343-0A74-448A-BC3B-0884AE5B08C2}" type="slidenum">
              <a:rPr lang="en-GB" smtClean="0"/>
              <a:t>‹#›</a:t>
            </a:fld>
            <a:endParaRPr lang="en-GB"/>
          </a:p>
        </p:txBody>
      </p:sp>
    </p:spTree>
    <p:extLst>
      <p:ext uri="{BB962C8B-B14F-4D97-AF65-F5344CB8AC3E}">
        <p14:creationId xmlns:p14="http://schemas.microsoft.com/office/powerpoint/2010/main" val="160503163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8BF30A88-2F17-4015-806B-FF1F8A6BE54E}" type="datetime1">
              <a:rPr lang="en-GB" smtClean="0"/>
              <a:t>09/11/2025</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4637343-0A74-448A-BC3B-0884AE5B08C2}" type="slidenum">
              <a:rPr lang="en-GB" smtClean="0"/>
              <a:t>‹#›</a:t>
            </a:fld>
            <a:endParaRPr lang="en-GB"/>
          </a:p>
        </p:txBody>
      </p:sp>
    </p:spTree>
    <p:extLst>
      <p:ext uri="{BB962C8B-B14F-4D97-AF65-F5344CB8AC3E}">
        <p14:creationId xmlns:p14="http://schemas.microsoft.com/office/powerpoint/2010/main" val="89192552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960662D-E08E-4DA2-89A0-B74296CFEF05}" type="datetime1">
              <a:rPr lang="en-GB" smtClean="0"/>
              <a:t>09/11/2025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4637343-0A74-448A-BC3B-0884AE5B08C2}" type="slidenum">
              <a:rPr lang="en-GB" smtClean="0"/>
              <a:t>‹#›</a:t>
            </a:fld>
            <a:endParaRPr lang="en-GB"/>
          </a:p>
        </p:txBody>
      </p:sp>
    </p:spTree>
    <p:extLst>
      <p:ext uri="{BB962C8B-B14F-4D97-AF65-F5344CB8AC3E}">
        <p14:creationId xmlns:p14="http://schemas.microsoft.com/office/powerpoint/2010/main" val="163943770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E171270-9169-4285-BF1E-39C905A46FD6}" type="datetime1">
              <a:rPr lang="en-GB" smtClean="0"/>
              <a:t>09/11/2025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4637343-0A74-448A-BC3B-0884AE5B08C2}" type="slidenum">
              <a:rPr lang="en-GB" smtClean="0"/>
              <a:t>‹#›</a:t>
            </a:fld>
            <a:endParaRPr lang="en-GB"/>
          </a:p>
        </p:txBody>
      </p:sp>
    </p:spTree>
    <p:extLst>
      <p:ext uri="{BB962C8B-B14F-4D97-AF65-F5344CB8AC3E}">
        <p14:creationId xmlns:p14="http://schemas.microsoft.com/office/powerpoint/2010/main" val="359316346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8A24B7DC-C10E-4D68-823B-E64CAE73461A}" type="datetime1">
              <a:rPr lang="en-GB" smtClean="0"/>
              <a:t>09/11/2025</a:t>
            </a:fld>
            <a:endParaRPr lang="en-GB"/>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GB"/>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A4637343-0A74-448A-BC3B-0884AE5B08C2}" type="slidenum">
              <a:rPr lang="en-GB" smtClean="0"/>
              <a:t>‹#›</a:t>
            </a:fld>
            <a:endParaRPr lang="en-GB"/>
          </a:p>
        </p:txBody>
      </p:sp>
    </p:spTree>
    <p:extLst>
      <p:ext uri="{BB962C8B-B14F-4D97-AF65-F5344CB8AC3E}">
        <p14:creationId xmlns:p14="http://schemas.microsoft.com/office/powerpoint/2010/main" val="1467075596"/>
      </p:ext>
    </p:extLst>
  </p:cSld>
  <p:clrMap bg1="dk1" tx1="lt1" bg2="dk2" tx2="lt2" accent1="accent1" accent2="accent2" accent3="accent3" accent4="accent4" accent5="accent5" accent6="accent6" hlink="hlink" folHlink="folHlink"/>
  <p:sldLayoutIdLst>
    <p:sldLayoutId id="2147483733" r:id="rId1"/>
    <p:sldLayoutId id="2147483734" r:id="rId2"/>
    <p:sldLayoutId id="2147483735" r:id="rId3"/>
    <p:sldLayoutId id="2147483736" r:id="rId4"/>
    <p:sldLayoutId id="2147483737" r:id="rId5"/>
    <p:sldLayoutId id="2147483738" r:id="rId6"/>
    <p:sldLayoutId id="2147483739" r:id="rId7"/>
    <p:sldLayoutId id="2147483740" r:id="rId8"/>
    <p:sldLayoutId id="2147483741" r:id="rId9"/>
    <p:sldLayoutId id="2147483742" r:id="rId10"/>
    <p:sldLayoutId id="2147483743" r:id="rId11"/>
    <p:sldLayoutId id="2147483744" r:id="rId12"/>
    <p:sldLayoutId id="2147483745" r:id="rId13"/>
    <p:sldLayoutId id="2147483746" r:id="rId14"/>
    <p:sldLayoutId id="2147483747" r:id="rId15"/>
    <p:sldLayoutId id="2147483748" r:id="rId16"/>
    <p:sldLayoutId id="2147483749" r:id="rId17"/>
  </p:sldLayoutIdLst>
  <p:hf sldNum="0" hdr="0" ftr="0" dt="0"/>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1.xml"/><Relationship Id="rId6" Type="http://schemas.openxmlformats.org/officeDocument/2006/relationships/image" Target="../media/image6.jpeg"/><Relationship Id="rId5" Type="http://schemas.openxmlformats.org/officeDocument/2006/relationships/image" Target="../media/image5.png"/><Relationship Id="rId4" Type="http://schemas.openxmlformats.org/officeDocument/2006/relationships/image" Target="../media/image4.png"/></Relationships>
</file>

<file path=ppt/slides/_rels/slide2.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1.jpeg"/><Relationship Id="rId1" Type="http://schemas.openxmlformats.org/officeDocument/2006/relationships/slideLayout" Target="../slideLayouts/slideLayout2.xml"/><Relationship Id="rId5" Type="http://schemas.openxmlformats.org/officeDocument/2006/relationships/hyperlink" Target="https://scholar.google.com/" TargetMode="External"/><Relationship Id="rId4" Type="http://schemas.openxmlformats.org/officeDocument/2006/relationships/hyperlink" Target="https://chatgpt.com/" TargetMode="Externa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hyperlink" Target="https://www.hee.nhs.uk/" TargetMode="External"/><Relationship Id="rId2" Type="http://schemas.openxmlformats.org/officeDocument/2006/relationships/hyperlink" Target="https://www.digitalunite.com/" TargetMode="External"/><Relationship Id="rId1" Type="http://schemas.openxmlformats.org/officeDocument/2006/relationships/slideLayout" Target="../slideLayouts/slideLayout2.xml"/><Relationship Id="rId6" Type="http://schemas.openxmlformats.org/officeDocument/2006/relationships/hyperlink" Target="https://www.microsoft.com/en-gb/microsoft-365" TargetMode="External"/><Relationship Id="rId5" Type="http://schemas.openxmlformats.org/officeDocument/2006/relationships/hyperlink" Target="https://www.jisc.ac.uk/" TargetMode="External"/><Relationship Id="rId4" Type="http://schemas.openxmlformats.org/officeDocument/2006/relationships/hyperlink" Target="https://ico.org.uk/"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082" name="Picture 3081">
            <a:extLst>
              <a:ext uri="{FF2B5EF4-FFF2-40B4-BE49-F238E27FC236}">
                <a16:creationId xmlns:a16="http://schemas.microsoft.com/office/drawing/2014/main" id="{41B68C77-138E-4BF7-A276-BD0C78A4219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3084" name="Picture 3083">
            <a:extLst>
              <a:ext uri="{FF2B5EF4-FFF2-40B4-BE49-F238E27FC236}">
                <a16:creationId xmlns:a16="http://schemas.microsoft.com/office/drawing/2014/main" id="{7C268552-D473-46ED-B1B8-422042C4DEF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3086" name="Oval 3085">
            <a:extLst>
              <a:ext uri="{FF2B5EF4-FFF2-40B4-BE49-F238E27FC236}">
                <a16:creationId xmlns:a16="http://schemas.microsoft.com/office/drawing/2014/main" id="{4AC0CD9D-7610-4620-93B4-798CCD9AB5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3088" name="Picture 3087">
            <a:extLst>
              <a:ext uri="{FF2B5EF4-FFF2-40B4-BE49-F238E27FC236}">
                <a16:creationId xmlns:a16="http://schemas.microsoft.com/office/drawing/2014/main" id="{B9238B3E-24AA-439A-B527-6C5DF6D7214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3090" name="Picture 3089">
            <a:extLst>
              <a:ext uri="{FF2B5EF4-FFF2-40B4-BE49-F238E27FC236}">
                <a16:creationId xmlns:a16="http://schemas.microsoft.com/office/drawing/2014/main" id="{69F01145-BEA3-4CBF-AA21-10077B948CA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3092" name="Rectangle 3091">
            <a:extLst>
              <a:ext uri="{FF2B5EF4-FFF2-40B4-BE49-F238E27FC236}">
                <a16:creationId xmlns:a16="http://schemas.microsoft.com/office/drawing/2014/main" id="{DE4D62F9-188E-4530-84C2-24BDEE4BEB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094" name="Rectangle 3093">
            <a:extLst>
              <a:ext uri="{FF2B5EF4-FFF2-40B4-BE49-F238E27FC236}">
                <a16:creationId xmlns:a16="http://schemas.microsoft.com/office/drawing/2014/main" id="{5F3FC718-FDE3-4EF7-921E-A5F374EAF8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922F631-4028-DBAF-26B0-13D753BC2148}"/>
              </a:ext>
            </a:extLst>
          </p:cNvPr>
          <p:cNvSpPr>
            <a:spLocks noGrp="1"/>
          </p:cNvSpPr>
          <p:nvPr>
            <p:ph type="ctrTitle"/>
          </p:nvPr>
        </p:nvSpPr>
        <p:spPr>
          <a:xfrm>
            <a:off x="643855" y="1447799"/>
            <a:ext cx="3108626" cy="1444752"/>
          </a:xfrm>
        </p:spPr>
        <p:txBody>
          <a:bodyPr vert="horz" lIns="91440" tIns="45720" rIns="91440" bIns="45720" rtlCol="0" anchor="b">
            <a:normAutofit/>
          </a:bodyPr>
          <a:lstStyle/>
          <a:p>
            <a:pPr>
              <a:lnSpc>
                <a:spcPct val="90000"/>
              </a:lnSpc>
            </a:pPr>
            <a:r>
              <a:rPr lang="en-US" sz="1500" b="0" i="0" kern="1200" dirty="0">
                <a:solidFill>
                  <a:srgbClr val="EBEBEB"/>
                </a:solidFill>
                <a:latin typeface="+mj-lt"/>
                <a:ea typeface="+mj-ea"/>
                <a:cs typeface="+mj-cs"/>
              </a:rPr>
              <a:t>Digital Skills and Research Methods</a:t>
            </a:r>
            <a:br>
              <a:rPr lang="en-US" sz="1500" b="0" i="0" kern="1200" dirty="0">
                <a:solidFill>
                  <a:srgbClr val="EBEBEB"/>
                </a:solidFill>
                <a:latin typeface="+mj-lt"/>
                <a:ea typeface="+mj-ea"/>
                <a:cs typeface="+mj-cs"/>
              </a:rPr>
            </a:br>
            <a:r>
              <a:rPr lang="en-US" sz="1500" b="0" i="0" kern="1200" spc="-10" dirty="0">
                <a:solidFill>
                  <a:srgbClr val="EBEBEB"/>
                </a:solidFill>
                <a:effectLst/>
                <a:latin typeface="+mj-lt"/>
                <a:ea typeface="+mj-ea"/>
                <a:cs typeface="+mj-cs"/>
              </a:rPr>
              <a:t>LCHS4007</a:t>
            </a:r>
            <a:br>
              <a:rPr lang="en-US" sz="1500" b="0" i="0" kern="1200" spc="-10" dirty="0">
                <a:solidFill>
                  <a:srgbClr val="EBEBEB"/>
                </a:solidFill>
                <a:effectLst/>
                <a:latin typeface="+mj-lt"/>
                <a:ea typeface="+mj-ea"/>
                <a:cs typeface="+mj-cs"/>
              </a:rPr>
            </a:br>
            <a:br>
              <a:rPr lang="en-US" sz="1500" b="0" i="0" kern="1200" spc="-10" dirty="0">
                <a:solidFill>
                  <a:srgbClr val="EBEBEB"/>
                </a:solidFill>
                <a:effectLst/>
                <a:latin typeface="+mj-lt"/>
                <a:ea typeface="+mj-ea"/>
                <a:cs typeface="+mj-cs"/>
              </a:rPr>
            </a:br>
            <a:r>
              <a:rPr lang="en-US" sz="1500" b="0" i="0" kern="1200" spc="-10" dirty="0">
                <a:solidFill>
                  <a:srgbClr val="EBEBEB"/>
                </a:solidFill>
                <a:effectLst/>
                <a:latin typeface="+mj-lt"/>
                <a:ea typeface="+mj-ea"/>
                <a:cs typeface="+mj-cs"/>
              </a:rPr>
              <a:t>Assessment 1: </a:t>
            </a:r>
            <a:r>
              <a:rPr lang="en-US" sz="1500" b="0" i="0" kern="1200" spc="-10" dirty="0">
                <a:solidFill>
                  <a:srgbClr val="EBEBEB"/>
                </a:solidFill>
                <a:latin typeface="+mj-lt"/>
                <a:ea typeface="+mj-ea"/>
                <a:cs typeface="+mj-cs"/>
              </a:rPr>
              <a:t>Group</a:t>
            </a:r>
            <a:r>
              <a:rPr lang="en-US" sz="1500" b="0" i="0" kern="1200" spc="-10" dirty="0">
                <a:solidFill>
                  <a:srgbClr val="EBEBEB"/>
                </a:solidFill>
                <a:effectLst/>
                <a:latin typeface="+mj-lt"/>
                <a:ea typeface="+mj-ea"/>
                <a:cs typeface="+mj-cs"/>
              </a:rPr>
              <a:t>  Presentation </a:t>
            </a:r>
            <a:r>
              <a:rPr lang="en-US" sz="1500" b="0" i="0" kern="1200" spc="-10" dirty="0">
                <a:solidFill>
                  <a:srgbClr val="EBEBEB"/>
                </a:solidFill>
                <a:latin typeface="+mj-lt"/>
                <a:ea typeface="+mj-ea"/>
                <a:cs typeface="+mj-cs"/>
              </a:rPr>
              <a:t>6</a:t>
            </a:r>
            <a:endParaRPr lang="en-US" sz="1500" b="0" i="0" kern="1200" dirty="0">
              <a:solidFill>
                <a:srgbClr val="EBEBEB"/>
              </a:solidFill>
              <a:latin typeface="+mj-lt"/>
              <a:ea typeface="+mj-ea"/>
              <a:cs typeface="+mj-cs"/>
            </a:endParaRPr>
          </a:p>
        </p:txBody>
      </p:sp>
      <p:sp>
        <p:nvSpPr>
          <p:cNvPr id="3096" name="Freeform 11">
            <a:extLst>
              <a:ext uri="{FF2B5EF4-FFF2-40B4-BE49-F238E27FC236}">
                <a16:creationId xmlns:a16="http://schemas.microsoft.com/office/drawing/2014/main" id="{FAA0F719-3DC8-4F08-AD8F-5A845658CB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948110"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bg1">
              <a:alpha val="20000"/>
            </a:schemeClr>
          </a:solidFill>
          <a:ln>
            <a:noFill/>
          </a:ln>
        </p:spPr>
        <p:txBody>
          <a:bodyPr rtlCol="0" anchor="ctr"/>
          <a:lstStyle/>
          <a:p>
            <a:pPr algn="ctr"/>
            <a:endParaRPr lang="en-US"/>
          </a:p>
        </p:txBody>
      </p:sp>
      <p:sp useBgFill="1">
        <p:nvSpPr>
          <p:cNvPr id="3098" name="Freeform: Shape 3097">
            <a:extLst>
              <a:ext uri="{FF2B5EF4-FFF2-40B4-BE49-F238E27FC236}">
                <a16:creationId xmlns:a16="http://schemas.microsoft.com/office/drawing/2014/main" id="{7DCB61BE-FA0F-4EFB-BE0E-268BAD8E30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4747655" y="-586345"/>
            <a:ext cx="6858001" cy="8030691"/>
          </a:xfrm>
          <a:custGeom>
            <a:avLst/>
            <a:gdLst>
              <a:gd name="connsiteX0" fmla="*/ 6858001 w 6858001"/>
              <a:gd name="connsiteY0" fmla="*/ 1177 h 8030691"/>
              <a:gd name="connsiteX1" fmla="*/ 6858001 w 6858001"/>
              <a:gd name="connsiteY1" fmla="*/ 1344715 h 8030691"/>
              <a:gd name="connsiteX2" fmla="*/ 6858000 w 6858001"/>
              <a:gd name="connsiteY2" fmla="*/ 1344715 h 8030691"/>
              <a:gd name="connsiteX3" fmla="*/ 6858000 w 6858001"/>
              <a:gd name="connsiteY3" fmla="*/ 8030691 h 8030691"/>
              <a:gd name="connsiteX4" fmla="*/ 0 w 6858001"/>
              <a:gd name="connsiteY4" fmla="*/ 8030690 h 8030691"/>
              <a:gd name="connsiteX5" fmla="*/ 0 w 6858001"/>
              <a:gd name="connsiteY5" fmla="*/ 477747 h 8030691"/>
              <a:gd name="connsiteX6" fmla="*/ 1 w 6858001"/>
              <a:gd name="connsiteY6" fmla="*/ 477747 h 8030691"/>
              <a:gd name="connsiteX7" fmla="*/ 1 w 6858001"/>
              <a:gd name="connsiteY7" fmla="*/ 0 h 8030691"/>
              <a:gd name="connsiteX8" fmla="*/ 40463 w 6858001"/>
              <a:gd name="connsiteY8" fmla="*/ 5883 h 8030691"/>
              <a:gd name="connsiteX9" fmla="*/ 159107 w 6858001"/>
              <a:gd name="connsiteY9" fmla="*/ 23196 h 8030691"/>
              <a:gd name="connsiteX10" fmla="*/ 245518 w 6858001"/>
              <a:gd name="connsiteY10" fmla="*/ 35299 h 8030691"/>
              <a:gd name="connsiteX11" fmla="*/ 348388 w 6858001"/>
              <a:gd name="connsiteY11" fmla="*/ 48074 h 8030691"/>
              <a:gd name="connsiteX12" fmla="*/ 470460 w 6858001"/>
              <a:gd name="connsiteY12" fmla="*/ 63370 h 8030691"/>
              <a:gd name="connsiteX13" fmla="*/ 605563 w 6858001"/>
              <a:gd name="connsiteY13" fmla="*/ 79507 h 8030691"/>
              <a:gd name="connsiteX14" fmla="*/ 757810 w 6858001"/>
              <a:gd name="connsiteY14" fmla="*/ 96484 h 8030691"/>
              <a:gd name="connsiteX15" fmla="*/ 923774 w 6858001"/>
              <a:gd name="connsiteY15" fmla="*/ 114469 h 8030691"/>
              <a:gd name="connsiteX16" fmla="*/ 1104139 w 6858001"/>
              <a:gd name="connsiteY16" fmla="*/ 132455 h 8030691"/>
              <a:gd name="connsiteX17" fmla="*/ 1296163 w 6858001"/>
              <a:gd name="connsiteY17" fmla="*/ 150776 h 8030691"/>
              <a:gd name="connsiteX18" fmla="*/ 1503275 w 6858001"/>
              <a:gd name="connsiteY18" fmla="*/ 167753 h 8030691"/>
              <a:gd name="connsiteX19" fmla="*/ 1719988 w 6858001"/>
              <a:gd name="connsiteY19" fmla="*/ 184058 h 8030691"/>
              <a:gd name="connsiteX20" fmla="*/ 1949045 w 6858001"/>
              <a:gd name="connsiteY20" fmla="*/ 198850 h 8030691"/>
              <a:gd name="connsiteX21" fmla="*/ 2187703 w 6858001"/>
              <a:gd name="connsiteY21" fmla="*/ 212969 h 8030691"/>
              <a:gd name="connsiteX22" fmla="*/ 2436649 w 6858001"/>
              <a:gd name="connsiteY22" fmla="*/ 226249 h 8030691"/>
              <a:gd name="connsiteX23" fmla="*/ 2564208 w 6858001"/>
              <a:gd name="connsiteY23" fmla="*/ 230955 h 8030691"/>
              <a:gd name="connsiteX24" fmla="*/ 2694509 w 6858001"/>
              <a:gd name="connsiteY24" fmla="*/ 236166 h 8030691"/>
              <a:gd name="connsiteX25" fmla="*/ 2826869 w 6858001"/>
              <a:gd name="connsiteY25" fmla="*/ 241040 h 8030691"/>
              <a:gd name="connsiteX26" fmla="*/ 2959914 w 6858001"/>
              <a:gd name="connsiteY26" fmla="*/ 244234 h 8030691"/>
              <a:gd name="connsiteX27" fmla="*/ 3095702 w 6858001"/>
              <a:gd name="connsiteY27" fmla="*/ 247092 h 8030691"/>
              <a:gd name="connsiteX28" fmla="*/ 3232862 w 6858001"/>
              <a:gd name="connsiteY28" fmla="*/ 250117 h 8030691"/>
              <a:gd name="connsiteX29" fmla="*/ 3372766 w 6858001"/>
              <a:gd name="connsiteY29" fmla="*/ 252134 h 8030691"/>
              <a:gd name="connsiteX30" fmla="*/ 3514040 w 6858001"/>
              <a:gd name="connsiteY30" fmla="*/ 252134 h 8030691"/>
              <a:gd name="connsiteX31" fmla="*/ 3656686 w 6858001"/>
              <a:gd name="connsiteY31" fmla="*/ 253143 h 8030691"/>
              <a:gd name="connsiteX32" fmla="*/ 3800705 w 6858001"/>
              <a:gd name="connsiteY32" fmla="*/ 252134 h 8030691"/>
              <a:gd name="connsiteX33" fmla="*/ 3946780 w 6858001"/>
              <a:gd name="connsiteY33" fmla="*/ 250117 h 8030691"/>
              <a:gd name="connsiteX34" fmla="*/ 4092856 w 6858001"/>
              <a:gd name="connsiteY34" fmla="*/ 248268 h 8030691"/>
              <a:gd name="connsiteX35" fmla="*/ 4240988 w 6858001"/>
              <a:gd name="connsiteY35" fmla="*/ 244234 h 8030691"/>
              <a:gd name="connsiteX36" fmla="*/ 4390492 w 6858001"/>
              <a:gd name="connsiteY36" fmla="*/ 240032 h 8030691"/>
              <a:gd name="connsiteX37" fmla="*/ 4539997 w 6858001"/>
              <a:gd name="connsiteY37" fmla="*/ 235157 h 8030691"/>
              <a:gd name="connsiteX38" fmla="*/ 4690873 w 6858001"/>
              <a:gd name="connsiteY38" fmla="*/ 228266 h 8030691"/>
              <a:gd name="connsiteX39" fmla="*/ 4843120 w 6858001"/>
              <a:gd name="connsiteY39" fmla="*/ 220029 h 8030691"/>
              <a:gd name="connsiteX40" fmla="*/ 4996054 w 6858001"/>
              <a:gd name="connsiteY40" fmla="*/ 212129 h 8030691"/>
              <a:gd name="connsiteX41" fmla="*/ 5148987 w 6858001"/>
              <a:gd name="connsiteY41" fmla="*/ 202044 h 8030691"/>
              <a:gd name="connsiteX42" fmla="*/ 5303978 w 6858001"/>
              <a:gd name="connsiteY42" fmla="*/ 189941 h 8030691"/>
              <a:gd name="connsiteX43" fmla="*/ 5456911 w 6858001"/>
              <a:gd name="connsiteY43" fmla="*/ 177839 h 8030691"/>
              <a:gd name="connsiteX44" fmla="*/ 5612588 w 6858001"/>
              <a:gd name="connsiteY44" fmla="*/ 163887 h 8030691"/>
              <a:gd name="connsiteX45" fmla="*/ 5768950 w 6858001"/>
              <a:gd name="connsiteY45" fmla="*/ 148591 h 8030691"/>
              <a:gd name="connsiteX46" fmla="*/ 5923255 w 6858001"/>
              <a:gd name="connsiteY46" fmla="*/ 132455 h 8030691"/>
              <a:gd name="connsiteX47" fmla="*/ 6079618 w 6858001"/>
              <a:gd name="connsiteY47" fmla="*/ 113629 h 8030691"/>
              <a:gd name="connsiteX48" fmla="*/ 6235294 w 6858001"/>
              <a:gd name="connsiteY48" fmla="*/ 93458 h 8030691"/>
              <a:gd name="connsiteX49" fmla="*/ 6391657 w 6858001"/>
              <a:gd name="connsiteY49" fmla="*/ 73455 h 8030691"/>
              <a:gd name="connsiteX50" fmla="*/ 6547333 w 6858001"/>
              <a:gd name="connsiteY50" fmla="*/ 50091 h 8030691"/>
              <a:gd name="connsiteX51" fmla="*/ 6702324 w 6858001"/>
              <a:gd name="connsiteY51" fmla="*/ 26222 h 80306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858001" h="8030691">
                <a:moveTo>
                  <a:pt x="6858001" y="1177"/>
                </a:moveTo>
                <a:lnTo>
                  <a:pt x="6858001" y="1344715"/>
                </a:lnTo>
                <a:lnTo>
                  <a:pt x="6858000" y="1344715"/>
                </a:lnTo>
                <a:lnTo>
                  <a:pt x="6858000" y="8030691"/>
                </a:lnTo>
                <a:lnTo>
                  <a:pt x="0" y="8030690"/>
                </a:lnTo>
                <a:lnTo>
                  <a:pt x="0" y="477747"/>
                </a:lnTo>
                <a:lnTo>
                  <a:pt x="1" y="477747"/>
                </a:lnTo>
                <a:lnTo>
                  <a:pt x="1" y="0"/>
                </a:lnTo>
                <a:lnTo>
                  <a:pt x="40463" y="5883"/>
                </a:lnTo>
                <a:lnTo>
                  <a:pt x="159107" y="23196"/>
                </a:lnTo>
                <a:lnTo>
                  <a:pt x="245518" y="35299"/>
                </a:lnTo>
                <a:lnTo>
                  <a:pt x="348388" y="48074"/>
                </a:lnTo>
                <a:lnTo>
                  <a:pt x="470460" y="63370"/>
                </a:lnTo>
                <a:lnTo>
                  <a:pt x="605563" y="79507"/>
                </a:lnTo>
                <a:lnTo>
                  <a:pt x="757810" y="96484"/>
                </a:lnTo>
                <a:lnTo>
                  <a:pt x="923774" y="114469"/>
                </a:lnTo>
                <a:lnTo>
                  <a:pt x="1104139" y="132455"/>
                </a:lnTo>
                <a:lnTo>
                  <a:pt x="1296163" y="150776"/>
                </a:lnTo>
                <a:lnTo>
                  <a:pt x="1503275" y="167753"/>
                </a:lnTo>
                <a:lnTo>
                  <a:pt x="1719988" y="184058"/>
                </a:lnTo>
                <a:lnTo>
                  <a:pt x="1949045" y="198850"/>
                </a:lnTo>
                <a:lnTo>
                  <a:pt x="2187703" y="212969"/>
                </a:lnTo>
                <a:lnTo>
                  <a:pt x="2436649" y="226249"/>
                </a:lnTo>
                <a:lnTo>
                  <a:pt x="2564208" y="230955"/>
                </a:lnTo>
                <a:lnTo>
                  <a:pt x="2694509" y="236166"/>
                </a:lnTo>
                <a:lnTo>
                  <a:pt x="2826869" y="241040"/>
                </a:lnTo>
                <a:lnTo>
                  <a:pt x="2959914" y="244234"/>
                </a:lnTo>
                <a:lnTo>
                  <a:pt x="3095702" y="247092"/>
                </a:lnTo>
                <a:lnTo>
                  <a:pt x="3232862" y="250117"/>
                </a:lnTo>
                <a:lnTo>
                  <a:pt x="3372766" y="252134"/>
                </a:lnTo>
                <a:lnTo>
                  <a:pt x="3514040" y="252134"/>
                </a:lnTo>
                <a:lnTo>
                  <a:pt x="3656686" y="253143"/>
                </a:lnTo>
                <a:lnTo>
                  <a:pt x="3800705" y="252134"/>
                </a:lnTo>
                <a:lnTo>
                  <a:pt x="3946780" y="250117"/>
                </a:lnTo>
                <a:lnTo>
                  <a:pt x="4092856" y="248268"/>
                </a:lnTo>
                <a:lnTo>
                  <a:pt x="4240988" y="244234"/>
                </a:lnTo>
                <a:lnTo>
                  <a:pt x="4390492" y="240032"/>
                </a:lnTo>
                <a:lnTo>
                  <a:pt x="4539997" y="235157"/>
                </a:lnTo>
                <a:lnTo>
                  <a:pt x="4690873" y="228266"/>
                </a:lnTo>
                <a:lnTo>
                  <a:pt x="4843120" y="220029"/>
                </a:lnTo>
                <a:lnTo>
                  <a:pt x="4996054" y="212129"/>
                </a:lnTo>
                <a:lnTo>
                  <a:pt x="5148987" y="202044"/>
                </a:lnTo>
                <a:lnTo>
                  <a:pt x="5303978" y="189941"/>
                </a:lnTo>
                <a:lnTo>
                  <a:pt x="5456911" y="177839"/>
                </a:lnTo>
                <a:lnTo>
                  <a:pt x="5612588" y="163887"/>
                </a:lnTo>
                <a:lnTo>
                  <a:pt x="5768950" y="148591"/>
                </a:lnTo>
                <a:lnTo>
                  <a:pt x="5923255" y="132455"/>
                </a:lnTo>
                <a:lnTo>
                  <a:pt x="6079618" y="113629"/>
                </a:lnTo>
                <a:lnTo>
                  <a:pt x="6235294" y="93458"/>
                </a:lnTo>
                <a:lnTo>
                  <a:pt x="6391657" y="73455"/>
                </a:lnTo>
                <a:lnTo>
                  <a:pt x="6547333" y="50091"/>
                </a:lnTo>
                <a:lnTo>
                  <a:pt x="6702324" y="26222"/>
                </a:lnTo>
                <a:close/>
              </a:path>
            </a:pathLst>
          </a:custGeom>
          <a:ln>
            <a:noFill/>
          </a:ln>
        </p:spPr>
        <p:txBody>
          <a:bodyPr/>
          <a:lstStyle/>
          <a:p>
            <a:endParaRPr lang="en-GB"/>
          </a:p>
        </p:txBody>
      </p:sp>
      <p:sp>
        <p:nvSpPr>
          <p:cNvPr id="3099" name="Rectangle 3098">
            <a:extLst>
              <a:ext uri="{FF2B5EF4-FFF2-40B4-BE49-F238E27FC236}">
                <a16:creationId xmlns:a16="http://schemas.microsoft.com/office/drawing/2014/main" id="{A4B31EAA-7423-46F7-9B90-4AB2B09C35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 name="Subtitle 2">
            <a:extLst>
              <a:ext uri="{FF2B5EF4-FFF2-40B4-BE49-F238E27FC236}">
                <a16:creationId xmlns:a16="http://schemas.microsoft.com/office/drawing/2014/main" id="{45E17B86-1AF6-8C57-4B14-0F4C5868F5C0}"/>
              </a:ext>
            </a:extLst>
          </p:cNvPr>
          <p:cNvSpPr>
            <a:spLocks noGrp="1"/>
          </p:cNvSpPr>
          <p:nvPr>
            <p:ph type="subTitle" idx="1"/>
          </p:nvPr>
        </p:nvSpPr>
        <p:spPr>
          <a:xfrm>
            <a:off x="643855" y="3072385"/>
            <a:ext cx="3108057" cy="2947415"/>
          </a:xfrm>
        </p:spPr>
        <p:txBody>
          <a:bodyPr vert="horz" lIns="91440" tIns="45720" rIns="91440" bIns="45720" rtlCol="0">
            <a:normAutofit/>
          </a:bodyPr>
          <a:lstStyle/>
          <a:p>
            <a:pPr>
              <a:buFont typeface="Wingdings 3" charset="2"/>
              <a:buChar char=""/>
            </a:pPr>
            <a:endParaRPr lang="en-US" sz="1400" dirty="0">
              <a:solidFill>
                <a:srgbClr val="FFFFFF"/>
              </a:solidFill>
            </a:endParaRPr>
          </a:p>
          <a:p>
            <a:pPr>
              <a:buFont typeface="Wingdings 3" charset="2"/>
              <a:buChar char=""/>
            </a:pPr>
            <a:r>
              <a:rPr lang="en-US" sz="1400" dirty="0">
                <a:solidFill>
                  <a:srgbClr val="FFFFFF"/>
                </a:solidFill>
              </a:rPr>
              <a:t>Programme: Certificate of Higher Education in Health and Social Care</a:t>
            </a:r>
          </a:p>
          <a:p>
            <a:pPr>
              <a:buFont typeface="Wingdings 3" charset="2"/>
              <a:buChar char=""/>
            </a:pPr>
            <a:r>
              <a:rPr lang="en-US" sz="1400" dirty="0">
                <a:solidFill>
                  <a:srgbClr val="FFFFFF"/>
                </a:solidFill>
              </a:rPr>
              <a:t>				</a:t>
            </a:r>
          </a:p>
          <a:p>
            <a:pPr>
              <a:buFont typeface="Wingdings 3" charset="2"/>
              <a:buChar char=""/>
            </a:pPr>
            <a:r>
              <a:rPr lang="en-US" sz="1400" dirty="0">
                <a:solidFill>
                  <a:srgbClr val="FFFFFF"/>
                </a:solidFill>
              </a:rPr>
              <a:t>Lecturer name: Sadique Shaikh</a:t>
            </a:r>
          </a:p>
        </p:txBody>
      </p:sp>
      <p:pic>
        <p:nvPicPr>
          <p:cNvPr id="3074" name="Picture 2" descr="University of wales Logos">
            <a:extLst>
              <a:ext uri="{FF2B5EF4-FFF2-40B4-BE49-F238E27FC236}">
                <a16:creationId xmlns:a16="http://schemas.microsoft.com/office/drawing/2014/main" id="{EB2DB8C7-FBDE-53E9-BABD-14CE3F53CB2E}"/>
              </a:ext>
            </a:extLst>
          </p:cNvPr>
          <p:cNvPicPr>
            <a:picLocks noChangeAspect="1" noChangeArrowheads="1"/>
          </p:cNvPicPr>
          <p:nvPr/>
        </p:nvPicPr>
        <p:blipFill>
          <a:blip r:embed="rId6">
            <a:extLst>
              <a:ext uri="{28A0092B-C50C-407E-A947-70E740481C1C}">
                <a14:useLocalDpi xmlns:a14="http://schemas.microsoft.com/office/drawing/2010/main" val="0"/>
              </a:ext>
            </a:extLst>
          </a:blip>
          <a:stretch>
            <a:fillRect/>
          </a:stretch>
        </p:blipFill>
        <p:spPr bwMode="auto">
          <a:xfrm>
            <a:off x="5048451" y="2499589"/>
            <a:ext cx="6495847" cy="2468421"/>
          </a:xfrm>
          <a:prstGeom prst="rect">
            <a:avLst/>
          </a:prstGeom>
          <a:noFill/>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71249959"/>
      </p:ext>
    </p:extLst>
  </p:cSld>
  <p:clrMapOvr>
    <a:overrideClrMapping bg1="lt1" tx1="dk1" bg2="lt2" tx2="dk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A818FE-795F-0E4A-2DAB-A76E4C28911E}"/>
              </a:ext>
            </a:extLst>
          </p:cNvPr>
          <p:cNvSpPr>
            <a:spLocks noGrp="1"/>
          </p:cNvSpPr>
          <p:nvPr>
            <p:ph type="ctrTitle"/>
          </p:nvPr>
        </p:nvSpPr>
        <p:spPr>
          <a:xfrm>
            <a:off x="648396" y="716508"/>
            <a:ext cx="6095413" cy="1180017"/>
          </a:xfrm>
        </p:spPr>
        <p:txBody>
          <a:bodyPr>
            <a:normAutofit fontScale="90000"/>
          </a:bodyPr>
          <a:lstStyle/>
          <a:p>
            <a:r>
              <a:rPr lang="en-GB" dirty="0">
                <a:solidFill>
                  <a:schemeClr val="tx1"/>
                </a:solidFill>
              </a:rPr>
              <a:t>Cover Page</a:t>
            </a:r>
          </a:p>
        </p:txBody>
      </p:sp>
      <p:sp>
        <p:nvSpPr>
          <p:cNvPr id="3" name="Subtitle 2">
            <a:extLst>
              <a:ext uri="{FF2B5EF4-FFF2-40B4-BE49-F238E27FC236}">
                <a16:creationId xmlns:a16="http://schemas.microsoft.com/office/drawing/2014/main" id="{F4825D79-B6B5-F318-A12D-AA288B3D5B6B}"/>
              </a:ext>
            </a:extLst>
          </p:cNvPr>
          <p:cNvSpPr>
            <a:spLocks noGrp="1"/>
          </p:cNvSpPr>
          <p:nvPr>
            <p:ph type="subTitle" idx="1"/>
          </p:nvPr>
        </p:nvSpPr>
        <p:spPr>
          <a:xfrm>
            <a:off x="1551295" y="3338891"/>
            <a:ext cx="9144000" cy="2802601"/>
          </a:xfrm>
        </p:spPr>
        <p:txBody>
          <a:bodyPr>
            <a:normAutofit/>
          </a:bodyPr>
          <a:lstStyle/>
          <a:p>
            <a:endParaRPr lang="en-GB" dirty="0"/>
          </a:p>
          <a:p>
            <a:pPr algn="l"/>
            <a:r>
              <a:rPr lang="en-GB" dirty="0"/>
              <a:t>		</a:t>
            </a:r>
            <a:endParaRPr lang="en-GB" dirty="0">
              <a:solidFill>
                <a:srgbClr val="FF0000"/>
              </a:solidFill>
            </a:endParaRPr>
          </a:p>
        </p:txBody>
      </p:sp>
      <p:pic>
        <p:nvPicPr>
          <p:cNvPr id="5" name="Picture 4" descr="Robot hands and technology">
            <a:extLst>
              <a:ext uri="{FF2B5EF4-FFF2-40B4-BE49-F238E27FC236}">
                <a16:creationId xmlns:a16="http://schemas.microsoft.com/office/drawing/2014/main" id="{BD907039-4929-182E-6866-396AE9004D9B}"/>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344697" y="196646"/>
            <a:ext cx="4395552" cy="2396492"/>
          </a:xfrm>
          <a:prstGeom prst="rect">
            <a:avLst/>
          </a:prstGeom>
        </p:spPr>
      </p:pic>
      <p:graphicFrame>
        <p:nvGraphicFramePr>
          <p:cNvPr id="4" name="Table 3"/>
          <p:cNvGraphicFramePr>
            <a:graphicFrameLocks noGrp="1"/>
          </p:cNvGraphicFramePr>
          <p:nvPr>
            <p:extLst>
              <p:ext uri="{D42A27DB-BD31-4B8C-83A1-F6EECF244321}">
                <p14:modId xmlns:p14="http://schemas.microsoft.com/office/powerpoint/2010/main" val="3152547437"/>
              </p:ext>
            </p:extLst>
          </p:nvPr>
        </p:nvGraphicFramePr>
        <p:xfrm>
          <a:off x="1380870" y="3109932"/>
          <a:ext cx="8128000" cy="2225040"/>
        </p:xfrm>
        <a:graphic>
          <a:graphicData uri="http://schemas.openxmlformats.org/drawingml/2006/table">
            <a:tbl>
              <a:tblPr firstRow="1" bandRow="1">
                <a:tableStyleId>{D27102A9-8310-4765-A935-A1911B00CA55}</a:tableStyleId>
              </a:tblPr>
              <a:tblGrid>
                <a:gridCol w="4064000">
                  <a:extLst>
                    <a:ext uri="{9D8B030D-6E8A-4147-A177-3AD203B41FA5}">
                      <a16:colId xmlns:a16="http://schemas.microsoft.com/office/drawing/2014/main" val="20000"/>
                    </a:ext>
                  </a:extLst>
                </a:gridCol>
                <a:gridCol w="4064000">
                  <a:extLst>
                    <a:ext uri="{9D8B030D-6E8A-4147-A177-3AD203B41FA5}">
                      <a16:colId xmlns:a16="http://schemas.microsoft.com/office/drawing/2014/main" val="20001"/>
                    </a:ext>
                  </a:extLst>
                </a:gridCol>
              </a:tblGrid>
              <a:tr h="370840">
                <a:tc>
                  <a:txBody>
                    <a:bodyPr/>
                    <a:lstStyle/>
                    <a:p>
                      <a:r>
                        <a:rPr lang="en-GB" dirty="0">
                          <a:solidFill>
                            <a:schemeClr val="tx1"/>
                          </a:solidFill>
                        </a:rPr>
                        <a:t>Student Name</a:t>
                      </a:r>
                    </a:p>
                  </a:txBody>
                  <a:tcPr/>
                </a:tc>
                <a:tc>
                  <a:txBody>
                    <a:bodyPr/>
                    <a:lstStyle/>
                    <a:p>
                      <a:r>
                        <a:rPr lang="en-GB" dirty="0">
                          <a:solidFill>
                            <a:schemeClr val="tx1"/>
                          </a:solidFill>
                        </a:rPr>
                        <a:t>Student Number</a:t>
                      </a:r>
                    </a:p>
                  </a:txBody>
                  <a:tcPr/>
                </a:tc>
                <a:extLst>
                  <a:ext uri="{0D108BD9-81ED-4DB2-BD59-A6C34878D82A}">
                    <a16:rowId xmlns:a16="http://schemas.microsoft.com/office/drawing/2014/main" val="10000"/>
                  </a:ext>
                </a:extLst>
              </a:tr>
              <a:tr h="370840">
                <a:tc>
                  <a:txBody>
                    <a:bodyPr/>
                    <a:lstStyle/>
                    <a:p>
                      <a:r>
                        <a:rPr lang="en-GB" dirty="0"/>
                        <a:t>Andrei Cristian Nanu</a:t>
                      </a:r>
                    </a:p>
                  </a:txBody>
                  <a:tcPr/>
                </a:tc>
                <a:tc>
                  <a:txBody>
                    <a:bodyPr/>
                    <a:lstStyle/>
                    <a:p>
                      <a:r>
                        <a:rPr lang="en-GB" dirty="0"/>
                        <a:t>2510727</a:t>
                      </a:r>
                    </a:p>
                  </a:txBody>
                  <a:tcPr/>
                </a:tc>
                <a:extLst>
                  <a:ext uri="{0D108BD9-81ED-4DB2-BD59-A6C34878D82A}">
                    <a16:rowId xmlns:a16="http://schemas.microsoft.com/office/drawing/2014/main" val="10001"/>
                  </a:ext>
                </a:extLst>
              </a:tr>
              <a:tr h="370840">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a:t>Madalina Andreea Catana</a:t>
                      </a:r>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a:t>2510724</a:t>
                      </a:r>
                    </a:p>
                  </a:txBody>
                  <a:tcPr/>
                </a:tc>
                <a:extLst>
                  <a:ext uri="{0D108BD9-81ED-4DB2-BD59-A6C34878D82A}">
                    <a16:rowId xmlns:a16="http://schemas.microsoft.com/office/drawing/2014/main" val="10002"/>
                  </a:ext>
                </a:extLst>
              </a:tr>
              <a:tr h="370840">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a:t>Sofia Yasmin Sethi</a:t>
                      </a:r>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a:t>2517112</a:t>
                      </a:r>
                    </a:p>
                  </a:txBody>
                  <a:tcPr/>
                </a:tc>
                <a:extLst>
                  <a:ext uri="{0D108BD9-81ED-4DB2-BD59-A6C34878D82A}">
                    <a16:rowId xmlns:a16="http://schemas.microsoft.com/office/drawing/2014/main" val="10003"/>
                  </a:ext>
                </a:extLst>
              </a:tr>
              <a:tr h="370840">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a:t>Rosa Maria Dos Santos</a:t>
                      </a:r>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a:t>2512863</a:t>
                      </a:r>
                    </a:p>
                  </a:txBody>
                  <a:tcPr/>
                </a:tc>
                <a:extLst>
                  <a:ext uri="{0D108BD9-81ED-4DB2-BD59-A6C34878D82A}">
                    <a16:rowId xmlns:a16="http://schemas.microsoft.com/office/drawing/2014/main" val="10004"/>
                  </a:ext>
                </a:extLst>
              </a:tr>
              <a:tr h="370840">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a:t>Gisela Luz Mayta</a:t>
                      </a:r>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a:t>2510732</a:t>
                      </a:r>
                    </a:p>
                  </a:txBody>
                  <a:tcPr/>
                </a:tc>
                <a:extLst>
                  <a:ext uri="{0D108BD9-81ED-4DB2-BD59-A6C34878D82A}">
                    <a16:rowId xmlns:a16="http://schemas.microsoft.com/office/drawing/2014/main" val="10005"/>
                  </a:ext>
                </a:extLst>
              </a:tr>
            </a:tbl>
          </a:graphicData>
        </a:graphic>
      </p:graphicFrame>
    </p:spTree>
    <p:extLst>
      <p:ext uri="{BB962C8B-B14F-4D97-AF65-F5344CB8AC3E}">
        <p14:creationId xmlns:p14="http://schemas.microsoft.com/office/powerpoint/2010/main" val="306621036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923E8915-D2AA-4327-A45A-972C3CA957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8302FC3C-9804-4950-B721-5FD704BA60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0" y="0"/>
            <a:ext cx="12188952" cy="6858000"/>
          </a:xfrm>
          <a:prstGeom prst="rect">
            <a:avLst/>
          </a:prstGeom>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2" name="Straight Connector 11">
            <a:extLst>
              <a:ext uri="{FF2B5EF4-FFF2-40B4-BE49-F238E27FC236}">
                <a16:creationId xmlns:a16="http://schemas.microsoft.com/office/drawing/2014/main" id="{6B9695BD-ECF6-49CA-8877-8C493193C65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5" y="1828800"/>
            <a:ext cx="0" cy="3200400"/>
          </a:xfrm>
          <a:prstGeom prst="line">
            <a:avLst/>
          </a:prstGeom>
          <a:ln w="19050">
            <a:solidFill>
              <a:schemeClr val="bg2">
                <a:lumMod val="60000"/>
                <a:lumOff val="40000"/>
              </a:schemeClr>
            </a:solidFill>
          </a:ln>
        </p:spPr>
        <p:style>
          <a:lnRef idx="1">
            <a:schemeClr val="accent1"/>
          </a:lnRef>
          <a:fillRef idx="0">
            <a:schemeClr val="accent1"/>
          </a:fillRef>
          <a:effectRef idx="0">
            <a:schemeClr val="accent1"/>
          </a:effectRef>
          <a:fontRef idx="minor">
            <a:schemeClr val="tx1"/>
          </a:fontRef>
        </p:style>
      </p:cxnSp>
      <p:pic>
        <p:nvPicPr>
          <p:cNvPr id="14" name="Picture 13">
            <a:extLst>
              <a:ext uri="{FF2B5EF4-FFF2-40B4-BE49-F238E27FC236}">
                <a16:creationId xmlns:a16="http://schemas.microsoft.com/office/drawing/2014/main" id="{3BC6EBB2-9BDC-4075-BA6B-43A9FBF9C86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b="23320"/>
          <a:stretch/>
        </p:blipFill>
        <p:spPr>
          <a:xfrm>
            <a:off x="8605878" y="6228080"/>
            <a:ext cx="993734" cy="762000"/>
          </a:xfrm>
          <a:prstGeom prst="rect">
            <a:avLst/>
          </a:prstGeom>
        </p:spPr>
      </p:pic>
      <p:sp>
        <p:nvSpPr>
          <p:cNvPr id="16" name="Freeform 5">
            <a:extLst>
              <a:ext uri="{FF2B5EF4-FFF2-40B4-BE49-F238E27FC236}">
                <a16:creationId xmlns:a16="http://schemas.microsoft.com/office/drawing/2014/main" id="{F3798573-F27B-47EB-8EA4-7EE34954C2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588" y="0"/>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txBody>
          <a:bodyPr/>
          <a:lstStyle/>
          <a:p>
            <a:endParaRPr lang="en-GB"/>
          </a:p>
        </p:txBody>
      </p:sp>
      <p:sp>
        <p:nvSpPr>
          <p:cNvPr id="2" name="Title 1">
            <a:extLst>
              <a:ext uri="{FF2B5EF4-FFF2-40B4-BE49-F238E27FC236}">
                <a16:creationId xmlns:a16="http://schemas.microsoft.com/office/drawing/2014/main" id="{88FBFDDE-2C8C-5A39-6F9A-52BDE9328728}"/>
              </a:ext>
            </a:extLst>
          </p:cNvPr>
          <p:cNvSpPr>
            <a:spLocks noGrp="1"/>
          </p:cNvSpPr>
          <p:nvPr>
            <p:ph type="title"/>
          </p:nvPr>
        </p:nvSpPr>
        <p:spPr>
          <a:xfrm>
            <a:off x="806195" y="804672"/>
            <a:ext cx="3521359" cy="5248656"/>
          </a:xfrm>
        </p:spPr>
        <p:txBody>
          <a:bodyPr anchor="ctr">
            <a:normAutofit/>
          </a:bodyPr>
          <a:lstStyle/>
          <a:p>
            <a:pPr algn="ctr"/>
            <a:r>
              <a:rPr lang="en-GB" sz="2600" b="1"/>
              <a:t>Acknowledgement of the use of AI</a:t>
            </a:r>
          </a:p>
        </p:txBody>
      </p:sp>
      <p:sp>
        <p:nvSpPr>
          <p:cNvPr id="3" name="Content Placeholder 2">
            <a:extLst>
              <a:ext uri="{FF2B5EF4-FFF2-40B4-BE49-F238E27FC236}">
                <a16:creationId xmlns:a16="http://schemas.microsoft.com/office/drawing/2014/main" id="{4CFD6A52-6E3E-BE67-A347-56E7595A8AE0}"/>
              </a:ext>
            </a:extLst>
          </p:cNvPr>
          <p:cNvSpPr>
            <a:spLocks noGrp="1"/>
          </p:cNvSpPr>
          <p:nvPr>
            <p:ph idx="1"/>
          </p:nvPr>
        </p:nvSpPr>
        <p:spPr>
          <a:xfrm>
            <a:off x="4975861" y="804671"/>
            <a:ext cx="6399930" cy="5248657"/>
          </a:xfrm>
        </p:spPr>
        <p:txBody>
          <a:bodyPr anchor="ctr">
            <a:normAutofit lnSpcReduction="10000"/>
          </a:bodyPr>
          <a:lstStyle/>
          <a:p>
            <a:pPr marL="0" indent="0">
              <a:buNone/>
            </a:pPr>
            <a:endParaRPr lang="en-GB" dirty="0"/>
          </a:p>
          <a:p>
            <a:pPr marL="0" indent="0">
              <a:buNone/>
            </a:pPr>
            <a:r>
              <a:rPr lang="en-GB" dirty="0"/>
              <a:t>I acknowledge the use of ChatGPT (</a:t>
            </a:r>
            <a:r>
              <a:rPr lang="en-GB" dirty="0">
                <a:hlinkClick r:id="rId4"/>
              </a:rPr>
              <a:t>https://chatgpt.com/</a:t>
            </a:r>
            <a:r>
              <a:rPr lang="en-GB" dirty="0"/>
              <a:t>) and Google Scholar (</a:t>
            </a:r>
            <a:r>
              <a:rPr lang="en-GB" dirty="0">
                <a:hlinkClick r:id="rId5"/>
              </a:rPr>
              <a:t>https://scholar.google.com/</a:t>
            </a:r>
            <a:r>
              <a:rPr lang="en-GB" dirty="0"/>
              <a:t>) on 09/11/2025 to support to check my work using the prompt(s): </a:t>
            </a:r>
          </a:p>
          <a:p>
            <a:pPr marL="0" indent="0">
              <a:buNone/>
            </a:pPr>
            <a:endParaRPr lang="en-GB" dirty="0"/>
          </a:p>
          <a:p>
            <a:pPr marL="514350" indent="-514350">
              <a:buAutoNum type="arabicPeriod"/>
            </a:pPr>
            <a:r>
              <a:rPr lang="en-GB" dirty="0"/>
              <a:t>Please check the following text for readability, grammar and syntax. </a:t>
            </a:r>
          </a:p>
          <a:p>
            <a:pPr marL="514350" indent="-514350">
              <a:buAutoNum type="arabicPeriod"/>
            </a:pPr>
            <a:r>
              <a:rPr lang="en-GB" dirty="0"/>
              <a:t>Research regarding the MS365 Application Word / Microsoft Teams.</a:t>
            </a:r>
          </a:p>
          <a:p>
            <a:pPr marL="0" indent="0">
              <a:buNone/>
            </a:pPr>
            <a:endParaRPr lang="en-GB" dirty="0"/>
          </a:p>
          <a:p>
            <a:pPr marL="0" indent="0">
              <a:buNone/>
            </a:pPr>
            <a:r>
              <a:rPr lang="en-GB" dirty="0"/>
              <a:t>I confirm that I have not presented any AI generated text as my own work. I confirm I have copies of my drafts, notes, and other resources I used before, and after the use of AI tools which I may be asked to provide in evidence. </a:t>
            </a:r>
          </a:p>
        </p:txBody>
      </p:sp>
    </p:spTree>
    <p:extLst>
      <p:ext uri="{BB962C8B-B14F-4D97-AF65-F5344CB8AC3E}">
        <p14:creationId xmlns:p14="http://schemas.microsoft.com/office/powerpoint/2010/main" val="3241644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Content</a:t>
            </a:r>
          </a:p>
        </p:txBody>
      </p:sp>
      <p:sp>
        <p:nvSpPr>
          <p:cNvPr id="3" name="Content Placeholder 2"/>
          <p:cNvSpPr>
            <a:spLocks noGrp="1"/>
          </p:cNvSpPr>
          <p:nvPr>
            <p:ph idx="1"/>
          </p:nvPr>
        </p:nvSpPr>
        <p:spPr>
          <a:xfrm>
            <a:off x="838200" y="1347953"/>
            <a:ext cx="11049000" cy="4351338"/>
          </a:xfrm>
        </p:spPr>
        <p:txBody>
          <a:bodyPr>
            <a:normAutofit/>
          </a:bodyPr>
          <a:lstStyle/>
          <a:p>
            <a:pPr>
              <a:buFont typeface="Wingdings" panose="05000000000000000000" pitchFamily="2" charset="2"/>
              <a:buChar char="q"/>
            </a:pPr>
            <a:r>
              <a:rPr lang="en-GB" dirty="0"/>
              <a:t>Introduction - Explanation of the chosen Microsoft Word Document</a:t>
            </a:r>
          </a:p>
          <a:p>
            <a:pPr marL="0" indent="0">
              <a:buNone/>
            </a:pPr>
            <a:r>
              <a:rPr lang="en-GB" dirty="0"/>
              <a:t> - Benefits and Limitations within Sunrise Residential Care Home</a:t>
            </a:r>
          </a:p>
          <a:p>
            <a:pPr>
              <a:buFont typeface="Wingdings" panose="05000000000000000000" pitchFamily="2" charset="2"/>
              <a:buChar char="q"/>
            </a:pPr>
            <a:r>
              <a:rPr lang="en-GB" dirty="0"/>
              <a:t>Evaluation of the chosen communication or collaboration tool Microsoft Teams</a:t>
            </a:r>
          </a:p>
          <a:p>
            <a:pPr marL="0" indent="0">
              <a:buNone/>
            </a:pPr>
            <a:r>
              <a:rPr lang="en-GB" dirty="0"/>
              <a:t>- Benefits and Limitations within Sunrise Residential Care Home</a:t>
            </a:r>
          </a:p>
          <a:p>
            <a:pPr>
              <a:buFont typeface="Wingdings" panose="05000000000000000000" pitchFamily="2" charset="2"/>
              <a:buChar char="q"/>
            </a:pPr>
            <a:r>
              <a:rPr lang="en-GB" dirty="0"/>
              <a:t>Impact of limited digital skills or literacy</a:t>
            </a:r>
          </a:p>
          <a:p>
            <a:pPr>
              <a:buFont typeface="Wingdings" panose="05000000000000000000" pitchFamily="2" charset="2"/>
              <a:buChar char="q"/>
            </a:pPr>
            <a:r>
              <a:rPr lang="en-GB" dirty="0"/>
              <a:t>Checklist for digital safety practices</a:t>
            </a:r>
          </a:p>
          <a:p>
            <a:pPr>
              <a:buFont typeface="Wingdings" panose="05000000000000000000" pitchFamily="2" charset="2"/>
              <a:buChar char="q"/>
            </a:pPr>
            <a:r>
              <a:rPr lang="en-GB" dirty="0"/>
              <a:t>Conclusion</a:t>
            </a:r>
          </a:p>
          <a:p>
            <a:pPr>
              <a:buFont typeface="Wingdings" panose="05000000000000000000" pitchFamily="2" charset="2"/>
              <a:buChar char="q"/>
            </a:pPr>
            <a:r>
              <a:rPr lang="en-GB" dirty="0"/>
              <a:t>References</a:t>
            </a:r>
          </a:p>
          <a:p>
            <a:pPr>
              <a:buFont typeface="Wingdings" panose="05000000000000000000" pitchFamily="2" charset="2"/>
              <a:buChar char="q"/>
            </a:pPr>
            <a:endParaRPr lang="en-US" dirty="0"/>
          </a:p>
          <a:p>
            <a:pPr marL="0" indent="0">
              <a:buNone/>
            </a:pPr>
            <a:endParaRPr lang="en-GB" dirty="0"/>
          </a:p>
          <a:p>
            <a:endParaRPr lang="en-GB" dirty="0"/>
          </a:p>
          <a:p>
            <a:endParaRPr lang="en-GB" dirty="0"/>
          </a:p>
        </p:txBody>
      </p:sp>
    </p:spTree>
    <p:extLst>
      <p:ext uri="{BB962C8B-B14F-4D97-AF65-F5344CB8AC3E}">
        <p14:creationId xmlns:p14="http://schemas.microsoft.com/office/powerpoint/2010/main" val="216630652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427FD0-029D-10B5-C2D3-AB3C78D986CB}"/>
              </a:ext>
            </a:extLst>
          </p:cNvPr>
          <p:cNvSpPr>
            <a:spLocks noGrp="1"/>
          </p:cNvSpPr>
          <p:nvPr>
            <p:ph type="title"/>
          </p:nvPr>
        </p:nvSpPr>
        <p:spPr/>
        <p:txBody>
          <a:bodyPr/>
          <a:lstStyle/>
          <a:p>
            <a:r>
              <a:rPr lang="en-GB" dirty="0">
                <a:solidFill>
                  <a:schemeClr val="tx1"/>
                </a:solidFill>
              </a:rPr>
              <a:t>Introduction</a:t>
            </a:r>
          </a:p>
        </p:txBody>
      </p:sp>
      <p:sp>
        <p:nvSpPr>
          <p:cNvPr id="3" name="Content Placeholder 2">
            <a:extLst>
              <a:ext uri="{FF2B5EF4-FFF2-40B4-BE49-F238E27FC236}">
                <a16:creationId xmlns:a16="http://schemas.microsoft.com/office/drawing/2014/main" id="{BA399E23-AC4E-FD0B-03C4-77BE3599F132}"/>
              </a:ext>
            </a:extLst>
          </p:cNvPr>
          <p:cNvSpPr>
            <a:spLocks noGrp="1"/>
          </p:cNvSpPr>
          <p:nvPr>
            <p:ph idx="1"/>
          </p:nvPr>
        </p:nvSpPr>
        <p:spPr>
          <a:xfrm>
            <a:off x="1064964" y="1853248"/>
            <a:ext cx="8946541" cy="4352364"/>
          </a:xfrm>
        </p:spPr>
        <p:txBody>
          <a:bodyPr>
            <a:normAutofit lnSpcReduction="10000"/>
          </a:bodyPr>
          <a:lstStyle/>
          <a:p>
            <a:pPr marL="0" indent="0">
              <a:buNone/>
            </a:pPr>
            <a:r>
              <a:rPr lang="en-GB" dirty="0"/>
              <a:t>We have chosen as a group to use the Word MS 365 app and how it can improve the efficiency and quality of care at Sunrise Residential Care Home.</a:t>
            </a:r>
          </a:p>
          <a:p>
            <a:pPr marL="0" indent="0">
              <a:buNone/>
            </a:pPr>
            <a:r>
              <a:rPr lang="en-GB" dirty="0"/>
              <a:t>Microsoft Word is one of the most popular and familiar app that allows the staff of a care home to create and take notes, plans, reports which all are stored in a cloud that can be access by all staff (Microsoft, 2023).</a:t>
            </a:r>
          </a:p>
          <a:p>
            <a:pPr marL="0" indent="0">
              <a:buNone/>
            </a:pPr>
            <a:r>
              <a:rPr lang="en-GB" dirty="0"/>
              <a:t>Sunrise residential care home can use the help of MS Word for daily case notes of the service users the care home supports such as patients with various conditions (NHS Digital, 2022). </a:t>
            </a:r>
          </a:p>
          <a:p>
            <a:pPr marL="0" indent="0">
              <a:buNone/>
            </a:pPr>
            <a:r>
              <a:rPr lang="en-GB" dirty="0"/>
              <a:t>Word can be used for recording the dosage of medication of each person, activities for the service users and food requirements for each individual.</a:t>
            </a:r>
          </a:p>
          <a:p>
            <a:pPr marL="0" indent="0">
              <a:buNone/>
            </a:pPr>
            <a:endParaRPr lang="en-GB" dirty="0">
              <a:solidFill>
                <a:schemeClr val="tx2"/>
              </a:solidFill>
            </a:endParaRPr>
          </a:p>
          <a:p>
            <a:pPr marL="0" indent="0">
              <a:buNone/>
            </a:pPr>
            <a:endParaRPr lang="en-GB" dirty="0">
              <a:solidFill>
                <a:schemeClr val="tx2"/>
              </a:solidFill>
            </a:endParaRPr>
          </a:p>
          <a:p>
            <a:pPr marL="0" indent="0">
              <a:buNone/>
            </a:pPr>
            <a:endParaRPr lang="en-GB" dirty="0">
              <a:solidFill>
                <a:schemeClr val="tx2"/>
              </a:solidFill>
            </a:endParaRPr>
          </a:p>
          <a:p>
            <a:endParaRPr lang="en-GB" dirty="0">
              <a:solidFill>
                <a:srgbClr val="FF0000"/>
              </a:solidFill>
            </a:endParaRPr>
          </a:p>
        </p:txBody>
      </p:sp>
      <p:sp>
        <p:nvSpPr>
          <p:cNvPr id="5" name="Footer Placeholder 3">
            <a:extLst>
              <a:ext uri="{FF2B5EF4-FFF2-40B4-BE49-F238E27FC236}">
                <a16:creationId xmlns:a16="http://schemas.microsoft.com/office/drawing/2014/main" id="{69693AA9-6A22-5D37-AD77-4AD09D4D3C7A}"/>
              </a:ext>
            </a:extLst>
          </p:cNvPr>
          <p:cNvSpPr>
            <a:spLocks noGrp="1"/>
          </p:cNvSpPr>
          <p:nvPr>
            <p:ph type="ftr" sz="quarter" idx="11"/>
          </p:nvPr>
        </p:nvSpPr>
        <p:spPr>
          <a:xfrm>
            <a:off x="8204322" y="6252881"/>
            <a:ext cx="3859795" cy="304801"/>
          </a:xfrm>
        </p:spPr>
        <p:txBody>
          <a:bodyPr/>
          <a:lstStyle/>
          <a:p>
            <a:r>
              <a:rPr lang="en-GB" sz="1200" b="1" dirty="0">
                <a:solidFill>
                  <a:schemeClr val="tx1">
                    <a:alpha val="60000"/>
                  </a:schemeClr>
                </a:solidFill>
              </a:rPr>
              <a:t>Andrei Cristian Nanu</a:t>
            </a:r>
          </a:p>
        </p:txBody>
      </p:sp>
    </p:spTree>
    <p:extLst>
      <p:ext uri="{BB962C8B-B14F-4D97-AF65-F5344CB8AC3E}">
        <p14:creationId xmlns:p14="http://schemas.microsoft.com/office/powerpoint/2010/main" val="9099307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8689258" cy="1487661"/>
          </a:xfrm>
        </p:spPr>
        <p:txBody>
          <a:bodyPr>
            <a:normAutofit fontScale="90000"/>
          </a:bodyPr>
          <a:lstStyle/>
          <a:p>
            <a:r>
              <a:rPr lang="en-GB" sz="3600" dirty="0">
                <a:solidFill>
                  <a:schemeClr val="tx1"/>
                </a:solidFill>
              </a:rPr>
              <a:t>Benefits and Limitations within Sunrise Residential Care Home and Limitation</a:t>
            </a:r>
            <a:br>
              <a:rPr lang="en-GB" dirty="0">
                <a:solidFill>
                  <a:schemeClr val="tx1"/>
                </a:solidFill>
              </a:rPr>
            </a:br>
            <a:endParaRPr lang="en-GB" dirty="0">
              <a:solidFill>
                <a:schemeClr val="tx1"/>
              </a:solidFill>
            </a:endParaRPr>
          </a:p>
        </p:txBody>
      </p:sp>
      <p:sp>
        <p:nvSpPr>
          <p:cNvPr id="3" name="Content Placeholder 2"/>
          <p:cNvSpPr>
            <a:spLocks noGrp="1"/>
          </p:cNvSpPr>
          <p:nvPr>
            <p:ph idx="1"/>
          </p:nvPr>
        </p:nvSpPr>
        <p:spPr>
          <a:xfrm>
            <a:off x="838200" y="1852786"/>
            <a:ext cx="3301181" cy="1487661"/>
          </a:xfrm>
        </p:spPr>
        <p:txBody>
          <a:bodyPr/>
          <a:lstStyle/>
          <a:p>
            <a:pPr marL="0" indent="0">
              <a:buNone/>
            </a:pPr>
            <a:endParaRPr lang="en-GB" dirty="0"/>
          </a:p>
          <a:p>
            <a:pPr marL="0" indent="0">
              <a:buNone/>
            </a:pPr>
            <a:endParaRPr lang="en-GB" dirty="0"/>
          </a:p>
        </p:txBody>
      </p:sp>
      <p:sp>
        <p:nvSpPr>
          <p:cNvPr id="7" name="Footer Placeholder 3">
            <a:extLst>
              <a:ext uri="{FF2B5EF4-FFF2-40B4-BE49-F238E27FC236}">
                <a16:creationId xmlns:a16="http://schemas.microsoft.com/office/drawing/2014/main" id="{F859ECA4-F413-9FAC-8D4C-5790CFB552C2}"/>
              </a:ext>
            </a:extLst>
          </p:cNvPr>
          <p:cNvSpPr>
            <a:spLocks noGrp="1"/>
          </p:cNvSpPr>
          <p:nvPr>
            <p:ph type="ftr" sz="quarter" idx="11"/>
          </p:nvPr>
        </p:nvSpPr>
        <p:spPr>
          <a:xfrm>
            <a:off x="8204322" y="6252881"/>
            <a:ext cx="3859795" cy="304801"/>
          </a:xfrm>
        </p:spPr>
        <p:txBody>
          <a:bodyPr/>
          <a:lstStyle/>
          <a:p>
            <a:r>
              <a:rPr lang="en-GB" sz="1200" b="1" dirty="0">
                <a:solidFill>
                  <a:schemeClr val="tx1">
                    <a:alpha val="60000"/>
                  </a:schemeClr>
                </a:solidFill>
              </a:rPr>
              <a:t>Andrei Cristian Nanu</a:t>
            </a:r>
          </a:p>
        </p:txBody>
      </p:sp>
      <p:sp>
        <p:nvSpPr>
          <p:cNvPr id="8" name="Title 1">
            <a:extLst>
              <a:ext uri="{FF2B5EF4-FFF2-40B4-BE49-F238E27FC236}">
                <a16:creationId xmlns:a16="http://schemas.microsoft.com/office/drawing/2014/main" id="{7657514A-DF8B-5F95-2D79-629BC1394972}"/>
              </a:ext>
            </a:extLst>
          </p:cNvPr>
          <p:cNvSpPr txBox="1">
            <a:spLocks/>
          </p:cNvSpPr>
          <p:nvPr/>
        </p:nvSpPr>
        <p:spPr>
          <a:xfrm>
            <a:off x="390832" y="1600788"/>
            <a:ext cx="9583994" cy="2467465"/>
          </a:xfrm>
          <a:prstGeom prst="rect">
            <a:avLst/>
          </a:prstGeom>
        </p:spPr>
        <p:txBody>
          <a:bodyPr vert="horz" lIns="91440" tIns="45720" rIns="91440" bIns="45720" rtlCol="0" anchor="t">
            <a:normAutofit fontScale="25000" lnSpcReduction="20000"/>
          </a:bodyPr>
          <a:lst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GB" sz="7200" dirty="0">
                <a:solidFill>
                  <a:srgbClr val="FFFF00"/>
                </a:solidFill>
              </a:rPr>
              <a:t>Benefits: </a:t>
            </a:r>
          </a:p>
          <a:p>
            <a:pPr marL="342900" indent="-342900">
              <a:buFont typeface="Arial" panose="020B0604020202020204" pitchFamily="34" charset="0"/>
              <a:buChar char="•"/>
            </a:pPr>
            <a:r>
              <a:rPr lang="en-GB" sz="7200" dirty="0">
                <a:solidFill>
                  <a:schemeClr val="tx1"/>
                </a:solidFill>
              </a:rPr>
              <a:t>Word is easily accessible for most service providers (</a:t>
            </a:r>
            <a:r>
              <a:rPr lang="en-GB" sz="7200" dirty="0">
                <a:solidFill>
                  <a:srgbClr val="FFFF00"/>
                </a:solidFill>
              </a:rPr>
              <a:t>staff</a:t>
            </a:r>
            <a:r>
              <a:rPr lang="en-GB" sz="7200" dirty="0">
                <a:solidFill>
                  <a:schemeClr val="tx1"/>
                </a:solidFill>
              </a:rPr>
              <a:t>) (Jisc, 2022)</a:t>
            </a:r>
          </a:p>
          <a:p>
            <a:pPr marL="342900" indent="-342900">
              <a:buFont typeface="Arial" panose="020B0604020202020204" pitchFamily="34" charset="0"/>
              <a:buChar char="•"/>
            </a:pPr>
            <a:r>
              <a:rPr lang="en-GB" sz="7200" dirty="0">
                <a:solidFill>
                  <a:schemeClr val="tx1"/>
                </a:solidFill>
              </a:rPr>
              <a:t>Service providers can use Word for more than one use such as letters case notes statement assessments</a:t>
            </a:r>
          </a:p>
          <a:p>
            <a:pPr marL="342900" indent="-342900">
              <a:buFont typeface="Arial" panose="020B0604020202020204" pitchFamily="34" charset="0"/>
              <a:buChar char="•"/>
            </a:pPr>
            <a:r>
              <a:rPr lang="en-GB" sz="7200" dirty="0">
                <a:solidFill>
                  <a:schemeClr val="tx1"/>
                </a:solidFill>
              </a:rPr>
              <a:t>When a new patient comes to the care home, part of their admission paperwork can be done using the help of MS Word.</a:t>
            </a:r>
          </a:p>
          <a:p>
            <a:pPr marL="342900" indent="-342900">
              <a:buFont typeface="Arial" panose="020B0604020202020204" pitchFamily="34" charset="0"/>
              <a:buChar char="•"/>
            </a:pPr>
            <a:r>
              <a:rPr lang="en-GB" sz="7200" dirty="0">
                <a:solidFill>
                  <a:schemeClr val="tx1"/>
                </a:solidFill>
              </a:rPr>
              <a:t>MS Word can be used by all staff, and they can share files to each other easily, they also can have access seeing the files that are created (Health Education England, 2023). </a:t>
            </a:r>
          </a:p>
          <a:p>
            <a:pPr marL="342900" indent="-342900">
              <a:buFont typeface="Arial" panose="020B0604020202020204" pitchFamily="34" charset="0"/>
              <a:buChar char="•"/>
            </a:pPr>
            <a:r>
              <a:rPr lang="en-GB" sz="7200" dirty="0">
                <a:solidFill>
                  <a:schemeClr val="tx1"/>
                </a:solidFill>
              </a:rPr>
              <a:t>Documents can be password protected to safeguard sensitive information about the service users (ICO, 2023).</a:t>
            </a:r>
            <a:br>
              <a:rPr lang="en-GB" dirty="0">
                <a:solidFill>
                  <a:schemeClr val="tx1"/>
                </a:solidFill>
              </a:rPr>
            </a:br>
            <a:endParaRPr lang="en-GB" dirty="0">
              <a:solidFill>
                <a:schemeClr val="tx1"/>
              </a:solidFill>
            </a:endParaRPr>
          </a:p>
        </p:txBody>
      </p:sp>
      <p:sp>
        <p:nvSpPr>
          <p:cNvPr id="9" name="Content Placeholder 2">
            <a:extLst>
              <a:ext uri="{FF2B5EF4-FFF2-40B4-BE49-F238E27FC236}">
                <a16:creationId xmlns:a16="http://schemas.microsoft.com/office/drawing/2014/main" id="{99909AB5-FAEE-59D2-BE05-81A540D70E9F}"/>
              </a:ext>
            </a:extLst>
          </p:cNvPr>
          <p:cNvSpPr txBox="1">
            <a:spLocks/>
          </p:cNvSpPr>
          <p:nvPr/>
        </p:nvSpPr>
        <p:spPr>
          <a:xfrm>
            <a:off x="1000432" y="4084277"/>
            <a:ext cx="3301181" cy="1487661"/>
          </a:xfrm>
          <a:prstGeom prst="rect">
            <a:avLst/>
          </a:prstGeom>
        </p:spPr>
        <p:txBody>
          <a:bodyPr vert="horz" lIns="91440" tIns="45720" rIns="91440" bIns="45720" rtlCol="0">
            <a:normAutofit/>
          </a:bodyPr>
          <a:lst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a:lstStyle>
          <a:p>
            <a:pPr marL="0" indent="0">
              <a:buFont typeface="Wingdings 3" charset="2"/>
              <a:buNone/>
            </a:pPr>
            <a:endParaRPr lang="en-GB"/>
          </a:p>
          <a:p>
            <a:pPr marL="0" indent="0">
              <a:buFont typeface="Wingdings 3" charset="2"/>
              <a:buNone/>
            </a:pPr>
            <a:endParaRPr lang="en-GB" dirty="0"/>
          </a:p>
        </p:txBody>
      </p:sp>
      <p:sp>
        <p:nvSpPr>
          <p:cNvPr id="10" name="Title 1">
            <a:extLst>
              <a:ext uri="{FF2B5EF4-FFF2-40B4-BE49-F238E27FC236}">
                <a16:creationId xmlns:a16="http://schemas.microsoft.com/office/drawing/2014/main" id="{20909A52-2C98-4FB5-D771-07A52D0CAABA}"/>
              </a:ext>
            </a:extLst>
          </p:cNvPr>
          <p:cNvSpPr txBox="1">
            <a:spLocks/>
          </p:cNvSpPr>
          <p:nvPr/>
        </p:nvSpPr>
        <p:spPr>
          <a:xfrm>
            <a:off x="579721" y="4272964"/>
            <a:ext cx="8689258" cy="2219911"/>
          </a:xfrm>
          <a:prstGeom prst="rect">
            <a:avLst/>
          </a:prstGeom>
        </p:spPr>
        <p:txBody>
          <a:bodyPr vert="horz" lIns="91440" tIns="45720" rIns="91440" bIns="45720" rtlCol="0" anchor="t">
            <a:noAutofit/>
          </a:bodyPr>
          <a:lst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GB" sz="1800" dirty="0">
                <a:solidFill>
                  <a:srgbClr val="FFFF00"/>
                </a:solidFill>
              </a:rPr>
              <a:t>Limitations:</a:t>
            </a:r>
          </a:p>
          <a:p>
            <a:pPr marL="342900" indent="-342900">
              <a:buFont typeface="Arial" panose="020B0604020202020204" pitchFamily="34" charset="0"/>
              <a:buChar char="•"/>
            </a:pPr>
            <a:r>
              <a:rPr lang="en-GB" sz="1800" dirty="0">
                <a:solidFill>
                  <a:schemeClr val="tx1"/>
                </a:solidFill>
              </a:rPr>
              <a:t>MS Word must be bought or have subscription so therefore the residential care home must pay a monthly/yearly app subscription (Microsoft, 2023).</a:t>
            </a:r>
          </a:p>
          <a:p>
            <a:pPr marL="342900" indent="-342900">
              <a:buFont typeface="Arial" panose="020B0604020202020204" pitchFamily="34" charset="0"/>
              <a:buChar char="•"/>
            </a:pPr>
            <a:r>
              <a:rPr lang="en-GB" sz="1800" dirty="0">
                <a:solidFill>
                  <a:schemeClr val="tx1"/>
                </a:solidFill>
              </a:rPr>
              <a:t>Staff are not confident in using a digital tool.</a:t>
            </a:r>
          </a:p>
          <a:p>
            <a:pPr marL="342900" indent="-342900">
              <a:buFont typeface="Arial" panose="020B0604020202020204" pitchFamily="34" charset="0"/>
              <a:buChar char="•"/>
            </a:pPr>
            <a:r>
              <a:rPr lang="en-GB" sz="1800" dirty="0">
                <a:solidFill>
                  <a:schemeClr val="tx1"/>
                </a:solidFill>
              </a:rPr>
              <a:t>If all staff is using a Word file at the same time this can cause a mix-up and inconsistent records.</a:t>
            </a:r>
            <a:br>
              <a:rPr lang="en-GB" sz="2000" dirty="0">
                <a:solidFill>
                  <a:schemeClr val="tx1"/>
                </a:solidFill>
              </a:rPr>
            </a:br>
            <a:endParaRPr lang="en-GB" sz="2000" dirty="0">
              <a:solidFill>
                <a:schemeClr val="tx1"/>
              </a:solidFill>
            </a:endParaRPr>
          </a:p>
        </p:txBody>
      </p:sp>
    </p:spTree>
    <p:extLst>
      <p:ext uri="{BB962C8B-B14F-4D97-AF65-F5344CB8AC3E}">
        <p14:creationId xmlns:p14="http://schemas.microsoft.com/office/powerpoint/2010/main" val="77002376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C173C0-AC73-C234-5FCD-37078E6FBA8B}"/>
              </a:ext>
            </a:extLst>
          </p:cNvPr>
          <p:cNvSpPr>
            <a:spLocks noGrp="1"/>
          </p:cNvSpPr>
          <p:nvPr>
            <p:ph type="title"/>
          </p:nvPr>
        </p:nvSpPr>
        <p:spPr>
          <a:xfrm>
            <a:off x="320944" y="609601"/>
            <a:ext cx="9825946" cy="1189702"/>
          </a:xfrm>
        </p:spPr>
        <p:txBody>
          <a:bodyPr/>
          <a:lstStyle/>
          <a:p>
            <a:pPr algn="ctr"/>
            <a:r>
              <a:rPr lang="en-GB" sz="3200" dirty="0">
                <a:solidFill>
                  <a:schemeClr val="tx1"/>
                </a:solidFill>
              </a:rPr>
              <a:t>Communication and Collaboration tool (Microsoft Teams)</a:t>
            </a:r>
          </a:p>
        </p:txBody>
      </p:sp>
      <p:sp>
        <p:nvSpPr>
          <p:cNvPr id="3" name="Content Placeholder 2">
            <a:extLst>
              <a:ext uri="{FF2B5EF4-FFF2-40B4-BE49-F238E27FC236}">
                <a16:creationId xmlns:a16="http://schemas.microsoft.com/office/drawing/2014/main" id="{1535A29A-8F6A-40B2-078A-46F62ED8BAB8}"/>
              </a:ext>
            </a:extLst>
          </p:cNvPr>
          <p:cNvSpPr>
            <a:spLocks noGrp="1"/>
          </p:cNvSpPr>
          <p:nvPr>
            <p:ph idx="1"/>
          </p:nvPr>
        </p:nvSpPr>
        <p:spPr>
          <a:xfrm>
            <a:off x="945995" y="2658615"/>
            <a:ext cx="8946541" cy="3103089"/>
          </a:xfrm>
        </p:spPr>
        <p:txBody>
          <a:bodyPr/>
          <a:lstStyle/>
          <a:p>
            <a:pPr marL="0" indent="0">
              <a:buNone/>
            </a:pPr>
            <a:r>
              <a:rPr lang="en-US" dirty="0"/>
              <a:t>Sunrise residential care home can use the help of Microsoft Teams to communicate within the organization </a:t>
            </a:r>
            <a:r>
              <a:rPr lang="en-GB" dirty="0"/>
              <a:t>(Microsoft, 2023)</a:t>
            </a:r>
            <a:r>
              <a:rPr lang="en-US" dirty="0"/>
              <a:t>. </a:t>
            </a:r>
          </a:p>
          <a:p>
            <a:pPr marL="0" indent="0">
              <a:buNone/>
            </a:pPr>
            <a:r>
              <a:rPr lang="en-US" dirty="0"/>
              <a:t>It can be used to create meeting calls and use the chat message for various reasons.</a:t>
            </a:r>
          </a:p>
          <a:p>
            <a:pPr marL="0" indent="0">
              <a:buNone/>
            </a:pPr>
            <a:r>
              <a:rPr lang="en-US" dirty="0"/>
              <a:t>The care home can have virtual meetings with other professionals such as GP and social workers </a:t>
            </a:r>
            <a:r>
              <a:rPr lang="en-GB" dirty="0"/>
              <a:t>(Health Education England, 2023)</a:t>
            </a:r>
            <a:r>
              <a:rPr lang="en-US" dirty="0"/>
              <a:t>.</a:t>
            </a:r>
          </a:p>
          <a:p>
            <a:pPr marL="0" indent="0">
              <a:buNone/>
            </a:pPr>
            <a:r>
              <a:rPr lang="en-US" dirty="0"/>
              <a:t> </a:t>
            </a:r>
          </a:p>
        </p:txBody>
      </p:sp>
      <p:sp>
        <p:nvSpPr>
          <p:cNvPr id="5" name="Footer Placeholder 3">
            <a:extLst>
              <a:ext uri="{FF2B5EF4-FFF2-40B4-BE49-F238E27FC236}">
                <a16:creationId xmlns:a16="http://schemas.microsoft.com/office/drawing/2014/main" id="{D6C6B869-DE1C-1B8E-E2B6-FB7FB2C82E07}"/>
              </a:ext>
            </a:extLst>
          </p:cNvPr>
          <p:cNvSpPr>
            <a:spLocks noGrp="1"/>
          </p:cNvSpPr>
          <p:nvPr>
            <p:ph type="ftr" sz="quarter" idx="11"/>
          </p:nvPr>
        </p:nvSpPr>
        <p:spPr>
          <a:xfrm>
            <a:off x="8204322" y="6252881"/>
            <a:ext cx="3859795" cy="304801"/>
          </a:xfrm>
        </p:spPr>
        <p:txBody>
          <a:bodyPr/>
          <a:lstStyle/>
          <a:p>
            <a:r>
              <a:rPr lang="en-GB" sz="1200" b="1" dirty="0">
                <a:solidFill>
                  <a:schemeClr val="tx1">
                    <a:alpha val="60000"/>
                  </a:schemeClr>
                </a:solidFill>
              </a:rPr>
              <a:t>Madalina Andreea Catana</a:t>
            </a:r>
          </a:p>
        </p:txBody>
      </p:sp>
    </p:spTree>
    <p:extLst>
      <p:ext uri="{BB962C8B-B14F-4D97-AF65-F5344CB8AC3E}">
        <p14:creationId xmlns:p14="http://schemas.microsoft.com/office/powerpoint/2010/main" val="47712196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E8D502-410B-CE2B-D683-612A22B18701}"/>
              </a:ext>
            </a:extLst>
          </p:cNvPr>
          <p:cNvSpPr>
            <a:spLocks noGrp="1"/>
          </p:cNvSpPr>
          <p:nvPr>
            <p:ph type="title"/>
          </p:nvPr>
        </p:nvSpPr>
        <p:spPr>
          <a:xfrm>
            <a:off x="1115220" y="414836"/>
            <a:ext cx="9018999" cy="992624"/>
          </a:xfrm>
        </p:spPr>
        <p:txBody>
          <a:bodyPr/>
          <a:lstStyle/>
          <a:p>
            <a:r>
              <a:rPr lang="en-GB" sz="4000" dirty="0">
                <a:solidFill>
                  <a:schemeClr val="tx1"/>
                </a:solidFill>
              </a:rPr>
              <a:t>Advantages and Limitations</a:t>
            </a:r>
          </a:p>
        </p:txBody>
      </p:sp>
      <p:sp>
        <p:nvSpPr>
          <p:cNvPr id="5" name="Footer Placeholder 3">
            <a:extLst>
              <a:ext uri="{FF2B5EF4-FFF2-40B4-BE49-F238E27FC236}">
                <a16:creationId xmlns:a16="http://schemas.microsoft.com/office/drawing/2014/main" id="{1C28ED88-C86B-0C6C-FA73-CC3768803CA6}"/>
              </a:ext>
            </a:extLst>
          </p:cNvPr>
          <p:cNvSpPr>
            <a:spLocks noGrp="1"/>
          </p:cNvSpPr>
          <p:nvPr>
            <p:ph type="ftr" sz="quarter" idx="11"/>
          </p:nvPr>
        </p:nvSpPr>
        <p:spPr>
          <a:xfrm>
            <a:off x="8204322" y="6252881"/>
            <a:ext cx="3859795" cy="304801"/>
          </a:xfrm>
        </p:spPr>
        <p:txBody>
          <a:bodyPr/>
          <a:lstStyle/>
          <a:p>
            <a:r>
              <a:rPr lang="en-GB" sz="1200" b="1" dirty="0">
                <a:solidFill>
                  <a:schemeClr val="tx1">
                    <a:alpha val="60000"/>
                  </a:schemeClr>
                </a:solidFill>
              </a:rPr>
              <a:t>Madalina Andreea Catana</a:t>
            </a:r>
          </a:p>
        </p:txBody>
      </p:sp>
      <p:sp>
        <p:nvSpPr>
          <p:cNvPr id="7" name="Content Placeholder 6">
            <a:extLst>
              <a:ext uri="{FF2B5EF4-FFF2-40B4-BE49-F238E27FC236}">
                <a16:creationId xmlns:a16="http://schemas.microsoft.com/office/drawing/2014/main" id="{D438FC34-FCA8-44F6-E340-A5890421E7CE}"/>
              </a:ext>
            </a:extLst>
          </p:cNvPr>
          <p:cNvSpPr>
            <a:spLocks noGrp="1"/>
          </p:cNvSpPr>
          <p:nvPr>
            <p:ph idx="1"/>
          </p:nvPr>
        </p:nvSpPr>
        <p:spPr>
          <a:xfrm>
            <a:off x="828009" y="1318969"/>
            <a:ext cx="9018999" cy="4560721"/>
          </a:xfrm>
        </p:spPr>
        <p:txBody>
          <a:bodyPr>
            <a:normAutofit lnSpcReduction="10000"/>
          </a:bodyPr>
          <a:lstStyle/>
          <a:p>
            <a:pPr marL="0" indent="0">
              <a:buNone/>
            </a:pPr>
            <a:r>
              <a:rPr lang="en-GB" dirty="0">
                <a:solidFill>
                  <a:srgbClr val="FFFF00"/>
                </a:solidFill>
              </a:rPr>
              <a:t>Advantages:</a:t>
            </a:r>
          </a:p>
          <a:p>
            <a:pPr marL="0" indent="0">
              <a:buNone/>
            </a:pPr>
            <a:r>
              <a:rPr lang="en-GB" dirty="0"/>
              <a:t>Communication becomes easier and quicker (Digital Unite, 2023).</a:t>
            </a:r>
          </a:p>
          <a:p>
            <a:pPr marL="0" indent="0">
              <a:buNone/>
            </a:pPr>
            <a:r>
              <a:rPr lang="en-GB" dirty="0"/>
              <a:t>Microsoft Teams can be time-saving because everything can be done paperless.</a:t>
            </a:r>
          </a:p>
          <a:p>
            <a:pPr marL="0" indent="0">
              <a:buNone/>
            </a:pPr>
            <a:r>
              <a:rPr lang="en-GB" dirty="0"/>
              <a:t>Microsoft Teams can be used to co-edit word documents straight away from the app (Microsoft, 2023).</a:t>
            </a:r>
          </a:p>
          <a:p>
            <a:pPr marL="0" indent="0">
              <a:buNone/>
            </a:pPr>
            <a:r>
              <a:rPr lang="en-GB" dirty="0">
                <a:solidFill>
                  <a:srgbClr val="FFFF00"/>
                </a:solidFill>
              </a:rPr>
              <a:t>Limitations:</a:t>
            </a:r>
          </a:p>
          <a:p>
            <a:pPr marL="0" indent="0">
              <a:buNone/>
            </a:pPr>
            <a:r>
              <a:rPr lang="en-GB" dirty="0"/>
              <a:t>Older or less tech-experienced staff may struggle and require training (Digital Unite, 2023)..</a:t>
            </a:r>
          </a:p>
          <a:p>
            <a:pPr marL="0" indent="0">
              <a:buNone/>
            </a:pPr>
            <a:r>
              <a:rPr lang="en-GB" dirty="0"/>
              <a:t>Teams need to be connected to a stable internet connection at all times.</a:t>
            </a:r>
          </a:p>
          <a:p>
            <a:pPr marL="0" indent="0">
              <a:buNone/>
            </a:pPr>
            <a:r>
              <a:rPr lang="en-GB" dirty="0"/>
              <a:t>Not related work information can result in staff confusion.</a:t>
            </a:r>
          </a:p>
        </p:txBody>
      </p:sp>
    </p:spTree>
    <p:extLst>
      <p:ext uri="{BB962C8B-B14F-4D97-AF65-F5344CB8AC3E}">
        <p14:creationId xmlns:p14="http://schemas.microsoft.com/office/powerpoint/2010/main" val="68179877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0F5868-2650-0C20-7350-BB62E2FE158A}"/>
              </a:ext>
            </a:extLst>
          </p:cNvPr>
          <p:cNvSpPr>
            <a:spLocks noGrp="1"/>
          </p:cNvSpPr>
          <p:nvPr>
            <p:ph type="title"/>
          </p:nvPr>
        </p:nvSpPr>
        <p:spPr/>
        <p:txBody>
          <a:bodyPr/>
          <a:lstStyle/>
          <a:p>
            <a:r>
              <a:rPr lang="en-GB" dirty="0">
                <a:solidFill>
                  <a:schemeClr val="tx1"/>
                </a:solidFill>
              </a:rPr>
              <a:t>Digital Literacy</a:t>
            </a:r>
          </a:p>
        </p:txBody>
      </p:sp>
      <p:sp>
        <p:nvSpPr>
          <p:cNvPr id="3" name="Content Placeholder 2">
            <a:extLst>
              <a:ext uri="{FF2B5EF4-FFF2-40B4-BE49-F238E27FC236}">
                <a16:creationId xmlns:a16="http://schemas.microsoft.com/office/drawing/2014/main" id="{21133BE0-F079-8F70-1C6E-68D31389D151}"/>
              </a:ext>
            </a:extLst>
          </p:cNvPr>
          <p:cNvSpPr>
            <a:spLocks noGrp="1"/>
          </p:cNvSpPr>
          <p:nvPr>
            <p:ph idx="1"/>
          </p:nvPr>
        </p:nvSpPr>
        <p:spPr>
          <a:xfrm>
            <a:off x="955828" y="1853248"/>
            <a:ext cx="8946541" cy="4195481"/>
          </a:xfrm>
        </p:spPr>
        <p:txBody>
          <a:bodyPr/>
          <a:lstStyle/>
          <a:p>
            <a:pPr marL="0" indent="0">
              <a:buNone/>
            </a:pPr>
            <a:r>
              <a:rPr lang="en-GB" dirty="0"/>
              <a:t>Digital literacy is not only knowing how to use computers or software like MS 365. This is about being confident in using technology to offer an amazing care service (Jisc, 2022).</a:t>
            </a:r>
          </a:p>
          <a:p>
            <a:pPr marL="0" indent="0">
              <a:buNone/>
            </a:pPr>
            <a:r>
              <a:rPr lang="en-GB" dirty="0"/>
              <a:t>The Sunrise residential care home is moving towards the digital era which means that the paperwork it’s being reduced, the record-keeping will be automatically accurate and supports it’s being offered faster (NHS Digital, 2022).</a:t>
            </a:r>
          </a:p>
          <a:p>
            <a:pPr marL="0" indent="0">
              <a:buNone/>
            </a:pPr>
            <a:r>
              <a:rPr lang="en-GB" dirty="0"/>
              <a:t>The staff at Sunrise residential care home are going to communicate and coordinate each other quicker and efficient to offer high quality care services (Health Education England, 2023).</a:t>
            </a:r>
          </a:p>
        </p:txBody>
      </p:sp>
      <p:sp>
        <p:nvSpPr>
          <p:cNvPr id="5" name="Footer Placeholder 3">
            <a:extLst>
              <a:ext uri="{FF2B5EF4-FFF2-40B4-BE49-F238E27FC236}">
                <a16:creationId xmlns:a16="http://schemas.microsoft.com/office/drawing/2014/main" id="{FFAAC6C1-AA60-2773-12C6-A9A1CD95FA48}"/>
              </a:ext>
            </a:extLst>
          </p:cNvPr>
          <p:cNvSpPr>
            <a:spLocks noGrp="1"/>
          </p:cNvSpPr>
          <p:nvPr>
            <p:ph type="ftr" sz="quarter" idx="11"/>
          </p:nvPr>
        </p:nvSpPr>
        <p:spPr>
          <a:xfrm>
            <a:off x="8204322" y="6252881"/>
            <a:ext cx="3859795" cy="304801"/>
          </a:xfrm>
        </p:spPr>
        <p:txBody>
          <a:bodyPr/>
          <a:lstStyle/>
          <a:p>
            <a:pPr defTabSz="914400">
              <a:defRPr/>
            </a:pPr>
            <a:r>
              <a:rPr lang="en-GB" sz="1200" b="1" dirty="0"/>
              <a:t>Rosa Maria Dos Santos</a:t>
            </a:r>
          </a:p>
        </p:txBody>
      </p:sp>
    </p:spTree>
    <p:extLst>
      <p:ext uri="{BB962C8B-B14F-4D97-AF65-F5344CB8AC3E}">
        <p14:creationId xmlns:p14="http://schemas.microsoft.com/office/powerpoint/2010/main" val="263714661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04293" y="472383"/>
            <a:ext cx="9404723" cy="1400530"/>
          </a:xfrm>
        </p:spPr>
        <p:txBody>
          <a:bodyPr/>
          <a:lstStyle/>
          <a:p>
            <a:r>
              <a:rPr lang="en-GB" sz="4000" dirty="0">
                <a:solidFill>
                  <a:schemeClr val="tx1"/>
                </a:solidFill>
              </a:rPr>
              <a:t>Checklist for Digital Safety</a:t>
            </a:r>
          </a:p>
        </p:txBody>
      </p:sp>
      <p:sp>
        <p:nvSpPr>
          <p:cNvPr id="3" name="Content Placeholder 2"/>
          <p:cNvSpPr>
            <a:spLocks noGrp="1"/>
          </p:cNvSpPr>
          <p:nvPr>
            <p:ph idx="1"/>
          </p:nvPr>
        </p:nvSpPr>
        <p:spPr>
          <a:xfrm>
            <a:off x="1104293" y="2023421"/>
            <a:ext cx="8946541" cy="4195481"/>
          </a:xfrm>
        </p:spPr>
        <p:txBody>
          <a:bodyPr>
            <a:normAutofit/>
          </a:bodyPr>
          <a:lstStyle/>
          <a:p>
            <a:pPr marL="0" indent="0">
              <a:buNone/>
            </a:pPr>
            <a:r>
              <a:rPr lang="en-GB" dirty="0"/>
              <a:t>The security for Sunrise Residential care home will require to have:</a:t>
            </a:r>
          </a:p>
          <a:p>
            <a:pPr marL="0" indent="0">
              <a:buNone/>
            </a:pPr>
            <a:r>
              <a:rPr lang="en-GB" dirty="0"/>
              <a:t>Secure logins such as strong and unique passwords, a multi-factor authentication and change the passwords regularly (ICO, 2023).</a:t>
            </a:r>
          </a:p>
          <a:p>
            <a:pPr marL="0" indent="0">
              <a:buNone/>
            </a:pPr>
            <a:r>
              <a:rPr lang="en-GB" dirty="0"/>
              <a:t>Email safety such as verifying your emails and never share passwords.</a:t>
            </a:r>
          </a:p>
          <a:p>
            <a:pPr marL="0" indent="0">
              <a:buNone/>
            </a:pPr>
            <a:r>
              <a:rPr lang="en-GB" dirty="0"/>
              <a:t>Maintaining patient confidentiality through locking the screen when away and do not keep old documents on record (NHS Digital, 2022).</a:t>
            </a:r>
          </a:p>
          <a:p>
            <a:pPr marL="0" indent="0">
              <a:buNone/>
            </a:pPr>
            <a:r>
              <a:rPr lang="en-GB" dirty="0"/>
              <a:t>The staff needs to be supported with training and awareness provided so they will learn how to apply digital safety, also keeping track of any suspicious activity (Health Education England, 2023).</a:t>
            </a:r>
          </a:p>
        </p:txBody>
      </p:sp>
      <p:sp>
        <p:nvSpPr>
          <p:cNvPr id="5" name="Footer Placeholder 3">
            <a:extLst>
              <a:ext uri="{FF2B5EF4-FFF2-40B4-BE49-F238E27FC236}">
                <a16:creationId xmlns:a16="http://schemas.microsoft.com/office/drawing/2014/main" id="{627A91A0-D398-BF76-ECB8-7B8C4666C8C7}"/>
              </a:ext>
            </a:extLst>
          </p:cNvPr>
          <p:cNvSpPr>
            <a:spLocks noGrp="1"/>
          </p:cNvSpPr>
          <p:nvPr>
            <p:ph type="ftr" sz="quarter" idx="11"/>
          </p:nvPr>
        </p:nvSpPr>
        <p:spPr>
          <a:xfrm>
            <a:off x="8204322" y="6252881"/>
            <a:ext cx="3859795" cy="304801"/>
          </a:xfrm>
        </p:spPr>
        <p:txBody>
          <a:bodyPr/>
          <a:lstStyle/>
          <a:p>
            <a:pPr defTabSz="914400">
              <a:defRPr/>
            </a:pPr>
            <a:r>
              <a:rPr lang="en-GB" sz="1200" b="1" dirty="0"/>
              <a:t>Gisela Luz Mayta</a:t>
            </a:r>
          </a:p>
        </p:txBody>
      </p:sp>
    </p:spTree>
    <p:extLst>
      <p:ext uri="{BB962C8B-B14F-4D97-AF65-F5344CB8AC3E}">
        <p14:creationId xmlns:p14="http://schemas.microsoft.com/office/powerpoint/2010/main" val="212479914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62E42E-3F9C-2838-6033-F0B4DE020F91}"/>
              </a:ext>
            </a:extLst>
          </p:cNvPr>
          <p:cNvSpPr>
            <a:spLocks noGrp="1"/>
          </p:cNvSpPr>
          <p:nvPr>
            <p:ph type="title"/>
          </p:nvPr>
        </p:nvSpPr>
        <p:spPr>
          <a:xfrm>
            <a:off x="875201" y="484391"/>
            <a:ext cx="9404723" cy="1400530"/>
          </a:xfrm>
        </p:spPr>
        <p:txBody>
          <a:bodyPr/>
          <a:lstStyle/>
          <a:p>
            <a:r>
              <a:rPr lang="en-GB" dirty="0">
                <a:solidFill>
                  <a:schemeClr val="tx1"/>
                </a:solidFill>
              </a:rPr>
              <a:t>Conclusion</a:t>
            </a:r>
          </a:p>
        </p:txBody>
      </p:sp>
      <p:sp>
        <p:nvSpPr>
          <p:cNvPr id="3" name="Content Placeholder 2">
            <a:extLst>
              <a:ext uri="{FF2B5EF4-FFF2-40B4-BE49-F238E27FC236}">
                <a16:creationId xmlns:a16="http://schemas.microsoft.com/office/drawing/2014/main" id="{B81567CC-0949-5D26-64C0-5A61C92FF082}"/>
              </a:ext>
            </a:extLst>
          </p:cNvPr>
          <p:cNvSpPr>
            <a:spLocks noGrp="1"/>
          </p:cNvSpPr>
          <p:nvPr>
            <p:ph idx="1"/>
          </p:nvPr>
        </p:nvSpPr>
        <p:spPr>
          <a:xfrm>
            <a:off x="875201" y="1621028"/>
            <a:ext cx="8946541" cy="4195481"/>
          </a:xfrm>
        </p:spPr>
        <p:txBody>
          <a:bodyPr>
            <a:normAutofit fontScale="92500" lnSpcReduction="20000"/>
          </a:bodyPr>
          <a:lstStyle/>
          <a:p>
            <a:pPr marL="0" indent="0">
              <a:buNone/>
            </a:pPr>
            <a:r>
              <a:rPr lang="en-GB" dirty="0"/>
              <a:t>In conclusion, the use of digital literacy, these tools and techniques enhance efficiency at Sunrise Residential care home as using Microsoft 365 apps like Microsoft Word and Teams everyone stays connected safely while providing useful high-quality care service to also improve on their daily tasks (Microsoft, 2023).</a:t>
            </a:r>
          </a:p>
          <a:p>
            <a:pPr marL="0" indent="0">
              <a:buNone/>
            </a:pPr>
            <a:r>
              <a:rPr lang="en-GB" dirty="0"/>
              <a:t>The home can be more organised and work together effectively, protecting personal information and practicing safe digital habits (ICO, 2023).</a:t>
            </a:r>
          </a:p>
          <a:p>
            <a:pPr marL="0" indent="0">
              <a:buNone/>
            </a:pPr>
            <a:r>
              <a:rPr lang="en-GB" dirty="0"/>
              <a:t>Overall, this technology helps everyone at Sunrise Residential to work confidently and protect their community online and easy communication between Sunrise staff, GP medical services, hospital and other organizations (Digital Unite, 2023).</a:t>
            </a:r>
          </a:p>
          <a:p>
            <a:pPr marL="0" indent="0">
              <a:buNone/>
            </a:pPr>
            <a:r>
              <a:rPr lang="en-GB" sz="2400" dirty="0"/>
              <a:t>All employees must keep up with digital technology, so they can succeed at the workplace and grow professionally(Jisc, 2022).</a:t>
            </a:r>
          </a:p>
          <a:p>
            <a:pPr marL="0" indent="0">
              <a:buNone/>
            </a:pPr>
            <a:endParaRPr lang="en-GB" dirty="0">
              <a:solidFill>
                <a:srgbClr val="FF0000"/>
              </a:solidFill>
            </a:endParaRPr>
          </a:p>
        </p:txBody>
      </p:sp>
      <p:sp>
        <p:nvSpPr>
          <p:cNvPr id="5" name="Footer Placeholder 3">
            <a:extLst>
              <a:ext uri="{FF2B5EF4-FFF2-40B4-BE49-F238E27FC236}">
                <a16:creationId xmlns:a16="http://schemas.microsoft.com/office/drawing/2014/main" id="{288412DE-1FCF-CF15-55B4-79B75C8CDA2A}"/>
              </a:ext>
            </a:extLst>
          </p:cNvPr>
          <p:cNvSpPr>
            <a:spLocks noGrp="1"/>
          </p:cNvSpPr>
          <p:nvPr>
            <p:ph type="ftr" sz="quarter" idx="11"/>
          </p:nvPr>
        </p:nvSpPr>
        <p:spPr>
          <a:xfrm>
            <a:off x="8204322" y="6252881"/>
            <a:ext cx="3859795" cy="304801"/>
          </a:xfrm>
        </p:spPr>
        <p:txBody>
          <a:bodyPr/>
          <a:lstStyle/>
          <a:p>
            <a:pPr defTabSz="914400">
              <a:defRPr/>
            </a:pPr>
            <a:r>
              <a:rPr lang="en-GB" sz="1200" b="1" dirty="0"/>
              <a:t>Sofia Yasmin Sethi</a:t>
            </a:r>
          </a:p>
        </p:txBody>
      </p:sp>
    </p:spTree>
    <p:extLst>
      <p:ext uri="{BB962C8B-B14F-4D97-AF65-F5344CB8AC3E}">
        <p14:creationId xmlns:p14="http://schemas.microsoft.com/office/powerpoint/2010/main" val="66579430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94C661-6CC5-0D06-77D7-296AD5D447D3}"/>
              </a:ext>
            </a:extLst>
          </p:cNvPr>
          <p:cNvSpPr>
            <a:spLocks noGrp="1"/>
          </p:cNvSpPr>
          <p:nvPr>
            <p:ph type="title"/>
          </p:nvPr>
        </p:nvSpPr>
        <p:spPr/>
        <p:txBody>
          <a:bodyPr/>
          <a:lstStyle/>
          <a:p>
            <a:r>
              <a:rPr lang="en-GB" dirty="0">
                <a:solidFill>
                  <a:schemeClr val="tx1"/>
                </a:solidFill>
              </a:rPr>
              <a:t>References</a:t>
            </a:r>
          </a:p>
        </p:txBody>
      </p:sp>
      <p:sp>
        <p:nvSpPr>
          <p:cNvPr id="4" name="Rectangle 1">
            <a:extLst>
              <a:ext uri="{FF2B5EF4-FFF2-40B4-BE49-F238E27FC236}">
                <a16:creationId xmlns:a16="http://schemas.microsoft.com/office/drawing/2014/main" id="{61DF6B5E-20CE-BB21-EE11-5C05B3B4CB9D}"/>
              </a:ext>
            </a:extLst>
          </p:cNvPr>
          <p:cNvSpPr>
            <a:spLocks noGrp="1" noChangeArrowheads="1"/>
          </p:cNvSpPr>
          <p:nvPr>
            <p:ph idx="1"/>
          </p:nvPr>
        </p:nvSpPr>
        <p:spPr bwMode="auto">
          <a:xfrm>
            <a:off x="955827" y="1676076"/>
            <a:ext cx="8571631" cy="397031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None/>
              <a:tabLst/>
            </a:pPr>
            <a:r>
              <a:rPr kumimoji="0" lang="en-US" altLang="en-US" sz="1800" b="0" i="0" u="none" strike="noStrike" cap="none" normalizeH="0" baseline="0" dirty="0">
                <a:ln>
                  <a:noFill/>
                </a:ln>
                <a:solidFill>
                  <a:schemeClr val="tx1"/>
                </a:solidFill>
                <a:effectLst/>
                <a:latin typeface="Arial" panose="020B0604020202020204" pitchFamily="34" charset="0"/>
              </a:rPr>
              <a:t>Digital Unite (2023) </a:t>
            </a:r>
            <a:r>
              <a:rPr kumimoji="0" lang="en-US" altLang="en-US" sz="1800" b="0" i="1" u="none" strike="noStrike" cap="none" normalizeH="0" baseline="0" dirty="0">
                <a:ln>
                  <a:noFill/>
                </a:ln>
                <a:solidFill>
                  <a:schemeClr val="tx1"/>
                </a:solidFill>
                <a:effectLst/>
                <a:latin typeface="Arial" panose="020B0604020202020204" pitchFamily="34" charset="0"/>
              </a:rPr>
              <a:t>Improving digital skills in the workplace.</a:t>
            </a:r>
            <a:r>
              <a:rPr kumimoji="0" lang="en-US" altLang="en-US" sz="1800" b="0" i="0" u="none" strike="noStrike" cap="none" normalizeH="0" baseline="0" dirty="0">
                <a:ln>
                  <a:noFill/>
                </a:ln>
                <a:solidFill>
                  <a:schemeClr val="tx1"/>
                </a:solidFill>
                <a:effectLst/>
                <a:latin typeface="Arial" panose="020B0604020202020204" pitchFamily="34" charset="0"/>
              </a:rPr>
              <a:t> Available at: </a:t>
            </a:r>
            <a:r>
              <a:rPr kumimoji="0" lang="en-US" altLang="en-US" sz="1800" b="0" i="0" u="none" strike="noStrike" cap="none" normalizeH="0" baseline="0" dirty="0">
                <a:ln>
                  <a:noFill/>
                </a:ln>
                <a:solidFill>
                  <a:schemeClr val="tx1"/>
                </a:solidFill>
                <a:effectLst/>
                <a:latin typeface="Arial" panose="020B0604020202020204" pitchFamily="34" charset="0"/>
                <a:hlinkClick r:id="rId2"/>
              </a:rPr>
              <a:t>https://www.digitalunite.com</a:t>
            </a:r>
            <a:r>
              <a:rPr kumimoji="0" lang="en-US" altLang="en-US" sz="1800" b="0" i="0" u="none" strike="noStrike" cap="none" normalizeH="0" baseline="0" dirty="0">
                <a:ln>
                  <a:noFill/>
                </a:ln>
                <a:solidFill>
                  <a:schemeClr val="tx1"/>
                </a:solidFill>
                <a:effectLst/>
                <a:latin typeface="Arial" panose="020B0604020202020204" pitchFamily="34" charset="0"/>
              </a:rPr>
              <a:t> (Accessed: 9 November 2025).</a:t>
            </a:r>
          </a:p>
          <a:p>
            <a:pPr marL="0" marR="0" lvl="0" indent="0" algn="l" defTabSz="914400" rtl="0" eaLnBrk="0" fontAlgn="base" latinLnBrk="0" hangingPunct="0">
              <a:lnSpc>
                <a:spcPct val="100000"/>
              </a:lnSpc>
              <a:spcBef>
                <a:spcPct val="0"/>
              </a:spcBef>
              <a:spcAft>
                <a:spcPct val="0"/>
              </a:spcAft>
              <a:buClrTx/>
              <a:buSz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None/>
              <a:tabLst/>
            </a:pPr>
            <a:r>
              <a:rPr kumimoji="0" lang="en-US" altLang="en-US" sz="1800" b="0" i="0" u="none" strike="noStrike" cap="none" normalizeH="0" baseline="0" dirty="0">
                <a:ln>
                  <a:noFill/>
                </a:ln>
                <a:solidFill>
                  <a:schemeClr val="tx1"/>
                </a:solidFill>
                <a:effectLst/>
                <a:latin typeface="Arial" panose="020B0604020202020204" pitchFamily="34" charset="0"/>
              </a:rPr>
              <a:t>Health Education England (2023) </a:t>
            </a:r>
            <a:r>
              <a:rPr kumimoji="0" lang="en-US" altLang="en-US" sz="1800" b="0" i="1" u="none" strike="noStrike" cap="none" normalizeH="0" baseline="0" dirty="0">
                <a:ln>
                  <a:noFill/>
                </a:ln>
                <a:solidFill>
                  <a:schemeClr val="tx1"/>
                </a:solidFill>
                <a:effectLst/>
                <a:latin typeface="Arial" panose="020B0604020202020204" pitchFamily="34" charset="0"/>
              </a:rPr>
              <a:t>Digital skills for the health and care workforce. </a:t>
            </a:r>
            <a:r>
              <a:rPr kumimoji="0" lang="en-US" altLang="en-US" sz="1800" b="0" i="0" u="none" strike="noStrike" cap="none" normalizeH="0" baseline="0" dirty="0">
                <a:ln>
                  <a:noFill/>
                </a:ln>
                <a:solidFill>
                  <a:schemeClr val="tx1"/>
                </a:solidFill>
                <a:effectLst/>
                <a:latin typeface="Arial" panose="020B0604020202020204" pitchFamily="34" charset="0"/>
              </a:rPr>
              <a:t>Available at: </a:t>
            </a:r>
            <a:r>
              <a:rPr kumimoji="0" lang="en-US" altLang="en-US" sz="1800" b="0" i="0" u="none" strike="noStrike" cap="none" normalizeH="0" baseline="0" dirty="0">
                <a:ln>
                  <a:noFill/>
                </a:ln>
                <a:solidFill>
                  <a:schemeClr val="tx1"/>
                </a:solidFill>
                <a:effectLst/>
                <a:latin typeface="Arial" panose="020B0604020202020204" pitchFamily="34" charset="0"/>
                <a:hlinkClick r:id="rId3"/>
              </a:rPr>
              <a:t>https://www.hee.nhs.uk</a:t>
            </a:r>
            <a:r>
              <a:rPr kumimoji="0" lang="en-US" altLang="en-US" sz="1800" b="0" i="0" u="none" strike="noStrike" cap="none" normalizeH="0" baseline="0" dirty="0">
                <a:ln>
                  <a:noFill/>
                </a:ln>
                <a:solidFill>
                  <a:schemeClr val="tx1"/>
                </a:solidFill>
                <a:effectLst/>
                <a:latin typeface="Arial" panose="020B0604020202020204" pitchFamily="34" charset="0"/>
              </a:rPr>
              <a:t> (Accessed: 9 November 2025).</a:t>
            </a:r>
          </a:p>
          <a:p>
            <a:pPr marL="0" marR="0" lvl="0" indent="0" algn="l" defTabSz="914400" rtl="0" eaLnBrk="0" fontAlgn="base" latinLnBrk="0" hangingPunct="0">
              <a:lnSpc>
                <a:spcPct val="100000"/>
              </a:lnSpc>
              <a:spcBef>
                <a:spcPct val="0"/>
              </a:spcBef>
              <a:spcAft>
                <a:spcPct val="0"/>
              </a:spcAft>
              <a:buClrTx/>
              <a:buSz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None/>
              <a:tabLst/>
            </a:pPr>
            <a:r>
              <a:rPr kumimoji="0" lang="en-US" altLang="en-US" sz="1800" b="0" i="0" u="none" strike="noStrike" cap="none" normalizeH="0" baseline="0" dirty="0">
                <a:ln>
                  <a:noFill/>
                </a:ln>
                <a:solidFill>
                  <a:schemeClr val="tx1"/>
                </a:solidFill>
                <a:effectLst/>
                <a:latin typeface="Arial" panose="020B0604020202020204" pitchFamily="34" charset="0"/>
              </a:rPr>
              <a:t>Information Commissioner’s Office (ICO) (2023) </a:t>
            </a:r>
            <a:r>
              <a:rPr kumimoji="0" lang="en-US" altLang="en-US" sz="1800" b="0" i="1" u="none" strike="noStrike" cap="none" normalizeH="0" baseline="0" dirty="0">
                <a:ln>
                  <a:noFill/>
                </a:ln>
                <a:solidFill>
                  <a:schemeClr val="tx1"/>
                </a:solidFill>
                <a:effectLst/>
                <a:latin typeface="Arial" panose="020B0604020202020204" pitchFamily="34" charset="0"/>
              </a:rPr>
              <a:t>Guide to data protection.</a:t>
            </a:r>
            <a:r>
              <a:rPr kumimoji="0" lang="en-US" altLang="en-US" sz="1800" b="0" i="0" u="none" strike="noStrike" cap="none" normalizeH="0" baseline="0" dirty="0">
                <a:ln>
                  <a:noFill/>
                </a:ln>
                <a:solidFill>
                  <a:schemeClr val="tx1"/>
                </a:solidFill>
                <a:effectLst/>
                <a:latin typeface="Arial" panose="020B0604020202020204" pitchFamily="34" charset="0"/>
              </a:rPr>
              <a:t> Available at: </a:t>
            </a:r>
            <a:r>
              <a:rPr kumimoji="0" lang="en-US" altLang="en-US" sz="1800" b="0" i="0" u="none" strike="noStrike" cap="none" normalizeH="0" baseline="0" dirty="0">
                <a:ln>
                  <a:noFill/>
                </a:ln>
                <a:solidFill>
                  <a:schemeClr val="tx1"/>
                </a:solidFill>
                <a:effectLst/>
                <a:latin typeface="Arial" panose="020B0604020202020204" pitchFamily="34" charset="0"/>
                <a:hlinkClick r:id="rId4"/>
              </a:rPr>
              <a:t>https://ico.org.uk</a:t>
            </a:r>
            <a:r>
              <a:rPr kumimoji="0" lang="en-US" altLang="en-US" sz="1800" b="0" i="0" u="none" strike="noStrike" cap="none" normalizeH="0" baseline="0" dirty="0">
                <a:ln>
                  <a:noFill/>
                </a:ln>
                <a:solidFill>
                  <a:schemeClr val="tx1"/>
                </a:solidFill>
                <a:effectLst/>
                <a:latin typeface="Arial" panose="020B0604020202020204" pitchFamily="34" charset="0"/>
              </a:rPr>
              <a:t> (Accessed: 9 November 2025).</a:t>
            </a:r>
          </a:p>
          <a:p>
            <a:pPr marL="0" marR="0" lvl="0" indent="0" algn="l" defTabSz="914400" rtl="0" eaLnBrk="0" fontAlgn="base" latinLnBrk="0" hangingPunct="0">
              <a:lnSpc>
                <a:spcPct val="100000"/>
              </a:lnSpc>
              <a:spcBef>
                <a:spcPct val="0"/>
              </a:spcBef>
              <a:spcAft>
                <a:spcPct val="0"/>
              </a:spcAft>
              <a:buClrTx/>
              <a:buSz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None/>
              <a:tabLst/>
            </a:pPr>
            <a:r>
              <a:rPr kumimoji="0" lang="en-US" altLang="en-US" sz="1800" b="0" i="0" u="none" strike="noStrike" cap="none" normalizeH="0" baseline="0" dirty="0" err="1">
                <a:ln>
                  <a:noFill/>
                </a:ln>
                <a:solidFill>
                  <a:schemeClr val="tx1"/>
                </a:solidFill>
                <a:effectLst/>
                <a:latin typeface="Arial" panose="020B0604020202020204" pitchFamily="34" charset="0"/>
              </a:rPr>
              <a:t>Jisc</a:t>
            </a:r>
            <a:r>
              <a:rPr kumimoji="0" lang="en-US" altLang="en-US" sz="1800" b="0" i="0" u="none" strike="noStrike" cap="none" normalizeH="0" baseline="0" dirty="0">
                <a:ln>
                  <a:noFill/>
                </a:ln>
                <a:solidFill>
                  <a:schemeClr val="tx1"/>
                </a:solidFill>
                <a:effectLst/>
                <a:latin typeface="Arial" panose="020B0604020202020204" pitchFamily="34" charset="0"/>
              </a:rPr>
              <a:t> (2022) </a:t>
            </a:r>
            <a:r>
              <a:rPr kumimoji="0" lang="en-US" altLang="en-US" sz="1800" b="0" i="1" u="none" strike="noStrike" cap="none" normalizeH="0" baseline="0" dirty="0">
                <a:ln>
                  <a:noFill/>
                </a:ln>
                <a:solidFill>
                  <a:schemeClr val="tx1"/>
                </a:solidFill>
                <a:effectLst/>
                <a:latin typeface="Arial" panose="020B0604020202020204" pitchFamily="34" charset="0"/>
              </a:rPr>
              <a:t>Building digital capabilities in health and social care.</a:t>
            </a:r>
            <a:r>
              <a:rPr kumimoji="0" lang="en-US" altLang="en-US" sz="1800" b="0" i="0" u="none" strike="noStrike" cap="none" normalizeH="0" baseline="0" dirty="0">
                <a:ln>
                  <a:noFill/>
                </a:ln>
                <a:solidFill>
                  <a:schemeClr val="tx1"/>
                </a:solidFill>
                <a:effectLst/>
                <a:latin typeface="Arial" panose="020B0604020202020204" pitchFamily="34" charset="0"/>
              </a:rPr>
              <a:t> Available at: </a:t>
            </a:r>
            <a:r>
              <a:rPr kumimoji="0" lang="en-US" altLang="en-US" sz="1800" b="0" i="0" u="none" strike="noStrike" cap="none" normalizeH="0" baseline="0" dirty="0">
                <a:ln>
                  <a:noFill/>
                </a:ln>
                <a:solidFill>
                  <a:schemeClr val="tx1"/>
                </a:solidFill>
                <a:effectLst/>
                <a:latin typeface="Arial" panose="020B0604020202020204" pitchFamily="34" charset="0"/>
                <a:hlinkClick r:id="rId5"/>
              </a:rPr>
              <a:t>https://www.jisc.ac.uk</a:t>
            </a:r>
            <a:r>
              <a:rPr kumimoji="0" lang="en-US" altLang="en-US" sz="1800" b="0" i="0" u="none" strike="noStrike" cap="none" normalizeH="0" baseline="0" dirty="0">
                <a:ln>
                  <a:noFill/>
                </a:ln>
                <a:solidFill>
                  <a:schemeClr val="tx1"/>
                </a:solidFill>
                <a:effectLst/>
                <a:latin typeface="Arial" panose="020B0604020202020204" pitchFamily="34" charset="0"/>
              </a:rPr>
              <a:t> (Accessed: 9 November 2025).</a:t>
            </a:r>
          </a:p>
          <a:p>
            <a:pPr marL="0" marR="0" lvl="0" indent="0" algn="l" defTabSz="914400" rtl="0" eaLnBrk="0" fontAlgn="base" latinLnBrk="0" hangingPunct="0">
              <a:lnSpc>
                <a:spcPct val="100000"/>
              </a:lnSpc>
              <a:spcBef>
                <a:spcPct val="0"/>
              </a:spcBef>
              <a:spcAft>
                <a:spcPct val="0"/>
              </a:spcAft>
              <a:buClrTx/>
              <a:buSz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None/>
              <a:tabLst/>
            </a:pPr>
            <a:r>
              <a:rPr kumimoji="0" lang="en-US" altLang="en-US" sz="1800" b="0" i="0" u="none" strike="noStrike" cap="none" normalizeH="0" baseline="0" dirty="0">
                <a:ln>
                  <a:noFill/>
                </a:ln>
                <a:solidFill>
                  <a:schemeClr val="tx1"/>
                </a:solidFill>
                <a:effectLst/>
                <a:latin typeface="Arial" panose="020B0604020202020204" pitchFamily="34" charset="0"/>
              </a:rPr>
              <a:t>Microsoft (2023) </a:t>
            </a:r>
            <a:r>
              <a:rPr kumimoji="0" lang="en-US" altLang="en-US" sz="1800" b="0" i="1" u="none" strike="noStrike" cap="none" normalizeH="0" baseline="0" dirty="0">
                <a:ln>
                  <a:noFill/>
                </a:ln>
                <a:solidFill>
                  <a:schemeClr val="tx1"/>
                </a:solidFill>
                <a:effectLst/>
                <a:latin typeface="Arial" panose="020B0604020202020204" pitchFamily="34" charset="0"/>
              </a:rPr>
              <a:t>Microsoft 365 for health and social care.</a:t>
            </a:r>
            <a:r>
              <a:rPr kumimoji="0" lang="en-US" altLang="en-US" sz="1800" b="0" i="0" u="none" strike="noStrike" cap="none" normalizeH="0" baseline="0" dirty="0">
                <a:ln>
                  <a:noFill/>
                </a:ln>
                <a:solidFill>
                  <a:schemeClr val="tx1"/>
                </a:solidFill>
                <a:effectLst/>
                <a:latin typeface="Arial" panose="020B0604020202020204" pitchFamily="34" charset="0"/>
              </a:rPr>
              <a:t> Available at: </a:t>
            </a:r>
            <a:r>
              <a:rPr kumimoji="0" lang="en-US" altLang="en-US" sz="1800" b="0" i="0" u="none" strike="noStrike" cap="none" normalizeH="0" baseline="0" dirty="0">
                <a:ln>
                  <a:noFill/>
                </a:ln>
                <a:solidFill>
                  <a:schemeClr val="tx1"/>
                </a:solidFill>
                <a:effectLst/>
                <a:latin typeface="Arial" panose="020B0604020202020204" pitchFamily="34" charset="0"/>
                <a:hlinkClick r:id="rId6"/>
              </a:rPr>
              <a:t>https://www.microsoft.com/en-gb/microsoft-365</a:t>
            </a:r>
            <a:r>
              <a:rPr kumimoji="0" lang="en-US" altLang="en-US" sz="1800" b="0" i="0" u="none" strike="noStrike" cap="none" normalizeH="0" baseline="0" dirty="0">
                <a:ln>
                  <a:noFill/>
                </a:ln>
                <a:solidFill>
                  <a:schemeClr val="tx1"/>
                </a:solidFill>
                <a:effectLst/>
                <a:latin typeface="Arial" panose="020B0604020202020204" pitchFamily="34" charset="0"/>
              </a:rPr>
              <a:t> (Accessed: 9 November 2025).</a:t>
            </a:r>
          </a:p>
        </p:txBody>
      </p:sp>
    </p:spTree>
    <p:extLst>
      <p:ext uri="{BB962C8B-B14F-4D97-AF65-F5344CB8AC3E}">
        <p14:creationId xmlns:p14="http://schemas.microsoft.com/office/powerpoint/2010/main" val="910340256"/>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Blue Warm">
      <a:dk1>
        <a:sysClr val="windowText" lastClr="000000"/>
      </a:dk1>
      <a:lt1>
        <a:sysClr val="window" lastClr="FFFFFF"/>
      </a:lt1>
      <a:dk2>
        <a:srgbClr val="242852"/>
      </a:dk2>
      <a:lt2>
        <a:srgbClr val="ACCBF9"/>
      </a:lt2>
      <a:accent1>
        <a:srgbClr val="4A66AC"/>
      </a:accent1>
      <a:accent2>
        <a:srgbClr val="629DD1"/>
      </a:accent2>
      <a:accent3>
        <a:srgbClr val="297FD5"/>
      </a:accent3>
      <a:accent4>
        <a:srgbClr val="7F8FA9"/>
      </a:accent4>
      <a:accent5>
        <a:srgbClr val="5AA2AE"/>
      </a:accent5>
      <a:accent6>
        <a:srgbClr val="9D90A0"/>
      </a:accent6>
      <a:hlink>
        <a:srgbClr val="9454C3"/>
      </a:hlink>
      <a:folHlink>
        <a:srgbClr val="3EBBF0"/>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Ion</Template>
  <TotalTime>234</TotalTime>
  <Words>1258</Words>
  <Application>Microsoft Office PowerPoint</Application>
  <PresentationFormat>Widescreen</PresentationFormat>
  <Paragraphs>103</Paragraphs>
  <Slides>12</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12</vt:i4>
      </vt:variant>
    </vt:vector>
  </HeadingPairs>
  <TitlesOfParts>
    <vt:vector size="18" baseType="lpstr">
      <vt:lpstr>Aptos</vt:lpstr>
      <vt:lpstr>Arial</vt:lpstr>
      <vt:lpstr>Century Gothic</vt:lpstr>
      <vt:lpstr>Wingdings</vt:lpstr>
      <vt:lpstr>Wingdings 3</vt:lpstr>
      <vt:lpstr>Ion</vt:lpstr>
      <vt:lpstr>Digital Skills and Research Methods LCHS4007  Assessment 1: Group  Presentation 6</vt:lpstr>
      <vt:lpstr>Cover Page</vt:lpstr>
      <vt:lpstr>Acknowledgement of the use of AI</vt:lpstr>
      <vt:lpstr>Content</vt:lpstr>
      <vt:lpstr>Introduction</vt:lpstr>
      <vt:lpstr>Benefits and Limitations within Sunrise Residential Care Home and Limitation </vt:lpstr>
      <vt:lpstr>Communication and Collaboration tool (Microsoft Teams)</vt:lpstr>
      <vt:lpstr>Advantages and Limitations</vt:lpstr>
      <vt:lpstr>Digital Literacy</vt:lpstr>
      <vt:lpstr>Checklist for Digital Safety</vt:lpstr>
      <vt:lpstr>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Digital Skills and Research Methods LCHS4007  Assessment 1: Group  Presentation</dc:title>
  <dc:creator>Shaila Hussain</dc:creator>
  <cp:lastModifiedBy>Andrei-Cristian Nanu (2510727)</cp:lastModifiedBy>
  <cp:revision>17</cp:revision>
  <dcterms:created xsi:type="dcterms:W3CDTF">2025-07-04T16:22:41Z</dcterms:created>
  <dcterms:modified xsi:type="dcterms:W3CDTF">2025-11-09T12:58:03Z</dcterms:modified>
</cp:coreProperties>
</file>