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114" y="108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27903257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15377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46ca5ddc6a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46ca5ddc6a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72000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46ca5ddc6a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46ca5ddc6a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55734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46ca5ddc6a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46ca5ddc6a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15067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46ca5ddc6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46ca5ddc6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02203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46ca5ddc6a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46ca5ddc6a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76792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46ca5ddc6a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46ca5ddc6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074218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46ca5ddc6a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46ca5ddc6a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99231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46ca5ddc6a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46ca5ddc6a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31572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46ca5ddc6a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46ca5ddc6a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974567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46ca5ddc6a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46ca5ddc6a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259350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46ca5ddc6a_0_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46ca5ddc6a_0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94758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46ca5ddc6a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46ca5ddc6a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339945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46ca5ddc6a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46ca5ddc6a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622677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46ca5ddc6a_0_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46ca5ddc6a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120096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46ca5ddc6a_0_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46ca5ddc6a_0_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03922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46ca5ddc6a_0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46ca5ddc6a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320248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46ca5ddc6a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46ca5ddc6a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612497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46ca5ddc6a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46ca5ddc6a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972085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46ca5ddc6a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46ca5ddc6a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814071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46ca5ddc6a_0_1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46ca5ddc6a_0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706421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46ca5ddc6a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46ca5ddc6a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50051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a:t>Free Will and Moral Responsibility </a:t>
            </a:r>
            <a:endParaRPr/>
          </a:p>
        </p:txBody>
      </p:sp>
      <p:sp>
        <p:nvSpPr>
          <p:cNvPr id="55" name="Google Shape;55;p13"/>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Galen Strawson </a:t>
            </a:r>
            <a:endParaRPr/>
          </a:p>
        </p:txBody>
      </p:sp>
      <p:sp>
        <p:nvSpPr>
          <p:cNvPr id="61" name="Google Shape;61;p14"/>
          <p:cNvSpPr txBox="1">
            <a:spLocks noGrp="1"/>
          </p:cNvSpPr>
          <p:nvPr>
            <p:ph type="body" idx="1"/>
          </p:nvPr>
        </p:nvSpPr>
        <p:spPr>
          <a:xfrm>
            <a:off x="311700" y="1152475"/>
            <a:ext cx="64200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‘The Impossibility of Moral Responsibility’, Philosophical Studies: An International Journal for Philosophy in the Analytic Tradition Vol. 75, No. 1/2, Free Will, Determinism, and Moral Responsibility (Aug., 1994), pp. 5-24</a:t>
            </a:r>
            <a:endParaRPr/>
          </a:p>
        </p:txBody>
      </p:sp>
      <p:pic>
        <p:nvPicPr>
          <p:cNvPr id="62" name="Google Shape;62;p14"/>
          <p:cNvPicPr preferRelativeResize="0"/>
          <p:nvPr/>
        </p:nvPicPr>
        <p:blipFill>
          <a:blip r:embed="rId3">
            <a:alphaModFix/>
          </a:blip>
          <a:stretch>
            <a:fillRect/>
          </a:stretch>
        </p:blipFill>
        <p:spPr>
          <a:xfrm>
            <a:off x="6891442" y="1017725"/>
            <a:ext cx="2367433" cy="35511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Basic Argument </a:t>
            </a:r>
            <a:endParaRPr/>
          </a:p>
        </p:txBody>
      </p:sp>
      <p:sp>
        <p:nvSpPr>
          <p:cNvPr id="68" name="Google Shape;68;p1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a:t> (1) Interested in free action, we are particularly interested in actions that are performed for a reason (as opposed to 'reflex' actions or mindlessly habitual actions). </a:t>
            </a:r>
            <a:endParaRPr sz="1400"/>
          </a:p>
          <a:p>
            <a:pPr marL="0" lvl="0" indent="0" algn="l" rtl="0">
              <a:spcBef>
                <a:spcPts val="1600"/>
              </a:spcBef>
              <a:spcAft>
                <a:spcPts val="0"/>
              </a:spcAft>
              <a:buNone/>
            </a:pPr>
            <a:r>
              <a:rPr lang="en-GB" sz="1400"/>
              <a:t>(2) When one acts for a reason, what one does is a function of how one is, mentally speaking. (It is also a function of one's height, one's strength, one's place and time, and so on. But the mental factors are crucial when moral responsibility is in question.) </a:t>
            </a:r>
            <a:endParaRPr sz="1400"/>
          </a:p>
          <a:p>
            <a:pPr marL="0" lvl="0" indent="0" algn="l" rtl="0">
              <a:spcBef>
                <a:spcPts val="1600"/>
              </a:spcBef>
              <a:spcAft>
                <a:spcPts val="0"/>
              </a:spcAft>
              <a:buNone/>
            </a:pPr>
            <a:r>
              <a:rPr lang="en-GB" sz="1400"/>
              <a:t>(3) So if one is to be truly responsible for how one acts, one must be truly responsible for how one is, mentally speaking - at least in certain respects. </a:t>
            </a:r>
            <a:endParaRPr sz="1400"/>
          </a:p>
          <a:p>
            <a:pPr marL="0" lvl="0" indent="0" algn="l" rtl="0">
              <a:spcBef>
                <a:spcPts val="1600"/>
              </a:spcBef>
              <a:spcAft>
                <a:spcPts val="1600"/>
              </a:spcAft>
              <a:buNone/>
            </a:pPr>
            <a:r>
              <a:rPr lang="en-GB" sz="1400"/>
              <a:t>(4) But to be truly responsible for how one is, mentally speaking, in certain respects, one must have brought it about that one is the way one is, mentally speaking, in certain respects. And it is not merely that one must have caused oneself to be the way one is, mentally speaking. One must have consciously and explicitly chosen to be the way one is, mentally speaking, in certain respects, and one must have succeeded in bringing it about that one is that way.</a:t>
            </a:r>
            <a:endParaRPr sz="1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body" idx="1"/>
          </p:nvPr>
        </p:nvSpPr>
        <p:spPr>
          <a:xfrm>
            <a:off x="311700" y="293400"/>
            <a:ext cx="8520600" cy="4275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t> (5) But one cannot really be said to choose, in a conscious, reasoned, fashion, to be the way one is mentally speaking, in any respect at all, unless one already exists, mentally speaking, already equipped with some principles of choice, 'P1' - preferences, values, pro-attitudes, ideals - in the light of which one chooses how to be. </a:t>
            </a:r>
            <a:endParaRPr sz="1200"/>
          </a:p>
          <a:p>
            <a:pPr marL="0" lvl="0" indent="0" algn="l" rtl="0">
              <a:spcBef>
                <a:spcPts val="1600"/>
              </a:spcBef>
              <a:spcAft>
                <a:spcPts val="0"/>
              </a:spcAft>
              <a:buNone/>
            </a:pPr>
            <a:r>
              <a:rPr lang="en-GB" sz="1200"/>
              <a:t>(6) But then to be truly responsible, on account of having chosen to be the way one is, mentally speaking, in certain respects, one must be truly responsible for one's having the principles of choice P1 in the light of which one chose how to be. </a:t>
            </a:r>
            <a:endParaRPr sz="1200"/>
          </a:p>
          <a:p>
            <a:pPr marL="0" lvl="0" indent="0" algn="l" rtl="0">
              <a:spcBef>
                <a:spcPts val="1600"/>
              </a:spcBef>
              <a:spcAft>
                <a:spcPts val="0"/>
              </a:spcAft>
              <a:buNone/>
            </a:pPr>
            <a:r>
              <a:rPr lang="en-GB" sz="1200"/>
              <a:t>(7) But for this to be so one must have chosen P1, in a reasoned, conscious, intentional fashion. </a:t>
            </a:r>
            <a:endParaRPr sz="1200"/>
          </a:p>
          <a:p>
            <a:pPr marL="0" lvl="0" indent="0" algn="l" rtl="0">
              <a:spcBef>
                <a:spcPts val="1600"/>
              </a:spcBef>
              <a:spcAft>
                <a:spcPts val="0"/>
              </a:spcAft>
              <a:buNone/>
            </a:pPr>
            <a:r>
              <a:rPr lang="en-GB" sz="1200"/>
              <a:t>(8) But for this, i.e. (7), to be so one must already have had some principles of choice P2, in the light of which one chose P1.</a:t>
            </a:r>
            <a:endParaRPr sz="1200"/>
          </a:p>
          <a:p>
            <a:pPr marL="0" lvl="0" indent="0" algn="l" rtl="0">
              <a:spcBef>
                <a:spcPts val="1600"/>
              </a:spcBef>
              <a:spcAft>
                <a:spcPts val="0"/>
              </a:spcAft>
              <a:buNone/>
            </a:pPr>
            <a:r>
              <a:rPr lang="en-GB" sz="1200"/>
              <a:t> (9) And so on. Here we are setting out on a regress that we cannot stop. True self-determination is impossible because it requires the actual completion of an infinite series of choices of principles of choice.2 </a:t>
            </a:r>
            <a:endParaRPr sz="1200"/>
          </a:p>
          <a:p>
            <a:pPr marL="0" lvl="0" indent="0" algn="l" rtl="0">
              <a:spcBef>
                <a:spcPts val="1600"/>
              </a:spcBef>
              <a:spcAft>
                <a:spcPts val="1600"/>
              </a:spcAft>
              <a:buNone/>
            </a:pPr>
            <a:r>
              <a:rPr lang="en-GB" sz="1200"/>
              <a:t>(10) So true moral responsibility is impossible, because it requires true self-determination, as noted in (3)</a:t>
            </a:r>
            <a:endParaRPr sz="1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J.J.C. Smart</a:t>
            </a:r>
            <a:endParaRPr/>
          </a:p>
        </p:txBody>
      </p:sp>
      <p:sp>
        <p:nvSpPr>
          <p:cNvPr id="79" name="Google Shape;79;p17"/>
          <p:cNvSpPr txBox="1">
            <a:spLocks noGrp="1"/>
          </p:cNvSpPr>
          <p:nvPr>
            <p:ph type="body" idx="1"/>
          </p:nvPr>
        </p:nvSpPr>
        <p:spPr>
          <a:xfrm>
            <a:off x="311700" y="1152475"/>
            <a:ext cx="61074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 ‘Free-Will, Praise and Blame’ </a:t>
            </a:r>
            <a:r>
              <a:rPr lang="en-GB" i="1"/>
              <a:t>Mind</a:t>
            </a:r>
            <a:r>
              <a:rPr lang="en-GB"/>
              <a:t> New Series, Vol. 70, No. 279 (Jul., 1961), pp. 291-306</a:t>
            </a:r>
            <a:endParaRPr/>
          </a:p>
        </p:txBody>
      </p:sp>
      <p:pic>
        <p:nvPicPr>
          <p:cNvPr id="80" name="Google Shape;80;p17"/>
          <p:cNvPicPr preferRelativeResize="0"/>
          <p:nvPr/>
        </p:nvPicPr>
        <p:blipFill>
          <a:blip r:embed="rId3">
            <a:alphaModFix/>
          </a:blip>
          <a:stretch>
            <a:fillRect/>
          </a:stretch>
        </p:blipFill>
        <p:spPr>
          <a:xfrm>
            <a:off x="6675698" y="445025"/>
            <a:ext cx="2156602" cy="3416400"/>
          </a:xfrm>
          <a:prstGeom prst="rect">
            <a:avLst/>
          </a:prstGeom>
          <a:noFill/>
          <a:ln>
            <a:noFill/>
          </a:ln>
        </p:spPr>
      </p:pic>
      <p:sp>
        <p:nvSpPr>
          <p:cNvPr id="81" name="Google Shape;81;p17"/>
          <p:cNvSpPr txBox="1"/>
          <p:nvPr/>
        </p:nvSpPr>
        <p:spPr>
          <a:xfrm>
            <a:off x="6733550" y="4165900"/>
            <a:ext cx="2156700" cy="402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1920 -2012</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7" name="Google Shape;87;p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 ‘When we praise Smith for his mathematical talent we do not imply that we blame Jones because, try as hard as he may, he cannot handle x's and y's. Of course we may well say that a girl is ugly, a footballer incompetent, or a man unmathematical, and this is the opposite of praise. But it is not blame. Praise and dispraise, in this sense, is simply grading a person as good or bad in some way.’ (p.303)</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3" name="Google Shape;93;p1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 ‘To say that a man cannot write clear prose is not necessarily to blame him. He may have been brought up among muddle-headed people and always given muddle-headed books to read. The fact that we do not feel like blaming him, however, does not alter the fact that we warn prospective employers about him.’ (p.304)</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9" name="Google Shape;99;p2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 Just as we may praise or dispraise a woman for her figure, a footballer for his fleetness or slowness of foot, a lecturer in philosophy for his intelligence or lack of intelligence, and a writer for clarity or obscurity, so naturally enough, we may praise or dispraise a man for his honesty or dishonesty, truthfulness or untruthfulness, kindness or unkindness and so on. In this sense of ' praise ' we may praise moral qualities and moral actions in exactly the same way as we may praise beauty, intelligence, agility or strength. Either we may do so quite generally, using a grading word like ' good ', ' excellent ' or ' first-class ', or we may simply give a description. (For example: her cheeks are like roses, her eyes are like stars). (p.304)</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5" name="Google Shape;105;p2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 Now most men do not, in my opinion, praise and blame people in this dispassionate and clear-headed way….The appropriateness of praise and blame is bound up, in the eyes of the ordinary man, with a notion of free- will which is quite metaphysical. Admittedly this metaphysics is incoherent and unformulated (as indeed it has to be, for when formulated it becomes self-contradictory.’ (p.305)</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P.F. Strawson </a:t>
            </a:r>
            <a:endParaRPr/>
          </a:p>
        </p:txBody>
      </p:sp>
      <p:sp>
        <p:nvSpPr>
          <p:cNvPr id="111" name="Google Shape;111;p22"/>
          <p:cNvSpPr txBox="1">
            <a:spLocks noGrp="1"/>
          </p:cNvSpPr>
          <p:nvPr>
            <p:ph type="body" idx="1"/>
          </p:nvPr>
        </p:nvSpPr>
        <p:spPr>
          <a:xfrm>
            <a:off x="311700" y="1152475"/>
            <a:ext cx="5367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solidFill>
                  <a:srgbClr val="1A1A1A"/>
                </a:solidFill>
                <a:highlight>
                  <a:srgbClr val="FFFFFF"/>
                </a:highlight>
                <a:latin typeface="Times New Roman"/>
                <a:ea typeface="Times New Roman"/>
                <a:cs typeface="Times New Roman"/>
                <a:sym typeface="Times New Roman"/>
              </a:rPr>
              <a:t>“Freedom and Resentment,” </a:t>
            </a:r>
            <a:r>
              <a:rPr lang="en-GB" i="1">
                <a:solidFill>
                  <a:srgbClr val="1A1A1A"/>
                </a:solidFill>
                <a:highlight>
                  <a:srgbClr val="FFFFFF"/>
                </a:highlight>
                <a:latin typeface="Times New Roman"/>
                <a:ea typeface="Times New Roman"/>
                <a:cs typeface="Times New Roman"/>
                <a:sym typeface="Times New Roman"/>
              </a:rPr>
              <a:t>Proceedings of the British Academy</a:t>
            </a:r>
            <a:r>
              <a:rPr lang="en-GB">
                <a:solidFill>
                  <a:srgbClr val="1A1A1A"/>
                </a:solidFill>
                <a:highlight>
                  <a:srgbClr val="FFFFFF"/>
                </a:highlight>
                <a:latin typeface="Times New Roman"/>
                <a:ea typeface="Times New Roman"/>
                <a:cs typeface="Times New Roman"/>
                <a:sym typeface="Times New Roman"/>
              </a:rPr>
              <a:t>, 48: 1–25., 1962</a:t>
            </a:r>
            <a:endParaRPr/>
          </a:p>
        </p:txBody>
      </p:sp>
      <p:pic>
        <p:nvPicPr>
          <p:cNvPr id="112" name="Google Shape;112;p22"/>
          <p:cNvPicPr preferRelativeResize="0"/>
          <p:nvPr/>
        </p:nvPicPr>
        <p:blipFill>
          <a:blip r:embed="rId3">
            <a:alphaModFix/>
          </a:blip>
          <a:stretch>
            <a:fillRect/>
          </a:stretch>
        </p:blipFill>
        <p:spPr>
          <a:xfrm>
            <a:off x="5790961" y="445025"/>
            <a:ext cx="3041339" cy="41238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Reactive Attitudes </a:t>
            </a:r>
            <a:endParaRPr/>
          </a:p>
        </p:txBody>
      </p:sp>
      <p:sp>
        <p:nvSpPr>
          <p:cNvPr id="118" name="Google Shape;118;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‘..occasions for resentment: situations in which one person is offended or injured by the action of another and in which—in the absence of special considerations— the offended person might naturally or normally be expected to feel resentment.’</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Modifying situations </a:t>
            </a:r>
            <a:endParaRPr/>
          </a:p>
        </p:txBody>
      </p:sp>
      <p:sp>
        <p:nvSpPr>
          <p:cNvPr id="124" name="Google Shape;124;p2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‘He didn’t mean to’, ‘He hadn’t realized’, ‘He didn’t know’; ‘‘He couldn’t help it’</a:t>
            </a:r>
            <a:endParaRPr/>
          </a:p>
          <a:p>
            <a:pPr marL="457200" lvl="0" indent="0" algn="l" rtl="0">
              <a:spcBef>
                <a:spcPts val="1600"/>
              </a:spcBef>
              <a:spcAft>
                <a:spcPts val="0"/>
              </a:spcAft>
              <a:buNone/>
            </a:pPr>
            <a:endParaRPr/>
          </a:p>
          <a:p>
            <a:pPr marL="457200" lvl="0" indent="-342900" algn="l" rtl="0">
              <a:spcBef>
                <a:spcPts val="1600"/>
              </a:spcBef>
              <a:spcAft>
                <a:spcPts val="0"/>
              </a:spcAft>
              <a:buSzPts val="1800"/>
              <a:buChar char="-"/>
            </a:pPr>
            <a:r>
              <a:rPr lang="en-GB"/>
              <a:t>The agent is psychologically abnormal or morally undeveloped.</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2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‘What I have called the participant reactive attitudes are essentially natural human reactions to the good or ill will or indifference of others towards us, as displayed in their attitudes and actions. The question we have to ask is: What effect would, or should, the acceptance of the truth of a general thesis of determinism have upon these reactive attitudes?’</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6" name="Google Shape;136;p2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‘The human commitment to participation in ordinary inter-personal relationships is, I think, too thoroughgoing and deeply rooted for us to take seriously the thought that a general theoretical conviction might so change our world that, in it, there were no longer any such things as inter-personal relationships as we normally understand them; and being involved in inter-personal relationships as we normally understand them precisely is being exposed to the range of reactive attitudes and feelings that is in question.’</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7"/>
          <p:cNvSpPr txBox="1">
            <a:spLocks noGrp="1"/>
          </p:cNvSpPr>
          <p:nvPr>
            <p:ph type="body" idx="1"/>
          </p:nvPr>
        </p:nvSpPr>
        <p:spPr>
          <a:xfrm>
            <a:off x="311700" y="528675"/>
            <a:ext cx="8520600" cy="40401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.’..our adoption of the objective attitude towards the abnormal is the result of a prior embracing of the belief that the behaviour, or the relevant stretch of behaviour, of the human being in question is determined in this sense. Neither in the case of the normal, then, nor in the case of the abnormal is it true that, when we adopt an objective attitude, we do so because we hold such a belief.So my answer has two parts. The first is that we cannot, as we are, seriously envisage ourselves adopting a thoroughgoing objectivity of attitude to others as a result of theoretical conviction of the truth of determinism; and the second is that when we do in fact adopt such an attitude in a particular case, our doing so is not the consequence of a theoretical conviction which might be expressed as ‘Determinism in this case’, but is a consequence of our abandoning, for different reasons in different cases, the ordinary inter-personal attitudes.’</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7" name="Google Shape;147;p2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‘Just as there are personal. and vicarious reactive attitudes associated with demands on others for oneself and demands on others for others, so there are self-reactive attitudes associated with demands on oneself for others. And here we have to mention such phenomena as feeling bound or obliged (the ‘sense of obligation’); feeling compunction; feeling guilty or remorseful or at least responsible; and the more complicated phenomenon of shame.’</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3" name="Google Shape;153;p2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‘The existence of the general framework of attitudes itself is something we are given with the fact of human society. As a whole, it neither calls for, nor permits, an external ‘rational’ justification.’</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3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Harry Frankfurt</a:t>
            </a:r>
            <a:endParaRPr/>
          </a:p>
        </p:txBody>
      </p:sp>
      <p:sp>
        <p:nvSpPr>
          <p:cNvPr id="159" name="Google Shape;159;p30"/>
          <p:cNvSpPr txBox="1">
            <a:spLocks noGrp="1"/>
          </p:cNvSpPr>
          <p:nvPr>
            <p:ph type="body" idx="1"/>
          </p:nvPr>
        </p:nvSpPr>
        <p:spPr>
          <a:xfrm>
            <a:off x="311700" y="1152475"/>
            <a:ext cx="49944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‘Alternate Possibilities and Moral Responsibility’,  </a:t>
            </a:r>
            <a:r>
              <a:rPr lang="en-GB" i="1"/>
              <a:t>The Journal of Philosophy</a:t>
            </a:r>
            <a:r>
              <a:rPr lang="en-GB"/>
              <a:t>, Vol. 66, No. 23 (Dec. 4, 1969), pp. 829-839</a:t>
            </a:r>
            <a:endParaRPr/>
          </a:p>
        </p:txBody>
      </p:sp>
      <p:pic>
        <p:nvPicPr>
          <p:cNvPr id="160" name="Google Shape;160;p30"/>
          <p:cNvPicPr preferRelativeResize="0"/>
          <p:nvPr/>
        </p:nvPicPr>
        <p:blipFill>
          <a:blip r:embed="rId3">
            <a:alphaModFix/>
          </a:blip>
          <a:stretch>
            <a:fillRect/>
          </a:stretch>
        </p:blipFill>
        <p:spPr>
          <a:xfrm>
            <a:off x="5486847" y="445034"/>
            <a:ext cx="3345453" cy="412385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3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principle of alternate possibilities</a:t>
            </a:r>
            <a:endParaRPr/>
          </a:p>
        </p:txBody>
      </p:sp>
      <p:sp>
        <p:nvSpPr>
          <p:cNvPr id="166" name="Google Shape;166;p3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‘...a person is morally responsible for what he has done only if he could have done otherwise’ (p.829)</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3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2" name="Google Shape;172;p3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 A person may well be morally responsible for what he has done even though he  could not have done otherwise. The principle's plausibility is an illusion, which can be made to vanish by bringing the relevant moral phenomena into sharper focus.’ (p.829-830)</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3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8" name="Google Shape;178;p3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 ‘....there may be circumstances that make it impossible for a person to avoid performing some action without those circumstances in any way bringing it about that he performs that action. It would surely be no good for the person to refer to circumstances of this sort in an effort to absolve himself of moral responsibility for performing the action in question.’ (p.837)</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3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4" name="Google Shape;184;p3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 ‘We understand the person who offers the excuse to mean that he did what he did only because he was unable to do otherwise, or only because he had to do it. And we understand him to mean, more particularly, that when he did what he did it was not because that was what he really wanted to do. The principle of alternate possibilities should thus be replaced, in my opinion, by the following principle: a person is not morally responsible for what he has done if he did it only because he could not have done otherwise.’ (p.838)</a:t>
            </a: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1782</Words>
  <Application>Microsoft Office PowerPoint</Application>
  <PresentationFormat>On-screen Show (16:9)</PresentationFormat>
  <Paragraphs>41</Paragraphs>
  <Slides>22</Slides>
  <Notes>22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Times New Roman</vt:lpstr>
      <vt:lpstr>Simple Light</vt:lpstr>
      <vt:lpstr>Free Will and Moral Responsibility </vt:lpstr>
      <vt:lpstr>Galen Strawson </vt:lpstr>
      <vt:lpstr>The Basic Argument </vt:lpstr>
      <vt:lpstr>PowerPoint Presentation</vt:lpstr>
      <vt:lpstr>J.J.C. Smart</vt:lpstr>
      <vt:lpstr>PowerPoint Presentation</vt:lpstr>
      <vt:lpstr>PowerPoint Presentation</vt:lpstr>
      <vt:lpstr>PowerPoint Presentation</vt:lpstr>
      <vt:lpstr>PowerPoint Presentation</vt:lpstr>
      <vt:lpstr>P.F. Strawson </vt:lpstr>
      <vt:lpstr>Reactive Attitudes </vt:lpstr>
      <vt:lpstr>Modifying situations </vt:lpstr>
      <vt:lpstr>PowerPoint Presentation</vt:lpstr>
      <vt:lpstr>PowerPoint Presentation</vt:lpstr>
      <vt:lpstr>PowerPoint Presentation</vt:lpstr>
      <vt:lpstr>PowerPoint Presentation</vt:lpstr>
      <vt:lpstr>PowerPoint Presentation</vt:lpstr>
      <vt:lpstr>Harry Frankfurt</vt:lpstr>
      <vt:lpstr>The principle of alternate possibilities</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 Will and Moral Responsibility </dc:title>
  <dc:creator>Tristan Nash</dc:creator>
  <cp:lastModifiedBy>Tristan Nash</cp:lastModifiedBy>
  <cp:revision>1</cp:revision>
  <dcterms:modified xsi:type="dcterms:W3CDTF">2018-11-11T22:50:23Z</dcterms:modified>
</cp:coreProperties>
</file>