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3"/>
  </p:notesMasterIdLst>
  <p:sldIdLst>
    <p:sldId id="292" r:id="rId9"/>
    <p:sldId id="294" r:id="rId10"/>
    <p:sldId id="1091" r:id="rId11"/>
    <p:sldId id="1247" r:id="rId12"/>
    <p:sldId id="1250" r:id="rId13"/>
    <p:sldId id="1194" r:id="rId14"/>
    <p:sldId id="1199" r:id="rId15"/>
    <p:sldId id="1249" r:id="rId16"/>
    <p:sldId id="1217" r:id="rId17"/>
    <p:sldId id="1218" r:id="rId18"/>
    <p:sldId id="1237" r:id="rId19"/>
    <p:sldId id="1251" r:id="rId20"/>
    <p:sldId id="1252" r:id="rId21"/>
    <p:sldId id="1270" r:id="rId22"/>
    <p:sldId id="1253" r:id="rId23"/>
    <p:sldId id="1238" r:id="rId24"/>
    <p:sldId id="1254" r:id="rId25"/>
    <p:sldId id="1255" r:id="rId26"/>
    <p:sldId id="1256" r:id="rId27"/>
    <p:sldId id="1257" r:id="rId28"/>
    <p:sldId id="1258" r:id="rId29"/>
    <p:sldId id="1259" r:id="rId30"/>
    <p:sldId id="1260" r:id="rId31"/>
    <p:sldId id="1261" r:id="rId32"/>
    <p:sldId id="1262" r:id="rId33"/>
    <p:sldId id="1263" r:id="rId34"/>
    <p:sldId id="1265" r:id="rId35"/>
    <p:sldId id="1264" r:id="rId36"/>
    <p:sldId id="1266" r:id="rId37"/>
    <p:sldId id="1267" r:id="rId38"/>
    <p:sldId id="1268" r:id="rId39"/>
    <p:sldId id="1269" r:id="rId40"/>
    <p:sldId id="1271" r:id="rId41"/>
    <p:sldId id="1184"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6" d="100"/>
          <a:sy n="96"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17/07/2024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3981657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098717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862823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967305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77890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311714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2980295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152190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45493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5036097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3264317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4223738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8758601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0459236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00680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9651012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867896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1688803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8861123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5073293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3269294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18810633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39974765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022827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8602603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29866828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5669003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11985077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5348264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31095043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616373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7/17/2024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3.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openxmlformats.org/officeDocument/2006/relationships/image" Target="../media/image36.svg"/></Relationships>
</file>

<file path=ppt/slides/_rels/slide33.xml.rels><?xml version="1.0" encoding="UTF-8" standalone="yes"?>
<Relationships xmlns="http://schemas.openxmlformats.org/package/2006/relationships"><Relationship Id="rId3" Type="http://schemas.openxmlformats.org/officeDocument/2006/relationships/hyperlink" Target="http://www.dailypost.co.uk/authors/hywel-trewyn/" TargetMode="External"/><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800" b="1" dirty="0">
                <a:effectLst>
                  <a:outerShdw blurRad="38100" dist="38100" dir="2700000" algn="tl">
                    <a:srgbClr val="000000">
                      <a:alpha val="43137"/>
                    </a:srgbClr>
                  </a:outerShdw>
                </a:effectLst>
              </a:rPr>
              <a:t>Academic Project – </a:t>
            </a:r>
          </a:p>
          <a:p>
            <a:r>
              <a:rPr lang="en-GB" sz="4800" b="1" dirty="0">
                <a:effectLst>
                  <a:outerShdw blurRad="38100" dist="38100" dir="2700000" algn="tl">
                    <a:srgbClr val="000000">
                      <a:alpha val="43137"/>
                    </a:srgbClr>
                  </a:outerShdw>
                </a:effectLst>
              </a:rPr>
              <a:t>Research Methodology</a:t>
            </a:r>
          </a:p>
          <a:p>
            <a:endParaRPr lang="en-GB" sz="2400" b="1" i="1" dirty="0"/>
          </a:p>
          <a:p>
            <a:r>
              <a:rPr lang="en-GB" sz="3200" b="1" i="1" dirty="0"/>
              <a:t>Module Name: Group Project</a:t>
            </a:r>
          </a:p>
          <a:p>
            <a:r>
              <a:rPr lang="en-GB" sz="3200" b="1" i="1" dirty="0"/>
              <a:t>Module Code: ACBA4014</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Research Methodology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100" y="914400"/>
            <a:ext cx="6984526" cy="4482548"/>
          </a:xfrm>
        </p:spPr>
        <p:txBody>
          <a:bodyPr/>
          <a:lstStyle/>
          <a:p>
            <a:pPr marL="285840" indent="0" algn="ctr">
              <a:lnSpc>
                <a:spcPct val="100000"/>
              </a:lnSpc>
              <a:spcBef>
                <a:spcPts val="1001"/>
              </a:spcBef>
              <a:buNone/>
              <a:tabLst>
                <a:tab pos="0" algn="l"/>
              </a:tabLst>
            </a:pPr>
            <a:r>
              <a:rPr lang="en-GB" sz="2400" b="1" i="1" strike="noStrike" spc="-1" dirty="0">
                <a:solidFill>
                  <a:srgbClr val="000000"/>
                </a:solidFill>
                <a:latin typeface="Arial Narrow"/>
              </a:rPr>
              <a:t>The methodology is an outline of the overall data collection and analysis strategy that will be used to implement the research cycle.</a:t>
            </a:r>
          </a:p>
          <a:p>
            <a:pPr marL="285840" indent="0" algn="ctr">
              <a:lnSpc>
                <a:spcPct val="100000"/>
              </a:lnSpc>
              <a:spcBef>
                <a:spcPts val="1001"/>
              </a:spcBef>
              <a:buNone/>
              <a:tabLst>
                <a:tab pos="0" algn="l"/>
              </a:tabLst>
            </a:pPr>
            <a:endParaRPr lang="es-ES" sz="2400" b="0" strike="noStrike" spc="-1" dirty="0">
              <a:solidFill>
                <a:srgbClr val="000000"/>
              </a:solidFill>
              <a:latin typeface="Calibri"/>
            </a:endParaRPr>
          </a:p>
          <a:p>
            <a:pPr marL="285840" indent="0" algn="just">
              <a:lnSpc>
                <a:spcPct val="100000"/>
              </a:lnSpc>
              <a:spcBef>
                <a:spcPts val="1001"/>
              </a:spcBef>
              <a:buNone/>
              <a:tabLst>
                <a:tab pos="0" algn="l"/>
              </a:tabLst>
            </a:pPr>
            <a:r>
              <a:rPr lang="en-GB" sz="2400" b="1" strike="noStrike" spc="-1" dirty="0">
                <a:solidFill>
                  <a:srgbClr val="000000"/>
                </a:solidFill>
                <a:latin typeface="Arial Narrow"/>
              </a:rPr>
              <a:t>The methodology should:</a:t>
            </a:r>
            <a:endParaRPr lang="es-ES" sz="2400" b="0" strike="noStrike" spc="-1" dirty="0">
              <a:solidFill>
                <a:srgbClr val="000000"/>
              </a:solidFill>
              <a:latin typeface="Calibri"/>
            </a:endParaRPr>
          </a:p>
          <a:p>
            <a:pPr marL="343080" indent="-343080" algn="just">
              <a:lnSpc>
                <a:spcPct val="100000"/>
              </a:lnSpc>
              <a:spcBef>
                <a:spcPts val="1001"/>
              </a:spcBef>
              <a:buClr>
                <a:srgbClr val="000000"/>
              </a:buClr>
              <a:buFont typeface="Wingdings" charset="2"/>
              <a:buChar char=""/>
              <a:tabLst>
                <a:tab pos="0" algn="l"/>
              </a:tabLst>
            </a:pPr>
            <a:r>
              <a:rPr lang="en-GB" sz="2400" b="0" strike="noStrike" spc="-1" dirty="0">
                <a:solidFill>
                  <a:srgbClr val="000000"/>
                </a:solidFill>
                <a:latin typeface="Arial Narrow"/>
              </a:rPr>
              <a:t>Be compatible with the preliminary data analysis plan</a:t>
            </a:r>
            <a:endParaRPr lang="es-ES" sz="2400" b="0" strike="noStrike" spc="-1" dirty="0">
              <a:solidFill>
                <a:srgbClr val="000000"/>
              </a:solidFill>
              <a:latin typeface="Calibri"/>
            </a:endParaRPr>
          </a:p>
          <a:p>
            <a:pPr marL="343080" indent="-343080" algn="just">
              <a:lnSpc>
                <a:spcPct val="100000"/>
              </a:lnSpc>
              <a:spcBef>
                <a:spcPts val="1001"/>
              </a:spcBef>
              <a:buClr>
                <a:srgbClr val="000000"/>
              </a:buClr>
              <a:buFont typeface="Wingdings" charset="2"/>
              <a:buChar char=""/>
              <a:tabLst>
                <a:tab pos="0" algn="l"/>
              </a:tabLst>
            </a:pPr>
            <a:r>
              <a:rPr lang="en-GB" sz="2400" b="0" strike="noStrike" spc="-1" dirty="0">
                <a:solidFill>
                  <a:srgbClr val="000000"/>
                </a:solidFill>
                <a:latin typeface="Arial Narrow"/>
              </a:rPr>
              <a:t>Be designed in a way that ensures the intended scope of the research (i.e. objectives and research questions) can be feasibly achieved to the required quality, given the time, resources and access available</a:t>
            </a:r>
            <a:endParaRPr lang="es-ES" sz="2400" b="0" strike="noStrike" spc="-1" dirty="0">
              <a:solidFill>
                <a:srgbClr val="000000"/>
              </a:solidFill>
              <a:latin typeface="Calibri"/>
            </a:endParaRPr>
          </a:p>
          <a:p>
            <a:pPr indent="0" algn="just">
              <a:lnSpc>
                <a:spcPct val="100000"/>
              </a:lnSpc>
              <a:spcBef>
                <a:spcPts val="1001"/>
              </a:spcBef>
              <a:buNone/>
              <a:tabLst>
                <a:tab pos="0" algn="l"/>
              </a:tabLst>
            </a:pPr>
            <a:endParaRPr lang="es-ES" sz="1600" b="0" strike="noStrike" spc="-1" dirty="0">
              <a:solidFill>
                <a:srgbClr val="000000"/>
              </a:solidFill>
              <a:latin typeface="Calibri"/>
            </a:endParaRPr>
          </a:p>
        </p:txBody>
      </p:sp>
      <p:pic>
        <p:nvPicPr>
          <p:cNvPr id="1026" name="Picture 2">
            <a:extLst>
              <a:ext uri="{FF2B5EF4-FFF2-40B4-BE49-F238E27FC236}">
                <a16:creationId xmlns:a16="http://schemas.microsoft.com/office/drawing/2014/main" id="{3BA5DDDF-FEE5-8DBD-BC5E-BF8999977A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6859"/>
          <a:stretch/>
        </p:blipFill>
        <p:spPr bwMode="auto">
          <a:xfrm>
            <a:off x="7430450" y="0"/>
            <a:ext cx="4761550" cy="5700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3328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Research Methodology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1100" y="914400"/>
            <a:ext cx="6984526" cy="3170582"/>
          </a:xfrm>
        </p:spPr>
        <p:txBody>
          <a:bodyPr/>
          <a:lstStyle/>
          <a:p>
            <a:pPr marL="285840" indent="0" algn="l">
              <a:lnSpc>
                <a:spcPct val="100000"/>
              </a:lnSpc>
              <a:spcBef>
                <a:spcPts val="1001"/>
              </a:spcBef>
              <a:buNone/>
              <a:tabLst>
                <a:tab pos="0" algn="l"/>
              </a:tabLst>
            </a:pPr>
            <a:r>
              <a:rPr lang="en-GB" sz="2400" b="1" strike="noStrike" spc="-1" dirty="0">
                <a:solidFill>
                  <a:srgbClr val="000000"/>
                </a:solidFill>
                <a:latin typeface="Arial Narrow"/>
              </a:rPr>
              <a:t>Designing a methodology involves three key components: </a:t>
            </a:r>
          </a:p>
          <a:p>
            <a:pPr marL="285840" indent="0" algn="l">
              <a:lnSpc>
                <a:spcPct val="100000"/>
              </a:lnSpc>
              <a:spcBef>
                <a:spcPts val="1001"/>
              </a:spcBef>
              <a:buNone/>
              <a:tabLst>
                <a:tab pos="0" algn="l"/>
              </a:tabLst>
            </a:pPr>
            <a:endParaRPr lang="es-ES" sz="2400" b="0" strike="noStrike" spc="-1" dirty="0">
              <a:solidFill>
                <a:srgbClr val="000000"/>
              </a:solidFill>
              <a:latin typeface="Calibri"/>
            </a:endParaRPr>
          </a:p>
          <a:p>
            <a:pPr marL="457200" indent="-457200" algn="just">
              <a:lnSpc>
                <a:spcPct val="100000"/>
              </a:lnSpc>
              <a:spcBef>
                <a:spcPts val="1001"/>
              </a:spcBef>
              <a:buClr>
                <a:srgbClr val="000000"/>
              </a:buClr>
              <a:buFont typeface="+mj-lt"/>
              <a:buAutoNum type="arabicPeriod"/>
              <a:tabLst>
                <a:tab pos="0" algn="l"/>
              </a:tabLst>
            </a:pPr>
            <a:r>
              <a:rPr lang="en-GB" sz="2400" b="0" strike="noStrike" spc="-1" dirty="0">
                <a:solidFill>
                  <a:srgbClr val="000000"/>
                </a:solidFill>
                <a:latin typeface="Arial Narrow"/>
              </a:rPr>
              <a:t>Selecting the overall research method</a:t>
            </a:r>
            <a:endParaRPr lang="es-ES" sz="2400" b="0" strike="noStrike" spc="-1" dirty="0">
              <a:solidFill>
                <a:srgbClr val="000000"/>
              </a:solidFill>
              <a:latin typeface="Calibri"/>
            </a:endParaRPr>
          </a:p>
          <a:p>
            <a:pPr marL="457200" indent="-457200" algn="just">
              <a:lnSpc>
                <a:spcPct val="100000"/>
              </a:lnSpc>
              <a:spcBef>
                <a:spcPts val="1001"/>
              </a:spcBef>
              <a:buClr>
                <a:srgbClr val="000000"/>
              </a:buClr>
              <a:buFont typeface="+mj-lt"/>
              <a:buAutoNum type="arabicPeriod"/>
              <a:tabLst>
                <a:tab pos="0" algn="l"/>
              </a:tabLst>
            </a:pPr>
            <a:r>
              <a:rPr lang="en-GB" sz="2400" b="0" strike="noStrike" spc="-1" dirty="0">
                <a:solidFill>
                  <a:srgbClr val="000000"/>
                </a:solidFill>
                <a:latin typeface="Arial Narrow"/>
              </a:rPr>
              <a:t>Selecting the appropriate data collection approach(es)</a:t>
            </a:r>
            <a:endParaRPr lang="es-ES" sz="2400" b="0" strike="noStrike" spc="-1" dirty="0">
              <a:solidFill>
                <a:srgbClr val="000000"/>
              </a:solidFill>
              <a:latin typeface="Calibri"/>
            </a:endParaRPr>
          </a:p>
          <a:p>
            <a:pPr marL="457200" indent="-457200" algn="just">
              <a:lnSpc>
                <a:spcPct val="100000"/>
              </a:lnSpc>
              <a:spcBef>
                <a:spcPts val="1001"/>
              </a:spcBef>
              <a:buClr>
                <a:srgbClr val="000000"/>
              </a:buClr>
              <a:buFont typeface="+mj-lt"/>
              <a:buAutoNum type="arabicPeriod"/>
              <a:tabLst>
                <a:tab pos="0" algn="l"/>
              </a:tabLst>
            </a:pPr>
            <a:r>
              <a:rPr lang="en-GB" sz="2400" b="0" strike="noStrike" spc="-1" dirty="0">
                <a:solidFill>
                  <a:srgbClr val="000000"/>
                </a:solidFill>
                <a:latin typeface="Arial Narrow"/>
              </a:rPr>
              <a:t>Designing the sampling strategy</a:t>
            </a:r>
            <a:endParaRPr lang="es-ES" sz="2400" b="0" strike="noStrike" spc="-1" dirty="0">
              <a:solidFill>
                <a:srgbClr val="000000"/>
              </a:solidFill>
              <a:latin typeface="Calibri"/>
            </a:endParaRPr>
          </a:p>
        </p:txBody>
      </p:sp>
      <p:pic>
        <p:nvPicPr>
          <p:cNvPr id="1026" name="Picture 2">
            <a:extLst>
              <a:ext uri="{FF2B5EF4-FFF2-40B4-BE49-F238E27FC236}">
                <a16:creationId xmlns:a16="http://schemas.microsoft.com/office/drawing/2014/main" id="{3BA5DDDF-FEE5-8DBD-BC5E-BF8999977A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6859"/>
          <a:stretch/>
        </p:blipFill>
        <p:spPr bwMode="auto">
          <a:xfrm>
            <a:off x="7430450" y="0"/>
            <a:ext cx="4761550" cy="5700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65079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B34BE244-7750-E289-3851-84CE66D70997}"/>
              </a:ext>
            </a:extLst>
          </p:cNvPr>
          <p:cNvPicPr>
            <a:picLocks noGrp="1" noChangeAspect="1"/>
          </p:cNvPicPr>
          <p:nvPr>
            <p:ph idx="1"/>
          </p:nvPr>
        </p:nvPicPr>
        <p:blipFill>
          <a:blip r:embed="rId3"/>
          <a:stretch>
            <a:fillRect/>
          </a:stretch>
        </p:blipFill>
        <p:spPr>
          <a:xfrm>
            <a:off x="3755170" y="55643"/>
            <a:ext cx="8436830" cy="563472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99391"/>
            <a:ext cx="5453902" cy="1502616"/>
          </a:xfrm>
        </p:spPr>
        <p:txBody>
          <a:bodyPr>
            <a:normAutofit/>
          </a:bodyPr>
          <a:lstStyle/>
          <a:p>
            <a:r>
              <a:rPr lang="en-US" sz="4000" b="1" dirty="0">
                <a:solidFill>
                  <a:schemeClr val="accent1">
                    <a:lumMod val="50000"/>
                  </a:schemeClr>
                </a:solidFill>
              </a:rPr>
              <a:t>Considerations for Research Design</a:t>
            </a:r>
          </a:p>
        </p:txBody>
      </p:sp>
      <p:sp>
        <p:nvSpPr>
          <p:cNvPr id="6" name="TextBox 5">
            <a:extLst>
              <a:ext uri="{FF2B5EF4-FFF2-40B4-BE49-F238E27FC236}">
                <a16:creationId xmlns:a16="http://schemas.microsoft.com/office/drawing/2014/main" id="{4D4631D0-F5B3-6709-B3FC-F8B7093A78A3}"/>
              </a:ext>
            </a:extLst>
          </p:cNvPr>
          <p:cNvSpPr txBox="1"/>
          <p:nvPr/>
        </p:nvSpPr>
        <p:spPr>
          <a:xfrm>
            <a:off x="-308113" y="1443055"/>
            <a:ext cx="4253947" cy="4247317"/>
          </a:xfrm>
          <a:prstGeom prst="rect">
            <a:avLst/>
          </a:prstGeom>
          <a:noFill/>
        </p:spPr>
        <p:txBody>
          <a:bodyPr wrap="square">
            <a:spAutoFit/>
          </a:bodyPr>
          <a:lstStyle/>
          <a:p>
            <a:pPr marL="742950" lvl="1" indent="-285750">
              <a:buFont typeface="Arial" panose="020B0604020202020204" pitchFamily="34" charset="0"/>
              <a:buChar char="•"/>
            </a:pPr>
            <a:r>
              <a:rPr lang="en-GB" b="1" dirty="0"/>
              <a:t>positivism </a:t>
            </a:r>
            <a:r>
              <a:rPr lang="en-GB" dirty="0"/>
              <a:t>(e.g. experimental testing), </a:t>
            </a:r>
          </a:p>
          <a:p>
            <a:pPr marL="742950" lvl="1" indent="-285750">
              <a:buFont typeface="Arial" panose="020B0604020202020204" pitchFamily="34" charset="0"/>
              <a:buChar char="•"/>
            </a:pPr>
            <a:r>
              <a:rPr lang="en-GB" b="1" dirty="0"/>
              <a:t>post positivism </a:t>
            </a:r>
            <a:r>
              <a:rPr lang="en-GB" dirty="0"/>
              <a:t>(i.e. a view that we need context and that context free experimental design is insufficient) </a:t>
            </a:r>
          </a:p>
          <a:p>
            <a:pPr marL="742950" lvl="1" indent="-285750">
              <a:buFont typeface="Arial" panose="020B0604020202020204" pitchFamily="34" charset="0"/>
              <a:buChar char="•"/>
            </a:pPr>
            <a:r>
              <a:rPr lang="en-GB" b="1" dirty="0"/>
              <a:t>constructivism</a:t>
            </a:r>
            <a:r>
              <a:rPr lang="en-GB" dirty="0"/>
              <a:t> (i.e. each individual constructs his/her own reality so there are multiple interpretations. This is sometimes referred to as interpretivism). Needs substantial consensus. (1960s)</a:t>
            </a:r>
          </a:p>
          <a:p>
            <a:pPr marL="742950" lvl="1" indent="-285750">
              <a:buFont typeface="Arial" panose="020B0604020202020204" pitchFamily="34" charset="0"/>
              <a:buChar char="•"/>
            </a:pPr>
            <a:r>
              <a:rPr lang="en-GB" b="1" dirty="0"/>
              <a:t>critical theory </a:t>
            </a:r>
            <a:r>
              <a:rPr lang="en-GB" dirty="0"/>
              <a:t>(e.g. ideas in relation to an ideology - knowledge is not value free and bias should be articulated) (1980s, postmodernity)</a:t>
            </a:r>
          </a:p>
        </p:txBody>
      </p:sp>
    </p:spTree>
    <p:extLst>
      <p:ext uri="{BB962C8B-B14F-4D97-AF65-F5344CB8AC3E}">
        <p14:creationId xmlns:p14="http://schemas.microsoft.com/office/powerpoint/2010/main" val="32831485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6702251" cy="790290"/>
          </a:xfrm>
        </p:spPr>
        <p:txBody>
          <a:bodyPr>
            <a:normAutofit/>
          </a:bodyPr>
          <a:lstStyle/>
          <a:p>
            <a:r>
              <a:rPr lang="en-US" sz="4000" b="1" dirty="0">
                <a:solidFill>
                  <a:schemeClr val="accent1">
                    <a:lumMod val="50000"/>
                  </a:schemeClr>
                </a:solidFill>
              </a:rPr>
              <a:t>Categories of Research Methods</a:t>
            </a:r>
          </a:p>
        </p:txBody>
      </p:sp>
      <p:sp>
        <p:nvSpPr>
          <p:cNvPr id="5" name="Content Placeholder 4">
            <a:extLst>
              <a:ext uri="{FF2B5EF4-FFF2-40B4-BE49-F238E27FC236}">
                <a16:creationId xmlns:a16="http://schemas.microsoft.com/office/drawing/2014/main" id="{5649D173-8429-7DEB-4A37-989FFE5BD375}"/>
              </a:ext>
            </a:extLst>
          </p:cNvPr>
          <p:cNvSpPr>
            <a:spLocks noGrp="1"/>
          </p:cNvSpPr>
          <p:nvPr>
            <p:ph idx="1"/>
          </p:nvPr>
        </p:nvSpPr>
        <p:spPr>
          <a:xfrm>
            <a:off x="152399" y="914400"/>
            <a:ext cx="11887201" cy="4474445"/>
          </a:xfrm>
        </p:spPr>
        <p:txBody>
          <a:bodyPr/>
          <a:lstStyle/>
          <a:p>
            <a:pPr algn="l"/>
            <a:r>
              <a:rPr lang="en-US" sz="2400" b="1" i="0" u="none" strike="noStrike" dirty="0">
                <a:solidFill>
                  <a:schemeClr val="tx1"/>
                </a:solidFill>
                <a:effectLst/>
                <a:latin typeface="Century Gothic" panose="020B0502020202020204" pitchFamily="34" charset="0"/>
              </a:rPr>
              <a:t>Research methods are broadly distinguished between the following categories:</a:t>
            </a:r>
          </a:p>
          <a:p>
            <a:pPr algn="l"/>
            <a:endParaRPr lang="en-US" sz="2800" b="1" i="0" u="none" strike="noStrike" cap="all" dirty="0">
              <a:solidFill>
                <a:schemeClr val="tx1"/>
              </a:solidFill>
              <a:effectLst/>
              <a:latin typeface="Century Gothic" panose="020B0502020202020204" pitchFamily="34" charset="0"/>
            </a:endParaRPr>
          </a:p>
          <a:p>
            <a:pPr algn="l"/>
            <a:endParaRPr lang="en-US" sz="2800" b="1" i="0" u="none" strike="noStrike" cap="all" dirty="0">
              <a:solidFill>
                <a:schemeClr val="tx1"/>
              </a:solidFill>
              <a:effectLst/>
              <a:latin typeface="Century Gothic" panose="020B0502020202020204" pitchFamily="34" charset="0"/>
            </a:endParaRPr>
          </a:p>
        </p:txBody>
      </p:sp>
      <p:pic>
        <p:nvPicPr>
          <p:cNvPr id="2" name="Picture 1">
            <a:extLst>
              <a:ext uri="{FF2B5EF4-FFF2-40B4-BE49-F238E27FC236}">
                <a16:creationId xmlns:a16="http://schemas.microsoft.com/office/drawing/2014/main" id="{FE21EF7A-0440-5E0C-7D38-1CC487873B25}"/>
              </a:ext>
            </a:extLst>
          </p:cNvPr>
          <p:cNvPicPr>
            <a:picLocks noChangeAspect="1"/>
          </p:cNvPicPr>
          <p:nvPr/>
        </p:nvPicPr>
        <p:blipFill>
          <a:blip r:embed="rId3"/>
          <a:stretch>
            <a:fillRect/>
          </a:stretch>
        </p:blipFill>
        <p:spPr>
          <a:xfrm>
            <a:off x="452857" y="1395822"/>
            <a:ext cx="2341067" cy="1755800"/>
          </a:xfrm>
          <a:prstGeom prst="rect">
            <a:avLst/>
          </a:prstGeom>
        </p:spPr>
      </p:pic>
      <p:pic>
        <p:nvPicPr>
          <p:cNvPr id="4" name="Picture 3">
            <a:extLst>
              <a:ext uri="{FF2B5EF4-FFF2-40B4-BE49-F238E27FC236}">
                <a16:creationId xmlns:a16="http://schemas.microsoft.com/office/drawing/2014/main" id="{0359C351-ED27-7DB1-E63F-8EA4DC692EDF}"/>
              </a:ext>
            </a:extLst>
          </p:cNvPr>
          <p:cNvPicPr>
            <a:picLocks noChangeAspect="1"/>
          </p:cNvPicPr>
          <p:nvPr/>
        </p:nvPicPr>
        <p:blipFill>
          <a:blip r:embed="rId4"/>
          <a:stretch>
            <a:fillRect/>
          </a:stretch>
        </p:blipFill>
        <p:spPr>
          <a:xfrm>
            <a:off x="4848647" y="1515923"/>
            <a:ext cx="2494700" cy="1515597"/>
          </a:xfrm>
          <a:prstGeom prst="rect">
            <a:avLst/>
          </a:prstGeom>
        </p:spPr>
      </p:pic>
      <p:pic>
        <p:nvPicPr>
          <p:cNvPr id="6" name="Picture 5">
            <a:extLst>
              <a:ext uri="{FF2B5EF4-FFF2-40B4-BE49-F238E27FC236}">
                <a16:creationId xmlns:a16="http://schemas.microsoft.com/office/drawing/2014/main" id="{4D1D6428-C7C5-65D0-162E-94E2467280CB}"/>
              </a:ext>
            </a:extLst>
          </p:cNvPr>
          <p:cNvPicPr>
            <a:picLocks noChangeAspect="1"/>
          </p:cNvPicPr>
          <p:nvPr/>
        </p:nvPicPr>
        <p:blipFill>
          <a:blip r:embed="rId5"/>
          <a:stretch>
            <a:fillRect/>
          </a:stretch>
        </p:blipFill>
        <p:spPr>
          <a:xfrm>
            <a:off x="9294435" y="1590911"/>
            <a:ext cx="2444708" cy="1365622"/>
          </a:xfrm>
          <a:prstGeom prst="rect">
            <a:avLst/>
          </a:prstGeom>
        </p:spPr>
      </p:pic>
      <p:pic>
        <p:nvPicPr>
          <p:cNvPr id="8" name="Picture 7">
            <a:extLst>
              <a:ext uri="{FF2B5EF4-FFF2-40B4-BE49-F238E27FC236}">
                <a16:creationId xmlns:a16="http://schemas.microsoft.com/office/drawing/2014/main" id="{A133F5B2-FBE2-5798-E1D2-2BE84D819A16}"/>
              </a:ext>
            </a:extLst>
          </p:cNvPr>
          <p:cNvPicPr>
            <a:picLocks noChangeAspect="1"/>
          </p:cNvPicPr>
          <p:nvPr/>
        </p:nvPicPr>
        <p:blipFill>
          <a:blip r:embed="rId6"/>
          <a:stretch>
            <a:fillRect/>
          </a:stretch>
        </p:blipFill>
        <p:spPr>
          <a:xfrm>
            <a:off x="388844" y="2953470"/>
            <a:ext cx="2609314" cy="4462659"/>
          </a:xfrm>
          <a:prstGeom prst="rect">
            <a:avLst/>
          </a:prstGeom>
        </p:spPr>
      </p:pic>
      <p:pic>
        <p:nvPicPr>
          <p:cNvPr id="9" name="Picture 8">
            <a:extLst>
              <a:ext uri="{FF2B5EF4-FFF2-40B4-BE49-F238E27FC236}">
                <a16:creationId xmlns:a16="http://schemas.microsoft.com/office/drawing/2014/main" id="{7F496E0D-B1CE-A8E9-E407-56CB61E8F4E7}"/>
              </a:ext>
            </a:extLst>
          </p:cNvPr>
          <p:cNvPicPr>
            <a:picLocks noChangeAspect="1"/>
          </p:cNvPicPr>
          <p:nvPr/>
        </p:nvPicPr>
        <p:blipFill>
          <a:blip r:embed="rId7"/>
          <a:stretch>
            <a:fillRect/>
          </a:stretch>
        </p:blipFill>
        <p:spPr>
          <a:xfrm>
            <a:off x="4788291" y="3031520"/>
            <a:ext cx="2615411" cy="4462659"/>
          </a:xfrm>
          <a:prstGeom prst="rect">
            <a:avLst/>
          </a:prstGeom>
        </p:spPr>
      </p:pic>
      <p:pic>
        <p:nvPicPr>
          <p:cNvPr id="10" name="Picture 9">
            <a:extLst>
              <a:ext uri="{FF2B5EF4-FFF2-40B4-BE49-F238E27FC236}">
                <a16:creationId xmlns:a16="http://schemas.microsoft.com/office/drawing/2014/main" id="{EE5EBACA-A4CD-ED33-3A8B-19BC4A068CEA}"/>
              </a:ext>
            </a:extLst>
          </p:cNvPr>
          <p:cNvPicPr>
            <a:picLocks noChangeAspect="1"/>
          </p:cNvPicPr>
          <p:nvPr/>
        </p:nvPicPr>
        <p:blipFill>
          <a:blip r:embed="rId8"/>
          <a:stretch>
            <a:fillRect/>
          </a:stretch>
        </p:blipFill>
        <p:spPr>
          <a:xfrm>
            <a:off x="9230421" y="3025424"/>
            <a:ext cx="2572735" cy="4468755"/>
          </a:xfrm>
          <a:prstGeom prst="rect">
            <a:avLst/>
          </a:prstGeom>
        </p:spPr>
      </p:pic>
    </p:spTree>
    <p:extLst>
      <p:ext uri="{BB962C8B-B14F-4D97-AF65-F5344CB8AC3E}">
        <p14:creationId xmlns:p14="http://schemas.microsoft.com/office/powerpoint/2010/main" val="2065402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347805" cy="790290"/>
          </a:xfrm>
        </p:spPr>
        <p:txBody>
          <a:bodyPr>
            <a:normAutofit/>
          </a:bodyPr>
          <a:lstStyle/>
          <a:p>
            <a:r>
              <a:rPr lang="en-US" sz="4000" b="1" dirty="0">
                <a:solidFill>
                  <a:schemeClr val="accent1">
                    <a:lumMod val="50000"/>
                  </a:schemeClr>
                </a:solidFill>
              </a:rPr>
              <a:t>Analysis Approach – Deductive (quantitative)</a:t>
            </a:r>
          </a:p>
        </p:txBody>
      </p:sp>
      <p:pic>
        <p:nvPicPr>
          <p:cNvPr id="2" name="Content Placeholder 1">
            <a:extLst>
              <a:ext uri="{FF2B5EF4-FFF2-40B4-BE49-F238E27FC236}">
                <a16:creationId xmlns:a16="http://schemas.microsoft.com/office/drawing/2014/main" id="{22AC7A47-3C15-DBA6-584A-BF5074FFBEA4}"/>
              </a:ext>
            </a:extLst>
          </p:cNvPr>
          <p:cNvPicPr>
            <a:picLocks noGrp="1" noChangeAspect="1"/>
          </p:cNvPicPr>
          <p:nvPr>
            <p:ph idx="1"/>
          </p:nvPr>
        </p:nvPicPr>
        <p:blipFill>
          <a:blip r:embed="rId3"/>
          <a:stretch>
            <a:fillRect/>
          </a:stretch>
        </p:blipFill>
        <p:spPr>
          <a:xfrm>
            <a:off x="3730695" y="1388528"/>
            <a:ext cx="8461305" cy="4080944"/>
          </a:xfrm>
          <a:prstGeom prst="rect">
            <a:avLst/>
          </a:prstGeom>
        </p:spPr>
      </p:pic>
      <p:sp>
        <p:nvSpPr>
          <p:cNvPr id="5" name="TextBox 4">
            <a:extLst>
              <a:ext uri="{FF2B5EF4-FFF2-40B4-BE49-F238E27FC236}">
                <a16:creationId xmlns:a16="http://schemas.microsoft.com/office/drawing/2014/main" id="{D49C4B1D-11A4-1BB8-3580-24B24DCFB54D}"/>
              </a:ext>
            </a:extLst>
          </p:cNvPr>
          <p:cNvSpPr txBox="1"/>
          <p:nvPr/>
        </p:nvSpPr>
        <p:spPr>
          <a:xfrm>
            <a:off x="164994" y="1607188"/>
            <a:ext cx="3565701" cy="3416320"/>
          </a:xfrm>
          <a:prstGeom prst="rect">
            <a:avLst/>
          </a:prstGeom>
          <a:noFill/>
        </p:spPr>
        <p:txBody>
          <a:bodyPr wrap="square" rtlCol="0">
            <a:spAutoFit/>
          </a:bodyPr>
          <a:lstStyle/>
          <a:p>
            <a:pPr marL="285750" indent="-285750">
              <a:buFont typeface="Arial" panose="020B0604020202020204" pitchFamily="34" charset="0"/>
              <a:buChar char="•"/>
            </a:pPr>
            <a:r>
              <a:rPr lang="en-US" sz="2400" dirty="0"/>
              <a:t>Research relies on a theory through literature review or case study.</a:t>
            </a:r>
          </a:p>
          <a:p>
            <a:pPr marL="285750" indent="-285750">
              <a:buFont typeface="Arial" panose="020B0604020202020204" pitchFamily="34" charset="0"/>
              <a:buChar char="•"/>
            </a:pPr>
            <a:r>
              <a:rPr lang="en-US" sz="2400" dirty="0"/>
              <a:t>A hypothesis is formed from a theory.</a:t>
            </a:r>
          </a:p>
          <a:p>
            <a:pPr marL="285750" indent="-285750">
              <a:buFont typeface="Arial" panose="020B0604020202020204" pitchFamily="34" charset="0"/>
              <a:buChar char="•"/>
            </a:pPr>
            <a:r>
              <a:rPr lang="en-US" sz="2400" dirty="0"/>
              <a:t>Experimentation and data collection through observation will prove or disprove the hypothesis.</a:t>
            </a:r>
          </a:p>
        </p:txBody>
      </p:sp>
    </p:spTree>
    <p:extLst>
      <p:ext uri="{BB962C8B-B14F-4D97-AF65-F5344CB8AC3E}">
        <p14:creationId xmlns:p14="http://schemas.microsoft.com/office/powerpoint/2010/main" val="3101043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347805" cy="790290"/>
          </a:xfrm>
        </p:spPr>
        <p:txBody>
          <a:bodyPr>
            <a:normAutofit/>
          </a:bodyPr>
          <a:lstStyle/>
          <a:p>
            <a:r>
              <a:rPr lang="en-US" sz="4000" b="1" dirty="0">
                <a:solidFill>
                  <a:schemeClr val="accent1">
                    <a:lumMod val="50000"/>
                  </a:schemeClr>
                </a:solidFill>
              </a:rPr>
              <a:t>Analysis Approach – Inductive (qualitative)</a:t>
            </a:r>
          </a:p>
        </p:txBody>
      </p:sp>
      <p:pic>
        <p:nvPicPr>
          <p:cNvPr id="2" name="Content Placeholder 1">
            <a:extLst>
              <a:ext uri="{FF2B5EF4-FFF2-40B4-BE49-F238E27FC236}">
                <a16:creationId xmlns:a16="http://schemas.microsoft.com/office/drawing/2014/main" id="{22AC7A47-3C15-DBA6-584A-BF5074FFBEA4}"/>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3730695" y="1388528"/>
            <a:ext cx="8461305" cy="4080944"/>
          </a:xfrm>
          <a:prstGeom prst="rect">
            <a:avLst/>
          </a:prstGeom>
        </p:spPr>
      </p:pic>
      <p:sp>
        <p:nvSpPr>
          <p:cNvPr id="5" name="TextBox 4">
            <a:extLst>
              <a:ext uri="{FF2B5EF4-FFF2-40B4-BE49-F238E27FC236}">
                <a16:creationId xmlns:a16="http://schemas.microsoft.com/office/drawing/2014/main" id="{D49C4B1D-11A4-1BB8-3580-24B24DCFB54D}"/>
              </a:ext>
            </a:extLst>
          </p:cNvPr>
          <p:cNvSpPr txBox="1"/>
          <p:nvPr/>
        </p:nvSpPr>
        <p:spPr>
          <a:xfrm>
            <a:off x="164994" y="1607188"/>
            <a:ext cx="3565701" cy="2308324"/>
          </a:xfrm>
          <a:prstGeom prst="rect">
            <a:avLst/>
          </a:prstGeom>
          <a:noFill/>
        </p:spPr>
        <p:txBody>
          <a:bodyPr wrap="square" rtlCol="0">
            <a:spAutoFit/>
          </a:bodyPr>
          <a:lstStyle/>
          <a:p>
            <a:pPr marL="285750" indent="-285750">
              <a:buFont typeface="Arial" panose="020B0604020202020204" pitchFamily="34" charset="0"/>
              <a:buChar char="•"/>
            </a:pPr>
            <a:r>
              <a:rPr lang="en-US" sz="2400" dirty="0"/>
              <a:t>Observe a phenomena or case study.</a:t>
            </a:r>
          </a:p>
          <a:p>
            <a:pPr marL="285750" indent="-285750">
              <a:buFont typeface="Arial" panose="020B0604020202020204" pitchFamily="34" charset="0"/>
              <a:buChar char="•"/>
            </a:pPr>
            <a:r>
              <a:rPr lang="en-US" sz="2400" dirty="0" err="1"/>
              <a:t>Recognise</a:t>
            </a:r>
            <a:r>
              <a:rPr lang="en-US" sz="2400" dirty="0"/>
              <a:t> patterns.</a:t>
            </a:r>
          </a:p>
          <a:p>
            <a:pPr marL="285750" indent="-285750">
              <a:buFont typeface="Arial" panose="020B0604020202020204" pitchFamily="34" charset="0"/>
              <a:buChar char="•"/>
            </a:pPr>
            <a:r>
              <a:rPr lang="en-US" sz="2400" dirty="0"/>
              <a:t>Form a tentative hypothesis.</a:t>
            </a:r>
          </a:p>
          <a:p>
            <a:pPr marL="285750" indent="-285750">
              <a:buFont typeface="Arial" panose="020B0604020202020204" pitchFamily="34" charset="0"/>
              <a:buChar char="•"/>
            </a:pPr>
            <a:r>
              <a:rPr lang="en-US" sz="2400" dirty="0"/>
              <a:t>Build a theory.</a:t>
            </a:r>
          </a:p>
        </p:txBody>
      </p:sp>
    </p:spTree>
    <p:extLst>
      <p:ext uri="{BB962C8B-B14F-4D97-AF65-F5344CB8AC3E}">
        <p14:creationId xmlns:p14="http://schemas.microsoft.com/office/powerpoint/2010/main" val="35241247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11636040" cy="790290"/>
          </a:xfrm>
        </p:spPr>
        <p:txBody>
          <a:bodyPr>
            <a:normAutofit/>
          </a:bodyPr>
          <a:lstStyle/>
          <a:p>
            <a:r>
              <a:rPr lang="en-US" sz="4000" b="1" dirty="0">
                <a:solidFill>
                  <a:schemeClr val="accent1">
                    <a:lumMod val="50000"/>
                  </a:schemeClr>
                </a:solidFill>
              </a:rPr>
              <a:t>Analysis Approach – Deductive vs Inductive</a:t>
            </a:r>
          </a:p>
        </p:txBody>
      </p:sp>
      <p:pic>
        <p:nvPicPr>
          <p:cNvPr id="2" name="Content Placeholder 1">
            <a:extLst>
              <a:ext uri="{FF2B5EF4-FFF2-40B4-BE49-F238E27FC236}">
                <a16:creationId xmlns:a16="http://schemas.microsoft.com/office/drawing/2014/main" id="{2FBE733D-C9B9-1DC5-A008-D88A040938A3}"/>
              </a:ext>
            </a:extLst>
          </p:cNvPr>
          <p:cNvPicPr>
            <a:picLocks noGrp="1" noChangeAspect="1"/>
          </p:cNvPicPr>
          <p:nvPr>
            <p:ph idx="1"/>
          </p:nvPr>
        </p:nvPicPr>
        <p:blipFill>
          <a:blip r:embed="rId3"/>
          <a:stretch>
            <a:fillRect/>
          </a:stretch>
        </p:blipFill>
        <p:spPr>
          <a:xfrm>
            <a:off x="3771639" y="991327"/>
            <a:ext cx="4648722" cy="4695858"/>
          </a:xfrm>
          <a:prstGeom prst="rect">
            <a:avLst/>
          </a:prstGeom>
        </p:spPr>
      </p:pic>
      <p:pic>
        <p:nvPicPr>
          <p:cNvPr id="4" name="Picture 3">
            <a:extLst>
              <a:ext uri="{FF2B5EF4-FFF2-40B4-BE49-F238E27FC236}">
                <a16:creationId xmlns:a16="http://schemas.microsoft.com/office/drawing/2014/main" id="{D487BC00-77AF-CB70-BD11-EB3702BEB9B3}"/>
              </a:ext>
            </a:extLst>
          </p:cNvPr>
          <p:cNvPicPr>
            <a:picLocks noChangeAspect="1"/>
          </p:cNvPicPr>
          <p:nvPr/>
        </p:nvPicPr>
        <p:blipFill>
          <a:blip r:embed="rId4"/>
          <a:stretch>
            <a:fillRect/>
          </a:stretch>
        </p:blipFill>
        <p:spPr>
          <a:xfrm>
            <a:off x="1134427" y="2383445"/>
            <a:ext cx="2091109" cy="2091109"/>
          </a:xfrm>
          <a:prstGeom prst="rect">
            <a:avLst/>
          </a:prstGeom>
        </p:spPr>
      </p:pic>
      <p:pic>
        <p:nvPicPr>
          <p:cNvPr id="6" name="Picture 5">
            <a:extLst>
              <a:ext uri="{FF2B5EF4-FFF2-40B4-BE49-F238E27FC236}">
                <a16:creationId xmlns:a16="http://schemas.microsoft.com/office/drawing/2014/main" id="{EF2333BB-E3EF-91A3-1147-617B6A8502DF}"/>
              </a:ext>
            </a:extLst>
          </p:cNvPr>
          <p:cNvPicPr>
            <a:picLocks noChangeAspect="1"/>
          </p:cNvPicPr>
          <p:nvPr/>
        </p:nvPicPr>
        <p:blipFill>
          <a:blip r:embed="rId5"/>
          <a:stretch>
            <a:fillRect/>
          </a:stretch>
        </p:blipFill>
        <p:spPr>
          <a:xfrm>
            <a:off x="8893305" y="2383445"/>
            <a:ext cx="2164268" cy="2152075"/>
          </a:xfrm>
          <a:prstGeom prst="rect">
            <a:avLst/>
          </a:prstGeom>
        </p:spPr>
      </p:pic>
      <p:sp>
        <p:nvSpPr>
          <p:cNvPr id="7" name="TextBox 6">
            <a:extLst>
              <a:ext uri="{FF2B5EF4-FFF2-40B4-BE49-F238E27FC236}">
                <a16:creationId xmlns:a16="http://schemas.microsoft.com/office/drawing/2014/main" id="{467D96CA-8095-1A63-09C1-0EA90305C8A7}"/>
              </a:ext>
            </a:extLst>
          </p:cNvPr>
          <p:cNvSpPr txBox="1"/>
          <p:nvPr/>
        </p:nvSpPr>
        <p:spPr>
          <a:xfrm>
            <a:off x="594348" y="991327"/>
            <a:ext cx="2631188" cy="369332"/>
          </a:xfrm>
          <a:prstGeom prst="rect">
            <a:avLst/>
          </a:prstGeom>
          <a:noFill/>
        </p:spPr>
        <p:txBody>
          <a:bodyPr wrap="square" rtlCol="0">
            <a:spAutoFit/>
          </a:bodyPr>
          <a:lstStyle/>
          <a:p>
            <a:pPr algn="ctr"/>
            <a:r>
              <a:rPr lang="en-US" dirty="0"/>
              <a:t>Deductive (quantitative)</a:t>
            </a:r>
            <a:endParaRPr lang="en-GB" dirty="0"/>
          </a:p>
        </p:txBody>
      </p:sp>
      <p:sp>
        <p:nvSpPr>
          <p:cNvPr id="8" name="TextBox 7">
            <a:extLst>
              <a:ext uri="{FF2B5EF4-FFF2-40B4-BE49-F238E27FC236}">
                <a16:creationId xmlns:a16="http://schemas.microsoft.com/office/drawing/2014/main" id="{4BD84A17-AE57-1F5C-4958-BA6F23239878}"/>
              </a:ext>
            </a:extLst>
          </p:cNvPr>
          <p:cNvSpPr txBox="1"/>
          <p:nvPr/>
        </p:nvSpPr>
        <p:spPr>
          <a:xfrm>
            <a:off x="8659845" y="991327"/>
            <a:ext cx="2631188" cy="369332"/>
          </a:xfrm>
          <a:prstGeom prst="rect">
            <a:avLst/>
          </a:prstGeom>
          <a:noFill/>
        </p:spPr>
        <p:txBody>
          <a:bodyPr wrap="square" rtlCol="0">
            <a:spAutoFit/>
          </a:bodyPr>
          <a:lstStyle/>
          <a:p>
            <a:pPr algn="ctr"/>
            <a:r>
              <a:rPr lang="en-US" dirty="0"/>
              <a:t>Inductive (qualitative)</a:t>
            </a:r>
            <a:endParaRPr lang="en-GB" dirty="0"/>
          </a:p>
        </p:txBody>
      </p:sp>
    </p:spTree>
    <p:extLst>
      <p:ext uri="{BB962C8B-B14F-4D97-AF65-F5344CB8AC3E}">
        <p14:creationId xmlns:p14="http://schemas.microsoft.com/office/powerpoint/2010/main" val="3924370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Selecting A Research Method</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914400"/>
            <a:ext cx="10809752" cy="4780722"/>
          </a:xfrm>
        </p:spPr>
        <p:txBody>
          <a:bodyPr/>
          <a:lstStyle/>
          <a:p>
            <a:pPr marL="0" lvl="0" indent="0" algn="l"/>
            <a:r>
              <a:rPr lang="en-US" sz="2800" b="1" dirty="0">
                <a:solidFill>
                  <a:schemeClr val="tx1"/>
                </a:solidFill>
              </a:rPr>
              <a:t>What factors to consider when choosing one research method over another:</a:t>
            </a:r>
          </a:p>
          <a:p>
            <a:pPr marL="743010" lvl="1" indent="-342900"/>
            <a:r>
              <a:rPr lang="en-US" sz="2800" dirty="0">
                <a:solidFill>
                  <a:schemeClr val="tx1"/>
                </a:solidFill>
              </a:rPr>
              <a:t>Overall applicability to meet research objectives</a:t>
            </a:r>
          </a:p>
          <a:p>
            <a:pPr marL="743010" lvl="1" indent="-342900"/>
            <a:r>
              <a:rPr lang="en-US" sz="2800" dirty="0">
                <a:solidFill>
                  <a:schemeClr val="tx1"/>
                </a:solidFill>
              </a:rPr>
              <a:t>Time i.e. key planning and decision-making milestones to inform</a:t>
            </a:r>
          </a:p>
          <a:p>
            <a:pPr marL="743010" lvl="1" indent="-342900"/>
            <a:r>
              <a:rPr lang="en-US" sz="2800" dirty="0">
                <a:solidFill>
                  <a:schemeClr val="tx1"/>
                </a:solidFill>
              </a:rPr>
              <a:t>Resources available</a:t>
            </a:r>
          </a:p>
          <a:p>
            <a:pPr marL="1200210" lvl="2" indent="-342900"/>
            <a:r>
              <a:rPr lang="en-US" sz="2400" dirty="0">
                <a:solidFill>
                  <a:schemeClr val="tx1"/>
                </a:solidFill>
              </a:rPr>
              <a:t>Material resources </a:t>
            </a:r>
          </a:p>
          <a:p>
            <a:pPr marL="1200210" lvl="2" indent="-342900"/>
            <a:r>
              <a:rPr lang="en-US" sz="2400" dirty="0">
                <a:solidFill>
                  <a:schemeClr val="tx1"/>
                </a:solidFill>
              </a:rPr>
              <a:t>Financial resources</a:t>
            </a:r>
          </a:p>
          <a:p>
            <a:pPr marL="1200210" lvl="2" indent="-342900"/>
            <a:r>
              <a:rPr lang="en-US" sz="2400" dirty="0">
                <a:solidFill>
                  <a:schemeClr val="tx1"/>
                </a:solidFill>
              </a:rPr>
              <a:t>Human resources </a:t>
            </a:r>
          </a:p>
          <a:p>
            <a:pPr marL="743010" lvl="1" indent="-342900"/>
            <a:r>
              <a:rPr lang="en-US" sz="2800" dirty="0">
                <a:solidFill>
                  <a:schemeClr val="tx1"/>
                </a:solidFill>
              </a:rPr>
              <a:t>Access to population of interest </a:t>
            </a:r>
            <a:endParaRPr lang="en-US" sz="3200" dirty="0">
              <a:solidFill>
                <a:schemeClr val="tx1"/>
              </a:solidFill>
            </a:endParaRPr>
          </a:p>
        </p:txBody>
      </p:sp>
      <p:pic>
        <p:nvPicPr>
          <p:cNvPr id="2" name="Picture 1">
            <a:extLst>
              <a:ext uri="{FF2B5EF4-FFF2-40B4-BE49-F238E27FC236}">
                <a16:creationId xmlns:a16="http://schemas.microsoft.com/office/drawing/2014/main" id="{F971BBBD-DA72-2B54-9D73-C0AAE80E27A3}"/>
              </a:ext>
            </a:extLst>
          </p:cNvPr>
          <p:cNvPicPr>
            <a:picLocks noChangeAspect="1"/>
          </p:cNvPicPr>
          <p:nvPr/>
        </p:nvPicPr>
        <p:blipFill>
          <a:blip r:embed="rId3"/>
          <a:stretch>
            <a:fillRect/>
          </a:stretch>
        </p:blipFill>
        <p:spPr>
          <a:xfrm>
            <a:off x="6974650" y="2822712"/>
            <a:ext cx="4139917" cy="2679067"/>
          </a:xfrm>
          <a:prstGeom prst="rect">
            <a:avLst/>
          </a:prstGeom>
        </p:spPr>
      </p:pic>
    </p:spTree>
    <p:extLst>
      <p:ext uri="{BB962C8B-B14F-4D97-AF65-F5344CB8AC3E}">
        <p14:creationId xmlns:p14="http://schemas.microsoft.com/office/powerpoint/2010/main" val="1204745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Quantitative Vs Qualitative Approach</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914400"/>
            <a:ext cx="10809752" cy="4780722"/>
          </a:xfrm>
        </p:spPr>
        <p:txBody>
          <a:bodyPr/>
          <a:lstStyle/>
          <a:p>
            <a:pPr marL="0" lvl="0" indent="0" algn="l"/>
            <a:r>
              <a:rPr lang="en-US" sz="2400" b="1" dirty="0">
                <a:solidFill>
                  <a:schemeClr val="tx1"/>
                </a:solidFill>
              </a:rPr>
              <a:t>Distinction between the two can be made based on the following three criteria: </a:t>
            </a:r>
          </a:p>
          <a:p>
            <a:pPr marL="0" lvl="0" indent="0" algn="l"/>
            <a:endParaRPr lang="en-US" sz="2800" dirty="0">
              <a:solidFill>
                <a:schemeClr val="tx1"/>
              </a:solidFill>
            </a:endParaRPr>
          </a:p>
        </p:txBody>
      </p:sp>
      <p:pic>
        <p:nvPicPr>
          <p:cNvPr id="5" name="Picture 4">
            <a:extLst>
              <a:ext uri="{FF2B5EF4-FFF2-40B4-BE49-F238E27FC236}">
                <a16:creationId xmlns:a16="http://schemas.microsoft.com/office/drawing/2014/main" id="{2FF257D2-BD5F-17F6-E344-E076D43667ED}"/>
              </a:ext>
            </a:extLst>
          </p:cNvPr>
          <p:cNvPicPr>
            <a:picLocks noChangeAspect="1"/>
          </p:cNvPicPr>
          <p:nvPr/>
        </p:nvPicPr>
        <p:blipFill>
          <a:blip r:embed="rId3"/>
          <a:stretch>
            <a:fillRect/>
          </a:stretch>
        </p:blipFill>
        <p:spPr>
          <a:xfrm>
            <a:off x="1253831" y="1351722"/>
            <a:ext cx="9684337" cy="4456575"/>
          </a:xfrm>
          <a:prstGeom prst="rect">
            <a:avLst/>
          </a:prstGeom>
        </p:spPr>
      </p:pic>
    </p:spTree>
    <p:extLst>
      <p:ext uri="{BB962C8B-B14F-4D97-AF65-F5344CB8AC3E}">
        <p14:creationId xmlns:p14="http://schemas.microsoft.com/office/powerpoint/2010/main" val="35663635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Quantitative Vs Qualitative Approach</a:t>
            </a:r>
          </a:p>
        </p:txBody>
      </p:sp>
      <p:pic>
        <p:nvPicPr>
          <p:cNvPr id="6" name="Content Placeholder 5">
            <a:extLst>
              <a:ext uri="{FF2B5EF4-FFF2-40B4-BE49-F238E27FC236}">
                <a16:creationId xmlns:a16="http://schemas.microsoft.com/office/drawing/2014/main" id="{F1FDB029-61E6-1E16-618F-86E25327BD50}"/>
              </a:ext>
            </a:extLst>
          </p:cNvPr>
          <p:cNvPicPr>
            <a:picLocks noGrp="1" noChangeAspect="1"/>
          </p:cNvPicPr>
          <p:nvPr>
            <p:ph idx="1"/>
          </p:nvPr>
        </p:nvPicPr>
        <p:blipFill>
          <a:blip r:embed="rId3"/>
          <a:stretch>
            <a:fillRect/>
          </a:stretch>
        </p:blipFill>
        <p:spPr>
          <a:xfrm>
            <a:off x="1103243" y="762900"/>
            <a:ext cx="9730409" cy="4954338"/>
          </a:xfrm>
        </p:spPr>
      </p:pic>
    </p:spTree>
    <p:extLst>
      <p:ext uri="{BB962C8B-B14F-4D97-AF65-F5344CB8AC3E}">
        <p14:creationId xmlns:p14="http://schemas.microsoft.com/office/powerpoint/2010/main" val="27213941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Quantitative Vs Qualitative Approach</a:t>
            </a:r>
          </a:p>
        </p:txBody>
      </p:sp>
      <p:pic>
        <p:nvPicPr>
          <p:cNvPr id="6" name="Content Placeholder 5">
            <a:extLst>
              <a:ext uri="{FF2B5EF4-FFF2-40B4-BE49-F238E27FC236}">
                <a16:creationId xmlns:a16="http://schemas.microsoft.com/office/drawing/2014/main" id="{F1FDB029-61E6-1E16-618F-86E25327BD50}"/>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rcRect/>
          <a:stretch/>
        </p:blipFill>
        <p:spPr>
          <a:xfrm>
            <a:off x="1103243" y="762900"/>
            <a:ext cx="9730409" cy="4954338"/>
          </a:xfrm>
        </p:spPr>
      </p:pic>
    </p:spTree>
    <p:extLst>
      <p:ext uri="{BB962C8B-B14F-4D97-AF65-F5344CB8AC3E}">
        <p14:creationId xmlns:p14="http://schemas.microsoft.com/office/powerpoint/2010/main" val="20391939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Quantitative Vs Qualitative Approach</a:t>
            </a:r>
          </a:p>
        </p:txBody>
      </p:sp>
      <p:sp>
        <p:nvSpPr>
          <p:cNvPr id="7" name="Rectangle 3">
            <a:extLst>
              <a:ext uri="{FF2B5EF4-FFF2-40B4-BE49-F238E27FC236}">
                <a16:creationId xmlns:a16="http://schemas.microsoft.com/office/drawing/2014/main" id="{1E4DE47D-7E40-8015-A7CC-5CDF03E839ED}"/>
              </a:ext>
            </a:extLst>
          </p:cNvPr>
          <p:cNvSpPr>
            <a:spLocks noGrp="1" noChangeArrowheads="1"/>
          </p:cNvSpPr>
          <p:nvPr>
            <p:ph idx="1"/>
          </p:nvPr>
        </p:nvSpPr>
        <p:spPr>
          <a:xfrm>
            <a:off x="1431235" y="1146969"/>
            <a:ext cx="3925957" cy="4564062"/>
          </a:xfrm>
        </p:spPr>
        <p:txBody>
          <a:bodyPr lIns="90488" tIns="44450" rIns="90488" bIns="44450"/>
          <a:lstStyle/>
          <a:p>
            <a:pPr marL="0" indent="0" algn="l" eaLnBrk="1" hangingPunct="1"/>
            <a:r>
              <a:rPr lang="en-GB" sz="3200" b="1" dirty="0">
                <a:solidFill>
                  <a:schemeClr val="tx1"/>
                </a:solidFill>
              </a:rPr>
              <a:t>Qualitative</a:t>
            </a:r>
          </a:p>
          <a:p>
            <a:pPr marL="743010" lvl="1" indent="-342900"/>
            <a:r>
              <a:rPr lang="en-GB" sz="2800" dirty="0">
                <a:solidFill>
                  <a:schemeClr val="tx1"/>
                </a:solidFill>
              </a:rPr>
              <a:t>Soft</a:t>
            </a:r>
          </a:p>
          <a:p>
            <a:pPr marL="743010" lvl="1" indent="-342900"/>
            <a:r>
              <a:rPr lang="en-GB" sz="2800" dirty="0">
                <a:solidFill>
                  <a:schemeClr val="tx1"/>
                </a:solidFill>
              </a:rPr>
              <a:t>Flexible</a:t>
            </a:r>
          </a:p>
          <a:p>
            <a:pPr marL="743010" lvl="1" indent="-342900"/>
            <a:r>
              <a:rPr lang="en-GB" sz="2800" dirty="0">
                <a:solidFill>
                  <a:schemeClr val="tx1"/>
                </a:solidFill>
              </a:rPr>
              <a:t>Subjective</a:t>
            </a:r>
          </a:p>
          <a:p>
            <a:pPr marL="743010" lvl="1" indent="-342900"/>
            <a:r>
              <a:rPr lang="en-GB" sz="2800" dirty="0">
                <a:solidFill>
                  <a:schemeClr val="tx1"/>
                </a:solidFill>
              </a:rPr>
              <a:t>Political</a:t>
            </a:r>
          </a:p>
          <a:p>
            <a:pPr marL="743010" lvl="1" indent="-342900"/>
            <a:r>
              <a:rPr lang="en-GB" sz="2800" dirty="0">
                <a:solidFill>
                  <a:schemeClr val="tx1"/>
                </a:solidFill>
              </a:rPr>
              <a:t>Case study</a:t>
            </a:r>
          </a:p>
          <a:p>
            <a:pPr marL="743010" lvl="1" indent="-342900"/>
            <a:r>
              <a:rPr lang="en-GB" sz="2800" dirty="0">
                <a:solidFill>
                  <a:schemeClr val="tx1"/>
                </a:solidFill>
              </a:rPr>
              <a:t>Speculative</a:t>
            </a:r>
          </a:p>
          <a:p>
            <a:pPr marL="743010" lvl="1" indent="-342900"/>
            <a:r>
              <a:rPr lang="en-GB" sz="2800" dirty="0">
                <a:solidFill>
                  <a:schemeClr val="tx1"/>
                </a:solidFill>
              </a:rPr>
              <a:t>Grounded</a:t>
            </a:r>
          </a:p>
        </p:txBody>
      </p:sp>
      <p:sp>
        <p:nvSpPr>
          <p:cNvPr id="8" name="Rectangle 4">
            <a:extLst>
              <a:ext uri="{FF2B5EF4-FFF2-40B4-BE49-F238E27FC236}">
                <a16:creationId xmlns:a16="http://schemas.microsoft.com/office/drawing/2014/main" id="{EB74F323-D5F7-D768-248D-A05928289BD8}"/>
              </a:ext>
            </a:extLst>
          </p:cNvPr>
          <p:cNvSpPr txBox="1">
            <a:spLocks noChangeArrowheads="1"/>
          </p:cNvSpPr>
          <p:nvPr/>
        </p:nvSpPr>
        <p:spPr>
          <a:xfrm>
            <a:off x="7174603" y="1216543"/>
            <a:ext cx="3586162" cy="4114800"/>
          </a:xfrm>
          <a:prstGeom prst="rect">
            <a:avLst/>
          </a:prstGeom>
        </p:spPr>
        <p:txBody>
          <a:bodyPr lIns="90488" tIns="44450" rIns="90488" bIns="44450"/>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200" b="1" dirty="0"/>
              <a:t>Quantitative</a:t>
            </a:r>
          </a:p>
          <a:p>
            <a:pPr lvl="1"/>
            <a:r>
              <a:rPr lang="en-GB" sz="2800" dirty="0"/>
              <a:t>Hard</a:t>
            </a:r>
          </a:p>
          <a:p>
            <a:pPr lvl="1"/>
            <a:r>
              <a:rPr lang="en-GB" sz="2800" dirty="0"/>
              <a:t>Fixed</a:t>
            </a:r>
          </a:p>
          <a:p>
            <a:pPr lvl="1"/>
            <a:r>
              <a:rPr lang="en-GB" sz="2800" dirty="0"/>
              <a:t>Objective</a:t>
            </a:r>
          </a:p>
          <a:p>
            <a:pPr lvl="1"/>
            <a:r>
              <a:rPr lang="en-GB" sz="2800" dirty="0"/>
              <a:t>Value-free</a:t>
            </a:r>
          </a:p>
          <a:p>
            <a:pPr lvl="1"/>
            <a:r>
              <a:rPr lang="en-GB" sz="2800" dirty="0"/>
              <a:t>Survey</a:t>
            </a:r>
          </a:p>
          <a:p>
            <a:pPr lvl="1"/>
            <a:r>
              <a:rPr lang="en-GB" sz="2800" dirty="0"/>
              <a:t>Hypothesis testing</a:t>
            </a:r>
          </a:p>
          <a:p>
            <a:pPr lvl="1"/>
            <a:r>
              <a:rPr lang="en-GB" sz="2800" dirty="0"/>
              <a:t>Abstract</a:t>
            </a:r>
          </a:p>
        </p:txBody>
      </p:sp>
      <p:sp>
        <p:nvSpPr>
          <p:cNvPr id="10" name="TextBox 9">
            <a:extLst>
              <a:ext uri="{FF2B5EF4-FFF2-40B4-BE49-F238E27FC236}">
                <a16:creationId xmlns:a16="http://schemas.microsoft.com/office/drawing/2014/main" id="{EDC2557E-F004-E2C6-4905-5E80964E8732}"/>
              </a:ext>
            </a:extLst>
          </p:cNvPr>
          <p:cNvSpPr txBox="1"/>
          <p:nvPr/>
        </p:nvSpPr>
        <p:spPr>
          <a:xfrm>
            <a:off x="2263223" y="5331343"/>
            <a:ext cx="7665554" cy="369332"/>
          </a:xfrm>
          <a:prstGeom prst="rect">
            <a:avLst/>
          </a:prstGeom>
          <a:noFill/>
        </p:spPr>
        <p:txBody>
          <a:bodyPr wrap="square">
            <a:spAutoFit/>
          </a:bodyPr>
          <a:lstStyle/>
          <a:p>
            <a:pPr algn="ctr"/>
            <a:r>
              <a:rPr lang="en-GB" sz="1800" b="1" dirty="0"/>
              <a:t>[A Comparison of Qualitative and Quantitative Research (Silverman, 2009: 2)]</a:t>
            </a:r>
            <a:endParaRPr lang="en-GB" dirty="0"/>
          </a:p>
        </p:txBody>
      </p:sp>
    </p:spTree>
    <p:extLst>
      <p:ext uri="{BB962C8B-B14F-4D97-AF65-F5344CB8AC3E}">
        <p14:creationId xmlns:p14="http://schemas.microsoft.com/office/powerpoint/2010/main" val="32104602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1"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2000"/>
                                        <p:tgtEl>
                                          <p:spTgt spid="7"/>
                                        </p:tgtEl>
                                      </p:cBhvr>
                                    </p:animEffect>
                                    <p:anim calcmode="lin" valueType="num">
                                      <p:cBhvr>
                                        <p:cTn id="13" dur="2000" fill="hold"/>
                                        <p:tgtEl>
                                          <p:spTgt spid="7"/>
                                        </p:tgtEl>
                                        <p:attrNameLst>
                                          <p:attrName>ppt_w</p:attrName>
                                        </p:attrNameLst>
                                      </p:cBhvr>
                                      <p:tavLst>
                                        <p:tav tm="0" fmla="#ppt_w*sin(2.5*pi*$)">
                                          <p:val>
                                            <p:fltVal val="0"/>
                                          </p:val>
                                        </p:tav>
                                        <p:tav tm="100000">
                                          <p:val>
                                            <p:fltVal val="1"/>
                                          </p:val>
                                        </p:tav>
                                      </p:tavLst>
                                    </p:anim>
                                    <p:anim calcmode="lin" valueType="num">
                                      <p:cBhvr>
                                        <p:cTn id="14" dur="2000" fill="hold"/>
                                        <p:tgtEl>
                                          <p:spTgt spid="7"/>
                                        </p:tgtEl>
                                        <p:attrNameLst>
                                          <p:attrName>ppt_h</p:attrName>
                                        </p:attrNameLst>
                                      </p:cBhvr>
                                      <p:tavLst>
                                        <p:tav tm="0">
                                          <p:val>
                                            <p:strVal val="#ppt_h"/>
                                          </p:val>
                                        </p:tav>
                                        <p:tav tm="100000">
                                          <p:val>
                                            <p:strVal val="#ppt_h"/>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20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45" presetClass="entr" presetSubtype="0" fill="hold" grpId="1"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2000"/>
                                        <p:tgtEl>
                                          <p:spTgt spid="8"/>
                                        </p:tgtEl>
                                      </p:cBhvr>
                                    </p:animEffect>
                                    <p:anim calcmode="lin" valueType="num">
                                      <p:cBhvr>
                                        <p:cTn id="23" dur="2000" fill="hold"/>
                                        <p:tgtEl>
                                          <p:spTgt spid="8"/>
                                        </p:tgtEl>
                                        <p:attrNameLst>
                                          <p:attrName>ppt_w</p:attrName>
                                        </p:attrNameLst>
                                      </p:cBhvr>
                                      <p:tavLst>
                                        <p:tav tm="0" fmla="#ppt_w*sin(2.5*pi*$)">
                                          <p:val>
                                            <p:fltVal val="0"/>
                                          </p:val>
                                        </p:tav>
                                        <p:tav tm="100000">
                                          <p:val>
                                            <p:fltVal val="1"/>
                                          </p:val>
                                        </p:tav>
                                      </p:tavLst>
                                    </p:anim>
                                    <p:anim calcmode="lin" valueType="num">
                                      <p:cBhvr>
                                        <p:cTn id="24"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P spid="8" grpId="0"/>
      <p:bldP spid="8"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Quantitative Vs Qualitative Approach</a:t>
            </a:r>
          </a:p>
        </p:txBody>
      </p:sp>
      <p:sp>
        <p:nvSpPr>
          <p:cNvPr id="4" name="Content Placeholder 3">
            <a:extLst>
              <a:ext uri="{FF2B5EF4-FFF2-40B4-BE49-F238E27FC236}">
                <a16:creationId xmlns:a16="http://schemas.microsoft.com/office/drawing/2014/main" id="{6943E844-9D77-4E5B-5BCC-478F8A25A2D8}"/>
              </a:ext>
            </a:extLst>
          </p:cNvPr>
          <p:cNvSpPr>
            <a:spLocks noGrp="1"/>
          </p:cNvSpPr>
          <p:nvPr>
            <p:ph idx="1"/>
          </p:nvPr>
        </p:nvSpPr>
        <p:spPr>
          <a:xfrm>
            <a:off x="632885" y="914400"/>
            <a:ext cx="11040076" cy="4981247"/>
          </a:xfrm>
        </p:spPr>
        <p:txBody>
          <a:bodyPr/>
          <a:lstStyle/>
          <a:p>
            <a:pPr algn="l"/>
            <a:r>
              <a:rPr lang="en-US" sz="2800" b="1" dirty="0">
                <a:solidFill>
                  <a:schemeClr val="tx1"/>
                </a:solidFill>
              </a:rPr>
              <a:t>The most powerful research method? </a:t>
            </a:r>
          </a:p>
          <a:p>
            <a:pPr algn="l"/>
            <a:endParaRPr lang="en-US" sz="2800" b="1" dirty="0">
              <a:solidFill>
                <a:schemeClr val="tx1"/>
              </a:solidFill>
            </a:endParaRPr>
          </a:p>
          <a:p>
            <a:pPr marL="342900" indent="-342900" algn="l">
              <a:buFont typeface="Arial" panose="020B0604020202020204" pitchFamily="34" charset="0"/>
              <a:buChar char="•"/>
            </a:pPr>
            <a:r>
              <a:rPr lang="en-US" sz="2400" dirty="0">
                <a:solidFill>
                  <a:schemeClr val="tx1"/>
                </a:solidFill>
              </a:rPr>
              <a:t>Mixed methods research – if time, access, resources allow! </a:t>
            </a:r>
          </a:p>
          <a:p>
            <a:pPr marL="342900" indent="-342900" algn="l">
              <a:buFont typeface="Arial" panose="020B0604020202020204" pitchFamily="34" charset="0"/>
              <a:buChar char="•"/>
            </a:pPr>
            <a:endParaRPr lang="en-US" sz="2400" dirty="0">
              <a:solidFill>
                <a:schemeClr val="tx1"/>
              </a:solidFill>
            </a:endParaRPr>
          </a:p>
          <a:p>
            <a:pPr marL="342900" indent="-342900" algn="l">
              <a:buFont typeface="Arial" panose="020B0604020202020204" pitchFamily="34" charset="0"/>
              <a:buChar char="•"/>
            </a:pPr>
            <a:r>
              <a:rPr lang="en-US" sz="2400" dirty="0">
                <a:solidFill>
                  <a:schemeClr val="tx1"/>
                </a:solidFill>
              </a:rPr>
              <a:t>A common misnomer that quantitative research is the strongest – not always! </a:t>
            </a:r>
          </a:p>
          <a:p>
            <a:pPr marL="743010" lvl="1" indent="-342900"/>
            <a:r>
              <a:rPr lang="en-US" dirty="0">
                <a:solidFill>
                  <a:schemeClr val="tx1"/>
                </a:solidFill>
              </a:rPr>
              <a:t>Not all issues need to be explained in a quantifiable way</a:t>
            </a:r>
          </a:p>
          <a:p>
            <a:pPr marL="743010" lvl="1" indent="-342900"/>
            <a:r>
              <a:rPr lang="en-US" dirty="0">
                <a:solidFill>
                  <a:schemeClr val="tx1"/>
                </a:solidFill>
              </a:rPr>
              <a:t>Some issues are over-simplified if only explored in numeric terms </a:t>
            </a:r>
          </a:p>
          <a:p>
            <a:pPr marL="743010" lvl="1" indent="-342900"/>
            <a:r>
              <a:rPr lang="en-US" dirty="0">
                <a:solidFill>
                  <a:schemeClr val="tx1"/>
                </a:solidFill>
              </a:rPr>
              <a:t>In-depth explanation and </a:t>
            </a:r>
            <a:r>
              <a:rPr lang="en-US" dirty="0" err="1">
                <a:solidFill>
                  <a:schemeClr val="tx1"/>
                </a:solidFill>
              </a:rPr>
              <a:t>contextualisation</a:t>
            </a:r>
            <a:r>
              <a:rPr lang="en-US" dirty="0">
                <a:solidFill>
                  <a:schemeClr val="tx1"/>
                </a:solidFill>
              </a:rPr>
              <a:t> is useful</a:t>
            </a:r>
          </a:p>
          <a:p>
            <a:pPr marL="342900" indent="-342900" algn="l">
              <a:buFont typeface="Arial" panose="020B0604020202020204" pitchFamily="34" charset="0"/>
              <a:buChar char="•"/>
            </a:pPr>
            <a:endParaRPr lang="en-US" sz="2400" dirty="0">
              <a:solidFill>
                <a:schemeClr val="tx1"/>
              </a:solidFill>
            </a:endParaRPr>
          </a:p>
          <a:p>
            <a:pPr marL="342900" indent="-342900" algn="l">
              <a:buFont typeface="Arial" panose="020B0604020202020204" pitchFamily="34" charset="0"/>
              <a:buChar char="•"/>
            </a:pPr>
            <a:r>
              <a:rPr lang="en-US" sz="2400" dirty="0">
                <a:solidFill>
                  <a:schemeClr val="tx1"/>
                </a:solidFill>
              </a:rPr>
              <a:t>Ultimately depends on the research objectives</a:t>
            </a:r>
          </a:p>
          <a:p>
            <a:pPr algn="l"/>
            <a:endParaRPr lang="en-GB" sz="2400" dirty="0">
              <a:solidFill>
                <a:schemeClr val="tx1"/>
              </a:solidFill>
            </a:endParaRPr>
          </a:p>
        </p:txBody>
      </p:sp>
    </p:spTree>
    <p:extLst>
      <p:ext uri="{BB962C8B-B14F-4D97-AF65-F5344CB8AC3E}">
        <p14:creationId xmlns:p14="http://schemas.microsoft.com/office/powerpoint/2010/main" val="14591117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Structured Data Collection - Survey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19639" y="914400"/>
            <a:ext cx="10809752" cy="4780722"/>
          </a:xfrm>
        </p:spPr>
        <p:txBody>
          <a:bodyPr/>
          <a:lstStyle/>
          <a:p>
            <a:pPr indent="0">
              <a:lnSpc>
                <a:spcPct val="90000"/>
              </a:lnSpc>
              <a:spcBef>
                <a:spcPts val="1417"/>
              </a:spcBef>
              <a:buNone/>
            </a:pPr>
            <a:endParaRPr lang="es-ES" sz="1600" b="0" strike="noStrike" spc="-1" dirty="0">
              <a:solidFill>
                <a:srgbClr val="000000"/>
              </a:solidFill>
              <a:latin typeface="Calibri"/>
            </a:endParaRPr>
          </a:p>
          <a:p>
            <a:pPr marL="2800440" lvl="5" indent="-285840">
              <a:lnSpc>
                <a:spcPct val="100000"/>
              </a:lnSpc>
              <a:spcBef>
                <a:spcPts val="499"/>
              </a:spcBef>
              <a:buClr>
                <a:srgbClr val="000000"/>
              </a:buClr>
              <a:buFont typeface="Wingdings" charset="2"/>
              <a:buChar char=""/>
            </a:pPr>
            <a:r>
              <a:rPr lang="en-GB" sz="2000" b="0" strike="noStrike" spc="-1" dirty="0">
                <a:solidFill>
                  <a:srgbClr val="000000"/>
                </a:solidFill>
                <a:latin typeface="Arial Narrow"/>
              </a:rPr>
              <a:t>Information collected through an interview, a discussion, a conversation</a:t>
            </a:r>
            <a:endParaRPr lang="es-ES" sz="2000" b="0" strike="noStrike" spc="-1" dirty="0">
              <a:solidFill>
                <a:srgbClr val="000000"/>
              </a:solidFill>
              <a:latin typeface="Calibri"/>
            </a:endParaRPr>
          </a:p>
          <a:p>
            <a:pPr marL="2800440" lvl="5" indent="-285840">
              <a:lnSpc>
                <a:spcPct val="100000"/>
              </a:lnSpc>
              <a:spcBef>
                <a:spcPts val="499"/>
              </a:spcBef>
              <a:buClr>
                <a:srgbClr val="000000"/>
              </a:buClr>
              <a:buFont typeface="Wingdings" charset="2"/>
              <a:buChar char=""/>
            </a:pPr>
            <a:r>
              <a:rPr lang="en-GB" sz="2000" b="0" strike="noStrike" spc="-1" dirty="0">
                <a:solidFill>
                  <a:srgbClr val="000000"/>
                </a:solidFill>
                <a:latin typeface="Arial Narrow"/>
              </a:rPr>
              <a:t>Using structured, close-ended data collection tools </a:t>
            </a:r>
            <a:endParaRPr lang="es-ES" sz="2000" b="0" strike="noStrike" spc="-1" dirty="0">
              <a:solidFill>
                <a:srgbClr val="000000"/>
              </a:solidFill>
              <a:latin typeface="Calibri"/>
            </a:endParaRPr>
          </a:p>
          <a:p>
            <a:pPr marL="2800440" lvl="5" indent="-285840">
              <a:lnSpc>
                <a:spcPct val="100000"/>
              </a:lnSpc>
              <a:spcBef>
                <a:spcPts val="499"/>
              </a:spcBef>
              <a:buClr>
                <a:srgbClr val="000000"/>
              </a:buClr>
              <a:buFont typeface="Wingdings" charset="2"/>
              <a:buChar char=""/>
            </a:pPr>
            <a:r>
              <a:rPr lang="en-GB" sz="2000" b="0" strike="noStrike" spc="-1" dirty="0">
                <a:solidFill>
                  <a:srgbClr val="000000"/>
                </a:solidFill>
                <a:latin typeface="Arial Narrow"/>
              </a:rPr>
              <a:t>Collection of quantifiable information</a:t>
            </a:r>
            <a:endParaRPr lang="es-ES" sz="2000" b="0" strike="noStrike" spc="-1" dirty="0">
              <a:solidFill>
                <a:srgbClr val="000000"/>
              </a:solidFill>
              <a:latin typeface="Calibri"/>
            </a:endParaRPr>
          </a:p>
          <a:p>
            <a:pPr marL="2800440" lvl="5" indent="-285840">
              <a:lnSpc>
                <a:spcPct val="100000"/>
              </a:lnSpc>
              <a:spcBef>
                <a:spcPts val="499"/>
              </a:spcBef>
              <a:buClr>
                <a:srgbClr val="000000"/>
              </a:buClr>
              <a:buFont typeface="Wingdings" charset="2"/>
              <a:buChar char=""/>
            </a:pPr>
            <a:r>
              <a:rPr lang="en-GB" sz="2000" b="0" strike="noStrike" spc="-1" dirty="0">
                <a:solidFill>
                  <a:srgbClr val="000000"/>
                </a:solidFill>
                <a:latin typeface="Arial Narrow"/>
              </a:rPr>
              <a:t>Cross-sectional or longitudinal </a:t>
            </a:r>
            <a:endParaRPr lang="es-ES" sz="2000" b="0" strike="noStrike" spc="-1" dirty="0">
              <a:solidFill>
                <a:srgbClr val="000000"/>
              </a:solidFill>
              <a:latin typeface="Calibri"/>
            </a:endParaRPr>
          </a:p>
          <a:p>
            <a:pPr indent="0" algn="just">
              <a:lnSpc>
                <a:spcPct val="100000"/>
              </a:lnSpc>
              <a:spcBef>
                <a:spcPts val="1001"/>
              </a:spcBef>
              <a:buNone/>
              <a:tabLst>
                <a:tab pos="0" algn="l"/>
              </a:tabLst>
            </a:pPr>
            <a:endParaRPr lang="es-ES" sz="800" b="0" strike="noStrike" spc="-1" dirty="0">
              <a:solidFill>
                <a:srgbClr val="000000"/>
              </a:solidFill>
              <a:latin typeface="Calibri"/>
            </a:endParaRPr>
          </a:p>
          <a:p>
            <a:pPr indent="0" algn="just">
              <a:lnSpc>
                <a:spcPct val="100000"/>
              </a:lnSpc>
              <a:spcBef>
                <a:spcPts val="1001"/>
              </a:spcBef>
              <a:buNone/>
              <a:tabLst>
                <a:tab pos="0" algn="l"/>
              </a:tabLst>
            </a:pPr>
            <a:r>
              <a:rPr lang="en-GB" sz="2400" b="1" strike="noStrike" spc="-1" dirty="0">
                <a:solidFill>
                  <a:srgbClr val="000000"/>
                </a:solidFill>
                <a:latin typeface="Arial Narrow"/>
              </a:rPr>
              <a:t>Types of data collection methods? </a:t>
            </a:r>
            <a:endParaRPr lang="es-ES" sz="2400" b="0" strike="noStrike" spc="-1" dirty="0">
              <a:solidFill>
                <a:srgbClr val="000000"/>
              </a:solidFill>
              <a:latin typeface="Calibri"/>
            </a:endParaRPr>
          </a:p>
          <a:p>
            <a:pPr marL="342900" lvl="0" indent="-342900" algn="l">
              <a:buFont typeface="Arial" panose="020B0604020202020204" pitchFamily="34" charset="0"/>
              <a:buChar char="•"/>
            </a:pPr>
            <a:r>
              <a:rPr lang="en-US" sz="1600" b="1" dirty="0">
                <a:solidFill>
                  <a:schemeClr val="tx1"/>
                </a:solidFill>
              </a:rPr>
              <a:t>Household (HH) survey </a:t>
            </a:r>
            <a:r>
              <a:rPr lang="en-US" sz="1600" dirty="0">
                <a:solidFill>
                  <a:schemeClr val="tx1"/>
                </a:solidFill>
              </a:rPr>
              <a:t>– collecting data at HH level, to understand experiences and characteristics of HHs within population of interest </a:t>
            </a:r>
          </a:p>
          <a:p>
            <a:pPr marL="342900" lvl="0" indent="-342900" algn="l">
              <a:buFont typeface="Arial" panose="020B0604020202020204" pitchFamily="34" charset="0"/>
              <a:buChar char="•"/>
            </a:pPr>
            <a:r>
              <a:rPr lang="en-US" sz="1600" b="1" dirty="0">
                <a:solidFill>
                  <a:schemeClr val="tx1"/>
                </a:solidFill>
              </a:rPr>
              <a:t>Individual survey </a:t>
            </a:r>
            <a:r>
              <a:rPr lang="en-US" sz="1600" dirty="0">
                <a:solidFill>
                  <a:schemeClr val="tx1"/>
                </a:solidFill>
              </a:rPr>
              <a:t>– collecting data at individual level, to help understand situation and characteristics of individuals within the population of interest  can include some HH level indicators if needed</a:t>
            </a:r>
          </a:p>
          <a:p>
            <a:pPr marL="342900" lvl="0" indent="-342900" algn="l">
              <a:buFont typeface="Arial" panose="020B0604020202020204" pitchFamily="34" charset="0"/>
              <a:buChar char="•"/>
            </a:pPr>
            <a:r>
              <a:rPr lang="en-US" sz="1600" b="1" dirty="0">
                <a:solidFill>
                  <a:schemeClr val="tx1"/>
                </a:solidFill>
              </a:rPr>
              <a:t>Key informant interview </a:t>
            </a:r>
            <a:r>
              <a:rPr lang="en-US" sz="1600" dirty="0">
                <a:solidFill>
                  <a:schemeClr val="tx1"/>
                </a:solidFill>
              </a:rPr>
              <a:t>– collecting data at community. location or group level from a key informant (KIs) i.e. an individual whose informal/ formal position gives him specific knowledge about other people, processes, or events that is more extensive, detailed, or privileged than other individuals in their group/ community/ location</a:t>
            </a:r>
          </a:p>
          <a:p>
            <a:pPr marL="342900" lvl="0" indent="-342900" algn="l">
              <a:buFont typeface="Arial" panose="020B0604020202020204" pitchFamily="34" charset="0"/>
              <a:buChar char="•"/>
            </a:pPr>
            <a:r>
              <a:rPr lang="en-US" sz="1600" b="1" dirty="0">
                <a:solidFill>
                  <a:schemeClr val="tx1"/>
                </a:solidFill>
              </a:rPr>
              <a:t>Group discussion </a:t>
            </a:r>
            <a:r>
              <a:rPr lang="en-US" sz="1600" dirty="0">
                <a:solidFill>
                  <a:schemeClr val="tx1"/>
                </a:solidFill>
              </a:rPr>
              <a:t>– collecting data at community, location or group level from a group of representatives e.g. KIs</a:t>
            </a:r>
          </a:p>
          <a:p>
            <a:pPr marL="0" lvl="0" indent="0" algn="l"/>
            <a:endParaRPr lang="en-US" sz="2800" dirty="0">
              <a:solidFill>
                <a:schemeClr val="tx1"/>
              </a:solidFill>
            </a:endParaRPr>
          </a:p>
        </p:txBody>
      </p:sp>
      <p:pic>
        <p:nvPicPr>
          <p:cNvPr id="2" name="Picture 1">
            <a:extLst>
              <a:ext uri="{FF2B5EF4-FFF2-40B4-BE49-F238E27FC236}">
                <a16:creationId xmlns:a16="http://schemas.microsoft.com/office/drawing/2014/main" id="{A6F691F0-B60A-8A1C-3659-0A18440BEEA8}"/>
              </a:ext>
            </a:extLst>
          </p:cNvPr>
          <p:cNvPicPr>
            <a:picLocks noChangeAspect="1"/>
          </p:cNvPicPr>
          <p:nvPr/>
        </p:nvPicPr>
        <p:blipFill>
          <a:blip r:embed="rId3"/>
          <a:stretch>
            <a:fillRect/>
          </a:stretch>
        </p:blipFill>
        <p:spPr>
          <a:xfrm>
            <a:off x="1117205" y="1074805"/>
            <a:ext cx="1792379" cy="1786283"/>
          </a:xfrm>
          <a:prstGeom prst="rect">
            <a:avLst/>
          </a:prstGeom>
        </p:spPr>
      </p:pic>
    </p:spTree>
    <p:extLst>
      <p:ext uri="{BB962C8B-B14F-4D97-AF65-F5344CB8AC3E}">
        <p14:creationId xmlns:p14="http://schemas.microsoft.com/office/powerpoint/2010/main" val="12700619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Structured Data Collection - Survey</a:t>
            </a:r>
          </a:p>
        </p:txBody>
      </p:sp>
      <p:pic>
        <p:nvPicPr>
          <p:cNvPr id="5" name="Content Placeholder 4">
            <a:extLst>
              <a:ext uri="{FF2B5EF4-FFF2-40B4-BE49-F238E27FC236}">
                <a16:creationId xmlns:a16="http://schemas.microsoft.com/office/drawing/2014/main" id="{B867FDAB-6908-9BC5-15A0-474B9FB69E69}"/>
              </a:ext>
            </a:extLst>
          </p:cNvPr>
          <p:cNvPicPr>
            <a:picLocks noGrp="1" noChangeAspect="1"/>
          </p:cNvPicPr>
          <p:nvPr>
            <p:ph idx="1"/>
          </p:nvPr>
        </p:nvPicPr>
        <p:blipFill>
          <a:blip r:embed="rId3"/>
          <a:stretch>
            <a:fillRect/>
          </a:stretch>
        </p:blipFill>
        <p:spPr>
          <a:xfrm>
            <a:off x="8266741" y="1123122"/>
            <a:ext cx="3786739" cy="4488239"/>
          </a:xfrm>
          <a:prstGeom prst="rect">
            <a:avLst/>
          </a:prstGeom>
        </p:spPr>
      </p:pic>
      <p:sp>
        <p:nvSpPr>
          <p:cNvPr id="7" name="TextBox 6">
            <a:extLst>
              <a:ext uri="{FF2B5EF4-FFF2-40B4-BE49-F238E27FC236}">
                <a16:creationId xmlns:a16="http://schemas.microsoft.com/office/drawing/2014/main" id="{657AEC2D-F272-6550-4B4C-914B6EE929AA}"/>
              </a:ext>
            </a:extLst>
          </p:cNvPr>
          <p:cNvSpPr txBox="1"/>
          <p:nvPr/>
        </p:nvSpPr>
        <p:spPr>
          <a:xfrm>
            <a:off x="417443" y="934279"/>
            <a:ext cx="7849298" cy="4837222"/>
          </a:xfrm>
          <a:prstGeom prst="rect">
            <a:avLst/>
          </a:prstGeom>
          <a:noFill/>
        </p:spPr>
        <p:txBody>
          <a:bodyPr wrap="square">
            <a:spAutoFit/>
          </a:bodyPr>
          <a:lstStyle/>
          <a:p>
            <a:pPr marL="285840" indent="0" algn="just">
              <a:lnSpc>
                <a:spcPct val="100000"/>
              </a:lnSpc>
              <a:spcBef>
                <a:spcPts val="1001"/>
              </a:spcBef>
              <a:buNone/>
              <a:tabLst>
                <a:tab pos="0" algn="l"/>
              </a:tabLst>
            </a:pPr>
            <a:r>
              <a:rPr lang="en-GB" sz="2400" b="1" strike="noStrike" spc="-1" dirty="0">
                <a:solidFill>
                  <a:srgbClr val="000000"/>
                </a:solidFill>
                <a:latin typeface="Arial Narrow"/>
              </a:rPr>
              <a:t>When should you use this approach?</a:t>
            </a:r>
            <a:endParaRPr lang="es-ES" sz="2400" b="0" strike="noStrike" spc="-1" dirty="0">
              <a:solidFill>
                <a:srgbClr val="000000"/>
              </a:solidFill>
              <a:latin typeface="Calibri"/>
            </a:endParaRPr>
          </a:p>
          <a:p>
            <a:pPr marL="285840" indent="-285840" algn="just">
              <a:lnSpc>
                <a:spcPct val="100000"/>
              </a:lnSpc>
              <a:spcBef>
                <a:spcPts val="1001"/>
              </a:spcBef>
              <a:buClr>
                <a:srgbClr val="000000"/>
              </a:buClr>
              <a:buFont typeface="Wingdings" charset="2"/>
              <a:buChar char=""/>
              <a:tabLst>
                <a:tab pos="0" algn="l"/>
              </a:tabLst>
            </a:pPr>
            <a:r>
              <a:rPr lang="en-GB" sz="2000" b="0" strike="noStrike" spc="-1" dirty="0">
                <a:solidFill>
                  <a:srgbClr val="000000"/>
                </a:solidFill>
                <a:latin typeface="Arial Narrow"/>
              </a:rPr>
              <a:t>To measure prevalence </a:t>
            </a:r>
            <a:r>
              <a:rPr lang="en-CH" sz="2000" b="0" strike="noStrike" spc="-1" dirty="0">
                <a:solidFill>
                  <a:srgbClr val="000000"/>
                </a:solidFill>
                <a:latin typeface="Wingdings"/>
              </a:rPr>
              <a:t></a:t>
            </a:r>
            <a:r>
              <a:rPr lang="fr-CH" sz="2000" b="0" strike="noStrike" spc="-1" dirty="0">
                <a:solidFill>
                  <a:srgbClr val="000000"/>
                </a:solidFill>
                <a:latin typeface="Arial Narrow"/>
              </a:rPr>
              <a:t> p</a:t>
            </a:r>
            <a:r>
              <a:rPr lang="en-GB" sz="2000" b="0" strike="noStrike" spc="-1" dirty="0" err="1">
                <a:solidFill>
                  <a:srgbClr val="000000"/>
                </a:solidFill>
                <a:latin typeface="Arial Narrow"/>
              </a:rPr>
              <a:t>rovide</a:t>
            </a:r>
            <a:r>
              <a:rPr lang="en-GB" sz="2000" b="0" strike="noStrike" spc="-1" dirty="0">
                <a:solidFill>
                  <a:srgbClr val="000000"/>
                </a:solidFill>
                <a:latin typeface="Arial Narrow"/>
              </a:rPr>
              <a:t> a quantifiable, </a:t>
            </a:r>
            <a:r>
              <a:rPr lang="en-US" sz="2000" b="0" strike="noStrike" spc="-1" dirty="0">
                <a:solidFill>
                  <a:srgbClr val="000000"/>
                </a:solidFill>
                <a:latin typeface="Arial Narrow"/>
              </a:rPr>
              <a:t>numeric description of the trends, </a:t>
            </a:r>
            <a:r>
              <a:rPr lang="en-US" sz="2000" b="0" strike="noStrike" spc="-1" dirty="0" err="1">
                <a:solidFill>
                  <a:srgbClr val="000000"/>
                </a:solidFill>
                <a:latin typeface="Arial Narrow"/>
              </a:rPr>
              <a:t>behaviours</a:t>
            </a:r>
            <a:r>
              <a:rPr lang="en-US" sz="2000" b="0" strike="noStrike" spc="-1" dirty="0">
                <a:solidFill>
                  <a:srgbClr val="000000"/>
                </a:solidFill>
                <a:latin typeface="Arial Narrow"/>
              </a:rPr>
              <a:t>, experiences, attitudes or opinions of a population</a:t>
            </a:r>
            <a:endParaRPr lang="es-ES" sz="2000" b="0" strike="noStrike" spc="-1" dirty="0">
              <a:solidFill>
                <a:srgbClr val="000000"/>
              </a:solidFill>
              <a:latin typeface="Calibri"/>
            </a:endParaRPr>
          </a:p>
          <a:p>
            <a:pPr marL="971640" lvl="1" indent="-285840" algn="just">
              <a:lnSpc>
                <a:spcPct val="100000"/>
              </a:lnSpc>
              <a:spcBef>
                <a:spcPts val="499"/>
              </a:spcBef>
              <a:buClr>
                <a:srgbClr val="000000"/>
              </a:buClr>
              <a:buFont typeface="Wingdings" charset="2"/>
              <a:buChar char=""/>
              <a:tabLst>
                <a:tab pos="0" algn="l"/>
              </a:tabLst>
            </a:pPr>
            <a:r>
              <a:rPr lang="en-US" b="0" strike="noStrike" spc="-1" dirty="0">
                <a:solidFill>
                  <a:srgbClr val="000000"/>
                </a:solidFill>
                <a:latin typeface="Arial Narrow"/>
              </a:rPr>
              <a:t>To generalize findings to a wider population </a:t>
            </a:r>
            <a:r>
              <a:rPr lang="en-CH" b="0" strike="noStrike" spc="-1" dirty="0">
                <a:solidFill>
                  <a:srgbClr val="000000"/>
                </a:solidFill>
                <a:latin typeface="Wingdings"/>
              </a:rPr>
              <a:t></a:t>
            </a:r>
            <a:r>
              <a:rPr lang="fr-CH" b="0" strike="noStrike" spc="-1" dirty="0">
                <a:solidFill>
                  <a:srgbClr val="000000"/>
                </a:solidFill>
                <a:latin typeface="Arial Narrow"/>
              </a:rPr>
              <a:t> </a:t>
            </a:r>
            <a:r>
              <a:rPr lang="fr-CH" b="0" strike="noStrike" spc="-1" dirty="0" err="1">
                <a:solidFill>
                  <a:srgbClr val="000000"/>
                </a:solidFill>
                <a:latin typeface="Arial Narrow"/>
              </a:rPr>
              <a:t>probability</a:t>
            </a:r>
            <a:r>
              <a:rPr lang="fr-CH" b="0" strike="noStrike" spc="-1" dirty="0">
                <a:solidFill>
                  <a:srgbClr val="000000"/>
                </a:solidFill>
                <a:latin typeface="Arial Narrow"/>
              </a:rPr>
              <a:t> </a:t>
            </a:r>
            <a:r>
              <a:rPr lang="fr-CH" b="0" strike="noStrike" spc="-1" dirty="0" err="1">
                <a:solidFill>
                  <a:srgbClr val="000000"/>
                </a:solidFill>
                <a:latin typeface="Arial Narrow"/>
              </a:rPr>
              <a:t>sample</a:t>
            </a:r>
            <a:r>
              <a:rPr lang="fr-CH" b="0" strike="noStrike" spc="-1" dirty="0">
                <a:solidFill>
                  <a:srgbClr val="000000"/>
                </a:solidFill>
                <a:latin typeface="Arial Narrow"/>
              </a:rPr>
              <a:t> </a:t>
            </a:r>
            <a:r>
              <a:rPr lang="en-CH" b="0" strike="noStrike" spc="-1" dirty="0">
                <a:solidFill>
                  <a:srgbClr val="000000"/>
                </a:solidFill>
                <a:latin typeface="Wingdings"/>
              </a:rPr>
              <a:t></a:t>
            </a:r>
            <a:r>
              <a:rPr lang="fr-CH" b="0" strike="noStrike" spc="-1" dirty="0">
                <a:solidFill>
                  <a:srgbClr val="000000"/>
                </a:solidFill>
                <a:latin typeface="Arial Narrow"/>
              </a:rPr>
              <a:t> </a:t>
            </a:r>
            <a:r>
              <a:rPr lang="fr-CH" b="0" strike="noStrike" spc="-1" dirty="0" err="1">
                <a:solidFill>
                  <a:srgbClr val="000000"/>
                </a:solidFill>
                <a:latin typeface="Arial Narrow"/>
              </a:rPr>
              <a:t>statistically</a:t>
            </a:r>
            <a:r>
              <a:rPr lang="fr-CH" b="0" strike="noStrike" spc="-1" dirty="0">
                <a:solidFill>
                  <a:srgbClr val="000000"/>
                </a:solidFill>
                <a:latin typeface="Arial Narrow"/>
              </a:rPr>
              <a:t> </a:t>
            </a:r>
            <a:r>
              <a:rPr lang="fr-CH" b="0" strike="noStrike" spc="-1" dirty="0" err="1">
                <a:solidFill>
                  <a:srgbClr val="000000"/>
                </a:solidFill>
                <a:latin typeface="Arial Narrow"/>
              </a:rPr>
              <a:t>representative</a:t>
            </a:r>
            <a:r>
              <a:rPr lang="fr-CH" b="0" strike="noStrike" spc="-1" dirty="0">
                <a:solidFill>
                  <a:srgbClr val="000000"/>
                </a:solidFill>
                <a:latin typeface="Arial Narrow"/>
              </a:rPr>
              <a:t> information</a:t>
            </a:r>
            <a:endParaRPr lang="es-ES" b="0" strike="noStrike" spc="-1" dirty="0">
              <a:solidFill>
                <a:srgbClr val="000000"/>
              </a:solidFill>
              <a:latin typeface="Calibri"/>
            </a:endParaRPr>
          </a:p>
          <a:p>
            <a:pPr marL="971640" lvl="1" indent="-285840" algn="just">
              <a:lnSpc>
                <a:spcPct val="100000"/>
              </a:lnSpc>
              <a:spcBef>
                <a:spcPts val="499"/>
              </a:spcBef>
              <a:buClr>
                <a:srgbClr val="000000"/>
              </a:buClr>
              <a:buFont typeface="Wingdings" charset="2"/>
              <a:buChar char=""/>
              <a:tabLst>
                <a:tab pos="0" algn="l"/>
              </a:tabLst>
            </a:pPr>
            <a:r>
              <a:rPr lang="fr-CH" b="0" strike="noStrike" spc="-1" dirty="0">
                <a:solidFill>
                  <a:srgbClr val="000000"/>
                </a:solidFill>
                <a:latin typeface="Arial Narrow"/>
              </a:rPr>
              <a:t>Need </a:t>
            </a:r>
            <a:r>
              <a:rPr lang="fr-CH" b="0" strike="noStrike" spc="-1" dirty="0" err="1">
                <a:solidFill>
                  <a:srgbClr val="000000"/>
                </a:solidFill>
                <a:latin typeface="Arial Narrow"/>
              </a:rPr>
              <a:t>prevalence</a:t>
            </a:r>
            <a:r>
              <a:rPr lang="fr-CH" b="0" strike="noStrike" spc="-1" dirty="0">
                <a:solidFill>
                  <a:srgbClr val="000000"/>
                </a:solidFill>
                <a:latin typeface="Arial Narrow"/>
              </a:rPr>
              <a:t> data, </a:t>
            </a:r>
            <a:r>
              <a:rPr lang="fr-CH" b="0" strike="noStrike" spc="-1" dirty="0" err="1">
                <a:solidFill>
                  <a:srgbClr val="000000"/>
                </a:solidFill>
                <a:latin typeface="Arial Narrow"/>
              </a:rPr>
              <a:t>understanding</a:t>
            </a:r>
            <a:r>
              <a:rPr lang="fr-CH" b="0" strike="noStrike" spc="-1" dirty="0">
                <a:solidFill>
                  <a:srgbClr val="000000"/>
                </a:solidFill>
                <a:latin typeface="Arial Narrow"/>
              </a:rPr>
              <a:t> of </a:t>
            </a:r>
            <a:r>
              <a:rPr lang="fr-CH" b="0" strike="noStrike" spc="-1" dirty="0" err="1">
                <a:solidFill>
                  <a:srgbClr val="000000"/>
                </a:solidFill>
                <a:latin typeface="Arial Narrow"/>
              </a:rPr>
              <a:t>scale</a:t>
            </a:r>
            <a:r>
              <a:rPr lang="fr-CH" b="0" strike="noStrike" spc="-1" dirty="0">
                <a:solidFill>
                  <a:srgbClr val="000000"/>
                </a:solidFill>
                <a:latin typeface="Arial Narrow"/>
              </a:rPr>
              <a:t> of </a:t>
            </a:r>
            <a:r>
              <a:rPr lang="fr-CH" b="0" strike="noStrike" spc="-1" dirty="0" err="1">
                <a:solidFill>
                  <a:srgbClr val="000000"/>
                </a:solidFill>
                <a:latin typeface="Arial Narrow"/>
              </a:rPr>
              <a:t>crisis</a:t>
            </a:r>
            <a:r>
              <a:rPr lang="fr-CH" b="0" strike="noStrike" spc="-1" dirty="0">
                <a:solidFill>
                  <a:srgbClr val="000000"/>
                </a:solidFill>
                <a:latin typeface="Arial Narrow"/>
              </a:rPr>
              <a:t> but </a:t>
            </a:r>
            <a:r>
              <a:rPr lang="fr-CH" b="0" strike="noStrike" spc="-1" dirty="0" err="1">
                <a:solidFill>
                  <a:srgbClr val="000000"/>
                </a:solidFill>
                <a:latin typeface="Arial Narrow"/>
              </a:rPr>
              <a:t>probability</a:t>
            </a:r>
            <a:r>
              <a:rPr lang="fr-CH" b="0" strike="noStrike" spc="-1" dirty="0">
                <a:solidFill>
                  <a:srgbClr val="000000"/>
                </a:solidFill>
                <a:latin typeface="Arial Narrow"/>
              </a:rPr>
              <a:t> sampling not possible </a:t>
            </a:r>
            <a:r>
              <a:rPr lang="en-CH" b="0" strike="noStrike" spc="-1" dirty="0">
                <a:solidFill>
                  <a:srgbClr val="000000"/>
                </a:solidFill>
                <a:latin typeface="Wingdings"/>
              </a:rPr>
              <a:t></a:t>
            </a:r>
            <a:r>
              <a:rPr lang="fr-CH" b="0" strike="noStrike" spc="-1" dirty="0">
                <a:solidFill>
                  <a:srgbClr val="000000"/>
                </a:solidFill>
                <a:latin typeface="Arial Narrow"/>
              </a:rPr>
              <a:t> non-</a:t>
            </a:r>
            <a:r>
              <a:rPr lang="fr-CH" b="0" strike="noStrike" spc="-1" dirty="0" err="1">
                <a:solidFill>
                  <a:srgbClr val="000000"/>
                </a:solidFill>
                <a:latin typeface="Arial Narrow"/>
              </a:rPr>
              <a:t>probability</a:t>
            </a:r>
            <a:r>
              <a:rPr lang="fr-CH" b="0" strike="noStrike" spc="-1" dirty="0">
                <a:solidFill>
                  <a:srgbClr val="000000"/>
                </a:solidFill>
                <a:latin typeface="Arial Narrow"/>
              </a:rPr>
              <a:t> </a:t>
            </a:r>
            <a:r>
              <a:rPr lang="fr-CH" b="0" strike="noStrike" spc="-1" dirty="0" err="1">
                <a:solidFill>
                  <a:srgbClr val="000000"/>
                </a:solidFill>
                <a:latin typeface="Arial Narrow"/>
              </a:rPr>
              <a:t>sample</a:t>
            </a:r>
            <a:r>
              <a:rPr lang="fr-CH" b="0" strike="noStrike" spc="-1" dirty="0">
                <a:solidFill>
                  <a:srgbClr val="000000"/>
                </a:solidFill>
                <a:latin typeface="Arial Narrow"/>
              </a:rPr>
              <a:t> </a:t>
            </a:r>
            <a:r>
              <a:rPr lang="en-CH" b="0" strike="noStrike" spc="-1" dirty="0">
                <a:solidFill>
                  <a:srgbClr val="000000"/>
                </a:solidFill>
                <a:latin typeface="Wingdings"/>
              </a:rPr>
              <a:t></a:t>
            </a:r>
            <a:r>
              <a:rPr lang="fr-CH" b="0" strike="noStrike" spc="-1" dirty="0">
                <a:solidFill>
                  <a:srgbClr val="000000"/>
                </a:solidFill>
                <a:latin typeface="Arial Narrow"/>
              </a:rPr>
              <a:t> indicative information </a:t>
            </a:r>
            <a:endParaRPr lang="es-ES" sz="1600" b="0" strike="noStrike" spc="-1" dirty="0">
              <a:solidFill>
                <a:srgbClr val="000000"/>
              </a:solidFill>
              <a:latin typeface="Calibri"/>
            </a:endParaRPr>
          </a:p>
          <a:p>
            <a:pPr indent="0" algn="just">
              <a:lnSpc>
                <a:spcPct val="100000"/>
              </a:lnSpc>
              <a:spcBef>
                <a:spcPts val="1001"/>
              </a:spcBef>
              <a:buNone/>
              <a:tabLst>
                <a:tab pos="0" algn="l"/>
              </a:tabLst>
            </a:pPr>
            <a:r>
              <a:rPr lang="en-GB" sz="2400" b="1" strike="noStrike" spc="-1" dirty="0">
                <a:solidFill>
                  <a:srgbClr val="000000"/>
                </a:solidFill>
                <a:latin typeface="Arial Narrow"/>
              </a:rPr>
              <a:t>Types of research cycles this approach is commonly used for?</a:t>
            </a:r>
          </a:p>
          <a:p>
            <a:pPr marL="342900" indent="-342900" algn="just">
              <a:lnSpc>
                <a:spcPct val="100000"/>
              </a:lnSpc>
              <a:spcBef>
                <a:spcPts val="1001"/>
              </a:spcBef>
              <a:buFont typeface="Arial" panose="020B0604020202020204" pitchFamily="34" charset="0"/>
              <a:buChar char="•"/>
              <a:tabLst>
                <a:tab pos="0" algn="l"/>
              </a:tabLst>
            </a:pPr>
            <a:r>
              <a:rPr lang="fr-CH" b="0" strike="noStrike" spc="-1" dirty="0">
                <a:solidFill>
                  <a:srgbClr val="000000"/>
                </a:solidFill>
                <a:latin typeface="Arial Narrow"/>
              </a:rPr>
              <a:t>Multi-</a:t>
            </a:r>
            <a:r>
              <a:rPr lang="fr-CH" b="0" strike="noStrike" spc="-1" dirty="0" err="1">
                <a:solidFill>
                  <a:srgbClr val="000000"/>
                </a:solidFill>
                <a:latin typeface="Arial Narrow"/>
              </a:rPr>
              <a:t>sector</a:t>
            </a:r>
            <a:r>
              <a:rPr lang="fr-CH" b="0" strike="noStrike" spc="-1" dirty="0">
                <a:solidFill>
                  <a:srgbClr val="000000"/>
                </a:solidFill>
                <a:latin typeface="Arial Narrow"/>
              </a:rPr>
              <a:t> </a:t>
            </a:r>
            <a:r>
              <a:rPr lang="fr-CH" b="0" strike="noStrike" spc="-1" dirty="0" err="1">
                <a:solidFill>
                  <a:srgbClr val="000000"/>
                </a:solidFill>
                <a:latin typeface="Arial Narrow"/>
              </a:rPr>
              <a:t>needs</a:t>
            </a:r>
            <a:r>
              <a:rPr lang="fr-CH" b="0" strike="noStrike" spc="-1" dirty="0">
                <a:solidFill>
                  <a:srgbClr val="000000"/>
                </a:solidFill>
                <a:latin typeface="Arial Narrow"/>
              </a:rPr>
              <a:t> </a:t>
            </a:r>
            <a:r>
              <a:rPr lang="fr-CH" b="0" strike="noStrike" spc="-1" dirty="0" err="1">
                <a:solidFill>
                  <a:srgbClr val="000000"/>
                </a:solidFill>
                <a:latin typeface="Arial Narrow"/>
              </a:rPr>
              <a:t>assessments</a:t>
            </a:r>
            <a:r>
              <a:rPr lang="fr-CH" b="0" strike="noStrike" spc="-1" dirty="0">
                <a:solidFill>
                  <a:srgbClr val="000000"/>
                </a:solidFill>
                <a:latin typeface="Arial Narrow"/>
              </a:rPr>
              <a:t> </a:t>
            </a:r>
            <a:endParaRPr lang="en-GB" b="0" strike="noStrike" spc="-1" dirty="0">
              <a:solidFill>
                <a:srgbClr val="000000"/>
              </a:solidFill>
              <a:latin typeface="Arial"/>
            </a:endParaRPr>
          </a:p>
          <a:p>
            <a:pPr marL="285750" indent="-285750" algn="just">
              <a:lnSpc>
                <a:spcPct val="100000"/>
              </a:lnSpc>
              <a:spcBef>
                <a:spcPts val="1001"/>
              </a:spcBef>
              <a:buFont typeface="Arial" panose="020B0604020202020204" pitchFamily="34" charset="0"/>
              <a:buChar char="•"/>
              <a:tabLst>
                <a:tab pos="0" algn="l"/>
              </a:tabLst>
            </a:pPr>
            <a:r>
              <a:rPr lang="fr-CH" b="0" strike="noStrike" spc="-1" dirty="0">
                <a:solidFill>
                  <a:srgbClr val="000000"/>
                </a:solidFill>
                <a:latin typeface="Arial Narrow"/>
              </a:rPr>
              <a:t>In-</a:t>
            </a:r>
            <a:r>
              <a:rPr lang="fr-CH" b="0" strike="noStrike" spc="-1" dirty="0" err="1">
                <a:solidFill>
                  <a:srgbClr val="000000"/>
                </a:solidFill>
                <a:latin typeface="Arial Narrow"/>
              </a:rPr>
              <a:t>depth</a:t>
            </a:r>
            <a:r>
              <a:rPr lang="fr-CH" b="0" strike="noStrike" spc="-1" dirty="0">
                <a:solidFill>
                  <a:srgbClr val="000000"/>
                </a:solidFill>
                <a:latin typeface="Arial Narrow"/>
              </a:rPr>
              <a:t> </a:t>
            </a:r>
            <a:r>
              <a:rPr lang="fr-CH" b="0" strike="noStrike" spc="-1" dirty="0" err="1">
                <a:solidFill>
                  <a:srgbClr val="000000"/>
                </a:solidFill>
                <a:latin typeface="Arial Narrow"/>
              </a:rPr>
              <a:t>thematic</a:t>
            </a:r>
            <a:r>
              <a:rPr lang="fr-CH" b="0" strike="noStrike" spc="-1" dirty="0">
                <a:solidFill>
                  <a:srgbClr val="000000"/>
                </a:solidFill>
                <a:latin typeface="Arial Narrow"/>
              </a:rPr>
              <a:t> </a:t>
            </a:r>
            <a:r>
              <a:rPr lang="fr-CH" b="0" strike="noStrike" spc="-1" dirty="0" err="1">
                <a:solidFill>
                  <a:srgbClr val="000000"/>
                </a:solidFill>
                <a:latin typeface="Arial Narrow"/>
              </a:rPr>
              <a:t>needs</a:t>
            </a:r>
            <a:r>
              <a:rPr lang="fr-CH" b="0" strike="noStrike" spc="-1" dirty="0">
                <a:solidFill>
                  <a:srgbClr val="000000"/>
                </a:solidFill>
                <a:latin typeface="Arial Narrow"/>
              </a:rPr>
              <a:t> </a:t>
            </a:r>
            <a:r>
              <a:rPr lang="fr-CH" b="0" strike="noStrike" spc="-1" dirty="0" err="1">
                <a:solidFill>
                  <a:srgbClr val="000000"/>
                </a:solidFill>
                <a:latin typeface="Arial Narrow"/>
              </a:rPr>
              <a:t>assessments</a:t>
            </a:r>
            <a:endParaRPr lang="en-GB" b="0" strike="noStrike" spc="-1" dirty="0">
              <a:solidFill>
                <a:srgbClr val="000000"/>
              </a:solidFill>
              <a:latin typeface="Arial"/>
            </a:endParaRPr>
          </a:p>
          <a:p>
            <a:pPr marL="285750" indent="-285750" algn="just">
              <a:lnSpc>
                <a:spcPct val="100000"/>
              </a:lnSpc>
              <a:spcBef>
                <a:spcPts val="1001"/>
              </a:spcBef>
              <a:buFont typeface="Arial" panose="020B0604020202020204" pitchFamily="34" charset="0"/>
              <a:buChar char="•"/>
              <a:tabLst>
                <a:tab pos="0" algn="l"/>
              </a:tabLst>
            </a:pPr>
            <a:r>
              <a:rPr lang="en-GB" b="0" strike="noStrike" spc="-1" dirty="0">
                <a:solidFill>
                  <a:srgbClr val="000000"/>
                </a:solidFill>
                <a:latin typeface="Arial Narrow"/>
              </a:rPr>
              <a:t>Longitudinal studies </a:t>
            </a:r>
            <a:endParaRPr lang="en-GB" b="0" strike="noStrike" spc="-1" dirty="0">
              <a:solidFill>
                <a:srgbClr val="000000"/>
              </a:solidFill>
              <a:latin typeface="Arial"/>
            </a:endParaRPr>
          </a:p>
          <a:p>
            <a:pPr marL="285750" indent="-285750" algn="just">
              <a:lnSpc>
                <a:spcPct val="100000"/>
              </a:lnSpc>
              <a:spcBef>
                <a:spcPts val="1001"/>
              </a:spcBef>
              <a:buFont typeface="Arial" panose="020B0604020202020204" pitchFamily="34" charset="0"/>
              <a:buChar char="•"/>
              <a:tabLst>
                <a:tab pos="0" algn="l"/>
              </a:tabLst>
            </a:pPr>
            <a:r>
              <a:rPr lang="en-GB" b="0" strike="noStrike" spc="-1" dirty="0">
                <a:solidFill>
                  <a:srgbClr val="000000"/>
                </a:solidFill>
                <a:latin typeface="Arial Narrow"/>
              </a:rPr>
              <a:t>Third party monitoring (impact evaluation, outcome monitoring, post-distribution monitoring, etc.)</a:t>
            </a:r>
            <a:endParaRPr lang="en-GB" b="0" strike="noStrike" spc="-1" dirty="0">
              <a:solidFill>
                <a:srgbClr val="000000"/>
              </a:solidFill>
              <a:latin typeface="Arial"/>
            </a:endParaRPr>
          </a:p>
        </p:txBody>
      </p:sp>
    </p:spTree>
    <p:extLst>
      <p:ext uri="{BB962C8B-B14F-4D97-AF65-F5344CB8AC3E}">
        <p14:creationId xmlns:p14="http://schemas.microsoft.com/office/powerpoint/2010/main" val="5175022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Structured Data Collection - Experimental</a:t>
            </a:r>
          </a:p>
        </p:txBody>
      </p:sp>
      <p:sp>
        <p:nvSpPr>
          <p:cNvPr id="4" name="Content Placeholder 3">
            <a:extLst>
              <a:ext uri="{FF2B5EF4-FFF2-40B4-BE49-F238E27FC236}">
                <a16:creationId xmlns:a16="http://schemas.microsoft.com/office/drawing/2014/main" id="{8BEAB884-08E0-AC37-732E-E1CF18351C1C}"/>
              </a:ext>
            </a:extLst>
          </p:cNvPr>
          <p:cNvSpPr>
            <a:spLocks noGrp="1"/>
          </p:cNvSpPr>
          <p:nvPr>
            <p:ph idx="1"/>
          </p:nvPr>
        </p:nvSpPr>
        <p:spPr>
          <a:xfrm>
            <a:off x="632885" y="1023730"/>
            <a:ext cx="11040076" cy="4871917"/>
          </a:xfrm>
        </p:spPr>
        <p:txBody>
          <a:bodyPr/>
          <a:lstStyle/>
          <a:p>
            <a:pPr marL="285840" indent="0" algn="just">
              <a:lnSpc>
                <a:spcPct val="100000"/>
              </a:lnSpc>
              <a:spcBef>
                <a:spcPts val="1001"/>
              </a:spcBef>
              <a:buNone/>
              <a:tabLst>
                <a:tab pos="0" algn="l"/>
              </a:tabLst>
            </a:pPr>
            <a:r>
              <a:rPr lang="en-GB" sz="2800" b="1" strike="noStrike" spc="-1" dirty="0">
                <a:solidFill>
                  <a:srgbClr val="000000"/>
                </a:solidFill>
                <a:latin typeface="Arial Narrow"/>
              </a:rPr>
              <a:t>What is it?</a:t>
            </a:r>
            <a:endParaRPr lang="es-ES" sz="2800"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Similar to survey approach</a:t>
            </a:r>
            <a:endParaRPr lang="es-ES"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But relies on experimental survey design </a:t>
            </a:r>
            <a:r>
              <a:rPr lang="en-CH" b="0" strike="noStrike" spc="-1" dirty="0">
                <a:solidFill>
                  <a:srgbClr val="000000"/>
                </a:solidFill>
                <a:latin typeface="Wingdings"/>
              </a:rPr>
              <a:t></a:t>
            </a:r>
            <a:endParaRPr lang="fr-CH" spc="-1" dirty="0">
              <a:solidFill>
                <a:srgbClr val="000000"/>
              </a:solidFill>
              <a:latin typeface="Arial Narrow"/>
            </a:endParaRPr>
          </a:p>
          <a:p>
            <a:pPr marL="685950" lvl="1" indent="-285840" algn="just">
              <a:lnSpc>
                <a:spcPct val="100000"/>
              </a:lnSpc>
              <a:spcBef>
                <a:spcPts val="1001"/>
              </a:spcBef>
              <a:buClr>
                <a:srgbClr val="000000"/>
              </a:buClr>
              <a:buFont typeface="Wingdings" charset="2"/>
              <a:buChar char=""/>
              <a:tabLst>
                <a:tab pos="0" algn="l"/>
              </a:tabLst>
            </a:pPr>
            <a:r>
              <a:rPr lang="fr-CH" b="0" strike="noStrike" spc="-1" dirty="0">
                <a:solidFill>
                  <a:srgbClr val="000000"/>
                </a:solidFill>
                <a:latin typeface="Arial Narrow"/>
              </a:rPr>
              <a:t>control vs. </a:t>
            </a:r>
            <a:r>
              <a:rPr lang="fr-CH" b="0" strike="noStrike" spc="-1" dirty="0" err="1">
                <a:solidFill>
                  <a:srgbClr val="000000"/>
                </a:solidFill>
                <a:latin typeface="Arial Narrow"/>
              </a:rPr>
              <a:t>treatment</a:t>
            </a:r>
            <a:r>
              <a:rPr lang="fr-CH" b="0" strike="noStrike" spc="-1" dirty="0">
                <a:solidFill>
                  <a:srgbClr val="000000"/>
                </a:solidFill>
                <a:latin typeface="Arial Narrow"/>
              </a:rPr>
              <a:t> group</a:t>
            </a:r>
            <a:endParaRPr lang="es-ES" sz="2000" b="0" strike="noStrike" spc="-1" dirty="0">
              <a:solidFill>
                <a:srgbClr val="000000"/>
              </a:solidFill>
              <a:latin typeface="Calibri"/>
            </a:endParaRPr>
          </a:p>
          <a:p>
            <a:pPr indent="0" algn="just">
              <a:lnSpc>
                <a:spcPct val="100000"/>
              </a:lnSpc>
              <a:spcBef>
                <a:spcPts val="1001"/>
              </a:spcBef>
              <a:buNone/>
              <a:tabLst>
                <a:tab pos="0" algn="l"/>
              </a:tabLst>
            </a:pPr>
            <a:r>
              <a:rPr lang="fr-CH" sz="2400" b="1" strike="noStrike" spc="-1" dirty="0">
                <a:solidFill>
                  <a:srgbClr val="000000"/>
                </a:solidFill>
                <a:latin typeface="Arial Narrow"/>
              </a:rPr>
              <a:t>Types of data collection </a:t>
            </a:r>
            <a:r>
              <a:rPr lang="fr-CH" sz="2400" b="1" strike="noStrike" spc="-1" dirty="0" err="1">
                <a:solidFill>
                  <a:srgbClr val="000000"/>
                </a:solidFill>
                <a:latin typeface="Arial Narrow"/>
              </a:rPr>
              <a:t>methods</a:t>
            </a:r>
            <a:r>
              <a:rPr lang="fr-CH" sz="2400" b="1" strike="noStrike" spc="-1" dirty="0">
                <a:solidFill>
                  <a:srgbClr val="000000"/>
                </a:solidFill>
                <a:latin typeface="Arial Narrow"/>
              </a:rPr>
              <a:t>?</a:t>
            </a:r>
            <a:endParaRPr lang="es-ES" sz="2400" b="0" strike="noStrike" spc="-1" dirty="0">
              <a:solidFill>
                <a:srgbClr val="000000"/>
              </a:solidFill>
              <a:latin typeface="Calibri"/>
            </a:endParaRPr>
          </a:p>
          <a:p>
            <a:pPr algn="r">
              <a:lnSpc>
                <a:spcPct val="100000"/>
              </a:lnSpc>
              <a:spcBef>
                <a:spcPts val="1001"/>
              </a:spcBef>
              <a:tabLst>
                <a:tab pos="0" algn="l"/>
              </a:tabLst>
            </a:pPr>
            <a:r>
              <a:rPr lang="en-GB" sz="2400" b="1" strike="noStrike" spc="-1" dirty="0">
                <a:solidFill>
                  <a:srgbClr val="000000"/>
                </a:solidFill>
                <a:latin typeface="Arial Narrow"/>
              </a:rPr>
              <a:t>Household (HH) survey</a:t>
            </a:r>
            <a:r>
              <a:rPr lang="en-GB" sz="2400" b="0" strike="noStrike" spc="-1" dirty="0">
                <a:solidFill>
                  <a:srgbClr val="000000"/>
                </a:solidFill>
                <a:latin typeface="Arial Narrow"/>
              </a:rPr>
              <a:t> </a:t>
            </a:r>
            <a:r>
              <a:rPr lang="en-CH" sz="2400" b="0" strike="noStrike" spc="-1" dirty="0">
                <a:solidFill>
                  <a:srgbClr val="000000"/>
                </a:solidFill>
                <a:latin typeface="Arial Narrow"/>
              </a:rPr>
              <a:t>–</a:t>
            </a:r>
            <a:r>
              <a:rPr lang="en-GB" sz="2400" b="0" strike="noStrike" spc="-1" dirty="0">
                <a:solidFill>
                  <a:srgbClr val="000000"/>
                </a:solidFill>
                <a:latin typeface="Arial Narrow"/>
              </a:rPr>
              <a:t> collecting data at </a:t>
            </a:r>
            <a:r>
              <a:rPr lang="en-GB" sz="2400" b="0" i="1" strike="noStrike" spc="-1" dirty="0">
                <a:solidFill>
                  <a:srgbClr val="000000"/>
                </a:solidFill>
                <a:latin typeface="Arial Narrow"/>
              </a:rPr>
              <a:t>HH </a:t>
            </a:r>
            <a:r>
              <a:rPr lang="en-GB" sz="2400" b="0" strike="noStrike" spc="-1" dirty="0">
                <a:solidFill>
                  <a:srgbClr val="000000"/>
                </a:solidFill>
                <a:latin typeface="Arial Narrow"/>
              </a:rPr>
              <a:t>level, to understand experiences and characteristics of </a:t>
            </a:r>
            <a:r>
              <a:rPr lang="en-GB" sz="2400" b="0" i="1" strike="noStrike" spc="-1" dirty="0">
                <a:solidFill>
                  <a:srgbClr val="000000"/>
                </a:solidFill>
                <a:latin typeface="Arial Narrow"/>
              </a:rPr>
              <a:t>HHs </a:t>
            </a:r>
            <a:r>
              <a:rPr lang="en-GB" sz="2400" b="0" strike="noStrike" spc="-1" dirty="0">
                <a:solidFill>
                  <a:srgbClr val="000000"/>
                </a:solidFill>
                <a:latin typeface="Arial Narrow"/>
              </a:rPr>
              <a:t>within population of interest </a:t>
            </a:r>
            <a:endParaRPr lang="en-GB" sz="2400" b="0" strike="noStrike" spc="-1" dirty="0">
              <a:solidFill>
                <a:srgbClr val="000000"/>
              </a:solidFill>
              <a:latin typeface="Arial"/>
            </a:endParaRPr>
          </a:p>
          <a:p>
            <a:pPr algn="r">
              <a:lnSpc>
                <a:spcPct val="100000"/>
              </a:lnSpc>
              <a:spcBef>
                <a:spcPts val="1001"/>
              </a:spcBef>
              <a:tabLst>
                <a:tab pos="0" algn="l"/>
              </a:tabLst>
            </a:pPr>
            <a:r>
              <a:rPr lang="en-GB" sz="2400" b="1" strike="noStrike" spc="-1" dirty="0">
                <a:solidFill>
                  <a:srgbClr val="000000"/>
                </a:solidFill>
                <a:latin typeface="Arial Narrow"/>
              </a:rPr>
              <a:t>Individual survey</a:t>
            </a:r>
            <a:r>
              <a:rPr lang="en-CH" sz="2400" b="1" strike="noStrike" spc="-1" dirty="0">
                <a:solidFill>
                  <a:srgbClr val="000000"/>
                </a:solidFill>
                <a:latin typeface="Arial Narrow"/>
              </a:rPr>
              <a:t> </a:t>
            </a:r>
            <a:r>
              <a:rPr lang="en-CH" sz="2400" b="0" strike="noStrike" spc="-1" dirty="0">
                <a:solidFill>
                  <a:srgbClr val="000000"/>
                </a:solidFill>
                <a:latin typeface="Arial Narrow"/>
              </a:rPr>
              <a:t>–</a:t>
            </a:r>
            <a:r>
              <a:rPr lang="en-GB" sz="2400" b="0" strike="noStrike" spc="-1" dirty="0">
                <a:solidFill>
                  <a:srgbClr val="000000"/>
                </a:solidFill>
                <a:latin typeface="Arial Narrow"/>
              </a:rPr>
              <a:t> collecting data at </a:t>
            </a:r>
            <a:r>
              <a:rPr lang="en-GB" sz="2400" b="0" i="1" strike="noStrike" spc="-1" dirty="0">
                <a:solidFill>
                  <a:srgbClr val="000000"/>
                </a:solidFill>
                <a:latin typeface="Arial Narrow"/>
              </a:rPr>
              <a:t>individual </a:t>
            </a:r>
            <a:r>
              <a:rPr lang="en-GB" sz="2400" b="0" strike="noStrike" spc="-1" dirty="0">
                <a:solidFill>
                  <a:srgbClr val="000000"/>
                </a:solidFill>
                <a:latin typeface="Arial Narrow"/>
              </a:rPr>
              <a:t>level, to help understand situation and characteristics of </a:t>
            </a:r>
            <a:r>
              <a:rPr lang="en-GB" sz="2400" b="0" i="1" strike="noStrike" spc="-1" dirty="0">
                <a:solidFill>
                  <a:srgbClr val="000000"/>
                </a:solidFill>
                <a:latin typeface="Arial Narrow"/>
              </a:rPr>
              <a:t>individuals </a:t>
            </a:r>
            <a:r>
              <a:rPr lang="en-GB" sz="2400" b="0" strike="noStrike" spc="-1" dirty="0">
                <a:solidFill>
                  <a:srgbClr val="000000"/>
                </a:solidFill>
                <a:latin typeface="Arial Narrow"/>
              </a:rPr>
              <a:t>within the population of interest </a:t>
            </a:r>
            <a:r>
              <a:rPr lang="en-CH" sz="2400" b="0" strike="noStrike" spc="-1" dirty="0">
                <a:solidFill>
                  <a:srgbClr val="000000"/>
                </a:solidFill>
                <a:latin typeface="Wingdings"/>
              </a:rPr>
              <a:t></a:t>
            </a:r>
            <a:r>
              <a:rPr lang="fr-CH" sz="2400" b="0" strike="noStrike" spc="-1" dirty="0">
                <a:solidFill>
                  <a:srgbClr val="000000"/>
                </a:solidFill>
                <a:latin typeface="Arial Narrow"/>
              </a:rPr>
              <a:t> can </a:t>
            </a:r>
            <a:r>
              <a:rPr lang="fr-CH" sz="2400" b="0" strike="noStrike" spc="-1" dirty="0" err="1">
                <a:solidFill>
                  <a:srgbClr val="000000"/>
                </a:solidFill>
                <a:latin typeface="Arial Narrow"/>
              </a:rPr>
              <a:t>include</a:t>
            </a:r>
            <a:r>
              <a:rPr lang="fr-CH" sz="2400" b="0" strike="noStrike" spc="-1" dirty="0">
                <a:solidFill>
                  <a:srgbClr val="000000"/>
                </a:solidFill>
                <a:latin typeface="Arial Narrow"/>
              </a:rPr>
              <a:t> </a:t>
            </a:r>
            <a:r>
              <a:rPr lang="fr-CH" sz="2400" b="0" strike="noStrike" spc="-1" dirty="0" err="1">
                <a:solidFill>
                  <a:srgbClr val="000000"/>
                </a:solidFill>
                <a:latin typeface="Arial Narrow"/>
              </a:rPr>
              <a:t>some</a:t>
            </a:r>
            <a:r>
              <a:rPr lang="fr-CH" sz="2400" b="0" strike="noStrike" spc="-1" dirty="0">
                <a:solidFill>
                  <a:srgbClr val="000000"/>
                </a:solidFill>
                <a:latin typeface="Arial Narrow"/>
              </a:rPr>
              <a:t> HH </a:t>
            </a:r>
            <a:r>
              <a:rPr lang="fr-CH" sz="2400" b="0" strike="noStrike" spc="-1" dirty="0" err="1">
                <a:solidFill>
                  <a:srgbClr val="000000"/>
                </a:solidFill>
                <a:latin typeface="Arial Narrow"/>
              </a:rPr>
              <a:t>level</a:t>
            </a:r>
            <a:r>
              <a:rPr lang="fr-CH" sz="2400" b="0" strike="noStrike" spc="-1" dirty="0">
                <a:solidFill>
                  <a:srgbClr val="000000"/>
                </a:solidFill>
                <a:latin typeface="Arial Narrow"/>
              </a:rPr>
              <a:t> </a:t>
            </a:r>
            <a:r>
              <a:rPr lang="fr-CH" sz="2400" b="0" strike="noStrike" spc="-1" dirty="0" err="1">
                <a:solidFill>
                  <a:srgbClr val="000000"/>
                </a:solidFill>
                <a:latin typeface="Arial Narrow"/>
              </a:rPr>
              <a:t>indicators</a:t>
            </a:r>
            <a:r>
              <a:rPr lang="fr-CH" sz="2400" b="0" strike="noStrike" spc="-1" dirty="0">
                <a:solidFill>
                  <a:srgbClr val="000000"/>
                </a:solidFill>
                <a:latin typeface="Arial Narrow"/>
              </a:rPr>
              <a:t> if </a:t>
            </a:r>
            <a:r>
              <a:rPr lang="fr-CH" sz="2400" b="0" strike="noStrike" spc="-1" dirty="0" err="1">
                <a:solidFill>
                  <a:srgbClr val="000000"/>
                </a:solidFill>
                <a:latin typeface="Arial Narrow"/>
              </a:rPr>
              <a:t>needed</a:t>
            </a:r>
            <a:endParaRPr lang="en-GB" sz="2400" b="0" strike="noStrike" spc="-1" dirty="0">
              <a:solidFill>
                <a:srgbClr val="000000"/>
              </a:solidFill>
              <a:latin typeface="Arial"/>
            </a:endParaRPr>
          </a:p>
          <a:p>
            <a:pPr lvl="2"/>
            <a:endParaRPr lang="en-GB" sz="2400" dirty="0"/>
          </a:p>
        </p:txBody>
      </p:sp>
      <p:pic>
        <p:nvPicPr>
          <p:cNvPr id="6" name="Picture 5">
            <a:extLst>
              <a:ext uri="{FF2B5EF4-FFF2-40B4-BE49-F238E27FC236}">
                <a16:creationId xmlns:a16="http://schemas.microsoft.com/office/drawing/2014/main" id="{48CBF3E9-DF02-3A8B-52FE-757FDBF84E37}"/>
              </a:ext>
            </a:extLst>
          </p:cNvPr>
          <p:cNvPicPr>
            <a:picLocks noChangeAspect="1"/>
          </p:cNvPicPr>
          <p:nvPr/>
        </p:nvPicPr>
        <p:blipFill>
          <a:blip r:embed="rId3"/>
          <a:stretch>
            <a:fillRect/>
          </a:stretch>
        </p:blipFill>
        <p:spPr>
          <a:xfrm>
            <a:off x="7244977" y="665922"/>
            <a:ext cx="4766165" cy="2605203"/>
          </a:xfrm>
          <a:prstGeom prst="rect">
            <a:avLst/>
          </a:prstGeom>
        </p:spPr>
      </p:pic>
    </p:spTree>
    <p:extLst>
      <p:ext uri="{BB962C8B-B14F-4D97-AF65-F5344CB8AC3E}">
        <p14:creationId xmlns:p14="http://schemas.microsoft.com/office/powerpoint/2010/main" val="31636029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8CBF3E9-DF02-3A8B-52FE-757FDBF84E37}"/>
              </a:ext>
            </a:extLst>
          </p:cNvPr>
          <p:cNvPicPr>
            <a:picLocks noChangeAspect="1"/>
          </p:cNvPicPr>
          <p:nvPr/>
        </p:nvPicPr>
        <p:blipFill>
          <a:blip r:embed="rId3"/>
          <a:stretch>
            <a:fillRect/>
          </a:stretch>
        </p:blipFill>
        <p:spPr>
          <a:xfrm>
            <a:off x="8102989" y="3429000"/>
            <a:ext cx="3947910" cy="2157942"/>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Structured Data Collection - Experimental</a:t>
            </a:r>
          </a:p>
        </p:txBody>
      </p:sp>
      <p:sp>
        <p:nvSpPr>
          <p:cNvPr id="4" name="Content Placeholder 3">
            <a:extLst>
              <a:ext uri="{FF2B5EF4-FFF2-40B4-BE49-F238E27FC236}">
                <a16:creationId xmlns:a16="http://schemas.microsoft.com/office/drawing/2014/main" id="{8BEAB884-08E0-AC37-732E-E1CF18351C1C}"/>
              </a:ext>
            </a:extLst>
          </p:cNvPr>
          <p:cNvSpPr>
            <a:spLocks noGrp="1"/>
          </p:cNvSpPr>
          <p:nvPr>
            <p:ph idx="1"/>
          </p:nvPr>
        </p:nvSpPr>
        <p:spPr>
          <a:xfrm>
            <a:off x="632885" y="1023730"/>
            <a:ext cx="11040076" cy="4871917"/>
          </a:xfrm>
        </p:spPr>
        <p:txBody>
          <a:bodyPr/>
          <a:lstStyle/>
          <a:p>
            <a:pPr marL="285840" indent="0" algn="just">
              <a:lnSpc>
                <a:spcPct val="100000"/>
              </a:lnSpc>
              <a:spcBef>
                <a:spcPts val="1001"/>
              </a:spcBef>
              <a:buNone/>
              <a:tabLst>
                <a:tab pos="0" algn="l"/>
              </a:tabLst>
            </a:pPr>
            <a:r>
              <a:rPr lang="en-GB" sz="2800" b="1" strike="noStrike" spc="-1" dirty="0">
                <a:solidFill>
                  <a:srgbClr val="000000"/>
                </a:solidFill>
                <a:latin typeface="Arial Narrow"/>
              </a:rPr>
              <a:t>When should you use this approach?</a:t>
            </a:r>
            <a:endParaRPr lang="es-ES" sz="2800" b="0" strike="noStrike" spc="-1" dirty="0">
              <a:solidFill>
                <a:srgbClr val="000000"/>
              </a:solidFill>
              <a:latin typeface="Calibri"/>
            </a:endParaRPr>
          </a:p>
          <a:p>
            <a:pPr indent="0" algn="just">
              <a:lnSpc>
                <a:spcPct val="100000"/>
              </a:lnSpc>
              <a:spcBef>
                <a:spcPts val="1001"/>
              </a:spcBef>
              <a:buNone/>
              <a:tabLst>
                <a:tab pos="0" algn="l"/>
              </a:tabLst>
            </a:pPr>
            <a:r>
              <a:rPr lang="en-US" sz="2400" b="0" strike="noStrike" spc="-1" dirty="0">
                <a:solidFill>
                  <a:srgbClr val="000000"/>
                </a:solidFill>
                <a:latin typeface="Arial Narrow"/>
                <a:ea typeface="Calibri"/>
              </a:rPr>
              <a:t>To measure prevalence and evaluate the outcomes or impact of a medium to large-scale intervention on the population of interest</a:t>
            </a:r>
            <a:endParaRPr lang="es-ES" sz="2400" b="0" strike="noStrike" spc="-1" dirty="0">
              <a:solidFill>
                <a:srgbClr val="000000"/>
              </a:solidFill>
              <a:latin typeface="Calibri"/>
            </a:endParaRPr>
          </a:p>
          <a:p>
            <a:pPr marL="971640" lvl="1" indent="-285840" algn="just">
              <a:lnSpc>
                <a:spcPct val="100000"/>
              </a:lnSpc>
              <a:spcBef>
                <a:spcPts val="499"/>
              </a:spcBef>
              <a:buClr>
                <a:srgbClr val="000000"/>
              </a:buClr>
              <a:buFont typeface="Wingdings" charset="2"/>
              <a:buChar char=""/>
              <a:tabLst>
                <a:tab pos="0" algn="l"/>
              </a:tabLst>
            </a:pPr>
            <a:r>
              <a:rPr lang="en-US" sz="2000" b="0" strike="noStrike" spc="-1" dirty="0">
                <a:solidFill>
                  <a:srgbClr val="000000"/>
                </a:solidFill>
                <a:latin typeface="Arial Narrow"/>
                <a:ea typeface="Calibri"/>
              </a:rPr>
              <a:t>Generalize findings to a wider population </a:t>
            </a:r>
            <a:r>
              <a:rPr lang="en-CH" sz="2000" b="0" strike="noStrike" spc="-1" dirty="0">
                <a:solidFill>
                  <a:srgbClr val="000000"/>
                </a:solidFill>
                <a:latin typeface="Wingdings"/>
                <a:ea typeface="Calibri"/>
              </a:rPr>
              <a:t></a:t>
            </a:r>
            <a:r>
              <a:rPr lang="fr-CH" sz="2000" b="0" strike="noStrike" spc="-1" dirty="0">
                <a:solidFill>
                  <a:srgbClr val="000000"/>
                </a:solidFill>
                <a:latin typeface="Arial Narrow"/>
                <a:ea typeface="Calibri"/>
              </a:rPr>
              <a:t> </a:t>
            </a:r>
            <a:r>
              <a:rPr lang="fr-CH" sz="2000" b="0" strike="noStrike" spc="-1" dirty="0" err="1">
                <a:solidFill>
                  <a:srgbClr val="000000"/>
                </a:solidFill>
                <a:latin typeface="Arial Narrow"/>
                <a:ea typeface="Calibri"/>
              </a:rPr>
              <a:t>probability</a:t>
            </a:r>
            <a:r>
              <a:rPr lang="fr-CH" sz="2000" b="0" strike="noStrike" spc="-1" dirty="0">
                <a:solidFill>
                  <a:srgbClr val="000000"/>
                </a:solidFill>
                <a:latin typeface="Arial Narrow"/>
                <a:ea typeface="Calibri"/>
              </a:rPr>
              <a:t> </a:t>
            </a:r>
            <a:r>
              <a:rPr lang="fr-CH" sz="2000" b="0" strike="noStrike" spc="-1" dirty="0" err="1">
                <a:solidFill>
                  <a:srgbClr val="000000"/>
                </a:solidFill>
                <a:latin typeface="Arial Narrow"/>
                <a:ea typeface="Calibri"/>
              </a:rPr>
              <a:t>sample</a:t>
            </a:r>
            <a:r>
              <a:rPr lang="fr-CH" sz="2000" b="0" strike="noStrike" spc="-1" dirty="0">
                <a:solidFill>
                  <a:srgbClr val="000000"/>
                </a:solidFill>
                <a:latin typeface="Arial Narrow"/>
                <a:ea typeface="Calibri"/>
              </a:rPr>
              <a:t> </a:t>
            </a:r>
            <a:r>
              <a:rPr lang="en-CH" sz="2000" b="0" strike="noStrike" spc="-1" dirty="0">
                <a:solidFill>
                  <a:srgbClr val="000000"/>
                </a:solidFill>
                <a:latin typeface="Wingdings"/>
                <a:ea typeface="Calibri"/>
              </a:rPr>
              <a:t></a:t>
            </a:r>
            <a:r>
              <a:rPr lang="fr-CH" sz="2000" b="0" strike="noStrike" spc="-1" dirty="0">
                <a:solidFill>
                  <a:srgbClr val="000000"/>
                </a:solidFill>
                <a:latin typeface="Arial Narrow"/>
                <a:ea typeface="Calibri"/>
              </a:rPr>
              <a:t> </a:t>
            </a:r>
            <a:r>
              <a:rPr lang="fr-CH" sz="1800" b="0" strike="noStrike" spc="-1" dirty="0" err="1">
                <a:solidFill>
                  <a:srgbClr val="000000"/>
                </a:solidFill>
                <a:latin typeface="Arial Narrow"/>
                <a:ea typeface="Calibri"/>
              </a:rPr>
              <a:t>statistically</a:t>
            </a:r>
            <a:r>
              <a:rPr lang="fr-CH" sz="1800" b="0" strike="noStrike" spc="-1" dirty="0">
                <a:solidFill>
                  <a:srgbClr val="000000"/>
                </a:solidFill>
                <a:latin typeface="Arial Narrow"/>
                <a:ea typeface="Calibri"/>
              </a:rPr>
              <a:t> </a:t>
            </a:r>
            <a:r>
              <a:rPr lang="fr-CH" sz="1800" b="0" strike="noStrike" spc="-1" dirty="0" err="1">
                <a:solidFill>
                  <a:srgbClr val="000000"/>
                </a:solidFill>
                <a:latin typeface="Arial Narrow"/>
                <a:ea typeface="Calibri"/>
              </a:rPr>
              <a:t>representative</a:t>
            </a:r>
            <a:r>
              <a:rPr lang="fr-CH" sz="1800" b="0" strike="noStrike" spc="-1" dirty="0">
                <a:solidFill>
                  <a:srgbClr val="000000"/>
                </a:solidFill>
                <a:latin typeface="Arial Narrow"/>
                <a:ea typeface="Calibri"/>
              </a:rPr>
              <a:t> information</a:t>
            </a:r>
            <a:endParaRPr lang="es-ES" sz="1800" b="0" strike="noStrike" spc="-1" dirty="0">
              <a:solidFill>
                <a:srgbClr val="000000"/>
              </a:solidFill>
              <a:latin typeface="Calibri"/>
            </a:endParaRPr>
          </a:p>
          <a:p>
            <a:pPr indent="0" algn="just">
              <a:lnSpc>
                <a:spcPct val="100000"/>
              </a:lnSpc>
              <a:spcBef>
                <a:spcPts val="1001"/>
              </a:spcBef>
              <a:buNone/>
              <a:tabLst>
                <a:tab pos="0" algn="l"/>
              </a:tabLst>
            </a:pPr>
            <a:endParaRPr lang="es-ES" sz="2000" b="0" strike="noStrike" spc="-1" dirty="0">
              <a:solidFill>
                <a:srgbClr val="000000"/>
              </a:solidFill>
              <a:latin typeface="Calibri"/>
            </a:endParaRPr>
          </a:p>
          <a:p>
            <a:pPr indent="0" algn="just">
              <a:lnSpc>
                <a:spcPct val="100000"/>
              </a:lnSpc>
              <a:spcBef>
                <a:spcPts val="1001"/>
              </a:spcBef>
              <a:buNone/>
              <a:tabLst>
                <a:tab pos="0" algn="l"/>
              </a:tabLst>
            </a:pPr>
            <a:r>
              <a:rPr lang="en-GB" sz="2400" b="1" strike="noStrike" spc="-1" dirty="0">
                <a:solidFill>
                  <a:srgbClr val="000000"/>
                </a:solidFill>
                <a:latin typeface="Arial Narrow"/>
                <a:ea typeface="Calibri"/>
              </a:rPr>
              <a:t>Types of research cycles this approach is commonly used for? </a:t>
            </a:r>
            <a:endParaRPr lang="es-ES" sz="2400"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ea typeface="Calibri"/>
              </a:rPr>
              <a:t>Outcome monitoring </a:t>
            </a:r>
            <a:endParaRPr lang="es-ES"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ea typeface="Calibri"/>
              </a:rPr>
              <a:t>Impact evaluations</a:t>
            </a:r>
            <a:endParaRPr lang="es-ES"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ea typeface="Calibri"/>
              </a:rPr>
              <a:t>Etc.</a:t>
            </a:r>
            <a:endParaRPr lang="es-ES" b="0" strike="noStrike" spc="-1" dirty="0">
              <a:solidFill>
                <a:srgbClr val="000000"/>
              </a:solidFill>
              <a:latin typeface="Calibri"/>
            </a:endParaRPr>
          </a:p>
          <a:p>
            <a:pPr lvl="2"/>
            <a:endParaRPr lang="en-GB" sz="2400" dirty="0"/>
          </a:p>
        </p:txBody>
      </p:sp>
    </p:spTree>
    <p:extLst>
      <p:ext uri="{BB962C8B-B14F-4D97-AF65-F5344CB8AC3E}">
        <p14:creationId xmlns:p14="http://schemas.microsoft.com/office/powerpoint/2010/main" val="25028712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Structured Data Collection - Observational</a:t>
            </a:r>
          </a:p>
        </p:txBody>
      </p:sp>
      <p:sp>
        <p:nvSpPr>
          <p:cNvPr id="4" name="Content Placeholder 3">
            <a:extLst>
              <a:ext uri="{FF2B5EF4-FFF2-40B4-BE49-F238E27FC236}">
                <a16:creationId xmlns:a16="http://schemas.microsoft.com/office/drawing/2014/main" id="{8BEAB884-08E0-AC37-732E-E1CF18351C1C}"/>
              </a:ext>
            </a:extLst>
          </p:cNvPr>
          <p:cNvSpPr>
            <a:spLocks noGrp="1"/>
          </p:cNvSpPr>
          <p:nvPr>
            <p:ph idx="1"/>
          </p:nvPr>
        </p:nvSpPr>
        <p:spPr>
          <a:xfrm>
            <a:off x="632885" y="1023730"/>
            <a:ext cx="11040076" cy="4871917"/>
          </a:xfrm>
        </p:spPr>
        <p:txBody>
          <a:bodyPr/>
          <a:lstStyle/>
          <a:p>
            <a:pPr marL="285840" indent="0" algn="just">
              <a:lnSpc>
                <a:spcPct val="100000"/>
              </a:lnSpc>
              <a:spcBef>
                <a:spcPts val="1001"/>
              </a:spcBef>
              <a:buNone/>
              <a:tabLst>
                <a:tab pos="0" algn="l"/>
              </a:tabLst>
            </a:pPr>
            <a:r>
              <a:rPr lang="en-GB" sz="2800" b="1" strike="noStrike" spc="-1" dirty="0">
                <a:solidFill>
                  <a:srgbClr val="000000"/>
                </a:solidFill>
                <a:latin typeface="Arial Narrow"/>
              </a:rPr>
              <a:t>What is it?</a:t>
            </a:r>
            <a:endParaRPr lang="es-ES" sz="2800"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Information collected through </a:t>
            </a:r>
            <a:r>
              <a:rPr lang="en-GB" b="1" strike="noStrike" spc="-1" dirty="0">
                <a:solidFill>
                  <a:srgbClr val="000000"/>
                </a:solidFill>
                <a:latin typeface="Arial Narrow"/>
              </a:rPr>
              <a:t>observation rather than conversation</a:t>
            </a:r>
            <a:endParaRPr lang="es-ES"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Using </a:t>
            </a:r>
            <a:r>
              <a:rPr lang="en-GB" b="1" strike="noStrike" spc="-1" dirty="0">
                <a:solidFill>
                  <a:srgbClr val="000000"/>
                </a:solidFill>
                <a:latin typeface="Arial Narrow"/>
              </a:rPr>
              <a:t>structured, close-ended </a:t>
            </a:r>
            <a:r>
              <a:rPr lang="en-GB" b="0" strike="noStrike" spc="-1" dirty="0">
                <a:solidFill>
                  <a:srgbClr val="000000"/>
                </a:solidFill>
                <a:latin typeface="Arial Narrow"/>
              </a:rPr>
              <a:t>checklists to collect </a:t>
            </a:r>
            <a:r>
              <a:rPr lang="en-GB" b="1" strike="noStrike" spc="-1" dirty="0">
                <a:solidFill>
                  <a:srgbClr val="000000"/>
                </a:solidFill>
                <a:latin typeface="Arial Narrow"/>
              </a:rPr>
              <a:t>quantifiable information</a:t>
            </a:r>
            <a:endParaRPr lang="es-ES"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Looking for specific object, behaviour or event against a checklist e.g. Household using soap? Damage to health </a:t>
            </a:r>
            <a:r>
              <a:rPr lang="en-GB" b="0" strike="noStrike" spc="-1" dirty="0" err="1">
                <a:solidFill>
                  <a:srgbClr val="000000"/>
                </a:solidFill>
                <a:latin typeface="Arial Narrow"/>
              </a:rPr>
              <a:t>center</a:t>
            </a:r>
            <a:r>
              <a:rPr lang="en-GB" b="0" strike="noStrike" spc="-1" dirty="0">
                <a:solidFill>
                  <a:srgbClr val="000000"/>
                </a:solidFill>
                <a:latin typeface="Arial Narrow"/>
              </a:rPr>
              <a:t>? Students participating in classroom?</a:t>
            </a:r>
            <a:endParaRPr lang="es-ES"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Can be used as part of experimental approach</a:t>
            </a:r>
            <a:endParaRPr lang="es-ES" sz="2800" b="0" strike="noStrike" spc="-1" dirty="0">
              <a:solidFill>
                <a:srgbClr val="000000"/>
              </a:solidFill>
              <a:latin typeface="Calibri"/>
            </a:endParaRPr>
          </a:p>
          <a:p>
            <a:pPr indent="0" algn="just">
              <a:lnSpc>
                <a:spcPct val="100000"/>
              </a:lnSpc>
              <a:spcBef>
                <a:spcPts val="1001"/>
              </a:spcBef>
              <a:buNone/>
              <a:tabLst>
                <a:tab pos="0" algn="l"/>
              </a:tabLst>
            </a:pPr>
            <a:r>
              <a:rPr lang="en-GB" sz="2800" b="1" strike="noStrike" spc="-1" dirty="0">
                <a:solidFill>
                  <a:srgbClr val="000000"/>
                </a:solidFill>
                <a:latin typeface="Arial Narrow"/>
              </a:rPr>
              <a:t>Types of data collection methods?</a:t>
            </a:r>
            <a:endParaRPr lang="es-ES" sz="2800"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1" strike="noStrike" spc="-1" dirty="0">
                <a:solidFill>
                  <a:srgbClr val="000000"/>
                </a:solidFill>
                <a:latin typeface="Arial Narrow"/>
              </a:rPr>
              <a:t>Participant observation </a:t>
            </a:r>
            <a:r>
              <a:rPr lang="en-CH" b="0" strike="noStrike" spc="-1" dirty="0">
                <a:solidFill>
                  <a:srgbClr val="000000"/>
                </a:solidFill>
                <a:latin typeface="Arial Narrow"/>
              </a:rPr>
              <a:t>–</a:t>
            </a:r>
            <a:r>
              <a:rPr lang="en-GB" b="0" strike="noStrike" spc="-1" dirty="0">
                <a:solidFill>
                  <a:srgbClr val="000000"/>
                </a:solidFill>
                <a:latin typeface="Arial Narrow"/>
              </a:rPr>
              <a:t> researcher participates in context (e.g. anthropologists)</a:t>
            </a:r>
            <a:endParaRPr lang="es-ES"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1" strike="noStrike" spc="-1" dirty="0">
                <a:solidFill>
                  <a:srgbClr val="000000"/>
                </a:solidFill>
                <a:latin typeface="Arial Narrow"/>
              </a:rPr>
              <a:t>Direct observation </a:t>
            </a:r>
            <a:r>
              <a:rPr lang="en-CH" b="0" strike="noStrike" spc="-1" dirty="0">
                <a:solidFill>
                  <a:srgbClr val="000000"/>
                </a:solidFill>
                <a:latin typeface="Arial Narrow"/>
              </a:rPr>
              <a:t>–</a:t>
            </a:r>
            <a:r>
              <a:rPr lang="en-GB" b="0" strike="noStrike" spc="-1" dirty="0">
                <a:solidFill>
                  <a:srgbClr val="000000"/>
                </a:solidFill>
                <a:latin typeface="Arial Narrow"/>
              </a:rPr>
              <a:t> researchers observes context (e.g. psychologists or clinical research)</a:t>
            </a:r>
            <a:endParaRPr lang="es-ES" b="0" strike="noStrike" spc="-1" dirty="0">
              <a:solidFill>
                <a:srgbClr val="000000"/>
              </a:solidFill>
              <a:latin typeface="Calibri"/>
            </a:endParaRPr>
          </a:p>
          <a:p>
            <a:pPr algn="l"/>
            <a:endParaRPr lang="en-GB" sz="2400" dirty="0"/>
          </a:p>
        </p:txBody>
      </p:sp>
    </p:spTree>
    <p:extLst>
      <p:ext uri="{BB962C8B-B14F-4D97-AF65-F5344CB8AC3E}">
        <p14:creationId xmlns:p14="http://schemas.microsoft.com/office/powerpoint/2010/main" val="31536139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9" y="124110"/>
            <a:ext cx="8783510" cy="790290"/>
          </a:xfrm>
        </p:spPr>
        <p:txBody>
          <a:bodyPr>
            <a:normAutofit/>
          </a:bodyPr>
          <a:lstStyle/>
          <a:p>
            <a:r>
              <a:rPr lang="en-US" sz="4000" b="1" dirty="0">
                <a:solidFill>
                  <a:schemeClr val="accent1">
                    <a:lumMod val="50000"/>
                  </a:schemeClr>
                </a:solidFill>
              </a:rPr>
              <a:t>Structured Data Collection - Observational</a:t>
            </a:r>
          </a:p>
        </p:txBody>
      </p:sp>
      <p:sp>
        <p:nvSpPr>
          <p:cNvPr id="4" name="Content Placeholder 3">
            <a:extLst>
              <a:ext uri="{FF2B5EF4-FFF2-40B4-BE49-F238E27FC236}">
                <a16:creationId xmlns:a16="http://schemas.microsoft.com/office/drawing/2014/main" id="{8BEAB884-08E0-AC37-732E-E1CF18351C1C}"/>
              </a:ext>
            </a:extLst>
          </p:cNvPr>
          <p:cNvSpPr>
            <a:spLocks noGrp="1"/>
          </p:cNvSpPr>
          <p:nvPr>
            <p:ph idx="1"/>
          </p:nvPr>
        </p:nvSpPr>
        <p:spPr>
          <a:xfrm>
            <a:off x="632885" y="1023730"/>
            <a:ext cx="11040076" cy="4871917"/>
          </a:xfrm>
        </p:spPr>
        <p:txBody>
          <a:bodyPr/>
          <a:lstStyle/>
          <a:p>
            <a:pPr marL="285840" indent="0" algn="just">
              <a:lnSpc>
                <a:spcPct val="100000"/>
              </a:lnSpc>
              <a:spcBef>
                <a:spcPts val="1001"/>
              </a:spcBef>
              <a:buNone/>
              <a:tabLst>
                <a:tab pos="0" algn="l"/>
              </a:tabLst>
            </a:pPr>
            <a:r>
              <a:rPr lang="en-GB" sz="2800" b="1" strike="noStrike" spc="-1" dirty="0">
                <a:solidFill>
                  <a:srgbClr val="000000"/>
                </a:solidFill>
                <a:latin typeface="Arial Narrow"/>
              </a:rPr>
              <a:t>When should you use this approach?</a:t>
            </a:r>
            <a:endParaRPr lang="es-ES" sz="2800" b="0" strike="noStrike" spc="-1" dirty="0">
              <a:solidFill>
                <a:srgbClr val="000000"/>
              </a:solidFill>
              <a:latin typeface="Calibri"/>
            </a:endParaRPr>
          </a:p>
          <a:p>
            <a:pPr marL="743190" lvl="1" indent="-343080" algn="just">
              <a:lnSpc>
                <a:spcPct val="100000"/>
              </a:lnSpc>
              <a:spcBef>
                <a:spcPts val="1001"/>
              </a:spcBef>
              <a:buClr>
                <a:srgbClr val="000000"/>
              </a:buClr>
              <a:buFont typeface="Wingdings" charset="2"/>
              <a:buChar char=""/>
              <a:tabLst>
                <a:tab pos="0" algn="l"/>
              </a:tabLst>
            </a:pPr>
            <a:r>
              <a:rPr lang="fr-CH" b="0" strike="noStrike" spc="-1" dirty="0">
                <a:solidFill>
                  <a:srgbClr val="000000"/>
                </a:solidFill>
                <a:latin typeface="Arial Narrow"/>
                <a:ea typeface="Calibri"/>
              </a:rPr>
              <a:t>Serves </a:t>
            </a:r>
            <a:r>
              <a:rPr lang="fr-CH" b="0" strike="noStrike" spc="-1" dirty="0" err="1">
                <a:solidFill>
                  <a:srgbClr val="000000"/>
                </a:solidFill>
                <a:latin typeface="Arial Narrow"/>
                <a:ea typeface="Calibri"/>
              </a:rPr>
              <a:t>similar</a:t>
            </a:r>
            <a:r>
              <a:rPr lang="fr-CH" b="0" strike="noStrike" spc="-1" dirty="0">
                <a:solidFill>
                  <a:srgbClr val="000000"/>
                </a:solidFill>
                <a:latin typeface="Arial Narrow"/>
                <a:ea typeface="Calibri"/>
              </a:rPr>
              <a:t> </a:t>
            </a:r>
            <a:r>
              <a:rPr lang="fr-CH" b="0" strike="noStrike" spc="-1" dirty="0" err="1">
                <a:solidFill>
                  <a:srgbClr val="000000"/>
                </a:solidFill>
                <a:latin typeface="Arial Narrow"/>
                <a:ea typeface="Calibri"/>
              </a:rPr>
              <a:t>purpose</a:t>
            </a:r>
            <a:r>
              <a:rPr lang="fr-CH" b="0" strike="noStrike" spc="-1" dirty="0">
                <a:solidFill>
                  <a:srgbClr val="000000"/>
                </a:solidFill>
                <a:latin typeface="Arial Narrow"/>
                <a:ea typeface="Calibri"/>
              </a:rPr>
              <a:t> as </a:t>
            </a:r>
            <a:r>
              <a:rPr lang="fr-CH" b="0" strike="noStrike" spc="-1" dirty="0" err="1">
                <a:solidFill>
                  <a:srgbClr val="000000"/>
                </a:solidFill>
                <a:latin typeface="Arial Narrow"/>
                <a:ea typeface="Calibri"/>
              </a:rPr>
              <a:t>survey</a:t>
            </a:r>
            <a:r>
              <a:rPr lang="fr-CH" b="0" strike="noStrike" spc="-1" dirty="0">
                <a:solidFill>
                  <a:srgbClr val="000000"/>
                </a:solidFill>
                <a:latin typeface="Arial Narrow"/>
                <a:ea typeface="Calibri"/>
              </a:rPr>
              <a:t> </a:t>
            </a:r>
            <a:r>
              <a:rPr lang="fr-CH" b="0" strike="noStrike" spc="-1" dirty="0" err="1">
                <a:solidFill>
                  <a:srgbClr val="000000"/>
                </a:solidFill>
                <a:latin typeface="Arial Narrow"/>
                <a:ea typeface="Calibri"/>
              </a:rPr>
              <a:t>approach</a:t>
            </a:r>
            <a:endParaRPr lang="es-ES" b="0" strike="noStrike" spc="-1" dirty="0">
              <a:solidFill>
                <a:srgbClr val="000000"/>
              </a:solidFill>
              <a:latin typeface="Calibri"/>
            </a:endParaRPr>
          </a:p>
          <a:p>
            <a:pPr marL="743190" lvl="1" indent="-343080" algn="just">
              <a:lnSpc>
                <a:spcPct val="100000"/>
              </a:lnSpc>
              <a:spcBef>
                <a:spcPts val="1001"/>
              </a:spcBef>
              <a:buClr>
                <a:srgbClr val="000000"/>
              </a:buClr>
              <a:buFont typeface="Wingdings" charset="2"/>
              <a:buChar char=""/>
              <a:tabLst>
                <a:tab pos="0" algn="l"/>
              </a:tabLst>
            </a:pPr>
            <a:r>
              <a:rPr lang="fr-CH" b="0" strike="noStrike" spc="-1" dirty="0" err="1">
                <a:solidFill>
                  <a:srgbClr val="000000"/>
                </a:solidFill>
                <a:latin typeface="Arial Narrow"/>
                <a:ea typeface="Calibri"/>
              </a:rPr>
              <a:t>Depends</a:t>
            </a:r>
            <a:r>
              <a:rPr lang="fr-CH" b="0" strike="noStrike" spc="-1" dirty="0">
                <a:solidFill>
                  <a:srgbClr val="000000"/>
                </a:solidFill>
                <a:latin typeface="Arial Narrow"/>
                <a:ea typeface="Calibri"/>
              </a:rPr>
              <a:t> on </a:t>
            </a:r>
            <a:r>
              <a:rPr lang="fr-CH" b="0" strike="noStrike" spc="-1" dirty="0" err="1">
                <a:solidFill>
                  <a:srgbClr val="000000"/>
                </a:solidFill>
                <a:latin typeface="Arial Narrow"/>
                <a:ea typeface="Calibri"/>
              </a:rPr>
              <a:t>research</a:t>
            </a:r>
            <a:r>
              <a:rPr lang="fr-CH" b="0" strike="noStrike" spc="-1" dirty="0">
                <a:solidFill>
                  <a:srgbClr val="000000"/>
                </a:solidFill>
                <a:latin typeface="Arial Narrow"/>
                <a:ea typeface="Calibri"/>
              </a:rPr>
              <a:t> objectives </a:t>
            </a:r>
            <a:r>
              <a:rPr lang="en-CH" b="0" strike="noStrike" spc="-1" dirty="0">
                <a:solidFill>
                  <a:srgbClr val="000000"/>
                </a:solidFill>
                <a:latin typeface="Wingdings"/>
                <a:ea typeface="Calibri"/>
              </a:rPr>
              <a:t></a:t>
            </a:r>
            <a:r>
              <a:rPr lang="fr-CH" b="0" strike="noStrike" spc="-1" dirty="0">
                <a:solidFill>
                  <a:srgbClr val="000000"/>
                </a:solidFill>
                <a:latin typeface="Arial Narrow"/>
                <a:ea typeface="Calibri"/>
              </a:rPr>
              <a:t> observation vs. conversation? </a:t>
            </a:r>
            <a:endParaRPr lang="es-ES" b="0" strike="noStrike" spc="-1" dirty="0">
              <a:solidFill>
                <a:srgbClr val="000000"/>
              </a:solidFill>
              <a:latin typeface="Calibri"/>
            </a:endParaRPr>
          </a:p>
          <a:p>
            <a:pPr indent="0" algn="just">
              <a:lnSpc>
                <a:spcPct val="100000"/>
              </a:lnSpc>
              <a:spcBef>
                <a:spcPts val="1001"/>
              </a:spcBef>
              <a:buNone/>
              <a:tabLst>
                <a:tab pos="0" algn="l"/>
              </a:tabLst>
            </a:pPr>
            <a:endParaRPr lang="es-ES" sz="2000" b="0" strike="noStrike" spc="-1" dirty="0">
              <a:solidFill>
                <a:srgbClr val="000000"/>
              </a:solidFill>
              <a:latin typeface="Calibri"/>
            </a:endParaRPr>
          </a:p>
          <a:p>
            <a:pPr indent="0" algn="just">
              <a:lnSpc>
                <a:spcPct val="100000"/>
              </a:lnSpc>
              <a:spcBef>
                <a:spcPts val="1001"/>
              </a:spcBef>
              <a:buNone/>
              <a:tabLst>
                <a:tab pos="0" algn="l"/>
              </a:tabLst>
            </a:pPr>
            <a:r>
              <a:rPr lang="en-GB" sz="2800" b="1" strike="noStrike" spc="-1" dirty="0">
                <a:solidFill>
                  <a:srgbClr val="000000"/>
                </a:solidFill>
                <a:latin typeface="Arial Narrow"/>
                <a:ea typeface="Calibri"/>
              </a:rPr>
              <a:t>Types of research cycles this approach is commonly used for? </a:t>
            </a:r>
            <a:endParaRPr lang="es-ES" sz="2800"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ea typeface="Calibri"/>
              </a:rPr>
              <a:t>Could be same as survey approach</a:t>
            </a:r>
            <a:endParaRPr lang="es-ES"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ea typeface="Calibri"/>
              </a:rPr>
              <a:t>Could be same as experimental approach</a:t>
            </a:r>
            <a:endParaRPr lang="es-ES" b="0" strike="noStrike" spc="-1" dirty="0">
              <a:solidFill>
                <a:srgbClr val="000000"/>
              </a:solidFill>
              <a:latin typeface="Calibri"/>
            </a:endParaRPr>
          </a:p>
          <a:p>
            <a:pPr algn="l"/>
            <a:endParaRPr lang="en-GB" sz="2400" dirty="0"/>
          </a:p>
        </p:txBody>
      </p:sp>
      <p:pic>
        <p:nvPicPr>
          <p:cNvPr id="2" name="Picture 1">
            <a:extLst>
              <a:ext uri="{FF2B5EF4-FFF2-40B4-BE49-F238E27FC236}">
                <a16:creationId xmlns:a16="http://schemas.microsoft.com/office/drawing/2014/main" id="{64855657-5CCD-D2EE-5138-800FB8A38533}"/>
              </a:ext>
            </a:extLst>
          </p:cNvPr>
          <p:cNvPicPr>
            <a:picLocks noChangeAspect="1"/>
          </p:cNvPicPr>
          <p:nvPr/>
        </p:nvPicPr>
        <p:blipFill>
          <a:blip r:embed="rId3"/>
          <a:stretch>
            <a:fillRect/>
          </a:stretch>
        </p:blipFill>
        <p:spPr>
          <a:xfrm>
            <a:off x="9163878" y="0"/>
            <a:ext cx="3028122" cy="3028122"/>
          </a:xfrm>
          <a:prstGeom prst="rect">
            <a:avLst/>
          </a:prstGeom>
        </p:spPr>
      </p:pic>
    </p:spTree>
    <p:extLst>
      <p:ext uri="{BB962C8B-B14F-4D97-AF65-F5344CB8AC3E}">
        <p14:creationId xmlns:p14="http://schemas.microsoft.com/office/powerpoint/2010/main" val="29008111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Semi Structured Data Collection - Ethnographical</a:t>
            </a:r>
          </a:p>
        </p:txBody>
      </p:sp>
      <p:sp>
        <p:nvSpPr>
          <p:cNvPr id="4" name="Content Placeholder 3">
            <a:extLst>
              <a:ext uri="{FF2B5EF4-FFF2-40B4-BE49-F238E27FC236}">
                <a16:creationId xmlns:a16="http://schemas.microsoft.com/office/drawing/2014/main" id="{8BEAB884-08E0-AC37-732E-E1CF18351C1C}"/>
              </a:ext>
            </a:extLst>
          </p:cNvPr>
          <p:cNvSpPr>
            <a:spLocks noGrp="1"/>
          </p:cNvSpPr>
          <p:nvPr>
            <p:ph idx="1"/>
          </p:nvPr>
        </p:nvSpPr>
        <p:spPr>
          <a:xfrm>
            <a:off x="632885" y="1023730"/>
            <a:ext cx="11040076" cy="4871917"/>
          </a:xfrm>
        </p:spPr>
        <p:txBody>
          <a:bodyPr/>
          <a:lstStyle/>
          <a:p>
            <a:pPr marL="285840" indent="0" algn="just">
              <a:lnSpc>
                <a:spcPct val="100000"/>
              </a:lnSpc>
              <a:spcBef>
                <a:spcPts val="1001"/>
              </a:spcBef>
              <a:buNone/>
              <a:tabLst>
                <a:tab pos="0" algn="l"/>
              </a:tabLst>
            </a:pPr>
            <a:r>
              <a:rPr lang="en-GB" sz="2800" b="1" strike="noStrike" spc="-1" dirty="0">
                <a:solidFill>
                  <a:srgbClr val="000000"/>
                </a:solidFill>
                <a:latin typeface="Arial Narrow"/>
              </a:rPr>
              <a:t>What is it?</a:t>
            </a:r>
            <a:endParaRPr lang="es-ES" sz="2800"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Information collected through detailed, narrative interviews, group </a:t>
            </a:r>
            <a:r>
              <a:rPr lang="en-GB" b="1" strike="noStrike" spc="-1" dirty="0">
                <a:solidFill>
                  <a:srgbClr val="000000"/>
                </a:solidFill>
                <a:latin typeface="Arial Narrow"/>
              </a:rPr>
              <a:t>discussions</a:t>
            </a:r>
            <a:endParaRPr lang="es-ES" b="1"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Using semi-structured (NOT UNSTRUCTURED) data collection tools </a:t>
            </a:r>
            <a:r>
              <a:rPr lang="en-GB" b="0" strike="noStrike" spc="-1" dirty="0">
                <a:solidFill>
                  <a:srgbClr val="000000"/>
                </a:solidFill>
                <a:latin typeface="Wingdings"/>
              </a:rPr>
              <a:t></a:t>
            </a:r>
            <a:r>
              <a:rPr lang="en-GB" b="0" strike="noStrike" spc="-1" dirty="0">
                <a:solidFill>
                  <a:srgbClr val="000000"/>
                </a:solidFill>
                <a:latin typeface="Arial Narrow"/>
              </a:rPr>
              <a:t> open-ended questions, probes </a:t>
            </a:r>
            <a:endParaRPr lang="es-ES"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Purposefully selected participants</a:t>
            </a:r>
            <a:endParaRPr lang="es-ES" sz="1100" b="0" strike="noStrike" spc="-1" dirty="0">
              <a:solidFill>
                <a:srgbClr val="000000"/>
              </a:solidFill>
              <a:latin typeface="Calibri"/>
            </a:endParaRPr>
          </a:p>
          <a:p>
            <a:pPr algn="l"/>
            <a:endParaRPr lang="en-GB" sz="2400" dirty="0"/>
          </a:p>
        </p:txBody>
      </p:sp>
      <p:pic>
        <p:nvPicPr>
          <p:cNvPr id="5" name="Picture 4">
            <a:extLst>
              <a:ext uri="{FF2B5EF4-FFF2-40B4-BE49-F238E27FC236}">
                <a16:creationId xmlns:a16="http://schemas.microsoft.com/office/drawing/2014/main" id="{FDB2FED3-8059-4D63-44E6-7B3A22D1F114}"/>
              </a:ext>
            </a:extLst>
          </p:cNvPr>
          <p:cNvPicPr>
            <a:picLocks noChangeAspect="1"/>
          </p:cNvPicPr>
          <p:nvPr/>
        </p:nvPicPr>
        <p:blipFill>
          <a:blip r:embed="rId3"/>
          <a:stretch>
            <a:fillRect/>
          </a:stretch>
        </p:blipFill>
        <p:spPr>
          <a:xfrm>
            <a:off x="7916221" y="2461369"/>
            <a:ext cx="3493900" cy="3199577"/>
          </a:xfrm>
          <a:prstGeom prst="rect">
            <a:avLst/>
          </a:prstGeom>
        </p:spPr>
      </p:pic>
    </p:spTree>
    <p:extLst>
      <p:ext uri="{BB962C8B-B14F-4D97-AF65-F5344CB8AC3E}">
        <p14:creationId xmlns:p14="http://schemas.microsoft.com/office/powerpoint/2010/main" val="32343503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Semi Structured Data Collection - Ethnographical</a:t>
            </a:r>
          </a:p>
        </p:txBody>
      </p:sp>
      <p:sp>
        <p:nvSpPr>
          <p:cNvPr id="4" name="Content Placeholder 3">
            <a:extLst>
              <a:ext uri="{FF2B5EF4-FFF2-40B4-BE49-F238E27FC236}">
                <a16:creationId xmlns:a16="http://schemas.microsoft.com/office/drawing/2014/main" id="{8BEAB884-08E0-AC37-732E-E1CF18351C1C}"/>
              </a:ext>
            </a:extLst>
          </p:cNvPr>
          <p:cNvSpPr>
            <a:spLocks noGrp="1"/>
          </p:cNvSpPr>
          <p:nvPr>
            <p:ph idx="1"/>
          </p:nvPr>
        </p:nvSpPr>
        <p:spPr>
          <a:xfrm>
            <a:off x="632885" y="1023730"/>
            <a:ext cx="11040076" cy="4871917"/>
          </a:xfrm>
        </p:spPr>
        <p:txBody>
          <a:bodyPr/>
          <a:lstStyle/>
          <a:p>
            <a:pPr indent="0" algn="l">
              <a:lnSpc>
                <a:spcPct val="100000"/>
              </a:lnSpc>
              <a:spcBef>
                <a:spcPts val="1001"/>
              </a:spcBef>
              <a:buNone/>
              <a:tabLst>
                <a:tab pos="0" algn="l"/>
              </a:tabLst>
            </a:pPr>
            <a:r>
              <a:rPr lang="en-GB" sz="2800" b="1" strike="noStrike" spc="-1" dirty="0">
                <a:solidFill>
                  <a:srgbClr val="000000"/>
                </a:solidFill>
                <a:latin typeface="Arial Narrow"/>
              </a:rPr>
              <a:t>Types of data collection methods? </a:t>
            </a:r>
          </a:p>
          <a:p>
            <a:pPr indent="0" algn="l">
              <a:lnSpc>
                <a:spcPct val="100000"/>
              </a:lnSpc>
              <a:spcBef>
                <a:spcPts val="1001"/>
              </a:spcBef>
              <a:buNone/>
              <a:tabLst>
                <a:tab pos="0" algn="l"/>
              </a:tabLst>
            </a:pPr>
            <a:endParaRPr lang="es-ES" sz="2800" b="0" strike="noStrike" spc="-1" dirty="0">
              <a:solidFill>
                <a:srgbClr val="000000"/>
              </a:solidFill>
              <a:latin typeface="Calibri"/>
            </a:endParaRPr>
          </a:p>
          <a:p>
            <a:pPr lvl="1" algn="just">
              <a:lnSpc>
                <a:spcPct val="100000"/>
              </a:lnSpc>
              <a:spcBef>
                <a:spcPts val="1001"/>
              </a:spcBef>
              <a:tabLst>
                <a:tab pos="0" algn="l"/>
              </a:tabLst>
            </a:pPr>
            <a:r>
              <a:rPr lang="en-GB" sz="2000" b="1" strike="noStrike" spc="-1" dirty="0">
                <a:solidFill>
                  <a:srgbClr val="000000"/>
                </a:solidFill>
                <a:latin typeface="Arial Narrow"/>
              </a:rPr>
              <a:t>Individual interview</a:t>
            </a:r>
            <a:r>
              <a:rPr lang="en-CH" sz="2000" b="1" strike="noStrike" spc="-1" dirty="0">
                <a:solidFill>
                  <a:srgbClr val="000000"/>
                </a:solidFill>
                <a:latin typeface="Arial Narrow"/>
              </a:rPr>
              <a:t> </a:t>
            </a:r>
            <a:r>
              <a:rPr lang="en-CH" sz="2000" b="0" strike="noStrike" spc="-1" dirty="0">
                <a:solidFill>
                  <a:srgbClr val="000000"/>
                </a:solidFill>
                <a:latin typeface="Arial Narrow"/>
              </a:rPr>
              <a:t>–</a:t>
            </a:r>
            <a:r>
              <a:rPr lang="en-GB" sz="2000" b="0" strike="noStrike" spc="-1" dirty="0">
                <a:solidFill>
                  <a:srgbClr val="000000"/>
                </a:solidFill>
                <a:latin typeface="Arial Narrow"/>
              </a:rPr>
              <a:t> collecting data at </a:t>
            </a:r>
            <a:r>
              <a:rPr lang="en-GB" sz="2000" b="0" i="1" strike="noStrike" spc="-1" dirty="0">
                <a:solidFill>
                  <a:srgbClr val="000000"/>
                </a:solidFill>
                <a:latin typeface="Arial Narrow"/>
              </a:rPr>
              <a:t>individual </a:t>
            </a:r>
            <a:r>
              <a:rPr lang="en-GB" sz="2000" b="0" strike="noStrike" spc="-1" dirty="0">
                <a:solidFill>
                  <a:srgbClr val="000000"/>
                </a:solidFill>
                <a:latin typeface="Arial Narrow"/>
              </a:rPr>
              <a:t>level, to help understand situation and characteristics of </a:t>
            </a:r>
            <a:r>
              <a:rPr lang="en-GB" sz="2000" b="0" i="1" strike="noStrike" spc="-1" dirty="0">
                <a:solidFill>
                  <a:srgbClr val="000000"/>
                </a:solidFill>
                <a:latin typeface="Arial Narrow"/>
              </a:rPr>
              <a:t>individuals </a:t>
            </a:r>
            <a:r>
              <a:rPr lang="en-GB" sz="2000" b="0" strike="noStrike" spc="-1" dirty="0">
                <a:solidFill>
                  <a:srgbClr val="000000"/>
                </a:solidFill>
                <a:latin typeface="Arial Narrow"/>
              </a:rPr>
              <a:t>within the population of interest </a:t>
            </a:r>
            <a:r>
              <a:rPr lang="en-CH" sz="2000" b="0" strike="noStrike" spc="-1" dirty="0">
                <a:solidFill>
                  <a:srgbClr val="000000"/>
                </a:solidFill>
                <a:latin typeface="Wingdings"/>
              </a:rPr>
              <a:t></a:t>
            </a:r>
            <a:r>
              <a:rPr lang="fr-CH" sz="2000" b="0" strike="noStrike" spc="-1" dirty="0">
                <a:solidFill>
                  <a:srgbClr val="000000"/>
                </a:solidFill>
                <a:latin typeface="Arial Narrow"/>
              </a:rPr>
              <a:t> can </a:t>
            </a:r>
            <a:r>
              <a:rPr lang="fr-CH" sz="2000" b="0" strike="noStrike" spc="-1" dirty="0" err="1">
                <a:solidFill>
                  <a:srgbClr val="000000"/>
                </a:solidFill>
                <a:latin typeface="Arial Narrow"/>
              </a:rPr>
              <a:t>include</a:t>
            </a:r>
            <a:r>
              <a:rPr lang="fr-CH" sz="2000" b="0" strike="noStrike" spc="-1" dirty="0">
                <a:solidFill>
                  <a:srgbClr val="000000"/>
                </a:solidFill>
                <a:latin typeface="Arial Narrow"/>
              </a:rPr>
              <a:t> </a:t>
            </a:r>
            <a:r>
              <a:rPr lang="fr-CH" sz="2000" b="0" strike="noStrike" spc="-1" dirty="0" err="1">
                <a:solidFill>
                  <a:srgbClr val="000000"/>
                </a:solidFill>
                <a:latin typeface="Arial Narrow"/>
              </a:rPr>
              <a:t>some</a:t>
            </a:r>
            <a:r>
              <a:rPr lang="fr-CH" sz="2000" b="0" strike="noStrike" spc="-1" dirty="0">
                <a:solidFill>
                  <a:srgbClr val="000000"/>
                </a:solidFill>
                <a:latin typeface="Arial Narrow"/>
              </a:rPr>
              <a:t> HH </a:t>
            </a:r>
            <a:r>
              <a:rPr lang="fr-CH" sz="2000" b="0" strike="noStrike" spc="-1" dirty="0" err="1">
                <a:solidFill>
                  <a:srgbClr val="000000"/>
                </a:solidFill>
                <a:latin typeface="Arial Narrow"/>
              </a:rPr>
              <a:t>level</a:t>
            </a:r>
            <a:r>
              <a:rPr lang="fr-CH" sz="2000" b="0" strike="noStrike" spc="-1" dirty="0">
                <a:solidFill>
                  <a:srgbClr val="000000"/>
                </a:solidFill>
                <a:latin typeface="Arial Narrow"/>
              </a:rPr>
              <a:t> </a:t>
            </a:r>
            <a:r>
              <a:rPr lang="fr-CH" sz="2000" b="0" strike="noStrike" spc="-1" dirty="0" err="1">
                <a:solidFill>
                  <a:srgbClr val="000000"/>
                </a:solidFill>
                <a:latin typeface="Arial Narrow"/>
              </a:rPr>
              <a:t>indicators</a:t>
            </a:r>
            <a:r>
              <a:rPr lang="fr-CH" sz="2000" b="0" strike="noStrike" spc="-1" dirty="0">
                <a:solidFill>
                  <a:srgbClr val="000000"/>
                </a:solidFill>
                <a:latin typeface="Arial Narrow"/>
              </a:rPr>
              <a:t> if </a:t>
            </a:r>
            <a:r>
              <a:rPr lang="fr-CH" sz="2000" b="0" strike="noStrike" spc="-1" dirty="0" err="1">
                <a:solidFill>
                  <a:srgbClr val="000000"/>
                </a:solidFill>
                <a:latin typeface="Arial Narrow"/>
              </a:rPr>
              <a:t>needed</a:t>
            </a:r>
            <a:endParaRPr lang="en-GB" sz="2000" b="0" strike="noStrike" spc="-1" dirty="0">
              <a:solidFill>
                <a:srgbClr val="000000"/>
              </a:solidFill>
              <a:latin typeface="Arial"/>
            </a:endParaRPr>
          </a:p>
          <a:p>
            <a:pPr lvl="1" algn="just">
              <a:lnSpc>
                <a:spcPct val="100000"/>
              </a:lnSpc>
              <a:spcBef>
                <a:spcPts val="1001"/>
              </a:spcBef>
              <a:tabLst>
                <a:tab pos="0" algn="l"/>
              </a:tabLst>
            </a:pPr>
            <a:r>
              <a:rPr lang="fr-CH" sz="2000" b="1" strike="noStrike" spc="-1" dirty="0">
                <a:solidFill>
                  <a:srgbClr val="000000"/>
                </a:solidFill>
                <a:latin typeface="Arial Narrow"/>
              </a:rPr>
              <a:t>Key informant interview </a:t>
            </a:r>
            <a:r>
              <a:rPr lang="en-CH" sz="2000" b="0" strike="noStrike" spc="-1" dirty="0">
                <a:solidFill>
                  <a:srgbClr val="000000"/>
                </a:solidFill>
                <a:latin typeface="Arial Narrow"/>
              </a:rPr>
              <a:t>–</a:t>
            </a:r>
            <a:r>
              <a:rPr lang="fr-CH" sz="2000" b="0" strike="noStrike" spc="-1" dirty="0">
                <a:solidFill>
                  <a:srgbClr val="000000"/>
                </a:solidFill>
                <a:latin typeface="Arial Narrow"/>
              </a:rPr>
              <a:t> </a:t>
            </a:r>
            <a:r>
              <a:rPr lang="fr-CH" sz="2000" b="0" strike="noStrike" spc="-1" dirty="0" err="1">
                <a:solidFill>
                  <a:srgbClr val="000000"/>
                </a:solidFill>
                <a:latin typeface="Arial Narrow"/>
              </a:rPr>
              <a:t>collecting</a:t>
            </a:r>
            <a:r>
              <a:rPr lang="fr-CH" sz="2000" b="0" strike="noStrike" spc="-1" dirty="0">
                <a:solidFill>
                  <a:srgbClr val="000000"/>
                </a:solidFill>
                <a:latin typeface="Arial Narrow"/>
              </a:rPr>
              <a:t> data at </a:t>
            </a:r>
            <a:r>
              <a:rPr lang="fr-CH" sz="2000" b="0" i="1" strike="noStrike" spc="-1" dirty="0" err="1">
                <a:solidFill>
                  <a:srgbClr val="000000"/>
                </a:solidFill>
                <a:latin typeface="Arial Narrow"/>
              </a:rPr>
              <a:t>community</a:t>
            </a:r>
            <a:r>
              <a:rPr lang="fr-CH" sz="2000" b="0" i="1" strike="noStrike" spc="-1" dirty="0">
                <a:solidFill>
                  <a:srgbClr val="000000"/>
                </a:solidFill>
                <a:latin typeface="Arial Narrow"/>
              </a:rPr>
              <a:t>. location or group </a:t>
            </a:r>
            <a:r>
              <a:rPr lang="fr-CH" sz="2000" b="0" strike="noStrike" spc="-1" dirty="0" err="1">
                <a:solidFill>
                  <a:srgbClr val="000000"/>
                </a:solidFill>
                <a:latin typeface="Arial Narrow"/>
              </a:rPr>
              <a:t>level</a:t>
            </a:r>
            <a:r>
              <a:rPr lang="fr-CH" sz="2000" b="0" strike="noStrike" spc="-1" dirty="0">
                <a:solidFill>
                  <a:srgbClr val="000000"/>
                </a:solidFill>
                <a:latin typeface="Arial Narrow"/>
              </a:rPr>
              <a:t> </a:t>
            </a:r>
            <a:r>
              <a:rPr lang="fr-CH" sz="2000" b="0" strike="noStrike" spc="-1" dirty="0" err="1">
                <a:solidFill>
                  <a:srgbClr val="000000"/>
                </a:solidFill>
                <a:latin typeface="Arial Narrow"/>
              </a:rPr>
              <a:t>from</a:t>
            </a:r>
            <a:r>
              <a:rPr lang="fr-CH" sz="2000" b="0" strike="noStrike" spc="-1" dirty="0">
                <a:solidFill>
                  <a:srgbClr val="000000"/>
                </a:solidFill>
                <a:latin typeface="Arial Narrow"/>
              </a:rPr>
              <a:t> a key informant (</a:t>
            </a:r>
            <a:r>
              <a:rPr lang="fr-CH" sz="2000" b="0" strike="noStrike" spc="-1" dirty="0" err="1">
                <a:solidFill>
                  <a:srgbClr val="000000"/>
                </a:solidFill>
                <a:latin typeface="Arial Narrow"/>
              </a:rPr>
              <a:t>KIs</a:t>
            </a:r>
            <a:r>
              <a:rPr lang="fr-CH" sz="2000" b="0" strike="noStrike" spc="-1" dirty="0">
                <a:solidFill>
                  <a:srgbClr val="000000"/>
                </a:solidFill>
                <a:latin typeface="Arial Narrow"/>
              </a:rPr>
              <a:t>) i.e. </a:t>
            </a:r>
            <a:r>
              <a:rPr lang="en-US" sz="2000" b="0" strike="noStrike" spc="-1" dirty="0">
                <a:solidFill>
                  <a:srgbClr val="000000"/>
                </a:solidFill>
                <a:latin typeface="Arial Narrow"/>
              </a:rPr>
              <a:t>an individual whose informal/ formal position gives him specific knowledge about other people, processes, or events that is more extensive, detailed, or privileged than other individuals in their group/ community/ location</a:t>
            </a:r>
            <a:endParaRPr lang="en-GB" sz="2000" b="0" strike="noStrike" spc="-1" dirty="0">
              <a:solidFill>
                <a:srgbClr val="000000"/>
              </a:solidFill>
              <a:latin typeface="Arial"/>
            </a:endParaRPr>
          </a:p>
          <a:p>
            <a:pPr lvl="1" algn="just">
              <a:lnSpc>
                <a:spcPct val="100000"/>
              </a:lnSpc>
              <a:spcBef>
                <a:spcPts val="1001"/>
              </a:spcBef>
              <a:tabLst>
                <a:tab pos="0" algn="l"/>
              </a:tabLst>
            </a:pPr>
            <a:r>
              <a:rPr lang="fr-CH" sz="2000" b="1" strike="noStrike" spc="-1" dirty="0">
                <a:solidFill>
                  <a:srgbClr val="000000"/>
                </a:solidFill>
                <a:latin typeface="Arial Narrow"/>
              </a:rPr>
              <a:t>Group discussion </a:t>
            </a:r>
            <a:r>
              <a:rPr lang="en-CH" sz="2000" b="0" strike="noStrike" spc="-1" dirty="0">
                <a:solidFill>
                  <a:srgbClr val="000000"/>
                </a:solidFill>
                <a:latin typeface="Arial Narrow"/>
              </a:rPr>
              <a:t>–</a:t>
            </a:r>
            <a:r>
              <a:rPr lang="fr-CH" sz="2000" b="0" strike="noStrike" spc="-1" dirty="0">
                <a:solidFill>
                  <a:srgbClr val="000000"/>
                </a:solidFill>
                <a:latin typeface="Arial Narrow"/>
              </a:rPr>
              <a:t> </a:t>
            </a:r>
            <a:r>
              <a:rPr lang="fr-CH" sz="2000" b="0" strike="noStrike" spc="-1" dirty="0" err="1">
                <a:solidFill>
                  <a:srgbClr val="000000"/>
                </a:solidFill>
                <a:latin typeface="Arial Narrow"/>
              </a:rPr>
              <a:t>collecting</a:t>
            </a:r>
            <a:r>
              <a:rPr lang="fr-CH" sz="2000" b="0" strike="noStrike" spc="-1" dirty="0">
                <a:solidFill>
                  <a:srgbClr val="000000"/>
                </a:solidFill>
                <a:latin typeface="Arial Narrow"/>
              </a:rPr>
              <a:t> data at </a:t>
            </a:r>
            <a:r>
              <a:rPr lang="fr-CH" sz="2000" b="0" i="1" strike="noStrike" spc="-1" dirty="0" err="1">
                <a:solidFill>
                  <a:srgbClr val="000000"/>
                </a:solidFill>
                <a:latin typeface="Arial Narrow"/>
              </a:rPr>
              <a:t>community</a:t>
            </a:r>
            <a:r>
              <a:rPr lang="fr-CH" sz="2000" b="0" i="1" strike="noStrike" spc="-1" dirty="0">
                <a:solidFill>
                  <a:srgbClr val="000000"/>
                </a:solidFill>
                <a:latin typeface="Arial Narrow"/>
              </a:rPr>
              <a:t>, location or group </a:t>
            </a:r>
            <a:r>
              <a:rPr lang="fr-CH" sz="2000" b="0" strike="noStrike" spc="-1" dirty="0" err="1">
                <a:solidFill>
                  <a:srgbClr val="000000"/>
                </a:solidFill>
                <a:latin typeface="Arial Narrow"/>
              </a:rPr>
              <a:t>level</a:t>
            </a:r>
            <a:r>
              <a:rPr lang="fr-CH" sz="2000" b="0" strike="noStrike" spc="-1" dirty="0">
                <a:solidFill>
                  <a:srgbClr val="000000"/>
                </a:solidFill>
                <a:latin typeface="Arial Narrow"/>
              </a:rPr>
              <a:t> </a:t>
            </a:r>
            <a:r>
              <a:rPr lang="fr-CH" sz="2000" b="0" strike="noStrike" spc="-1" dirty="0" err="1">
                <a:solidFill>
                  <a:srgbClr val="000000"/>
                </a:solidFill>
                <a:latin typeface="Arial Narrow"/>
              </a:rPr>
              <a:t>from</a:t>
            </a:r>
            <a:r>
              <a:rPr lang="fr-CH" sz="2000" b="0" strike="noStrike" spc="-1" dirty="0">
                <a:solidFill>
                  <a:srgbClr val="000000"/>
                </a:solidFill>
                <a:latin typeface="Arial Narrow"/>
              </a:rPr>
              <a:t> a group of </a:t>
            </a:r>
            <a:r>
              <a:rPr lang="fr-CH" sz="2000" b="0" strike="noStrike" spc="-1" dirty="0" err="1">
                <a:solidFill>
                  <a:srgbClr val="000000"/>
                </a:solidFill>
                <a:latin typeface="Arial Narrow"/>
              </a:rPr>
              <a:t>representatives</a:t>
            </a:r>
            <a:r>
              <a:rPr lang="fr-CH" sz="2000" b="0" strike="noStrike" spc="-1" dirty="0">
                <a:solidFill>
                  <a:srgbClr val="000000"/>
                </a:solidFill>
                <a:latin typeface="Arial Narrow"/>
              </a:rPr>
              <a:t> e.g. </a:t>
            </a:r>
            <a:r>
              <a:rPr lang="fr-CH" sz="2000" b="0" strike="noStrike" spc="-1" dirty="0" err="1">
                <a:solidFill>
                  <a:srgbClr val="000000"/>
                </a:solidFill>
                <a:latin typeface="Arial Narrow"/>
              </a:rPr>
              <a:t>Kis</a:t>
            </a:r>
            <a:endParaRPr lang="en-GB" sz="2000" b="0" strike="noStrike" spc="-1" dirty="0">
              <a:solidFill>
                <a:srgbClr val="000000"/>
              </a:solidFill>
              <a:latin typeface="Arial"/>
            </a:endParaRPr>
          </a:p>
          <a:p>
            <a:pPr lvl="1" algn="just">
              <a:lnSpc>
                <a:spcPct val="100000"/>
              </a:lnSpc>
              <a:spcBef>
                <a:spcPts val="1001"/>
              </a:spcBef>
              <a:tabLst>
                <a:tab pos="0" algn="l"/>
              </a:tabLst>
            </a:pPr>
            <a:r>
              <a:rPr lang="fr-CH" sz="2000" b="1" strike="noStrike" spc="-1" dirty="0">
                <a:solidFill>
                  <a:srgbClr val="000000"/>
                </a:solidFill>
                <a:latin typeface="Arial Narrow"/>
              </a:rPr>
              <a:t>Focus group discussion </a:t>
            </a:r>
            <a:r>
              <a:rPr lang="fr-CH" sz="2000" b="0" strike="noStrike" spc="-1" dirty="0">
                <a:solidFill>
                  <a:srgbClr val="000000"/>
                </a:solidFill>
                <a:latin typeface="Arial Narrow"/>
              </a:rPr>
              <a:t>– </a:t>
            </a:r>
            <a:r>
              <a:rPr lang="fr-CH" sz="2000" b="0" strike="noStrike" spc="-1" dirty="0" err="1">
                <a:solidFill>
                  <a:srgbClr val="000000"/>
                </a:solidFill>
                <a:latin typeface="Arial Narrow"/>
              </a:rPr>
              <a:t>bringing</a:t>
            </a:r>
            <a:r>
              <a:rPr lang="fr-CH" sz="2000" b="0" strike="noStrike" spc="-1" dirty="0">
                <a:solidFill>
                  <a:srgbClr val="000000"/>
                </a:solidFill>
                <a:latin typeface="Arial Narrow"/>
              </a:rPr>
              <a:t> </a:t>
            </a:r>
            <a:r>
              <a:rPr lang="fr-CH" sz="2000" b="0" strike="noStrike" spc="-1" dirty="0" err="1">
                <a:solidFill>
                  <a:srgbClr val="000000"/>
                </a:solidFill>
                <a:latin typeface="Arial Narrow"/>
              </a:rPr>
              <a:t>together</a:t>
            </a:r>
            <a:r>
              <a:rPr lang="fr-CH" sz="2000" b="0" strike="noStrike" spc="-1" dirty="0">
                <a:solidFill>
                  <a:srgbClr val="000000"/>
                </a:solidFill>
                <a:latin typeface="Arial Narrow"/>
              </a:rPr>
              <a:t> people </a:t>
            </a:r>
            <a:r>
              <a:rPr lang="fr-CH" sz="2000" b="0" strike="noStrike" spc="-1" dirty="0" err="1">
                <a:solidFill>
                  <a:srgbClr val="000000"/>
                </a:solidFill>
                <a:latin typeface="Arial Narrow"/>
              </a:rPr>
              <a:t>from</a:t>
            </a:r>
            <a:r>
              <a:rPr lang="fr-CH" sz="2000" b="0" strike="noStrike" spc="-1" dirty="0">
                <a:solidFill>
                  <a:srgbClr val="000000"/>
                </a:solidFill>
                <a:latin typeface="Arial Narrow"/>
              </a:rPr>
              <a:t> </a:t>
            </a:r>
            <a:r>
              <a:rPr lang="fr-CH" sz="2000" b="0" strike="noStrike" spc="-1" dirty="0" err="1">
                <a:solidFill>
                  <a:srgbClr val="000000"/>
                </a:solidFill>
                <a:latin typeface="Arial Narrow"/>
              </a:rPr>
              <a:t>similar</a:t>
            </a:r>
            <a:r>
              <a:rPr lang="fr-CH" sz="2000" b="0" strike="noStrike" spc="-1" dirty="0">
                <a:solidFill>
                  <a:srgbClr val="000000"/>
                </a:solidFill>
                <a:latin typeface="Arial Narrow"/>
              </a:rPr>
              <a:t> backgrounds or </a:t>
            </a:r>
            <a:r>
              <a:rPr lang="fr-CH" sz="2000" b="0" strike="noStrike" spc="-1" dirty="0" err="1">
                <a:solidFill>
                  <a:srgbClr val="000000"/>
                </a:solidFill>
                <a:latin typeface="Arial Narrow"/>
              </a:rPr>
              <a:t>experiences</a:t>
            </a:r>
            <a:r>
              <a:rPr lang="fr-CH" sz="2000" b="0" strike="noStrike" spc="-1" dirty="0">
                <a:solidFill>
                  <a:srgbClr val="000000"/>
                </a:solidFill>
                <a:latin typeface="Arial Narrow"/>
              </a:rPr>
              <a:t> to </a:t>
            </a:r>
            <a:r>
              <a:rPr lang="fr-CH" sz="2000" b="0" strike="noStrike" spc="-1" dirty="0" err="1">
                <a:solidFill>
                  <a:srgbClr val="000000"/>
                </a:solidFill>
                <a:latin typeface="Arial Narrow"/>
              </a:rPr>
              <a:t>discuss</a:t>
            </a:r>
            <a:r>
              <a:rPr lang="fr-CH" sz="2000" b="0" strike="noStrike" spc="-1" dirty="0">
                <a:solidFill>
                  <a:srgbClr val="000000"/>
                </a:solidFill>
                <a:latin typeface="Arial Narrow"/>
              </a:rPr>
              <a:t> a </a:t>
            </a:r>
            <a:r>
              <a:rPr lang="fr-CH" sz="2000" b="0" strike="noStrike" spc="-1" dirty="0" err="1">
                <a:solidFill>
                  <a:srgbClr val="000000"/>
                </a:solidFill>
                <a:latin typeface="Arial Narrow"/>
              </a:rPr>
              <a:t>specific</a:t>
            </a:r>
            <a:r>
              <a:rPr lang="fr-CH" sz="2000" b="0" strike="noStrike" spc="-1" dirty="0">
                <a:solidFill>
                  <a:srgbClr val="000000"/>
                </a:solidFill>
                <a:latin typeface="Arial Narrow"/>
              </a:rPr>
              <a:t> topic of </a:t>
            </a:r>
            <a:r>
              <a:rPr lang="fr-CH" sz="2000" b="0" strike="noStrike" spc="-1" dirty="0" err="1">
                <a:solidFill>
                  <a:srgbClr val="000000"/>
                </a:solidFill>
                <a:latin typeface="Arial Narrow"/>
              </a:rPr>
              <a:t>interest</a:t>
            </a:r>
            <a:r>
              <a:rPr lang="fr-CH" sz="2000" b="0" strike="noStrike" spc="-1" dirty="0">
                <a:solidFill>
                  <a:srgbClr val="000000"/>
                </a:solidFill>
                <a:latin typeface="Arial Narrow"/>
              </a:rPr>
              <a:t>; data </a:t>
            </a:r>
            <a:r>
              <a:rPr lang="fr-CH" sz="2000" b="0" strike="noStrike" spc="-1" dirty="0" err="1">
                <a:solidFill>
                  <a:srgbClr val="000000"/>
                </a:solidFill>
                <a:latin typeface="Arial Narrow"/>
              </a:rPr>
              <a:t>collected</a:t>
            </a:r>
            <a:r>
              <a:rPr lang="fr-CH" sz="2000" b="0" strike="noStrike" spc="-1" dirty="0">
                <a:solidFill>
                  <a:srgbClr val="000000"/>
                </a:solidFill>
                <a:latin typeface="Arial Narrow"/>
              </a:rPr>
              <a:t> at </a:t>
            </a:r>
            <a:r>
              <a:rPr lang="fr-CH" sz="2000" b="0" i="1" strike="noStrike" spc="-1" dirty="0" err="1">
                <a:solidFill>
                  <a:srgbClr val="000000"/>
                </a:solidFill>
                <a:latin typeface="Arial Narrow"/>
              </a:rPr>
              <a:t>community</a:t>
            </a:r>
            <a:r>
              <a:rPr lang="fr-CH" sz="2000" b="0" i="1" strike="noStrike" spc="-1" dirty="0">
                <a:solidFill>
                  <a:srgbClr val="000000"/>
                </a:solidFill>
                <a:latin typeface="Arial Narrow"/>
              </a:rPr>
              <a:t>, location or group </a:t>
            </a:r>
            <a:r>
              <a:rPr lang="fr-CH" sz="2000" b="0" strike="noStrike" spc="-1" dirty="0" err="1">
                <a:solidFill>
                  <a:srgbClr val="000000"/>
                </a:solidFill>
                <a:latin typeface="Arial Narrow"/>
              </a:rPr>
              <a:t>level</a:t>
            </a:r>
            <a:endParaRPr lang="en-GB" sz="2000" b="0" strike="noStrike" spc="-1" dirty="0">
              <a:solidFill>
                <a:srgbClr val="000000"/>
              </a:solidFill>
              <a:latin typeface="Arial"/>
            </a:endParaRPr>
          </a:p>
          <a:p>
            <a:pPr algn="l"/>
            <a:endParaRPr lang="en-GB" sz="2400" dirty="0"/>
          </a:p>
        </p:txBody>
      </p:sp>
    </p:spTree>
    <p:extLst>
      <p:ext uri="{BB962C8B-B14F-4D97-AF65-F5344CB8AC3E}">
        <p14:creationId xmlns:p14="http://schemas.microsoft.com/office/powerpoint/2010/main" val="13879427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Semi Structured Data Collection - Ethnographical</a:t>
            </a:r>
          </a:p>
        </p:txBody>
      </p:sp>
      <p:sp>
        <p:nvSpPr>
          <p:cNvPr id="4" name="Content Placeholder 3">
            <a:extLst>
              <a:ext uri="{FF2B5EF4-FFF2-40B4-BE49-F238E27FC236}">
                <a16:creationId xmlns:a16="http://schemas.microsoft.com/office/drawing/2014/main" id="{8BEAB884-08E0-AC37-732E-E1CF18351C1C}"/>
              </a:ext>
            </a:extLst>
          </p:cNvPr>
          <p:cNvSpPr>
            <a:spLocks noGrp="1"/>
          </p:cNvSpPr>
          <p:nvPr>
            <p:ph idx="1"/>
          </p:nvPr>
        </p:nvSpPr>
        <p:spPr>
          <a:xfrm>
            <a:off x="632885" y="1023730"/>
            <a:ext cx="11040076" cy="4871917"/>
          </a:xfrm>
        </p:spPr>
        <p:txBody>
          <a:bodyPr/>
          <a:lstStyle/>
          <a:p>
            <a:pPr marL="285840" indent="0" algn="just">
              <a:lnSpc>
                <a:spcPct val="100000"/>
              </a:lnSpc>
              <a:spcBef>
                <a:spcPts val="1001"/>
              </a:spcBef>
              <a:buNone/>
              <a:tabLst>
                <a:tab pos="0" algn="l"/>
              </a:tabLst>
            </a:pPr>
            <a:r>
              <a:rPr lang="en-GB" sz="2800" b="1" strike="noStrike" spc="-1" dirty="0">
                <a:solidFill>
                  <a:srgbClr val="000000"/>
                </a:solidFill>
                <a:latin typeface="Arial Narrow"/>
              </a:rPr>
              <a:t>When should you use this approach?</a:t>
            </a:r>
            <a:endParaRPr lang="es-ES" sz="2800"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To gather detailed insights about the experiences, perspectives of specific population group or location</a:t>
            </a:r>
            <a:endParaRPr lang="es-ES"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US" b="0" strike="noStrike" spc="-1" dirty="0">
                <a:solidFill>
                  <a:srgbClr val="000000"/>
                </a:solidFill>
                <a:latin typeface="Arial Narrow"/>
              </a:rPr>
              <a:t>To provide a qualitative description of the experiences, trends, attitudes or opinions of a population</a:t>
            </a:r>
            <a:endParaRPr lang="es-ES" sz="2800" b="0" strike="noStrike" spc="-1" dirty="0">
              <a:solidFill>
                <a:srgbClr val="000000"/>
              </a:solidFill>
              <a:latin typeface="Calibri"/>
            </a:endParaRPr>
          </a:p>
          <a:p>
            <a:pPr indent="0" algn="just">
              <a:lnSpc>
                <a:spcPct val="100000"/>
              </a:lnSpc>
              <a:spcBef>
                <a:spcPts val="1001"/>
              </a:spcBef>
              <a:buNone/>
              <a:tabLst>
                <a:tab pos="0" algn="l"/>
              </a:tabLst>
            </a:pPr>
            <a:r>
              <a:rPr lang="en-GB" sz="2800" b="1" strike="noStrike" spc="-1" dirty="0">
                <a:solidFill>
                  <a:srgbClr val="000000"/>
                </a:solidFill>
                <a:latin typeface="Arial Narrow"/>
              </a:rPr>
              <a:t>Types of research cycles this approach is commonly used for? </a:t>
            </a:r>
            <a:endParaRPr lang="es-ES" sz="2800"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In-depth assessments where there is limited prior understanding of a situation e.g. access to cash among refugees &amp; migrants in Libya </a:t>
            </a:r>
            <a:endParaRPr lang="es-ES" b="0" strike="noStrike" spc="-1" dirty="0">
              <a:solidFill>
                <a:srgbClr val="000000"/>
              </a:solidFill>
              <a:latin typeface="Calibri"/>
            </a:endParaRPr>
          </a:p>
          <a:p>
            <a:pPr marL="685950" lvl="1" indent="-285840" algn="just">
              <a:lnSpc>
                <a:spcPct val="100000"/>
              </a:lnSpc>
              <a:spcBef>
                <a:spcPts val="1001"/>
              </a:spcBef>
              <a:buClr>
                <a:srgbClr val="000000"/>
              </a:buClr>
              <a:buFont typeface="Wingdings" charset="2"/>
              <a:buChar char=""/>
              <a:tabLst>
                <a:tab pos="0" algn="l"/>
              </a:tabLst>
            </a:pPr>
            <a:r>
              <a:rPr lang="en-GB" b="0" strike="noStrike" spc="-1" dirty="0">
                <a:solidFill>
                  <a:srgbClr val="000000"/>
                </a:solidFill>
                <a:latin typeface="Arial Narrow"/>
              </a:rPr>
              <a:t>Participatory mapping exercises (</a:t>
            </a:r>
            <a:r>
              <a:rPr lang="en-GB" b="0" i="1" strike="noStrike" spc="-1" dirty="0">
                <a:solidFill>
                  <a:srgbClr val="000000"/>
                </a:solidFill>
                <a:latin typeface="Arial Narrow"/>
              </a:rPr>
              <a:t>mapping </a:t>
            </a:r>
            <a:r>
              <a:rPr lang="en-GB" b="0" strike="noStrike" spc="-1" dirty="0">
                <a:solidFill>
                  <a:srgbClr val="000000"/>
                </a:solidFill>
                <a:latin typeface="Arial Narrow"/>
              </a:rPr>
              <a:t>FGDs or KI interviews)</a:t>
            </a:r>
            <a:endParaRPr lang="es-ES" b="0" strike="noStrike" spc="-1" dirty="0">
              <a:solidFill>
                <a:srgbClr val="000000"/>
              </a:solidFill>
              <a:latin typeface="Calibri"/>
            </a:endParaRPr>
          </a:p>
          <a:p>
            <a:pPr algn="l"/>
            <a:endParaRPr lang="en-GB" sz="2400" dirty="0"/>
          </a:p>
        </p:txBody>
      </p:sp>
    </p:spTree>
    <p:extLst>
      <p:ext uri="{BB962C8B-B14F-4D97-AF65-F5344CB8AC3E}">
        <p14:creationId xmlns:p14="http://schemas.microsoft.com/office/powerpoint/2010/main" val="11906312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Semi Structured Data Collection - Ethnographical</a:t>
            </a:r>
          </a:p>
        </p:txBody>
      </p:sp>
      <p:pic>
        <p:nvPicPr>
          <p:cNvPr id="5" name="Content Placeholder 4">
            <a:extLst>
              <a:ext uri="{FF2B5EF4-FFF2-40B4-BE49-F238E27FC236}">
                <a16:creationId xmlns:a16="http://schemas.microsoft.com/office/drawing/2014/main" id="{1D7CF96F-A0B2-6DDF-BBAC-12F5D511123F}"/>
              </a:ext>
            </a:extLst>
          </p:cNvPr>
          <p:cNvPicPr>
            <a:picLocks noGrp="1" noChangeAspect="1"/>
          </p:cNvPicPr>
          <p:nvPr>
            <p:ph idx="1"/>
          </p:nvPr>
        </p:nvPicPr>
        <p:blipFill>
          <a:blip r:embed="rId3"/>
          <a:stretch>
            <a:fillRect/>
          </a:stretch>
        </p:blipFill>
        <p:spPr>
          <a:xfrm>
            <a:off x="1864822" y="914400"/>
            <a:ext cx="10066080" cy="4786398"/>
          </a:xfrm>
        </p:spPr>
      </p:pic>
      <p:sp>
        <p:nvSpPr>
          <p:cNvPr id="7" name="TextBox 6">
            <a:extLst>
              <a:ext uri="{FF2B5EF4-FFF2-40B4-BE49-F238E27FC236}">
                <a16:creationId xmlns:a16="http://schemas.microsoft.com/office/drawing/2014/main" id="{33E86AE8-370B-62DA-BD9B-2CA3B2932659}"/>
              </a:ext>
            </a:extLst>
          </p:cNvPr>
          <p:cNvSpPr txBox="1"/>
          <p:nvPr/>
        </p:nvSpPr>
        <p:spPr>
          <a:xfrm>
            <a:off x="623680" y="769916"/>
            <a:ext cx="6097656" cy="774571"/>
          </a:xfrm>
          <a:prstGeom prst="rect">
            <a:avLst/>
          </a:prstGeom>
          <a:noFill/>
        </p:spPr>
        <p:txBody>
          <a:bodyPr wrap="square">
            <a:spAutoFit/>
          </a:bodyPr>
          <a:lstStyle/>
          <a:p>
            <a:pPr marL="343080" indent="-343080" algn="just">
              <a:lnSpc>
                <a:spcPct val="100000"/>
              </a:lnSpc>
              <a:spcBef>
                <a:spcPts val="1001"/>
              </a:spcBef>
              <a:buClr>
                <a:srgbClr val="000000"/>
              </a:buClr>
              <a:buFont typeface="Wingdings" charset="2"/>
              <a:buChar char=""/>
            </a:pPr>
            <a:r>
              <a:rPr lang="en-GB" sz="1800" b="1" strike="noStrike" spc="-1" dirty="0">
                <a:solidFill>
                  <a:srgbClr val="000000"/>
                </a:solidFill>
                <a:latin typeface="Arial Narrow"/>
              </a:rPr>
              <a:t>Similar to structured observation approach</a:t>
            </a:r>
            <a:endParaRPr lang="es-ES" sz="1800" b="1" strike="noStrike" spc="-1" dirty="0">
              <a:solidFill>
                <a:srgbClr val="000000"/>
              </a:solidFill>
              <a:latin typeface="Calibri"/>
            </a:endParaRPr>
          </a:p>
          <a:p>
            <a:pPr marL="343080" indent="-343080" algn="just">
              <a:lnSpc>
                <a:spcPct val="100000"/>
              </a:lnSpc>
              <a:spcBef>
                <a:spcPts val="1001"/>
              </a:spcBef>
              <a:buClr>
                <a:srgbClr val="000000"/>
              </a:buClr>
              <a:buFont typeface="Wingdings" charset="2"/>
              <a:buChar char=""/>
            </a:pPr>
            <a:r>
              <a:rPr lang="en-GB" sz="1800" b="1" strike="noStrike" spc="-1" dirty="0">
                <a:solidFill>
                  <a:srgbClr val="000000"/>
                </a:solidFill>
                <a:latin typeface="Arial Narrow"/>
              </a:rPr>
              <a:t>But two key differences: </a:t>
            </a:r>
            <a:endParaRPr lang="es-ES" sz="1800" b="1" strike="noStrike" spc="-1" dirty="0">
              <a:solidFill>
                <a:srgbClr val="000000"/>
              </a:solidFill>
              <a:latin typeface="Calibri"/>
            </a:endParaRPr>
          </a:p>
        </p:txBody>
      </p:sp>
    </p:spTree>
    <p:extLst>
      <p:ext uri="{BB962C8B-B14F-4D97-AF65-F5344CB8AC3E}">
        <p14:creationId xmlns:p14="http://schemas.microsoft.com/office/powerpoint/2010/main" val="2062306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Mixed Methods Data Collection – Sequential</a:t>
            </a:r>
          </a:p>
        </p:txBody>
      </p:sp>
      <p:sp>
        <p:nvSpPr>
          <p:cNvPr id="4" name="Content Placeholder 3">
            <a:extLst>
              <a:ext uri="{FF2B5EF4-FFF2-40B4-BE49-F238E27FC236}">
                <a16:creationId xmlns:a16="http://schemas.microsoft.com/office/drawing/2014/main" id="{615D3E04-666E-ABDB-9116-A50AA61871F8}"/>
              </a:ext>
            </a:extLst>
          </p:cNvPr>
          <p:cNvSpPr>
            <a:spLocks noGrp="1"/>
          </p:cNvSpPr>
          <p:nvPr>
            <p:ph idx="1"/>
          </p:nvPr>
        </p:nvSpPr>
        <p:spPr>
          <a:xfrm>
            <a:off x="632885" y="1033670"/>
            <a:ext cx="11040076" cy="4861977"/>
          </a:xfrm>
        </p:spPr>
        <p:txBody>
          <a:bodyPr/>
          <a:lstStyle/>
          <a:p>
            <a:pPr marL="342900" indent="-342900" algn="l">
              <a:buFont typeface="Arial" panose="020B0604020202020204" pitchFamily="34" charset="0"/>
              <a:buChar char="•"/>
            </a:pPr>
            <a:r>
              <a:rPr lang="en-GB" sz="2000" b="0" strike="noStrike" spc="-1" dirty="0">
                <a:solidFill>
                  <a:srgbClr val="000000"/>
                </a:solidFill>
                <a:latin typeface="Arial Narrow"/>
              </a:rPr>
              <a:t>Method used to </a:t>
            </a:r>
            <a:r>
              <a:rPr lang="en-GB" sz="2000" b="1" strike="noStrike" spc="-1" dirty="0">
                <a:solidFill>
                  <a:srgbClr val="000000"/>
                </a:solidFill>
                <a:latin typeface="Arial Narrow"/>
              </a:rPr>
              <a:t>sequentially elaborate or expand </a:t>
            </a:r>
            <a:r>
              <a:rPr lang="en-GB" sz="2000" b="0" strike="noStrike" spc="-1" dirty="0">
                <a:solidFill>
                  <a:srgbClr val="000000"/>
                </a:solidFill>
                <a:latin typeface="Arial Narrow"/>
              </a:rPr>
              <a:t>on the findings of one type of research method with another.</a:t>
            </a:r>
            <a:endParaRPr lang="es-ES" sz="2000" b="0" strike="noStrike" spc="-1" dirty="0">
              <a:solidFill>
                <a:srgbClr val="000000"/>
              </a:solidFill>
              <a:latin typeface="Calibri"/>
            </a:endParaRPr>
          </a:p>
          <a:p>
            <a:pPr marL="342900" indent="-342900" algn="l">
              <a:buFont typeface="Arial" panose="020B0604020202020204" pitchFamily="34" charset="0"/>
              <a:buChar char="•"/>
            </a:pPr>
            <a:r>
              <a:rPr lang="en-GB" b="1" dirty="0">
                <a:solidFill>
                  <a:schemeClr val="tx1"/>
                </a:solidFill>
              </a:rPr>
              <a:t>This is an Archival method.</a:t>
            </a:r>
          </a:p>
        </p:txBody>
      </p:sp>
      <p:pic>
        <p:nvPicPr>
          <p:cNvPr id="6" name="Picture 5">
            <a:extLst>
              <a:ext uri="{FF2B5EF4-FFF2-40B4-BE49-F238E27FC236}">
                <a16:creationId xmlns:a16="http://schemas.microsoft.com/office/drawing/2014/main" id="{DD7F059D-749B-D4C9-0692-9867B2B1E156}"/>
              </a:ext>
            </a:extLst>
          </p:cNvPr>
          <p:cNvPicPr>
            <a:picLocks noChangeAspect="1"/>
          </p:cNvPicPr>
          <p:nvPr/>
        </p:nvPicPr>
        <p:blipFill>
          <a:blip r:embed="rId3"/>
          <a:stretch>
            <a:fillRect/>
          </a:stretch>
        </p:blipFill>
        <p:spPr>
          <a:xfrm>
            <a:off x="1114252" y="1483602"/>
            <a:ext cx="8949704" cy="4340728"/>
          </a:xfrm>
          <a:prstGeom prst="rect">
            <a:avLst/>
          </a:prstGeom>
        </p:spPr>
      </p:pic>
    </p:spTree>
    <p:extLst>
      <p:ext uri="{BB962C8B-B14F-4D97-AF65-F5344CB8AC3E}">
        <p14:creationId xmlns:p14="http://schemas.microsoft.com/office/powerpoint/2010/main" val="33765091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9BB043-5384-526E-D18C-A94F87A21A8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017027" y="962353"/>
            <a:ext cx="5082210" cy="4656758"/>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Mixed Methods Data Collection – Grounded Theory</a:t>
            </a:r>
          </a:p>
        </p:txBody>
      </p:sp>
      <p:sp>
        <p:nvSpPr>
          <p:cNvPr id="4" name="Content Placeholder 3">
            <a:extLst>
              <a:ext uri="{FF2B5EF4-FFF2-40B4-BE49-F238E27FC236}">
                <a16:creationId xmlns:a16="http://schemas.microsoft.com/office/drawing/2014/main" id="{615D3E04-666E-ABDB-9116-A50AA61871F8}"/>
              </a:ext>
            </a:extLst>
          </p:cNvPr>
          <p:cNvSpPr>
            <a:spLocks noGrp="1"/>
          </p:cNvSpPr>
          <p:nvPr>
            <p:ph idx="1"/>
          </p:nvPr>
        </p:nvSpPr>
        <p:spPr>
          <a:xfrm>
            <a:off x="632885" y="1033670"/>
            <a:ext cx="6493472" cy="4861977"/>
          </a:xfrm>
        </p:spPr>
        <p:txBody>
          <a:bodyPr/>
          <a:lstStyle/>
          <a:p>
            <a:pPr marL="285840" indent="-285840" algn="just">
              <a:lnSpc>
                <a:spcPct val="100000"/>
              </a:lnSpc>
              <a:spcBef>
                <a:spcPts val="1001"/>
              </a:spcBef>
              <a:buClr>
                <a:srgbClr val="000000"/>
              </a:buClr>
              <a:buFont typeface="Wingdings" charset="2"/>
              <a:buChar char=""/>
            </a:pPr>
            <a:r>
              <a:rPr lang="en-US" sz="2400" spc="-1" dirty="0">
                <a:solidFill>
                  <a:srgbClr val="000000"/>
                </a:solidFill>
                <a:latin typeface="Arial Narrow"/>
              </a:rPr>
              <a:t>A</a:t>
            </a:r>
            <a:r>
              <a:rPr lang="en-US" sz="2400" b="0" strike="noStrike" spc="-1" dirty="0">
                <a:solidFill>
                  <a:srgbClr val="000000"/>
                </a:solidFill>
                <a:latin typeface="Arial Narrow"/>
              </a:rPr>
              <a:t> research  that will enable you to develop a theory which offers an explanation about the main concern of the population of your substantive area and how that concern is resolved or processed.</a:t>
            </a:r>
          </a:p>
          <a:p>
            <a:pPr marL="285840" indent="-285840" algn="just">
              <a:lnSpc>
                <a:spcPct val="100000"/>
              </a:lnSpc>
              <a:spcBef>
                <a:spcPts val="1001"/>
              </a:spcBef>
              <a:buClr>
                <a:srgbClr val="000000"/>
              </a:buClr>
              <a:buFont typeface="Wingdings" charset="2"/>
              <a:buChar char=""/>
            </a:pPr>
            <a:endParaRPr lang="en-US" sz="2400" b="0" strike="noStrike" spc="-1" dirty="0">
              <a:solidFill>
                <a:srgbClr val="000000"/>
              </a:solidFill>
              <a:latin typeface="Arial Narrow"/>
            </a:endParaRPr>
          </a:p>
          <a:p>
            <a:pPr marL="285840" indent="-285840" algn="just">
              <a:lnSpc>
                <a:spcPct val="100000"/>
              </a:lnSpc>
              <a:spcBef>
                <a:spcPts val="1001"/>
              </a:spcBef>
              <a:buClr>
                <a:srgbClr val="000000"/>
              </a:buClr>
              <a:buFont typeface="Wingdings" charset="2"/>
              <a:buChar char=""/>
            </a:pPr>
            <a:r>
              <a:rPr lang="en-US" sz="2400" b="0" strike="noStrike" spc="-1" dirty="0">
                <a:solidFill>
                  <a:srgbClr val="000000"/>
                </a:solidFill>
                <a:latin typeface="Arial Narrow"/>
              </a:rPr>
              <a:t>Holton, J.A. &amp; Glaser, B.G., Eds. (2012). The Grounded Theory Review Methodology Reader:  Selected Papers 2004-2011. Mill Valley, CA: Sociology Press.</a:t>
            </a:r>
          </a:p>
        </p:txBody>
      </p:sp>
    </p:spTree>
    <p:extLst>
      <p:ext uri="{BB962C8B-B14F-4D97-AF65-F5344CB8AC3E}">
        <p14:creationId xmlns:p14="http://schemas.microsoft.com/office/powerpoint/2010/main" val="22944078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Mixed Methods Data Collection – Case Study</a:t>
            </a:r>
          </a:p>
        </p:txBody>
      </p:sp>
      <p:sp>
        <p:nvSpPr>
          <p:cNvPr id="4" name="Content Placeholder 3">
            <a:extLst>
              <a:ext uri="{FF2B5EF4-FFF2-40B4-BE49-F238E27FC236}">
                <a16:creationId xmlns:a16="http://schemas.microsoft.com/office/drawing/2014/main" id="{615D3E04-666E-ABDB-9116-A50AA61871F8}"/>
              </a:ext>
            </a:extLst>
          </p:cNvPr>
          <p:cNvSpPr>
            <a:spLocks noGrp="1"/>
          </p:cNvSpPr>
          <p:nvPr>
            <p:ph idx="1"/>
          </p:nvPr>
        </p:nvSpPr>
        <p:spPr>
          <a:xfrm>
            <a:off x="632885" y="1033670"/>
            <a:ext cx="6493472" cy="4861977"/>
          </a:xfrm>
        </p:spPr>
        <p:txBody>
          <a:bodyPr/>
          <a:lstStyle/>
          <a:p>
            <a:pPr marL="285840" indent="-285840" algn="just">
              <a:lnSpc>
                <a:spcPct val="100000"/>
              </a:lnSpc>
              <a:spcBef>
                <a:spcPts val="1001"/>
              </a:spcBef>
              <a:buClr>
                <a:srgbClr val="000000"/>
              </a:buClr>
              <a:buFont typeface="Wingdings" charset="2"/>
              <a:buChar char=""/>
            </a:pPr>
            <a:r>
              <a:rPr lang="en-GB" sz="2400" b="0" strike="noStrike" spc="-1" dirty="0">
                <a:solidFill>
                  <a:srgbClr val="000000"/>
                </a:solidFill>
                <a:latin typeface="Arial Narrow"/>
              </a:rPr>
              <a:t>Using a </a:t>
            </a:r>
            <a:r>
              <a:rPr lang="en-GB" sz="2400" b="1" strike="noStrike" spc="-1" dirty="0">
                <a:solidFill>
                  <a:srgbClr val="000000"/>
                </a:solidFill>
                <a:latin typeface="Arial Narrow"/>
              </a:rPr>
              <a:t>combination of different data collection methods to zoom in </a:t>
            </a:r>
            <a:r>
              <a:rPr lang="en-GB" sz="2400" b="0" strike="noStrike" spc="-1" dirty="0">
                <a:solidFill>
                  <a:srgbClr val="000000"/>
                </a:solidFill>
                <a:latin typeface="Arial Narrow"/>
              </a:rPr>
              <a:t>to a specific issue, area or group</a:t>
            </a:r>
            <a:endParaRPr lang="es-ES" sz="2400" b="0" strike="noStrike" spc="-1" dirty="0">
              <a:solidFill>
                <a:srgbClr val="000000"/>
              </a:solidFill>
              <a:latin typeface="Calibri"/>
            </a:endParaRPr>
          </a:p>
          <a:p>
            <a:pPr indent="0" algn="just">
              <a:lnSpc>
                <a:spcPct val="100000"/>
              </a:lnSpc>
              <a:spcBef>
                <a:spcPts val="1001"/>
              </a:spcBef>
              <a:buNone/>
            </a:pPr>
            <a:endParaRPr lang="es-ES" sz="2400" b="0" strike="noStrike" spc="-1" dirty="0">
              <a:solidFill>
                <a:srgbClr val="000000"/>
              </a:solidFill>
              <a:latin typeface="Calibri"/>
            </a:endParaRPr>
          </a:p>
          <a:p>
            <a:pPr marL="285840" indent="-285840" algn="just">
              <a:lnSpc>
                <a:spcPct val="100000"/>
              </a:lnSpc>
              <a:spcBef>
                <a:spcPts val="1001"/>
              </a:spcBef>
              <a:buClr>
                <a:srgbClr val="000000"/>
              </a:buClr>
              <a:buFont typeface="Wingdings" charset="2"/>
              <a:buChar char=""/>
            </a:pPr>
            <a:r>
              <a:rPr lang="en-GB" sz="2400" b="0" strike="noStrike" spc="-1" dirty="0">
                <a:solidFill>
                  <a:srgbClr val="000000"/>
                </a:solidFill>
                <a:latin typeface="Arial Narrow"/>
              </a:rPr>
              <a:t>A </a:t>
            </a:r>
            <a:r>
              <a:rPr lang="en-GB" sz="2400" b="1" strike="noStrike" spc="-1" dirty="0">
                <a:solidFill>
                  <a:srgbClr val="000000"/>
                </a:solidFill>
                <a:latin typeface="Arial Narrow"/>
              </a:rPr>
              <a:t>component within a research cycle</a:t>
            </a:r>
            <a:r>
              <a:rPr lang="en-GB" sz="2400" b="0" strike="noStrike" spc="-1" dirty="0">
                <a:solidFill>
                  <a:srgbClr val="000000"/>
                </a:solidFill>
                <a:latin typeface="Arial Narrow"/>
              </a:rPr>
              <a:t>, not a research cycle by itself</a:t>
            </a:r>
            <a:endParaRPr lang="es-ES" sz="2400" b="0" strike="noStrike" spc="-1" dirty="0">
              <a:solidFill>
                <a:srgbClr val="000000"/>
              </a:solidFill>
              <a:latin typeface="Calibri"/>
            </a:endParaRPr>
          </a:p>
          <a:p>
            <a:pPr indent="0" algn="just">
              <a:lnSpc>
                <a:spcPct val="100000"/>
              </a:lnSpc>
              <a:spcBef>
                <a:spcPts val="1001"/>
              </a:spcBef>
              <a:buNone/>
            </a:pPr>
            <a:endParaRPr lang="es-ES" sz="2400" b="0" strike="noStrike" spc="-1" dirty="0">
              <a:solidFill>
                <a:srgbClr val="000000"/>
              </a:solidFill>
              <a:latin typeface="Calibri"/>
            </a:endParaRPr>
          </a:p>
          <a:p>
            <a:pPr marL="285840" indent="-285840" algn="just">
              <a:lnSpc>
                <a:spcPct val="100000"/>
              </a:lnSpc>
              <a:spcBef>
                <a:spcPts val="1001"/>
              </a:spcBef>
              <a:buClr>
                <a:srgbClr val="000000"/>
              </a:buClr>
              <a:buFont typeface="Wingdings" charset="2"/>
              <a:buChar char=""/>
            </a:pPr>
            <a:r>
              <a:rPr lang="en-GB" sz="2400" b="0" strike="noStrike" spc="-1" dirty="0">
                <a:solidFill>
                  <a:srgbClr val="000000"/>
                </a:solidFill>
                <a:latin typeface="Arial Narrow"/>
              </a:rPr>
              <a:t>Useful to </a:t>
            </a:r>
            <a:r>
              <a:rPr lang="en-GB" sz="2400" b="1" strike="noStrike" spc="-1" dirty="0">
                <a:solidFill>
                  <a:srgbClr val="000000"/>
                </a:solidFill>
                <a:latin typeface="Arial Narrow"/>
              </a:rPr>
              <a:t>collect detailed information on an event, activity, process, group </a:t>
            </a:r>
            <a:r>
              <a:rPr lang="en-GB" sz="2400" b="0" strike="noStrike" spc="-1" dirty="0">
                <a:solidFill>
                  <a:srgbClr val="000000"/>
                </a:solidFill>
                <a:latin typeface="Arial Narrow"/>
              </a:rPr>
              <a:t>e.g. zoom in to one specific type of  intervention in an area within a larger DFID-funded humanitarian programme</a:t>
            </a:r>
            <a:endParaRPr lang="es-ES" sz="2400" b="0" strike="noStrike" spc="-1" dirty="0">
              <a:solidFill>
                <a:srgbClr val="000000"/>
              </a:solidFill>
              <a:latin typeface="Calibri"/>
            </a:endParaRPr>
          </a:p>
        </p:txBody>
      </p:sp>
      <p:pic>
        <p:nvPicPr>
          <p:cNvPr id="2" name="Picture 1">
            <a:extLst>
              <a:ext uri="{FF2B5EF4-FFF2-40B4-BE49-F238E27FC236}">
                <a16:creationId xmlns:a16="http://schemas.microsoft.com/office/drawing/2014/main" id="{D09BB043-5384-526E-D18C-A94F87A21A8E}"/>
              </a:ext>
            </a:extLst>
          </p:cNvPr>
          <p:cNvPicPr>
            <a:picLocks noChangeAspect="1"/>
          </p:cNvPicPr>
          <p:nvPr/>
        </p:nvPicPr>
        <p:blipFill>
          <a:blip r:embed="rId3"/>
          <a:stretch>
            <a:fillRect/>
          </a:stretch>
        </p:blipFill>
        <p:spPr>
          <a:xfrm>
            <a:off x="7126357" y="827140"/>
            <a:ext cx="5082210" cy="4892418"/>
          </a:xfrm>
          <a:prstGeom prst="rect">
            <a:avLst/>
          </a:prstGeom>
        </p:spPr>
      </p:pic>
    </p:spTree>
    <p:extLst>
      <p:ext uri="{BB962C8B-B14F-4D97-AF65-F5344CB8AC3E}">
        <p14:creationId xmlns:p14="http://schemas.microsoft.com/office/powerpoint/2010/main" val="5460189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Action Research</a:t>
            </a:r>
          </a:p>
        </p:txBody>
      </p:sp>
      <p:sp>
        <p:nvSpPr>
          <p:cNvPr id="4" name="Content Placeholder 3">
            <a:extLst>
              <a:ext uri="{FF2B5EF4-FFF2-40B4-BE49-F238E27FC236}">
                <a16:creationId xmlns:a16="http://schemas.microsoft.com/office/drawing/2014/main" id="{615D3E04-666E-ABDB-9116-A50AA61871F8}"/>
              </a:ext>
            </a:extLst>
          </p:cNvPr>
          <p:cNvSpPr>
            <a:spLocks noGrp="1"/>
          </p:cNvSpPr>
          <p:nvPr>
            <p:ph idx="1"/>
          </p:nvPr>
        </p:nvSpPr>
        <p:spPr>
          <a:xfrm>
            <a:off x="632885" y="775468"/>
            <a:ext cx="6493472" cy="5120179"/>
          </a:xfrm>
        </p:spPr>
        <p:txBody>
          <a:bodyPr/>
          <a:lstStyle/>
          <a:p>
            <a:pPr marL="285840" indent="-285840" algn="just">
              <a:lnSpc>
                <a:spcPct val="100000"/>
              </a:lnSpc>
              <a:spcBef>
                <a:spcPts val="1001"/>
              </a:spcBef>
              <a:buClr>
                <a:srgbClr val="000000"/>
              </a:buClr>
              <a:buFont typeface="Wingdings" charset="2"/>
              <a:buChar char=""/>
            </a:pPr>
            <a:r>
              <a:rPr lang="en-US" sz="2400" b="0" strike="noStrike" spc="-1" dirty="0">
                <a:solidFill>
                  <a:srgbClr val="000000"/>
                </a:solidFill>
                <a:latin typeface="Arial Narrow"/>
              </a:rPr>
              <a:t>Initiated by Kurt Lewin (1946) MIT</a:t>
            </a:r>
          </a:p>
          <a:p>
            <a:pPr marL="285840" indent="-285840" algn="just">
              <a:lnSpc>
                <a:spcPct val="100000"/>
              </a:lnSpc>
              <a:spcBef>
                <a:spcPts val="1001"/>
              </a:spcBef>
              <a:buClr>
                <a:srgbClr val="000000"/>
              </a:buClr>
              <a:buFont typeface="Wingdings" charset="2"/>
              <a:buChar char=""/>
            </a:pPr>
            <a:r>
              <a:rPr lang="en-US" sz="2400" b="0" strike="noStrike" spc="-1" dirty="0">
                <a:solidFill>
                  <a:srgbClr val="000000"/>
                </a:solidFill>
                <a:latin typeface="Arial Narrow"/>
              </a:rPr>
              <a:t>Action research involves the process of actively participating in an organization change situation whilst conducting research (Cameron &amp; Price, 2012). </a:t>
            </a:r>
          </a:p>
          <a:p>
            <a:pPr marL="285840" indent="-285840" algn="just">
              <a:lnSpc>
                <a:spcPct val="100000"/>
              </a:lnSpc>
              <a:spcBef>
                <a:spcPts val="1001"/>
              </a:spcBef>
              <a:buClr>
                <a:srgbClr val="000000"/>
              </a:buClr>
              <a:buFont typeface="Wingdings" charset="2"/>
              <a:buChar char=""/>
            </a:pPr>
            <a:r>
              <a:rPr lang="en-US" sz="2400" b="0" strike="noStrike" spc="-1" dirty="0">
                <a:solidFill>
                  <a:srgbClr val="000000"/>
                </a:solidFill>
                <a:latin typeface="Arial Narrow"/>
              </a:rPr>
              <a:t>“Action research is simply a form of self-reflective enquiry undertaken by participants in social situations in order to improve the rationality and justice of their own practices, their understanding of these practices, and the situations in which the practices are carried out” </a:t>
            </a:r>
            <a:r>
              <a:rPr lang="en-US" sz="1600" b="0" strike="noStrike" spc="-1" dirty="0">
                <a:solidFill>
                  <a:srgbClr val="000000"/>
                </a:solidFill>
                <a:latin typeface="Arial Narrow"/>
              </a:rPr>
              <a:t>[Carr and </a:t>
            </a:r>
            <a:r>
              <a:rPr lang="en-US" sz="1600" b="0" strike="noStrike" spc="-1" dirty="0" err="1">
                <a:solidFill>
                  <a:srgbClr val="000000"/>
                </a:solidFill>
                <a:latin typeface="Arial Narrow"/>
              </a:rPr>
              <a:t>Kemmis</a:t>
            </a:r>
            <a:r>
              <a:rPr lang="en-US" sz="1600" b="0" strike="noStrike" spc="-1" dirty="0">
                <a:solidFill>
                  <a:srgbClr val="000000"/>
                </a:solidFill>
                <a:latin typeface="Arial Narrow"/>
              </a:rPr>
              <a:t> 1986: 162 cited in http://www.infed.org/research/b-actres.htm 2013].</a:t>
            </a:r>
          </a:p>
          <a:p>
            <a:pPr marL="285840" indent="-285840" algn="just">
              <a:lnSpc>
                <a:spcPct val="100000"/>
              </a:lnSpc>
              <a:spcBef>
                <a:spcPts val="1001"/>
              </a:spcBef>
              <a:buClr>
                <a:srgbClr val="000000"/>
              </a:buClr>
              <a:buFont typeface="Wingdings" charset="2"/>
              <a:buChar char=""/>
            </a:pPr>
            <a:r>
              <a:rPr lang="en-US" b="0" strike="noStrike" spc="-1" dirty="0">
                <a:solidFill>
                  <a:srgbClr val="000000"/>
                </a:solidFill>
                <a:latin typeface="Arial Narrow"/>
              </a:rPr>
              <a:t>Declined in importance in the 60s but becoming increasingly important  (Stringer, 2015)</a:t>
            </a:r>
          </a:p>
        </p:txBody>
      </p:sp>
      <p:pic>
        <p:nvPicPr>
          <p:cNvPr id="2" name="Picture 1">
            <a:extLst>
              <a:ext uri="{FF2B5EF4-FFF2-40B4-BE49-F238E27FC236}">
                <a16:creationId xmlns:a16="http://schemas.microsoft.com/office/drawing/2014/main" id="{D09BB043-5384-526E-D18C-A94F87A21A8E}"/>
              </a:ext>
            </a:extLst>
          </p:cNvPr>
          <p:cNvPicPr>
            <a:picLocks noChangeAspect="1"/>
          </p:cNvPicPr>
          <p:nvPr/>
        </p:nvPicPr>
        <p:blipFill rotWithShape="1">
          <a:blip r:embed="rId3">
            <a:extLst>
              <a:ext uri="{28A0092B-C50C-407E-A947-70E740481C1C}">
                <a14:useLocalDpi xmlns:a14="http://schemas.microsoft.com/office/drawing/2010/main" val="0"/>
              </a:ext>
            </a:extLst>
          </a:blip>
          <a:srcRect l="11478" r="14185"/>
          <a:stretch/>
        </p:blipFill>
        <p:spPr>
          <a:xfrm>
            <a:off x="7126357" y="599221"/>
            <a:ext cx="5065643" cy="5120180"/>
          </a:xfrm>
          <a:prstGeom prst="rect">
            <a:avLst/>
          </a:prstGeom>
        </p:spPr>
      </p:pic>
    </p:spTree>
    <p:extLst>
      <p:ext uri="{BB962C8B-B14F-4D97-AF65-F5344CB8AC3E}">
        <p14:creationId xmlns:p14="http://schemas.microsoft.com/office/powerpoint/2010/main" val="39698974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Action Research</a:t>
            </a:r>
          </a:p>
        </p:txBody>
      </p:sp>
      <p:sp>
        <p:nvSpPr>
          <p:cNvPr id="4" name="Content Placeholder 3">
            <a:extLst>
              <a:ext uri="{FF2B5EF4-FFF2-40B4-BE49-F238E27FC236}">
                <a16:creationId xmlns:a16="http://schemas.microsoft.com/office/drawing/2014/main" id="{615D3E04-666E-ABDB-9116-A50AA61871F8}"/>
              </a:ext>
            </a:extLst>
          </p:cNvPr>
          <p:cNvSpPr>
            <a:spLocks noGrp="1"/>
          </p:cNvSpPr>
          <p:nvPr>
            <p:ph idx="1"/>
          </p:nvPr>
        </p:nvSpPr>
        <p:spPr>
          <a:xfrm>
            <a:off x="632885" y="775468"/>
            <a:ext cx="6493472" cy="5120179"/>
          </a:xfrm>
        </p:spPr>
        <p:txBody>
          <a:bodyPr/>
          <a:lstStyle/>
          <a:p>
            <a:pPr marL="285840" indent="-285840" algn="just">
              <a:lnSpc>
                <a:spcPct val="100000"/>
              </a:lnSpc>
              <a:spcBef>
                <a:spcPts val="1001"/>
              </a:spcBef>
              <a:buClr>
                <a:srgbClr val="000000"/>
              </a:buClr>
              <a:buFont typeface="Wingdings" charset="2"/>
              <a:buChar char=""/>
            </a:pPr>
            <a:r>
              <a:rPr lang="en-US" sz="2400" b="0" strike="noStrike" spc="-1" dirty="0">
                <a:solidFill>
                  <a:srgbClr val="000000"/>
                </a:solidFill>
                <a:latin typeface="Arial Narrow"/>
              </a:rPr>
              <a:t>Action research starts with an idea to solve or improve something. This idea is from a real-life situation and will have real life benefits and applications.</a:t>
            </a:r>
          </a:p>
          <a:p>
            <a:pPr marL="285840" indent="-285840" algn="just">
              <a:lnSpc>
                <a:spcPct val="100000"/>
              </a:lnSpc>
              <a:spcBef>
                <a:spcPts val="1001"/>
              </a:spcBef>
              <a:buClr>
                <a:srgbClr val="000000"/>
              </a:buClr>
              <a:buFont typeface="Wingdings" charset="2"/>
              <a:buChar char=""/>
            </a:pPr>
            <a:r>
              <a:rPr lang="en-US" sz="2400" b="0" strike="noStrike" spc="-1" dirty="0">
                <a:solidFill>
                  <a:srgbClr val="000000"/>
                </a:solidFill>
                <a:latin typeface="Arial Narrow"/>
              </a:rPr>
              <a:t>The people who have formed the idea are then also the people to test it and participate in the research.</a:t>
            </a:r>
          </a:p>
          <a:p>
            <a:pPr marL="285840" indent="-285840" algn="just">
              <a:lnSpc>
                <a:spcPct val="100000"/>
              </a:lnSpc>
              <a:spcBef>
                <a:spcPts val="1001"/>
              </a:spcBef>
              <a:buClr>
                <a:srgbClr val="000000"/>
              </a:buClr>
              <a:buFont typeface="Wingdings" charset="2"/>
              <a:buChar char=""/>
            </a:pPr>
            <a:r>
              <a:rPr lang="en-US" sz="2400" b="0" strike="noStrike" spc="-1" dirty="0">
                <a:solidFill>
                  <a:srgbClr val="000000"/>
                </a:solidFill>
                <a:latin typeface="Arial Narrow"/>
              </a:rPr>
              <a:t>The research then follows a cycle, in which the idea is planned, put into action, monitored, </a:t>
            </a:r>
            <a:r>
              <a:rPr lang="en-US" sz="2400" b="0" strike="noStrike" spc="-1" dirty="0" err="1">
                <a:solidFill>
                  <a:srgbClr val="000000"/>
                </a:solidFill>
                <a:latin typeface="Arial Narrow"/>
              </a:rPr>
              <a:t>analysed</a:t>
            </a:r>
            <a:r>
              <a:rPr lang="en-US" sz="2400" b="0" strike="noStrike" spc="-1" dirty="0">
                <a:solidFill>
                  <a:srgbClr val="000000"/>
                </a:solidFill>
                <a:latin typeface="Arial Narrow"/>
              </a:rPr>
              <a:t>, and evaluated.</a:t>
            </a:r>
          </a:p>
          <a:p>
            <a:pPr marL="285840" indent="-285840" algn="just">
              <a:lnSpc>
                <a:spcPct val="100000"/>
              </a:lnSpc>
              <a:spcBef>
                <a:spcPts val="1001"/>
              </a:spcBef>
              <a:buClr>
                <a:srgbClr val="000000"/>
              </a:buClr>
              <a:buFont typeface="Wingdings" charset="2"/>
              <a:buChar char=""/>
            </a:pPr>
            <a:endParaRPr lang="en-US" sz="2400" spc="-1" dirty="0">
              <a:solidFill>
                <a:srgbClr val="000000"/>
              </a:solidFill>
              <a:latin typeface="Arial Narrow"/>
            </a:endParaRPr>
          </a:p>
          <a:p>
            <a:pPr marL="285840" indent="-285840" algn="just">
              <a:lnSpc>
                <a:spcPct val="100000"/>
              </a:lnSpc>
              <a:spcBef>
                <a:spcPts val="1001"/>
              </a:spcBef>
              <a:buClr>
                <a:srgbClr val="000000"/>
              </a:buClr>
              <a:buFont typeface="Wingdings" charset="2"/>
              <a:buChar char=""/>
            </a:pPr>
            <a:endParaRPr lang="en-US" sz="2400" b="0" strike="noStrike" spc="-1" dirty="0">
              <a:solidFill>
                <a:srgbClr val="000000"/>
              </a:solidFill>
              <a:latin typeface="Arial Narrow"/>
            </a:endParaRPr>
          </a:p>
          <a:p>
            <a:pPr marL="0" indent="0" algn="just">
              <a:lnSpc>
                <a:spcPct val="100000"/>
              </a:lnSpc>
              <a:spcBef>
                <a:spcPts val="1001"/>
              </a:spcBef>
              <a:buClr>
                <a:srgbClr val="000000"/>
              </a:buClr>
            </a:pPr>
            <a:endParaRPr lang="en-US" sz="1200" spc="-1" dirty="0">
              <a:solidFill>
                <a:srgbClr val="000000"/>
              </a:solidFill>
              <a:latin typeface="Arial Narrow"/>
            </a:endParaRPr>
          </a:p>
          <a:p>
            <a:pPr marL="0" indent="0" algn="just">
              <a:lnSpc>
                <a:spcPct val="100000"/>
              </a:lnSpc>
              <a:spcBef>
                <a:spcPts val="1001"/>
              </a:spcBef>
              <a:buClr>
                <a:srgbClr val="000000"/>
              </a:buClr>
            </a:pPr>
            <a:r>
              <a:rPr lang="en-US" sz="1600" b="1" spc="-1" dirty="0">
                <a:solidFill>
                  <a:srgbClr val="000000"/>
                </a:solidFill>
                <a:latin typeface="Arial Narrow"/>
              </a:rPr>
              <a:t>[http://www.thereadingrhizome.com/?p=133 (2019)]</a:t>
            </a:r>
          </a:p>
        </p:txBody>
      </p:sp>
      <p:pic>
        <p:nvPicPr>
          <p:cNvPr id="2" name="Picture 1">
            <a:extLst>
              <a:ext uri="{FF2B5EF4-FFF2-40B4-BE49-F238E27FC236}">
                <a16:creationId xmlns:a16="http://schemas.microsoft.com/office/drawing/2014/main" id="{D09BB043-5384-526E-D18C-A94F87A21A8E}"/>
              </a:ext>
            </a:extLst>
          </p:cNvPr>
          <p:cNvPicPr>
            <a:picLocks noChangeAspect="1"/>
          </p:cNvPicPr>
          <p:nvPr/>
        </p:nvPicPr>
        <p:blipFill rotWithShape="1">
          <a:blip r:embed="rId3">
            <a:extLst>
              <a:ext uri="{28A0092B-C50C-407E-A947-70E740481C1C}">
                <a14:useLocalDpi xmlns:a14="http://schemas.microsoft.com/office/drawing/2010/main" val="0"/>
              </a:ext>
            </a:extLst>
          </a:blip>
          <a:srcRect l="11478" r="14185"/>
          <a:stretch/>
        </p:blipFill>
        <p:spPr>
          <a:xfrm>
            <a:off x="7126357" y="599221"/>
            <a:ext cx="5065643" cy="5120180"/>
          </a:xfrm>
          <a:prstGeom prst="rect">
            <a:avLst/>
          </a:prstGeom>
        </p:spPr>
      </p:pic>
    </p:spTree>
    <p:extLst>
      <p:ext uri="{BB962C8B-B14F-4D97-AF65-F5344CB8AC3E}">
        <p14:creationId xmlns:p14="http://schemas.microsoft.com/office/powerpoint/2010/main" val="16010744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Action Research</a:t>
            </a:r>
          </a:p>
        </p:txBody>
      </p:sp>
      <p:pic>
        <p:nvPicPr>
          <p:cNvPr id="7" name="Content Placeholder 6">
            <a:extLst>
              <a:ext uri="{FF2B5EF4-FFF2-40B4-BE49-F238E27FC236}">
                <a16:creationId xmlns:a16="http://schemas.microsoft.com/office/drawing/2014/main" id="{34F1E064-60DC-71E5-74A7-902991475C09}"/>
              </a:ext>
            </a:extLst>
          </p:cNvPr>
          <p:cNvPicPr>
            <a:picLocks noGrp="1" noChangeAspect="1"/>
          </p:cNvPicPr>
          <p:nvPr>
            <p:ph idx="1"/>
          </p:nvPr>
        </p:nvPicPr>
        <p:blipFill>
          <a:blip r:embed="rId3"/>
          <a:stretch>
            <a:fillRect/>
          </a:stretch>
        </p:blipFill>
        <p:spPr>
          <a:xfrm>
            <a:off x="1233478" y="783259"/>
            <a:ext cx="9725043" cy="4842289"/>
          </a:xfrm>
          <a:prstGeom prst="rect">
            <a:avLst/>
          </a:prstGeom>
        </p:spPr>
      </p:pic>
    </p:spTree>
    <p:extLst>
      <p:ext uri="{BB962C8B-B14F-4D97-AF65-F5344CB8AC3E}">
        <p14:creationId xmlns:p14="http://schemas.microsoft.com/office/powerpoint/2010/main" val="7842712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Research Examples</a:t>
            </a:r>
          </a:p>
        </p:txBody>
      </p:sp>
      <p:pic>
        <p:nvPicPr>
          <p:cNvPr id="7" name="Content Placeholder 6">
            <a:extLst>
              <a:ext uri="{FF2B5EF4-FFF2-40B4-BE49-F238E27FC236}">
                <a16:creationId xmlns:a16="http://schemas.microsoft.com/office/drawing/2014/main" id="{34F1E064-60DC-71E5-74A7-902991475C09}"/>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rcRect/>
          <a:stretch/>
        </p:blipFill>
        <p:spPr>
          <a:xfrm>
            <a:off x="1233478" y="783259"/>
            <a:ext cx="9725043" cy="4842289"/>
          </a:xfrm>
          <a:prstGeom prst="rect">
            <a:avLst/>
          </a:prstGeom>
        </p:spPr>
      </p:pic>
    </p:spTree>
    <p:extLst>
      <p:ext uri="{BB962C8B-B14F-4D97-AF65-F5344CB8AC3E}">
        <p14:creationId xmlns:p14="http://schemas.microsoft.com/office/powerpoint/2010/main" val="26092506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098" y="124110"/>
            <a:ext cx="11149023" cy="790290"/>
          </a:xfrm>
        </p:spPr>
        <p:txBody>
          <a:bodyPr>
            <a:normAutofit/>
          </a:bodyPr>
          <a:lstStyle/>
          <a:p>
            <a:r>
              <a:rPr lang="en-US" sz="4000" b="1" dirty="0">
                <a:solidFill>
                  <a:schemeClr val="accent1">
                    <a:lumMod val="50000"/>
                  </a:schemeClr>
                </a:solidFill>
              </a:rPr>
              <a:t>Research Examples</a:t>
            </a:r>
          </a:p>
        </p:txBody>
      </p:sp>
      <p:sp>
        <p:nvSpPr>
          <p:cNvPr id="4" name="Content Placeholder 3">
            <a:extLst>
              <a:ext uri="{FF2B5EF4-FFF2-40B4-BE49-F238E27FC236}">
                <a16:creationId xmlns:a16="http://schemas.microsoft.com/office/drawing/2014/main" id="{CD0F163C-2A2E-E5EE-89FB-04B5FDC92DD1}"/>
              </a:ext>
            </a:extLst>
          </p:cNvPr>
          <p:cNvSpPr>
            <a:spLocks noGrp="1"/>
          </p:cNvSpPr>
          <p:nvPr>
            <p:ph idx="1"/>
          </p:nvPr>
        </p:nvSpPr>
        <p:spPr>
          <a:xfrm>
            <a:off x="523938" y="914400"/>
            <a:ext cx="11406964" cy="4981247"/>
          </a:xfrm>
        </p:spPr>
        <p:txBody>
          <a:bodyPr/>
          <a:lstStyle/>
          <a:p>
            <a:pPr eaLnBrk="1" hangingPunct="1"/>
            <a:r>
              <a:rPr lang="en-GB" b="1" dirty="0">
                <a:solidFill>
                  <a:schemeClr val="tx1"/>
                </a:solidFill>
              </a:rPr>
              <a:t>School children science produces botany breakthrough at Aberystwyth</a:t>
            </a:r>
          </a:p>
          <a:p>
            <a:pPr eaLnBrk="1" hangingPunct="1"/>
            <a:r>
              <a:rPr lang="en-GB" dirty="0">
                <a:solidFill>
                  <a:schemeClr val="tx1"/>
                </a:solidFill>
              </a:rPr>
              <a:t>Nov 14 2016 by </a:t>
            </a:r>
            <a:r>
              <a:rPr lang="en-GB" dirty="0">
                <a:solidFill>
                  <a:srgbClr val="0563C1"/>
                </a:solidFill>
                <a:hlinkClick r:id="rId3">
                  <a:extLst>
                    <a:ext uri="{A12FA001-AC4F-418D-AE19-62706E023703}">
                      <ahyp:hlinkClr xmlns:ahyp="http://schemas.microsoft.com/office/drawing/2018/hyperlinkcolor" val="tx"/>
                    </a:ext>
                  </a:extLst>
                </a:hlinkClick>
              </a:rPr>
              <a:t>Hywel </a:t>
            </a:r>
            <a:r>
              <a:rPr lang="en-GB" dirty="0" err="1">
                <a:solidFill>
                  <a:schemeClr val="tx1"/>
                </a:solidFill>
                <a:hlinkClick r:id="rId3">
                  <a:extLst>
                    <a:ext uri="{A12FA001-AC4F-418D-AE19-62706E023703}">
                      <ahyp:hlinkClr xmlns:ahyp="http://schemas.microsoft.com/office/drawing/2018/hyperlinkcolor" val="tx"/>
                    </a:ext>
                  </a:extLst>
                </a:hlinkClick>
              </a:rPr>
              <a:t>Trewyn</a:t>
            </a:r>
            <a:r>
              <a:rPr lang="en-GB" dirty="0">
                <a:solidFill>
                  <a:schemeClr val="tx1"/>
                </a:solidFill>
              </a:rPr>
              <a:t>, Daily Post </a:t>
            </a:r>
          </a:p>
          <a:p>
            <a:pPr marL="285750" indent="-285750" algn="just" eaLnBrk="1" hangingPunct="1">
              <a:buFont typeface="Arial" panose="020B0604020202020204" pitchFamily="34" charset="0"/>
              <a:buChar char="•"/>
            </a:pPr>
            <a:r>
              <a:rPr lang="en-GB" sz="1800" dirty="0">
                <a:solidFill>
                  <a:schemeClr val="tx1"/>
                </a:solidFill>
              </a:rPr>
              <a:t>AN EXPERIMENT with yoghurt pots and flowers conducted by schoolchildren was named among the “most important” published worldwide.</a:t>
            </a:r>
          </a:p>
          <a:p>
            <a:pPr marL="285750" indent="-285750" algn="just" eaLnBrk="1" hangingPunct="1">
              <a:buFont typeface="Arial" panose="020B0604020202020204" pitchFamily="34" charset="0"/>
              <a:buChar char="•"/>
            </a:pPr>
            <a:r>
              <a:rPr lang="en-GB" sz="1800" dirty="0">
                <a:solidFill>
                  <a:schemeClr val="tx1"/>
                </a:solidFill>
              </a:rPr>
              <a:t>Aberystwyth University scientist Dr John Warren noticed exposed coastal flowers had long stalks that could easily be damaged by the wind, while their related Alpine species tended to flower in cushions on the ground.</a:t>
            </a:r>
          </a:p>
          <a:p>
            <a:pPr marL="285750" indent="-285750" algn="just" eaLnBrk="1" hangingPunct="1">
              <a:buFont typeface="Arial" panose="020B0604020202020204" pitchFamily="34" charset="0"/>
              <a:buChar char="•"/>
            </a:pPr>
            <a:r>
              <a:rPr lang="en-GB" sz="1800" dirty="0">
                <a:solidFill>
                  <a:schemeClr val="tx1"/>
                </a:solidFill>
              </a:rPr>
              <a:t>He made the observation while on a beach for his 15-year-old daughter Eleanor’s birthday party at </a:t>
            </a:r>
            <a:r>
              <a:rPr lang="en-GB" sz="1800" dirty="0" err="1">
                <a:solidFill>
                  <a:schemeClr val="tx1"/>
                </a:solidFill>
              </a:rPr>
              <a:t>Ynyslas</a:t>
            </a:r>
            <a:r>
              <a:rPr lang="en-GB" sz="1800" dirty="0">
                <a:solidFill>
                  <a:schemeClr val="tx1"/>
                </a:solidFill>
              </a:rPr>
              <a:t>, near </a:t>
            </a:r>
            <a:r>
              <a:rPr lang="en-GB" sz="1800" dirty="0" err="1">
                <a:solidFill>
                  <a:schemeClr val="tx1"/>
                </a:solidFill>
              </a:rPr>
              <a:t>Borth</a:t>
            </a:r>
            <a:r>
              <a:rPr lang="en-GB" sz="1800" dirty="0">
                <a:solidFill>
                  <a:schemeClr val="tx1"/>
                </a:solidFill>
              </a:rPr>
              <a:t>.</a:t>
            </a:r>
          </a:p>
          <a:p>
            <a:pPr marL="285750" indent="-285750" algn="just" eaLnBrk="1" hangingPunct="1">
              <a:buFont typeface="Arial" panose="020B0604020202020204" pitchFamily="34" charset="0"/>
              <a:buChar char="•"/>
            </a:pPr>
            <a:r>
              <a:rPr lang="en-GB" sz="1800" dirty="0">
                <a:solidFill>
                  <a:schemeClr val="tx1"/>
                </a:solidFill>
              </a:rPr>
              <a:t>His research into the differences has been called a “</a:t>
            </a:r>
            <a:r>
              <a:rPr lang="en-GB" sz="1800" dirty="0" err="1">
                <a:solidFill>
                  <a:schemeClr val="tx1"/>
                </a:solidFill>
              </a:rPr>
              <a:t>plantlife</a:t>
            </a:r>
            <a:r>
              <a:rPr lang="en-GB" sz="1800" dirty="0">
                <a:solidFill>
                  <a:schemeClr val="tx1"/>
                </a:solidFill>
              </a:rPr>
              <a:t> evolutionary breakthrough” after he discovered the waviness of the coastal stalks is a factor in attracting pollinating insects.</a:t>
            </a:r>
          </a:p>
          <a:p>
            <a:pPr marL="285750" indent="-285750" algn="just" eaLnBrk="1" hangingPunct="1">
              <a:buFont typeface="Arial" panose="020B0604020202020204" pitchFamily="34" charset="0"/>
              <a:buChar char="•"/>
            </a:pPr>
            <a:r>
              <a:rPr lang="en-GB" sz="1800" dirty="0">
                <a:solidFill>
                  <a:schemeClr val="tx1"/>
                </a:solidFill>
              </a:rPr>
              <a:t>With the help of his children’s friends and two sixth-formers, Helen Cadwallader and Megan Hewitt of Newtown, Dr Warren conducted research on a shoestring by growing and comparing plants with stalks of various lengths, in his backyard in yoghurt pots from Rachel’s dairy in Aberystwyth.</a:t>
            </a:r>
          </a:p>
          <a:p>
            <a:pPr marL="285750" indent="-285750" algn="just" eaLnBrk="1" hangingPunct="1">
              <a:buFont typeface="Arial" panose="020B0604020202020204" pitchFamily="34" charset="0"/>
              <a:buChar char="•"/>
            </a:pPr>
            <a:r>
              <a:rPr lang="en-GB" sz="1800" dirty="0">
                <a:solidFill>
                  <a:schemeClr val="tx1"/>
                </a:solidFill>
              </a:rPr>
              <a:t>His paper, Do Flowers Wave to Attract Pollinators? appeared in the Journal of Evolutionary Biology and has attracted acclaim from the Smithsonian Magazine to local papers as far afield as St Helena, South Atlantic.</a:t>
            </a:r>
          </a:p>
          <a:p>
            <a:pPr algn="l"/>
            <a:endParaRPr lang="en-GB" dirty="0"/>
          </a:p>
        </p:txBody>
      </p:sp>
    </p:spTree>
    <p:extLst>
      <p:ext uri="{BB962C8B-B14F-4D97-AF65-F5344CB8AC3E}">
        <p14:creationId xmlns:p14="http://schemas.microsoft.com/office/powerpoint/2010/main" val="17562641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34655314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9902240c-f584-4322-946e-7b0be23bca91"/>
    <ds:schemaRef ds:uri="http://purl.org/dc/elements/1.1/"/>
    <ds:schemaRef ds:uri="http://www.w3.org/XML/1998/namespace"/>
    <ds:schemaRef ds:uri="http://schemas.microsoft.com/office/2006/documentManagement/types"/>
    <ds:schemaRef ds:uri="http://purl.org/dc/terms/"/>
    <ds:schemaRef ds:uri="d2ec016d-25cf-4c07-aa6b-c53e267faa6f"/>
    <ds:schemaRef ds:uri="http://schemas.microsoft.com/office/infopath/2007/PartnerControls"/>
    <ds:schemaRef ds:uri="http://schemas.microsoft.com/office/2006/metadata/propertie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2016</Words>
  <Application>Microsoft Office PowerPoint</Application>
  <PresentationFormat>Widescreen</PresentationFormat>
  <Paragraphs>232</Paragraphs>
  <Slides>34</Slides>
  <Notes>31</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34</vt:i4>
      </vt:variant>
    </vt:vector>
  </HeadingPairs>
  <TitlesOfParts>
    <vt:vector size="45" baseType="lpstr">
      <vt:lpstr>Arial</vt:lpstr>
      <vt:lpstr>Arial Narrow</vt:lpstr>
      <vt:lpstr>Calibri</vt:lpstr>
      <vt:lpstr>Calibri Light</vt:lpstr>
      <vt:lpstr>Century Gothic</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Research Methodology</vt:lpstr>
      <vt:lpstr>Research Methodology</vt:lpstr>
      <vt:lpstr>Considerations for Research Design</vt:lpstr>
      <vt:lpstr>Categories of Research Methods</vt:lpstr>
      <vt:lpstr>Analysis Approach – Deductive (quantitative)</vt:lpstr>
      <vt:lpstr>Analysis Approach – Inductive (qualitative)</vt:lpstr>
      <vt:lpstr>Analysis Approach – Deductive vs Inductive</vt:lpstr>
      <vt:lpstr>Selecting A Research Method</vt:lpstr>
      <vt:lpstr>Quantitative Vs Qualitative Approach</vt:lpstr>
      <vt:lpstr>Quantitative Vs Qualitative Approach</vt:lpstr>
      <vt:lpstr>Quantitative Vs Qualitative Approach</vt:lpstr>
      <vt:lpstr>Quantitative Vs Qualitative Approach</vt:lpstr>
      <vt:lpstr>Quantitative Vs Qualitative Approach</vt:lpstr>
      <vt:lpstr>Structured Data Collection - Survey</vt:lpstr>
      <vt:lpstr>Structured Data Collection - Survey</vt:lpstr>
      <vt:lpstr>Structured Data Collection - Experimental</vt:lpstr>
      <vt:lpstr>Structured Data Collection - Experimental</vt:lpstr>
      <vt:lpstr>Structured Data Collection - Observational</vt:lpstr>
      <vt:lpstr>Structured Data Collection - Observational</vt:lpstr>
      <vt:lpstr>Semi Structured Data Collection - Ethnographical</vt:lpstr>
      <vt:lpstr>Semi Structured Data Collection - Ethnographical</vt:lpstr>
      <vt:lpstr>Semi Structured Data Collection - Ethnographical</vt:lpstr>
      <vt:lpstr>Semi Structured Data Collection - Ethnographical</vt:lpstr>
      <vt:lpstr>Mixed Methods Data Collection – Sequential</vt:lpstr>
      <vt:lpstr>Mixed Methods Data Collection – Grounded Theory</vt:lpstr>
      <vt:lpstr>Mixed Methods Data Collection – Case Study</vt:lpstr>
      <vt:lpstr>Action Research</vt:lpstr>
      <vt:lpstr>Action Research</vt:lpstr>
      <vt:lpstr>Action Research</vt:lpstr>
      <vt:lpstr>Research Examples</vt:lpstr>
      <vt:lpstr>Research Examples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Mark Huntly</cp:lastModifiedBy>
  <cp:revision>119</cp:revision>
  <dcterms:created xsi:type="dcterms:W3CDTF">2021-03-05T06:07:01Z</dcterms:created>
  <dcterms:modified xsi:type="dcterms:W3CDTF">2024-07-18T08:30:41Z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