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005" autoAdjust="0"/>
  </p:normalViewPr>
  <p:slideViewPr>
    <p:cSldViewPr snapToGrid="0">
      <p:cViewPr>
        <p:scale>
          <a:sx n="130" d="100"/>
          <a:sy n="130" d="100"/>
        </p:scale>
        <p:origin x="9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53A07F-49EE-4D62-8D26-71ADE5C303A3}"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3297850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3A07F-49EE-4D62-8D26-71ADE5C303A3}"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708484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53A07F-49EE-4D62-8D26-71ADE5C303A3}"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3519876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53A07F-49EE-4D62-8D26-71ADE5C303A3}"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3258293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53A07F-49EE-4D62-8D26-71ADE5C303A3}" type="datetimeFigureOut">
              <a:rPr lang="en-GB" smtClean="0"/>
              <a:t>19/11/2025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3111887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53A07F-49EE-4D62-8D26-71ADE5C303A3}"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2430090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53A07F-49EE-4D62-8D26-71ADE5C303A3}" type="datetimeFigureOut">
              <a:rPr lang="en-GB" smtClean="0"/>
              <a:t>19/11/2025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3946808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53A07F-49EE-4D62-8D26-71ADE5C303A3}"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1319658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53A07F-49EE-4D62-8D26-71ADE5C303A3}"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228501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3A07F-49EE-4D62-8D26-71ADE5C303A3}"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2855630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3A07F-49EE-4D62-8D26-71ADE5C303A3}"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40038887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3A07F-49EE-4D62-8D26-71ADE5C303A3}"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4DD2C-1CF0-4E9B-81F0-D8A49E7BD1B5}"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19112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3A07F-49EE-4D62-8D26-71ADE5C303A3}"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1978117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E53A07F-49EE-4D62-8D26-71ADE5C303A3}"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3406965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E53A07F-49EE-4D62-8D26-71ADE5C303A3}"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611105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3A07F-49EE-4D62-8D26-71ADE5C303A3}"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18284439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3A07F-49EE-4D62-8D26-71ADE5C303A3}"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B4DD2C-1CF0-4E9B-81F0-D8A49E7BD1B5}" type="slidenum">
              <a:rPr lang="en-GB" smtClean="0"/>
              <a:t>‹#›</a:t>
            </a:fld>
            <a:endParaRPr lang="en-GB"/>
          </a:p>
        </p:txBody>
      </p:sp>
    </p:spTree>
    <p:extLst>
      <p:ext uri="{BB962C8B-B14F-4D97-AF65-F5344CB8AC3E}">
        <p14:creationId xmlns:p14="http://schemas.microsoft.com/office/powerpoint/2010/main" val="3696953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E53A07F-49EE-4D62-8D26-71ADE5C303A3}" type="datetimeFigureOut">
              <a:rPr lang="en-GB" smtClean="0"/>
              <a:t>19/11/2025</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71B4DD2C-1CF0-4E9B-81F0-D8A49E7BD1B5}" type="slidenum">
              <a:rPr lang="en-GB" smtClean="0"/>
              <a:t>‹#›</a:t>
            </a:fld>
            <a:endParaRPr lang="en-GB"/>
          </a:p>
        </p:txBody>
      </p:sp>
    </p:spTree>
    <p:extLst>
      <p:ext uri="{BB962C8B-B14F-4D97-AF65-F5344CB8AC3E}">
        <p14:creationId xmlns:p14="http://schemas.microsoft.com/office/powerpoint/2010/main" val="30972443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A9FA-1FF7-8882-E671-CF1F263716D2}"/>
              </a:ext>
            </a:extLst>
          </p:cNvPr>
          <p:cNvSpPr>
            <a:spLocks noGrp="1"/>
          </p:cNvSpPr>
          <p:nvPr>
            <p:ph type="ctrTitle"/>
          </p:nvPr>
        </p:nvSpPr>
        <p:spPr>
          <a:xfrm>
            <a:off x="58995" y="73743"/>
            <a:ext cx="3532237" cy="1696063"/>
          </a:xfr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pPr algn="l"/>
            <a:r>
              <a:rPr lang="en-GB" sz="1200" b="1" i="1" dirty="0">
                <a:solidFill>
                  <a:schemeClr val="bg1"/>
                </a:solidFill>
                <a:effectLst/>
                <a:latin typeface="Arial" panose="020B0604020202020204" pitchFamily="34" charset="0"/>
                <a:cs typeface="Arial" panose="020B0604020202020204" pitchFamily="34" charset="0"/>
              </a:rPr>
              <a:t>Evaluating the Impact of Digital Transformation on Supply Chain Efficiency and Sustainability in Primark UK</a:t>
            </a:r>
            <a:br>
              <a:rPr lang="en-US" sz="1200" dirty="0">
                <a:solidFill>
                  <a:schemeClr val="bg1"/>
                </a:solidFill>
                <a:effectLst/>
                <a:latin typeface="Arial" panose="020B0604020202020204" pitchFamily="34" charset="0"/>
                <a:cs typeface="Arial" panose="020B0604020202020204" pitchFamily="34" charset="0"/>
              </a:rPr>
            </a:br>
            <a:r>
              <a:rPr lang="en-GB" sz="1200" b="1" i="1" dirty="0">
                <a:solidFill>
                  <a:schemeClr val="bg1"/>
                </a:solidFill>
                <a:effectLst/>
                <a:latin typeface="Arial" panose="020B0604020202020204" pitchFamily="34" charset="0"/>
                <a:cs typeface="Arial" panose="020B0604020202020204" pitchFamily="34" charset="0"/>
              </a:rPr>
              <a:t> </a:t>
            </a:r>
            <a:br>
              <a:rPr lang="en-US" sz="1200" dirty="0">
                <a:solidFill>
                  <a:schemeClr val="bg1"/>
                </a:solidFill>
                <a:effectLst/>
                <a:latin typeface="Arial" panose="020B0604020202020204" pitchFamily="34" charset="0"/>
                <a:cs typeface="Arial" panose="020B0604020202020204" pitchFamily="34" charset="0"/>
              </a:rPr>
            </a:br>
            <a:r>
              <a:rPr lang="en-GB" sz="1200" b="1" i="1" dirty="0">
                <a:solidFill>
                  <a:schemeClr val="bg1"/>
                </a:solidFill>
                <a:effectLst/>
                <a:latin typeface="Arial" panose="020B0604020202020204" pitchFamily="34" charset="0"/>
                <a:cs typeface="Arial" panose="020B0604020202020204" pitchFamily="34" charset="0"/>
              </a:rPr>
              <a:t> </a:t>
            </a:r>
            <a:br>
              <a:rPr lang="en-US" sz="1200" dirty="0">
                <a:solidFill>
                  <a:schemeClr val="bg1"/>
                </a:solidFill>
                <a:effectLst/>
                <a:latin typeface="Arial" panose="020B0604020202020204" pitchFamily="34" charset="0"/>
                <a:cs typeface="Arial" panose="020B0604020202020204" pitchFamily="34" charset="0"/>
              </a:rPr>
            </a:br>
            <a:r>
              <a:rPr lang="en-US" sz="1200" dirty="0">
                <a:solidFill>
                  <a:schemeClr val="bg1"/>
                </a:solidFill>
                <a:effectLst/>
                <a:latin typeface="Arial" panose="020B0604020202020204" pitchFamily="34" charset="0"/>
                <a:cs typeface="Arial" panose="020B0604020202020204" pitchFamily="34" charset="0"/>
              </a:rPr>
              <a:t>Student: </a:t>
            </a:r>
            <a:r>
              <a:rPr lang="en-GB" sz="1200" b="1" dirty="0">
                <a:solidFill>
                  <a:schemeClr val="bg1"/>
                </a:solidFill>
                <a:effectLst/>
                <a:latin typeface="Arial" panose="020B0604020202020204" pitchFamily="34" charset="0"/>
                <a:cs typeface="Arial" panose="020B0604020202020204" pitchFamily="34" charset="0"/>
              </a:rPr>
              <a:t>Lucian Gabriel Codreanu</a:t>
            </a:r>
            <a:br>
              <a:rPr lang="en-US" sz="1200" dirty="0">
                <a:solidFill>
                  <a:schemeClr val="bg1"/>
                </a:solidFill>
                <a:effectLst/>
                <a:latin typeface="Arial" panose="020B0604020202020204" pitchFamily="34" charset="0"/>
                <a:cs typeface="Arial" panose="020B0604020202020204" pitchFamily="34" charset="0"/>
              </a:rPr>
            </a:br>
            <a:r>
              <a:rPr lang="en-US" sz="1200" dirty="0">
                <a:solidFill>
                  <a:schemeClr val="bg1"/>
                </a:solidFill>
                <a:effectLst/>
                <a:latin typeface="Arial" panose="020B0604020202020204" pitchFamily="34" charset="0"/>
                <a:cs typeface="Arial" panose="020B0604020202020204" pitchFamily="34" charset="0"/>
              </a:rPr>
              <a:t>Student ID: </a:t>
            </a:r>
            <a:r>
              <a:rPr lang="en-GB" sz="1200" b="1" dirty="0">
                <a:solidFill>
                  <a:schemeClr val="bg1"/>
                </a:solidFill>
                <a:effectLst/>
                <a:latin typeface="Arial" panose="020B0604020202020204" pitchFamily="34" charset="0"/>
                <a:cs typeface="Arial" panose="020B0604020202020204" pitchFamily="34" charset="0"/>
              </a:rPr>
              <a:t>2227089</a:t>
            </a:r>
            <a:br>
              <a:rPr lang="en-US" sz="1200" dirty="0">
                <a:solidFill>
                  <a:schemeClr val="bg1"/>
                </a:solidFill>
                <a:effectLst/>
                <a:latin typeface="Arial" panose="020B0604020202020204" pitchFamily="34" charset="0"/>
                <a:cs typeface="Arial" panose="020B0604020202020204" pitchFamily="34" charset="0"/>
              </a:rPr>
            </a:br>
            <a:r>
              <a:rPr lang="en-GB" sz="1200" b="1" dirty="0">
                <a:solidFill>
                  <a:schemeClr val="bg1"/>
                </a:solidFill>
                <a:effectLst/>
                <a:latin typeface="Arial" panose="020B0604020202020204" pitchFamily="34" charset="0"/>
                <a:cs typeface="Arial" panose="020B0604020202020204" pitchFamily="34" charset="0"/>
              </a:rPr>
              <a:t>Supervisor: Dr. Ivan Hernandez Rodriguez</a:t>
            </a:r>
            <a:endParaRPr lang="en-GB" sz="1200" dirty="0">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92B9336E-624D-ABA3-9179-BD7D753FE3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3970" y="230804"/>
            <a:ext cx="8546688" cy="11629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AA31D68-8C0F-9C43-567E-5EC1D593FB96}"/>
              </a:ext>
            </a:extLst>
          </p:cNvPr>
          <p:cNvSpPr txBox="1"/>
          <p:nvPr/>
        </p:nvSpPr>
        <p:spPr>
          <a:xfrm>
            <a:off x="58995" y="1843548"/>
            <a:ext cx="5243050" cy="4985980"/>
          </a:xfrm>
          <a:prstGeom prst="rect">
            <a:avLst/>
          </a:prstGeom>
          <a:gradFill>
            <a:gsLst>
              <a:gs pos="0">
                <a:srgbClr val="00B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US" sz="1400" b="1" i="1" dirty="0">
                <a:solidFill>
                  <a:schemeClr val="bg1"/>
                </a:solidFill>
                <a:latin typeface="Arial" panose="020B0604020202020204" pitchFamily="34" charset="0"/>
                <a:cs typeface="Arial" panose="020B0604020202020204" pitchFamily="34" charset="0"/>
              </a:rPr>
              <a:t>Research Process (Methodology)</a:t>
            </a:r>
          </a:p>
          <a:p>
            <a:pPr algn="ctr"/>
            <a:endParaRPr lang="en-US" sz="1000" b="1" i="1" dirty="0">
              <a:solidFill>
                <a:schemeClr val="bg1"/>
              </a:solidFill>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r>
              <a:rPr lang="en-US" sz="1050" b="1" i="1" u="sng" dirty="0">
                <a:solidFill>
                  <a:schemeClr val="bg1"/>
                </a:solidFill>
                <a:latin typeface="Arial" panose="020B0604020202020204" pitchFamily="34" charset="0"/>
                <a:cs typeface="Arial" panose="020B0604020202020204" pitchFamily="34" charset="0"/>
              </a:rPr>
              <a:t>Systematic Literature Review (SLR) Approach: </a:t>
            </a:r>
            <a:r>
              <a:rPr lang="en-US" sz="1050" dirty="0">
                <a:solidFill>
                  <a:schemeClr val="bg1"/>
                </a:solidFill>
                <a:latin typeface="Arial" panose="020B0604020202020204" pitchFamily="34" charset="0"/>
                <a:cs typeface="Arial" panose="020B0604020202020204" pitchFamily="34" charset="0"/>
              </a:rPr>
              <a:t>A Systematic Literature Review (SLR) was conducted to clearly establish the links between corporate digital transformation, supply chain efficiency and sustainability at Primark UK. Transparency, replicability and objectivity were ensured in the SLR by strictly adhering to the methodological guidelines provided by Bryman (2016), and Bell, Bryman &amp; Harley (2019). The guideline reduces bias emanating from a structured synthesis of secondary data that provides some theoretical propositions highlighted earlier by Creswell and Creswell (2018) on fast fashion supply chains adopting digital technologies comprising AI, block-chain traceability, big data, sustainable logistics. This research reviews only peer-reviewed journal articles reporting primary research or conceptual work based on industry reports or academic books.</a:t>
            </a:r>
            <a:endParaRPr lang="en-US" sz="1050" b="1" i="1" u="sng" dirty="0">
              <a:solidFill>
                <a:schemeClr val="bg1"/>
              </a:solidFill>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r>
              <a:rPr lang="en-US" sz="1050" b="1" i="1" u="sng" dirty="0">
                <a:solidFill>
                  <a:schemeClr val="bg1"/>
                </a:solidFill>
                <a:latin typeface="Arial" panose="020B0604020202020204" pitchFamily="34" charset="0"/>
                <a:cs typeface="Arial" panose="020B0604020202020204" pitchFamily="34" charset="0"/>
              </a:rPr>
              <a:t>Search Strategy and Screening Procedures: </a:t>
            </a:r>
            <a:r>
              <a:rPr lang="en-US" sz="1050" dirty="0">
                <a:solidFill>
                  <a:schemeClr val="bg1"/>
                </a:solidFill>
                <a:latin typeface="Arial" panose="020B0604020202020204" pitchFamily="34" charset="0"/>
                <a:cs typeface="Arial" panose="020B0604020202020204" pitchFamily="34" charset="0"/>
              </a:rPr>
              <a:t>Relevant literature was located through a search strategy which included the use of Boolean operators combining keywords in the databases of ScienceDirect, Google Scholar, Emerald Insight, Wiley Online Library, and Taylor &amp; Francis Online. The actual keyword search included “digital transformation,” “supply chain efficiency,” “sustainability,” “ethical sourcing,” “fashion retail,” and “Primark UK.” Truncation was used on sustain* to get related concepts such as sustainability/sustainable/etc. The search results spanned from 2004 until 2024 to bring recent technological advances into consideration. Articles were retrieved based on relevance to digital innovation, supply chain systems, sustainability practices or fashion retail operations. Irrelevant articles, outdated materials and non-peer reviewed content were eliminated from the results. Out of an initial 385 records that fulfilled the criteria for this research, 92 remained after elimination with 45 selected for complete review based on their alignment with emerging themes identified through thematic analysis (Braun and Clarke, 2021). Transparent reporting accompanied by correct attributions plus objective interpretation ensured adherence to ethical standards.</a:t>
            </a:r>
            <a:endParaRPr lang="en-GB" sz="1050" b="1" i="1" u="sng"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9729E77-E982-1123-210C-73A23A3AE70F}"/>
              </a:ext>
            </a:extLst>
          </p:cNvPr>
          <p:cNvSpPr txBox="1"/>
          <p:nvPr/>
        </p:nvSpPr>
        <p:spPr>
          <a:xfrm>
            <a:off x="5368413" y="1843548"/>
            <a:ext cx="6764592" cy="3108543"/>
          </a:xfrm>
          <a:prstGeom prst="rect">
            <a:avLst/>
          </a:prstGeom>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b="1" i="1" u="sng" dirty="0">
                <a:solidFill>
                  <a:schemeClr val="bg1"/>
                </a:solidFill>
                <a:latin typeface="Arial" panose="020B0604020202020204" pitchFamily="34" charset="0"/>
                <a:cs typeface="Arial" panose="020B0604020202020204" pitchFamily="34" charset="0"/>
              </a:rPr>
              <a:t>Research Output (Findings)</a:t>
            </a:r>
          </a:p>
          <a:p>
            <a:pPr algn="ctr"/>
            <a:endParaRPr lang="en-US" b="1" i="1" u="sng" dirty="0">
              <a:solidFill>
                <a:schemeClr val="bg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000" b="1" i="1" u="sng" dirty="0">
                <a:solidFill>
                  <a:schemeClr val="bg1"/>
                </a:solidFill>
                <a:latin typeface="Arial" panose="020B0604020202020204" pitchFamily="34" charset="0"/>
                <a:cs typeface="Arial" panose="020B0604020202020204" pitchFamily="34" charset="0"/>
              </a:rPr>
              <a:t>Digital Transformation and Supply Chain Efficiency: </a:t>
            </a:r>
            <a:r>
              <a:rPr lang="en-US" sz="1000" dirty="0">
                <a:solidFill>
                  <a:schemeClr val="bg1"/>
                </a:solidFill>
                <a:latin typeface="Arial" panose="020B0604020202020204" pitchFamily="34" charset="0"/>
                <a:cs typeface="Arial" panose="020B0604020202020204" pitchFamily="34" charset="0"/>
              </a:rPr>
              <a:t>The results show large efficiency gains in Primark’s supply chain after its digital transformation. Real-time inventory and predictive forecasting implementations together with further warehouse automation ensure better coordination, reduced stockouts, and accelerated logistics processes. This is very much in line with the wider evidence provided by Wu et al. (2006), who note that IT-enabled capabilities improve supply chain responsiveness as well as decision accuracy within organizations regarding their supply chains. IoT supplier monitoring enabled communication between suppliers, logistics/distribution teams to foster agility for disruptions (COVID-19) detected on route digitally planned by robots executing operations at lower costs, higher throughput, minimized human error.</a:t>
            </a:r>
            <a:endParaRPr lang="en-US" sz="1000" b="1" i="1" u="sng" dirty="0">
              <a:solidFill>
                <a:schemeClr val="bg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000" b="1" i="1" u="sng" dirty="0">
                <a:solidFill>
                  <a:schemeClr val="bg1"/>
                </a:solidFill>
                <a:latin typeface="Arial" panose="020B0604020202020204" pitchFamily="34" charset="0"/>
                <a:cs typeface="Arial" panose="020B0604020202020204" pitchFamily="34" charset="0"/>
              </a:rPr>
              <a:t>Sustainability Integration through </a:t>
            </a:r>
            <a:r>
              <a:rPr lang="en-US" sz="1000" b="1" i="1" u="sng" dirty="0" err="1">
                <a:solidFill>
                  <a:schemeClr val="bg1"/>
                </a:solidFill>
                <a:latin typeface="Arial" panose="020B0604020202020204" pitchFamily="34" charset="0"/>
                <a:cs typeface="Arial" panose="020B0604020202020204" pitchFamily="34" charset="0"/>
              </a:rPr>
              <a:t>Digitalisation</a:t>
            </a:r>
            <a:r>
              <a:rPr lang="en-US" sz="1000" b="1" i="1" u="sng" dirty="0">
                <a:solidFill>
                  <a:schemeClr val="bg1"/>
                </a:solidFill>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rPr>
              <a:t>Digital transformation delivered on sustainability in Primark’s supply chain. IoT sensors results include energy use and wastes generated as blockchain pilots extend transparency to multi-tier suppliers for ethical sourcing, Sun et al. (2022) digital ecosystems enhance sustainability accountability because this is what Primark cares about reporting digitally enabling support towards commitments particularly involving circular economy initiatives and responsible material sourcing though challenges remain supplier capability disparities cybersecurity risks costs constraint however digitization enables Primark to achieve long term competitiveness integrating efficiency transparency sustainability objectives.</a:t>
            </a:r>
            <a:endParaRPr lang="en-GB" sz="1000" b="1" i="1" u="sng"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F5CAE3B-4DBF-3170-21A3-3AC6283CC318}"/>
              </a:ext>
            </a:extLst>
          </p:cNvPr>
          <p:cNvSpPr txBox="1"/>
          <p:nvPr/>
        </p:nvSpPr>
        <p:spPr>
          <a:xfrm>
            <a:off x="5368413" y="5021826"/>
            <a:ext cx="6764592" cy="1754326"/>
          </a:xfrm>
          <a:prstGeom prst="rect">
            <a:avLst/>
          </a:prstGeom>
          <a:gradFill>
            <a:gsLst>
              <a:gs pos="0">
                <a:schemeClr val="accent4">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GB" b="1" i="1" u="sng" dirty="0">
                <a:solidFill>
                  <a:schemeClr val="bg1"/>
                </a:solidFill>
                <a:latin typeface="Arial" panose="020B0604020202020204" pitchFamily="34" charset="0"/>
                <a:cs typeface="Arial" panose="020B0604020202020204" pitchFamily="34" charset="0"/>
              </a:rPr>
              <a:t>References</a:t>
            </a:r>
          </a:p>
          <a:p>
            <a:pPr algn="ctr"/>
            <a:endParaRPr lang="en-GB" sz="1000" b="1" i="1" u="sng" dirty="0">
              <a:solidFill>
                <a:schemeClr val="bg1"/>
              </a:solidFill>
              <a:latin typeface="Arial" panose="020B0604020202020204" pitchFamily="34" charset="0"/>
              <a:cs typeface="Arial" panose="020B0604020202020204" pitchFamily="34" charset="0"/>
            </a:endParaRPr>
          </a:p>
          <a:p>
            <a:pPr algn="just"/>
            <a:r>
              <a:rPr lang="en-US" sz="1000" dirty="0">
                <a:solidFill>
                  <a:schemeClr val="bg1"/>
                </a:solidFill>
                <a:latin typeface="Arial" panose="020B0604020202020204" pitchFamily="34" charset="0"/>
                <a:cs typeface="Arial" panose="020B0604020202020204" pitchFamily="34" charset="0"/>
              </a:rPr>
              <a:t>Bell, E., Bryman, A. and Harley, B. (2019) </a:t>
            </a:r>
            <a:r>
              <a:rPr lang="en-US" sz="1000" i="1" dirty="0">
                <a:solidFill>
                  <a:schemeClr val="bg1"/>
                </a:solidFill>
                <a:latin typeface="Arial" panose="020B0604020202020204" pitchFamily="34" charset="0"/>
                <a:cs typeface="Arial" panose="020B0604020202020204" pitchFamily="34" charset="0"/>
              </a:rPr>
              <a:t>Business Research Methods</a:t>
            </a:r>
            <a:r>
              <a:rPr lang="en-US" sz="1000" dirty="0">
                <a:solidFill>
                  <a:schemeClr val="bg1"/>
                </a:solidFill>
                <a:latin typeface="Arial" panose="020B0604020202020204" pitchFamily="34" charset="0"/>
                <a:cs typeface="Arial" panose="020B0604020202020204" pitchFamily="34" charset="0"/>
              </a:rPr>
              <a:t>. 5th </a:t>
            </a:r>
            <a:r>
              <a:rPr lang="en-US" sz="1000" dirty="0" err="1">
                <a:solidFill>
                  <a:schemeClr val="bg1"/>
                </a:solidFill>
                <a:latin typeface="Arial" panose="020B0604020202020204" pitchFamily="34" charset="0"/>
                <a:cs typeface="Arial" panose="020B0604020202020204" pitchFamily="34" charset="0"/>
              </a:rPr>
              <a:t>edn</a:t>
            </a:r>
            <a:r>
              <a:rPr lang="en-US" sz="1000" dirty="0">
                <a:solidFill>
                  <a:schemeClr val="bg1"/>
                </a:solidFill>
                <a:latin typeface="Arial" panose="020B0604020202020204" pitchFamily="34" charset="0"/>
                <a:cs typeface="Arial" panose="020B0604020202020204" pitchFamily="34" charset="0"/>
              </a:rPr>
              <a:t>. Oxford: Oxford University Press.</a:t>
            </a:r>
          </a:p>
          <a:p>
            <a:pPr algn="just"/>
            <a:r>
              <a:rPr lang="en-US" sz="1000" dirty="0">
                <a:solidFill>
                  <a:schemeClr val="bg1"/>
                </a:solidFill>
                <a:latin typeface="Arial" panose="020B0604020202020204" pitchFamily="34" charset="0"/>
                <a:cs typeface="Arial" panose="020B0604020202020204" pitchFamily="34" charset="0"/>
              </a:rPr>
              <a:t>Braun, V. and Clarke, V. (2021) </a:t>
            </a:r>
            <a:r>
              <a:rPr lang="en-US" sz="1000" i="1" dirty="0">
                <a:solidFill>
                  <a:schemeClr val="bg1"/>
                </a:solidFill>
                <a:latin typeface="Arial" panose="020B0604020202020204" pitchFamily="34" charset="0"/>
                <a:cs typeface="Arial" panose="020B0604020202020204" pitchFamily="34" charset="0"/>
              </a:rPr>
              <a:t>Thematic Analysis: A Practical Guide</a:t>
            </a:r>
            <a:r>
              <a:rPr lang="en-US" sz="1000" dirty="0">
                <a:solidFill>
                  <a:schemeClr val="bg1"/>
                </a:solidFill>
                <a:latin typeface="Arial" panose="020B0604020202020204" pitchFamily="34" charset="0"/>
                <a:cs typeface="Arial" panose="020B0604020202020204" pitchFamily="34" charset="0"/>
              </a:rPr>
              <a:t>. London: SAGE.</a:t>
            </a:r>
          </a:p>
          <a:p>
            <a:pPr algn="just"/>
            <a:r>
              <a:rPr lang="en-US" sz="1000" dirty="0">
                <a:solidFill>
                  <a:schemeClr val="bg1"/>
                </a:solidFill>
                <a:latin typeface="Arial" panose="020B0604020202020204" pitchFamily="34" charset="0"/>
                <a:cs typeface="Arial" panose="020B0604020202020204" pitchFamily="34" charset="0"/>
              </a:rPr>
              <a:t>Bryman, A. (2016) </a:t>
            </a:r>
            <a:r>
              <a:rPr lang="en-US" sz="1000" i="1" dirty="0">
                <a:solidFill>
                  <a:schemeClr val="bg1"/>
                </a:solidFill>
                <a:latin typeface="Arial" panose="020B0604020202020204" pitchFamily="34" charset="0"/>
                <a:cs typeface="Arial" panose="020B0604020202020204" pitchFamily="34" charset="0"/>
              </a:rPr>
              <a:t>Social Research Methods</a:t>
            </a:r>
            <a:r>
              <a:rPr lang="en-US" sz="1000" dirty="0">
                <a:solidFill>
                  <a:schemeClr val="bg1"/>
                </a:solidFill>
                <a:latin typeface="Arial" panose="020B0604020202020204" pitchFamily="34" charset="0"/>
                <a:cs typeface="Arial" panose="020B0604020202020204" pitchFamily="34" charset="0"/>
              </a:rPr>
              <a:t>. 5th </a:t>
            </a:r>
            <a:r>
              <a:rPr lang="en-US" sz="1000" dirty="0" err="1">
                <a:solidFill>
                  <a:schemeClr val="bg1"/>
                </a:solidFill>
                <a:latin typeface="Arial" panose="020B0604020202020204" pitchFamily="34" charset="0"/>
                <a:cs typeface="Arial" panose="020B0604020202020204" pitchFamily="34" charset="0"/>
              </a:rPr>
              <a:t>edn</a:t>
            </a:r>
            <a:r>
              <a:rPr lang="en-US" sz="1000" dirty="0">
                <a:solidFill>
                  <a:schemeClr val="bg1"/>
                </a:solidFill>
                <a:latin typeface="Arial" panose="020B0604020202020204" pitchFamily="34" charset="0"/>
                <a:cs typeface="Arial" panose="020B0604020202020204" pitchFamily="34" charset="0"/>
              </a:rPr>
              <a:t>. Oxford: Oxford University Press.</a:t>
            </a:r>
          </a:p>
          <a:p>
            <a:pPr algn="just"/>
            <a:r>
              <a:rPr lang="en-US" sz="1000" dirty="0">
                <a:solidFill>
                  <a:schemeClr val="bg1"/>
                </a:solidFill>
                <a:latin typeface="Arial" panose="020B0604020202020204" pitchFamily="34" charset="0"/>
                <a:cs typeface="Arial" panose="020B0604020202020204" pitchFamily="34" charset="0"/>
              </a:rPr>
              <a:t>Creswell, J. and Creswell, J. (2018) </a:t>
            </a:r>
            <a:r>
              <a:rPr lang="en-US" sz="1000" i="1" dirty="0">
                <a:solidFill>
                  <a:schemeClr val="bg1"/>
                </a:solidFill>
                <a:latin typeface="Arial" panose="020B0604020202020204" pitchFamily="34" charset="0"/>
                <a:cs typeface="Arial" panose="020B0604020202020204" pitchFamily="34" charset="0"/>
              </a:rPr>
              <a:t>Research Design: Qualitative, Quantitative and Mixed Methods Approaches</a:t>
            </a:r>
            <a:r>
              <a:rPr lang="en-US" sz="1000" dirty="0">
                <a:solidFill>
                  <a:schemeClr val="bg1"/>
                </a:solidFill>
                <a:latin typeface="Arial" panose="020B0604020202020204" pitchFamily="34" charset="0"/>
                <a:cs typeface="Arial" panose="020B0604020202020204" pitchFamily="34" charset="0"/>
              </a:rPr>
              <a:t>. 5th </a:t>
            </a:r>
            <a:r>
              <a:rPr lang="en-US" sz="1000" dirty="0" err="1">
                <a:solidFill>
                  <a:schemeClr val="bg1"/>
                </a:solidFill>
                <a:latin typeface="Arial" panose="020B0604020202020204" pitchFamily="34" charset="0"/>
                <a:cs typeface="Arial" panose="020B0604020202020204" pitchFamily="34" charset="0"/>
              </a:rPr>
              <a:t>edn</a:t>
            </a:r>
            <a:r>
              <a:rPr lang="en-US" sz="1000" dirty="0">
                <a:solidFill>
                  <a:schemeClr val="bg1"/>
                </a:solidFill>
                <a:latin typeface="Arial" panose="020B0604020202020204" pitchFamily="34" charset="0"/>
                <a:cs typeface="Arial" panose="020B0604020202020204" pitchFamily="34" charset="0"/>
              </a:rPr>
              <a:t>. Thousand Oaks, CA: SAGE.</a:t>
            </a:r>
          </a:p>
          <a:p>
            <a:pPr algn="just"/>
            <a:r>
              <a:rPr lang="en-US" sz="1000" dirty="0">
                <a:solidFill>
                  <a:schemeClr val="bg1"/>
                </a:solidFill>
                <a:latin typeface="Arial" panose="020B0604020202020204" pitchFamily="34" charset="0"/>
                <a:cs typeface="Arial" panose="020B0604020202020204" pitchFamily="34" charset="0"/>
              </a:rPr>
              <a:t>Sun, S., Zhang, J., Wang, Y. and Li, Y. (2022) </a:t>
            </a:r>
            <a:r>
              <a:rPr lang="en-US" sz="1000" i="1" dirty="0">
                <a:solidFill>
                  <a:schemeClr val="bg1"/>
                </a:solidFill>
                <a:latin typeface="Arial" panose="020B0604020202020204" pitchFamily="34" charset="0"/>
                <a:cs typeface="Arial" panose="020B0604020202020204" pitchFamily="34" charset="0"/>
              </a:rPr>
              <a:t>Digital Sustainability Strategies</a:t>
            </a:r>
            <a:r>
              <a:rPr lang="en-US" sz="1000" dirty="0">
                <a:solidFill>
                  <a:schemeClr val="bg1"/>
                </a:solidFill>
                <a:latin typeface="Arial" panose="020B0604020202020204" pitchFamily="34" charset="0"/>
                <a:cs typeface="Arial" panose="020B0604020202020204" pitchFamily="34" charset="0"/>
              </a:rPr>
              <a:t>. London: Routledge.</a:t>
            </a:r>
          </a:p>
          <a:p>
            <a:pPr algn="just"/>
            <a:r>
              <a:rPr lang="en-US" sz="1000" dirty="0">
                <a:solidFill>
                  <a:schemeClr val="bg1"/>
                </a:solidFill>
                <a:latin typeface="Arial" panose="020B0604020202020204" pitchFamily="34" charset="0"/>
                <a:cs typeface="Arial" panose="020B0604020202020204" pitchFamily="34" charset="0"/>
              </a:rPr>
              <a:t>Wu, F., </a:t>
            </a:r>
            <a:r>
              <a:rPr lang="en-US" sz="1000" dirty="0" err="1">
                <a:solidFill>
                  <a:schemeClr val="bg1"/>
                </a:solidFill>
                <a:latin typeface="Arial" panose="020B0604020202020204" pitchFamily="34" charset="0"/>
                <a:cs typeface="Arial" panose="020B0604020202020204" pitchFamily="34" charset="0"/>
              </a:rPr>
              <a:t>Yeniyurt</a:t>
            </a:r>
            <a:r>
              <a:rPr lang="en-US" sz="1000" dirty="0">
                <a:solidFill>
                  <a:schemeClr val="bg1"/>
                </a:solidFill>
                <a:latin typeface="Arial" panose="020B0604020202020204" pitchFamily="34" charset="0"/>
                <a:cs typeface="Arial" panose="020B0604020202020204" pitchFamily="34" charset="0"/>
              </a:rPr>
              <a:t>, S., Kim, D. and </a:t>
            </a:r>
            <a:r>
              <a:rPr lang="en-US" sz="1000" dirty="0" err="1">
                <a:solidFill>
                  <a:schemeClr val="bg1"/>
                </a:solidFill>
                <a:latin typeface="Arial" panose="020B0604020202020204" pitchFamily="34" charset="0"/>
                <a:cs typeface="Arial" panose="020B0604020202020204" pitchFamily="34" charset="0"/>
              </a:rPr>
              <a:t>Cavusgil</a:t>
            </a:r>
            <a:r>
              <a:rPr lang="en-US" sz="1000" dirty="0">
                <a:solidFill>
                  <a:schemeClr val="bg1"/>
                </a:solidFill>
                <a:latin typeface="Arial" panose="020B0604020202020204" pitchFamily="34" charset="0"/>
                <a:cs typeface="Arial" panose="020B0604020202020204" pitchFamily="34" charset="0"/>
              </a:rPr>
              <a:t>, S.T. (2006) </a:t>
            </a:r>
            <a:r>
              <a:rPr lang="en-US" sz="1000" i="1" dirty="0">
                <a:solidFill>
                  <a:schemeClr val="bg1"/>
                </a:solidFill>
                <a:latin typeface="Arial" panose="020B0604020202020204" pitchFamily="34" charset="0"/>
                <a:cs typeface="Arial" panose="020B0604020202020204" pitchFamily="34" charset="0"/>
              </a:rPr>
              <a:t>The Impact of Information Technology on Supply Chain Capabilities and Firm Performance</a:t>
            </a:r>
            <a:r>
              <a:rPr lang="en-US" sz="1000" dirty="0">
                <a:solidFill>
                  <a:schemeClr val="bg1"/>
                </a:solidFill>
                <a:latin typeface="Arial" panose="020B0604020202020204" pitchFamily="34" charset="0"/>
                <a:cs typeface="Arial" panose="020B0604020202020204" pitchFamily="34" charset="0"/>
              </a:rPr>
              <a:t>. Boston, MA: Springer.</a:t>
            </a:r>
          </a:p>
        </p:txBody>
      </p:sp>
    </p:spTree>
    <p:extLst>
      <p:ext uri="{BB962C8B-B14F-4D97-AF65-F5344CB8AC3E}">
        <p14:creationId xmlns:p14="http://schemas.microsoft.com/office/powerpoint/2010/main" val="2371284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22</TotalTime>
  <Words>780</Words>
  <Application>Microsoft Office PowerPoint</Application>
  <PresentationFormat>Widescreen</PresentationFormat>
  <Paragraphs>17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Calisto MT</vt:lpstr>
      <vt:lpstr>Wingdings</vt:lpstr>
      <vt:lpstr>Wingdings 2</vt:lpstr>
      <vt:lpstr>Slate</vt:lpstr>
      <vt:lpstr>Evaluating the Impact of Digital Transformation on Supply Chain Efficiency and Sustainability in Primark UK     Student: Lucian Gabriel Codreanu Student ID: 2227089 Supervisor: Dr. Ivan Hernandez Rodriguez</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2025-11-19T09:55:19Z</dcterms:created>
  <dcterms:modified xsi:type="dcterms:W3CDTF">2025-11-19T10:17:29Z</dcterms:modified>
</cp:coreProperties>
</file>