
<file path=[Content_Types].xml><?xml version="1.0" encoding="utf-8"?>
<Types xmlns="http://schemas.openxmlformats.org/package/2006/content-types">
  <Default Extension="fntdata" ContentType="application/x-fontdata"/>
  <Default Extension="gif" ContentType="image/gif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wav" ContentType="audio/x-wav"/>
  <Default Extension="wdp" ContentType="image/vnd.ms-photo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slides/slide49.xml" ContentType="application/vnd.openxmlformats-officedocument.presentationml.slide+xml"/>
  <Override PartName="/ppt/slides/slide50.xml" ContentType="application/vnd.openxmlformats-officedocument.presentationml.slide+xml"/>
  <Override PartName="/ppt/slides/slide51.xml" ContentType="application/vnd.openxmlformats-officedocument.presentationml.slide+xml"/>
  <Override PartName="/ppt/slides/slide52.xml" ContentType="application/vnd.openxmlformats-officedocument.presentationml.slide+xml"/>
  <Override PartName="/ppt/slides/slide53.xml" ContentType="application/vnd.openxmlformats-officedocument.presentationml.slide+xml"/>
  <Override PartName="/ppt/slides/slide54.xml" ContentType="application/vnd.openxmlformats-officedocument.presentationml.slide+xml"/>
  <Override PartName="/ppt/slides/slide55.xml" ContentType="application/vnd.openxmlformats-officedocument.presentationml.slide+xml"/>
  <Override PartName="/ppt/slides/slide56.xml" ContentType="application/vnd.openxmlformats-officedocument.presentationml.slide+xml"/>
  <Override PartName="/ppt/slides/slide57.xml" ContentType="application/vnd.openxmlformats-officedocument.presentationml.slide+xml"/>
  <Override PartName="/ppt/slides/slide58.xml" ContentType="application/vnd.openxmlformats-officedocument.presentationml.slide+xml"/>
  <Override PartName="/ppt/slides/slide5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4"/>
  </p:sldMasterIdLst>
  <p:notesMasterIdLst>
    <p:notesMasterId r:id="rId64"/>
  </p:notesMasterIdLst>
  <p:sldIdLst>
    <p:sldId id="652" r:id="rId5"/>
    <p:sldId id="547" r:id="rId6"/>
    <p:sldId id="430" r:id="rId7"/>
    <p:sldId id="407" r:id="rId8"/>
    <p:sldId id="305" r:id="rId9"/>
    <p:sldId id="307" r:id="rId10"/>
    <p:sldId id="309" r:id="rId11"/>
    <p:sldId id="306" r:id="rId12"/>
    <p:sldId id="310" r:id="rId13"/>
    <p:sldId id="548" r:id="rId14"/>
    <p:sldId id="549" r:id="rId15"/>
    <p:sldId id="550" r:id="rId16"/>
    <p:sldId id="551" r:id="rId17"/>
    <p:sldId id="555" r:id="rId18"/>
    <p:sldId id="562" r:id="rId19"/>
    <p:sldId id="563" r:id="rId20"/>
    <p:sldId id="554" r:id="rId21"/>
    <p:sldId id="556" r:id="rId22"/>
    <p:sldId id="557" r:id="rId23"/>
    <p:sldId id="558" r:id="rId24"/>
    <p:sldId id="559" r:id="rId25"/>
    <p:sldId id="560" r:id="rId26"/>
    <p:sldId id="355" r:id="rId27"/>
    <p:sldId id="561" r:id="rId28"/>
    <p:sldId id="463" r:id="rId29"/>
    <p:sldId id="361" r:id="rId30"/>
    <p:sldId id="490" r:id="rId31"/>
    <p:sldId id="380" r:id="rId32"/>
    <p:sldId id="651" r:id="rId33"/>
    <p:sldId id="571" r:id="rId34"/>
    <p:sldId id="453" r:id="rId35"/>
    <p:sldId id="257" r:id="rId36"/>
    <p:sldId id="258" r:id="rId37"/>
    <p:sldId id="259" r:id="rId38"/>
    <p:sldId id="260" r:id="rId39"/>
    <p:sldId id="261" r:id="rId40"/>
    <p:sldId id="262" r:id="rId41"/>
    <p:sldId id="532" r:id="rId42"/>
    <p:sldId id="264" r:id="rId43"/>
    <p:sldId id="265" r:id="rId44"/>
    <p:sldId id="266" r:id="rId45"/>
    <p:sldId id="267" r:id="rId46"/>
    <p:sldId id="275" r:id="rId47"/>
    <p:sldId id="492" r:id="rId48"/>
    <p:sldId id="495" r:id="rId49"/>
    <p:sldId id="493" r:id="rId50"/>
    <p:sldId id="498" r:id="rId51"/>
    <p:sldId id="494" r:id="rId52"/>
    <p:sldId id="500" r:id="rId53"/>
    <p:sldId id="416" r:id="rId54"/>
    <p:sldId id="394" r:id="rId55"/>
    <p:sldId id="420" r:id="rId56"/>
    <p:sldId id="341" r:id="rId57"/>
    <p:sldId id="342" r:id="rId58"/>
    <p:sldId id="343" r:id="rId59"/>
    <p:sldId id="344" r:id="rId60"/>
    <p:sldId id="345" r:id="rId61"/>
    <p:sldId id="346" r:id="rId62"/>
    <p:sldId id="654" r:id="rId63"/>
  </p:sldIdLst>
  <p:sldSz cx="18288000" cy="10287000"/>
  <p:notesSz cx="6858000" cy="9144000"/>
  <p:embeddedFontLst>
    <p:embeddedFont>
      <p:font typeface="Avenir Book" panose="020B0604020202020204" charset="0"/>
      <p:regular r:id="rId65"/>
      <p:italic r:id="rId66"/>
    </p:embeddedFont>
    <p:embeddedFont>
      <p:font typeface="Brice RegularSemiExpanded" panose="020B0604020202020204" charset="0"/>
      <p:regular r:id="rId67"/>
      <p:bold r:id="rId68"/>
      <p:italic r:id="rId69"/>
      <p:boldItalic r:id="rId70"/>
    </p:embeddedFont>
    <p:embeddedFont>
      <p:font typeface="Brice RegularSemiExpanded Bold" panose="020B0604020202020204" charset="0"/>
      <p:regular r:id="rId71"/>
      <p:bold r:id="rId72"/>
      <p:italic r:id="rId73"/>
      <p:boldItalic r:id="rId74"/>
    </p:embeddedFont>
    <p:embeddedFont>
      <p:font typeface="Calibri" panose="020F0502020204030204" pitchFamily="34" charset="0"/>
      <p:regular r:id="rId75"/>
      <p:bold r:id="rId76"/>
      <p:italic r:id="rId77"/>
      <p:boldItalic r:id="rId78"/>
    </p:embeddedFont>
    <p:embeddedFont>
      <p:font typeface="Comic Sans MS" panose="030F0702030302020204" pitchFamily="66" charset="0"/>
      <p:regular r:id="rId79"/>
      <p:bold r:id="rId80"/>
      <p:italic r:id="rId81"/>
      <p:boldItalic r:id="rId82"/>
    </p:embeddedFont>
    <p:embeddedFont>
      <p:font typeface="Lazydog" panose="020B0604020202020204" charset="0"/>
      <p:regular r:id="rId83"/>
      <p:bold r:id="rId84"/>
      <p:italic r:id="rId85"/>
      <p:boldItalic r:id="rId86"/>
    </p:embeddedFont>
    <p:embeddedFont>
      <p:font typeface="Modern Love" panose="04090805081005020601" pitchFamily="82" charset="0"/>
      <p:regular r:id="rId87"/>
    </p:embeddedFont>
    <p:embeddedFont>
      <p:font typeface="MV Boli" panose="02000500030200090000" pitchFamily="2" charset="0"/>
      <p:regular r:id="rId88"/>
    </p:embeddedFont>
    <p:embeddedFont>
      <p:font typeface="Now" panose="020B0604020202020204" charset="0"/>
      <p:regular r:id="rId89"/>
      <p:bold r:id="rId90"/>
      <p:italic r:id="rId91"/>
      <p:boldItalic r:id="rId92"/>
    </p:embeddedFont>
    <p:embeddedFont>
      <p:font typeface="Now Bold" panose="020B0604020202020204" charset="0"/>
      <p:regular r:id="rId93"/>
      <p:bold r:id="rId94"/>
      <p:italic r:id="rId95"/>
      <p:boldItalic r:id="rId9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D579"/>
    <a:srgbClr val="B9FFC9"/>
    <a:srgbClr val="50DCA3"/>
    <a:srgbClr val="E45E53"/>
    <a:srgbClr val="ECE5D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53" autoAdjust="0"/>
    <p:restoredTop sz="95840" autoAdjust="0"/>
  </p:normalViewPr>
  <p:slideViewPr>
    <p:cSldViewPr>
      <p:cViewPr varScale="1">
        <p:scale>
          <a:sx n="75" d="100"/>
          <a:sy n="75" d="100"/>
        </p:scale>
        <p:origin x="376" y="168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26" Type="http://schemas.openxmlformats.org/officeDocument/2006/relationships/slide" Target="slides/slide22.xml"/><Relationship Id="rId21" Type="http://schemas.openxmlformats.org/officeDocument/2006/relationships/slide" Target="slides/slide17.xml"/><Relationship Id="rId42" Type="http://schemas.openxmlformats.org/officeDocument/2006/relationships/slide" Target="slides/slide38.xml"/><Relationship Id="rId47" Type="http://schemas.openxmlformats.org/officeDocument/2006/relationships/slide" Target="slides/slide43.xml"/><Relationship Id="rId63" Type="http://schemas.openxmlformats.org/officeDocument/2006/relationships/slide" Target="slides/slide59.xml"/><Relationship Id="rId68" Type="http://schemas.openxmlformats.org/officeDocument/2006/relationships/font" Target="fonts/font4.fntdata"/><Relationship Id="rId84" Type="http://schemas.openxmlformats.org/officeDocument/2006/relationships/font" Target="fonts/font20.fntdata"/><Relationship Id="rId89" Type="http://schemas.openxmlformats.org/officeDocument/2006/relationships/font" Target="fonts/font25.fntdata"/><Relationship Id="rId16" Type="http://schemas.openxmlformats.org/officeDocument/2006/relationships/slide" Target="slides/slide12.xml"/><Relationship Id="rId11" Type="http://schemas.openxmlformats.org/officeDocument/2006/relationships/slide" Target="slides/slide7.xml"/><Relationship Id="rId32" Type="http://schemas.openxmlformats.org/officeDocument/2006/relationships/slide" Target="slides/slide28.xml"/><Relationship Id="rId37" Type="http://schemas.openxmlformats.org/officeDocument/2006/relationships/slide" Target="slides/slide33.xml"/><Relationship Id="rId53" Type="http://schemas.openxmlformats.org/officeDocument/2006/relationships/slide" Target="slides/slide49.xml"/><Relationship Id="rId58" Type="http://schemas.openxmlformats.org/officeDocument/2006/relationships/slide" Target="slides/slide54.xml"/><Relationship Id="rId74" Type="http://schemas.openxmlformats.org/officeDocument/2006/relationships/font" Target="fonts/font10.fntdata"/><Relationship Id="rId79" Type="http://schemas.openxmlformats.org/officeDocument/2006/relationships/font" Target="fonts/font15.fntdata"/><Relationship Id="rId5" Type="http://schemas.openxmlformats.org/officeDocument/2006/relationships/slide" Target="slides/slide1.xml"/><Relationship Id="rId90" Type="http://schemas.openxmlformats.org/officeDocument/2006/relationships/font" Target="fonts/font26.fntdata"/><Relationship Id="rId95" Type="http://schemas.openxmlformats.org/officeDocument/2006/relationships/font" Target="fonts/font31.fntdata"/><Relationship Id="rId22" Type="http://schemas.openxmlformats.org/officeDocument/2006/relationships/slide" Target="slides/slide18.xml"/><Relationship Id="rId27" Type="http://schemas.openxmlformats.org/officeDocument/2006/relationships/slide" Target="slides/slide23.xml"/><Relationship Id="rId43" Type="http://schemas.openxmlformats.org/officeDocument/2006/relationships/slide" Target="slides/slide39.xml"/><Relationship Id="rId48" Type="http://schemas.openxmlformats.org/officeDocument/2006/relationships/slide" Target="slides/slide44.xml"/><Relationship Id="rId64" Type="http://schemas.openxmlformats.org/officeDocument/2006/relationships/notesMaster" Target="notesMasters/notesMaster1.xml"/><Relationship Id="rId69" Type="http://schemas.openxmlformats.org/officeDocument/2006/relationships/font" Target="fonts/font5.fntdata"/><Relationship Id="rId80" Type="http://schemas.openxmlformats.org/officeDocument/2006/relationships/font" Target="fonts/font16.fntdata"/><Relationship Id="rId85" Type="http://schemas.openxmlformats.org/officeDocument/2006/relationships/font" Target="fonts/font21.fntdata"/><Relationship Id="rId3" Type="http://schemas.openxmlformats.org/officeDocument/2006/relationships/customXml" Target="../customXml/item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slide" Target="slides/slide21.xml"/><Relationship Id="rId33" Type="http://schemas.openxmlformats.org/officeDocument/2006/relationships/slide" Target="slides/slide29.xml"/><Relationship Id="rId38" Type="http://schemas.openxmlformats.org/officeDocument/2006/relationships/slide" Target="slides/slide34.xml"/><Relationship Id="rId46" Type="http://schemas.openxmlformats.org/officeDocument/2006/relationships/slide" Target="slides/slide42.xml"/><Relationship Id="rId59" Type="http://schemas.openxmlformats.org/officeDocument/2006/relationships/slide" Target="slides/slide55.xml"/><Relationship Id="rId67" Type="http://schemas.openxmlformats.org/officeDocument/2006/relationships/font" Target="fonts/font3.fntdata"/><Relationship Id="rId20" Type="http://schemas.openxmlformats.org/officeDocument/2006/relationships/slide" Target="slides/slide16.xml"/><Relationship Id="rId41" Type="http://schemas.openxmlformats.org/officeDocument/2006/relationships/slide" Target="slides/slide37.xml"/><Relationship Id="rId54" Type="http://schemas.openxmlformats.org/officeDocument/2006/relationships/slide" Target="slides/slide50.xml"/><Relationship Id="rId62" Type="http://schemas.openxmlformats.org/officeDocument/2006/relationships/slide" Target="slides/slide58.xml"/><Relationship Id="rId70" Type="http://schemas.openxmlformats.org/officeDocument/2006/relationships/font" Target="fonts/font6.fntdata"/><Relationship Id="rId75" Type="http://schemas.openxmlformats.org/officeDocument/2006/relationships/font" Target="fonts/font11.fntdata"/><Relationship Id="rId83" Type="http://schemas.openxmlformats.org/officeDocument/2006/relationships/font" Target="fonts/font19.fntdata"/><Relationship Id="rId88" Type="http://schemas.openxmlformats.org/officeDocument/2006/relationships/font" Target="fonts/font24.fntdata"/><Relationship Id="rId91" Type="http://schemas.openxmlformats.org/officeDocument/2006/relationships/font" Target="fonts/font27.fntdata"/><Relationship Id="rId96" Type="http://schemas.openxmlformats.org/officeDocument/2006/relationships/font" Target="fonts/font32.fntdata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slide" Target="slides/slide24.xml"/><Relationship Id="rId36" Type="http://schemas.openxmlformats.org/officeDocument/2006/relationships/slide" Target="slides/slide32.xml"/><Relationship Id="rId49" Type="http://schemas.openxmlformats.org/officeDocument/2006/relationships/slide" Target="slides/slide45.xml"/><Relationship Id="rId57" Type="http://schemas.openxmlformats.org/officeDocument/2006/relationships/slide" Target="slides/slide53.xml"/><Relationship Id="rId10" Type="http://schemas.openxmlformats.org/officeDocument/2006/relationships/slide" Target="slides/slide6.xml"/><Relationship Id="rId31" Type="http://schemas.openxmlformats.org/officeDocument/2006/relationships/slide" Target="slides/slide27.xml"/><Relationship Id="rId44" Type="http://schemas.openxmlformats.org/officeDocument/2006/relationships/slide" Target="slides/slide40.xml"/><Relationship Id="rId52" Type="http://schemas.openxmlformats.org/officeDocument/2006/relationships/slide" Target="slides/slide48.xml"/><Relationship Id="rId60" Type="http://schemas.openxmlformats.org/officeDocument/2006/relationships/slide" Target="slides/slide56.xml"/><Relationship Id="rId65" Type="http://schemas.openxmlformats.org/officeDocument/2006/relationships/font" Target="fonts/font1.fntdata"/><Relationship Id="rId73" Type="http://schemas.openxmlformats.org/officeDocument/2006/relationships/font" Target="fonts/font9.fntdata"/><Relationship Id="rId78" Type="http://schemas.openxmlformats.org/officeDocument/2006/relationships/font" Target="fonts/font14.fntdata"/><Relationship Id="rId81" Type="http://schemas.openxmlformats.org/officeDocument/2006/relationships/font" Target="fonts/font17.fntdata"/><Relationship Id="rId86" Type="http://schemas.openxmlformats.org/officeDocument/2006/relationships/font" Target="fonts/font22.fntdata"/><Relationship Id="rId94" Type="http://schemas.openxmlformats.org/officeDocument/2006/relationships/font" Target="fonts/font30.fntdata"/><Relationship Id="rId9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9" Type="http://schemas.openxmlformats.org/officeDocument/2006/relationships/slide" Target="slides/slide35.xml"/><Relationship Id="rId34" Type="http://schemas.openxmlformats.org/officeDocument/2006/relationships/slide" Target="slides/slide30.xml"/><Relationship Id="rId50" Type="http://schemas.openxmlformats.org/officeDocument/2006/relationships/slide" Target="slides/slide46.xml"/><Relationship Id="rId55" Type="http://schemas.openxmlformats.org/officeDocument/2006/relationships/slide" Target="slides/slide51.xml"/><Relationship Id="rId76" Type="http://schemas.openxmlformats.org/officeDocument/2006/relationships/font" Target="fonts/font12.fntdata"/><Relationship Id="rId97" Type="http://schemas.openxmlformats.org/officeDocument/2006/relationships/presProps" Target="presProps.xml"/><Relationship Id="rId7" Type="http://schemas.openxmlformats.org/officeDocument/2006/relationships/slide" Target="slides/slide3.xml"/><Relationship Id="rId71" Type="http://schemas.openxmlformats.org/officeDocument/2006/relationships/font" Target="fonts/font7.fntdata"/><Relationship Id="rId92" Type="http://schemas.openxmlformats.org/officeDocument/2006/relationships/font" Target="fonts/font28.fntdata"/><Relationship Id="rId2" Type="http://schemas.openxmlformats.org/officeDocument/2006/relationships/customXml" Target="../customXml/item2.xml"/><Relationship Id="rId29" Type="http://schemas.openxmlformats.org/officeDocument/2006/relationships/slide" Target="slides/slide25.xml"/><Relationship Id="rId24" Type="http://schemas.openxmlformats.org/officeDocument/2006/relationships/slide" Target="slides/slide20.xml"/><Relationship Id="rId40" Type="http://schemas.openxmlformats.org/officeDocument/2006/relationships/slide" Target="slides/slide36.xml"/><Relationship Id="rId45" Type="http://schemas.openxmlformats.org/officeDocument/2006/relationships/slide" Target="slides/slide41.xml"/><Relationship Id="rId66" Type="http://schemas.openxmlformats.org/officeDocument/2006/relationships/font" Target="fonts/font2.fntdata"/><Relationship Id="rId87" Type="http://schemas.openxmlformats.org/officeDocument/2006/relationships/font" Target="fonts/font23.fntdata"/><Relationship Id="rId61" Type="http://schemas.openxmlformats.org/officeDocument/2006/relationships/slide" Target="slides/slide57.xml"/><Relationship Id="rId82" Type="http://schemas.openxmlformats.org/officeDocument/2006/relationships/font" Target="fonts/font18.fntdata"/><Relationship Id="rId19" Type="http://schemas.openxmlformats.org/officeDocument/2006/relationships/slide" Target="slides/slide15.xml"/><Relationship Id="rId14" Type="http://schemas.openxmlformats.org/officeDocument/2006/relationships/slide" Target="slides/slide10.xml"/><Relationship Id="rId30" Type="http://schemas.openxmlformats.org/officeDocument/2006/relationships/slide" Target="slides/slide26.xml"/><Relationship Id="rId35" Type="http://schemas.openxmlformats.org/officeDocument/2006/relationships/slide" Target="slides/slide31.xml"/><Relationship Id="rId56" Type="http://schemas.openxmlformats.org/officeDocument/2006/relationships/slide" Target="slides/slide52.xml"/><Relationship Id="rId77" Type="http://schemas.openxmlformats.org/officeDocument/2006/relationships/font" Target="fonts/font13.fntdata"/><Relationship Id="rId100" Type="http://schemas.openxmlformats.org/officeDocument/2006/relationships/tableStyles" Target="tableStyles.xml"/><Relationship Id="rId8" Type="http://schemas.openxmlformats.org/officeDocument/2006/relationships/slide" Target="slides/slide4.xml"/><Relationship Id="rId51" Type="http://schemas.openxmlformats.org/officeDocument/2006/relationships/slide" Target="slides/slide47.xml"/><Relationship Id="rId72" Type="http://schemas.openxmlformats.org/officeDocument/2006/relationships/font" Target="fonts/font8.fntdata"/><Relationship Id="rId93" Type="http://schemas.openxmlformats.org/officeDocument/2006/relationships/font" Target="fonts/font29.fntdata"/><Relationship Id="rId98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D739AF80-2B64-984A-816F-5D603E4C2821}" type="datetimeFigureOut">
              <a:rPr lang="cy-GB" smtClean="0"/>
              <a:t>11/10/2023</a:t>
            </a:fld>
            <a:endParaRPr lang="cy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y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cy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y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E5DBCE5-5C84-B744-9FDE-366F3AB47291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7440909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9B71-4C67-B745-B902-194AAD447F20}" type="slidenum">
              <a:rPr lang="en-US" smtClean="0"/>
              <a:t>29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61938984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465B9B71-4C67-B745-B902-194AAD447F20}" type="slidenum">
              <a:rPr lang="en-US" smtClean="0"/>
              <a:t>30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275448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10/11/2023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profit-loss-risk-computers-others-business-game-down-market-wallpaper-cmafr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vector-file-man-song-singing-man-1527609/" TargetMode="External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xabay.com/en/speech-bubbles-comments-orange-303206/" TargetMode="Externa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pixabay.com/en/lemonade-coca-cola-cola-cup-drink-155663/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6.xml"/><Relationship Id="rId4" Type="http://schemas.openxmlformats.org/officeDocument/2006/relationships/hyperlink" Target="https://fermentationwineblog.com/2015/08/shouting-loud-at-the-wine-industry-is-just-shouting/" TargetMode="Externa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png"/><Relationship Id="rId3" Type="http://schemas.openxmlformats.org/officeDocument/2006/relationships/image" Target="../media/image3.png"/><Relationship Id="rId7" Type="http://schemas.openxmlformats.org/officeDocument/2006/relationships/hyperlink" Target="https://pixabay.com/en/yell-scream-shout-mouth-open-311455/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1.png"/><Relationship Id="rId5" Type="http://schemas.openxmlformats.org/officeDocument/2006/relationships/image" Target="../media/image6.png"/><Relationship Id="rId4" Type="http://schemas.openxmlformats.org/officeDocument/2006/relationships/image" Target="../media/image5.png"/><Relationship Id="rId9" Type="http://schemas.openxmlformats.org/officeDocument/2006/relationships/hyperlink" Target="https://freesvg.org/cartoon-man-pushing" TargetMode="Externa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s://pixabay.com/en/writing-write-writer-letter-41354/" TargetMode="External"/><Relationship Id="rId3" Type="http://schemas.openxmlformats.org/officeDocument/2006/relationships/hyperlink" Target="https://pngimg.com/download/11471" TargetMode="External"/><Relationship Id="rId7" Type="http://schemas.openxmlformats.org/officeDocument/2006/relationships/image" Target="../media/image25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.png"/><Relationship Id="rId5" Type="http://schemas.openxmlformats.org/officeDocument/2006/relationships/hyperlink" Target="https://en.m.wikipedia.org/wiki/File:Soft_Drink.svg" TargetMode="External"/><Relationship Id="rId4" Type="http://schemas.openxmlformats.org/officeDocument/2006/relationships/image" Target="../media/image24.pn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pexels.com/photo/student-doing-her-homework-6929268/" TargetMode="External"/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pngimg.com/download/38196" TargetMode="External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svg"/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sv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0.png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3.png"/><Relationship Id="rId2" Type="http://schemas.openxmlformats.org/officeDocument/2006/relationships/hyperlink" Target="https://wordwall.net/resource/61222089" TargetMode="Externa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4.png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6.gif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8.png"/><Relationship Id="rId2" Type="http://schemas.openxmlformats.org/officeDocument/2006/relationships/image" Target="../media/image37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9.png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2.gif"/><Relationship Id="rId2" Type="http://schemas.openxmlformats.org/officeDocument/2006/relationships/image" Target="../media/image41.gi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43.gif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gif"/><Relationship Id="rId1" Type="http://schemas.openxmlformats.org/officeDocument/2006/relationships/slideLayout" Target="../slideLayouts/slideLayout7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5.svg"/><Relationship Id="rId2" Type="http://schemas.openxmlformats.org/officeDocument/2006/relationships/image" Target="../media/image44.pn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7.gif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8.gif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9.gif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3.gif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0.pn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1.png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0.png"/><Relationship Id="rId2" Type="http://schemas.openxmlformats.org/officeDocument/2006/relationships/image" Target="../media/image52.png"/><Relationship Id="rId1" Type="http://schemas.openxmlformats.org/officeDocument/2006/relationships/slideLayout" Target="../slideLayouts/slideLayout2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png"/><Relationship Id="rId1" Type="http://schemas.openxmlformats.org/officeDocument/2006/relationships/slideLayout" Target="../slideLayouts/slideLayout2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png"/><Relationship Id="rId1" Type="http://schemas.openxmlformats.org/officeDocument/2006/relationships/slideLayout" Target="../slideLayouts/slideLayout2.xml"/></Relationships>
</file>

<file path=ppt/slides/_rels/slide5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2.xml"/></Relationships>
</file>

<file path=ppt/slides/_rels/slide5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5.tiff"/><Relationship Id="rId1" Type="http://schemas.openxmlformats.org/officeDocument/2006/relationships/slideLayout" Target="../slideLayouts/slideLayout2.xml"/></Relationships>
</file>

<file path=ppt/slides/_rels/slide5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6.png"/></Relationships>
</file>

<file path=ppt/slides/_rels/slide5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6.png"/></Relationships>
</file>

<file path=ppt/slides/_rels/slide5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6.png"/></Relationships>
</file>

<file path=ppt/slides/_rels/slide5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6.png"/></Relationships>
</file>

<file path=ppt/slides/_rels/slide5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.wav"/><Relationship Id="rId1" Type="http://schemas.microsoft.com/office/2007/relationships/media" Target="../media/media1.wav"/><Relationship Id="rId4" Type="http://schemas.openxmlformats.org/officeDocument/2006/relationships/image" Target="../media/image56.png"/></Relationships>
</file>

<file path=ppt/slides/_rels/slide59.xml.rels><?xml version="1.0" encoding="UTF-8" standalone="yes"?>
<Relationships xmlns="http://schemas.openxmlformats.org/package/2006/relationships"><Relationship Id="rId3" Type="http://schemas.microsoft.com/office/2007/relationships/hdphoto" Target="../media/hdphoto1.wdp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wallpaperflare.com/profit-loss-risk-computers-others-business-game-down-market-wallpaper-cmafr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6">
            <a:extLst>
              <a:ext uri="{FF2B5EF4-FFF2-40B4-BE49-F238E27FC236}">
                <a16:creationId xmlns:a16="http://schemas.microsoft.com/office/drawing/2014/main" id="{85BC8278-B9E9-7A50-795B-8A80F14B6A8B}"/>
              </a:ext>
            </a:extLst>
          </p:cNvPr>
          <p:cNvSpPr txBox="1"/>
          <p:nvPr/>
        </p:nvSpPr>
        <p:spPr>
          <a:xfrm>
            <a:off x="1866900" y="2857500"/>
            <a:ext cx="14554200" cy="3496663"/>
          </a:xfrm>
          <a:prstGeom prst="rect">
            <a:avLst/>
          </a:prstGeom>
        </p:spPr>
        <p:txBody>
          <a:bodyPr wrap="square"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16600" dirty="0" err="1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Gorchmynion</a:t>
            </a:r>
            <a:r>
              <a:rPr lang="en-US" sz="16600" dirty="0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 </a:t>
            </a:r>
          </a:p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endParaRPr lang="en-US" sz="16600" dirty="0">
              <a:solidFill>
                <a:srgbClr val="272626"/>
              </a:solidFill>
              <a:latin typeface="Comic Sans MS" panose="030F0902030302020204" pitchFamily="66" charset="0"/>
              <a:cs typeface="Al Tarikh" pitchFamily="2" charset="-78"/>
            </a:endParaRPr>
          </a:p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16600" dirty="0" err="1">
                <a:solidFill>
                  <a:srgbClr val="272626"/>
                </a:solidFill>
                <a:latin typeface="Comic Sans MS" panose="030F0902030302020204" pitchFamily="66" charset="0"/>
                <a:cs typeface="Al Tarikh" pitchFamily="2" charset="-78"/>
              </a:rPr>
              <a:t>syml</a:t>
            </a:r>
            <a:endParaRPr lang="en-US" sz="16600" dirty="0">
              <a:solidFill>
                <a:srgbClr val="272626"/>
              </a:solidFill>
              <a:latin typeface="Comic Sans MS" panose="030F0902030302020204" pitchFamily="66" charset="0"/>
              <a:cs typeface="Al Tarikh" pitchFamily="2" charset="-78"/>
            </a:endParaRPr>
          </a:p>
        </p:txBody>
      </p:sp>
    </p:spTree>
    <p:extLst>
      <p:ext uri="{BB962C8B-B14F-4D97-AF65-F5344CB8AC3E}">
        <p14:creationId xmlns:p14="http://schemas.microsoft.com/office/powerpoint/2010/main" val="11598744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7B94D-6C30-BED0-09B2-596B9DA1755D}"/>
              </a:ext>
            </a:extLst>
          </p:cNvPr>
          <p:cNvSpPr txBox="1"/>
          <p:nvPr/>
        </p:nvSpPr>
        <p:spPr>
          <a:xfrm>
            <a:off x="5257800" y="1342935"/>
            <a:ext cx="1684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Amcanion</a:t>
            </a:r>
            <a:r>
              <a:rPr lang="en-US" sz="7200" b="1" dirty="0"/>
              <a:t> </a:t>
            </a:r>
            <a:r>
              <a:rPr lang="en-US" sz="7200" dirty="0"/>
              <a:t>/ </a:t>
            </a:r>
            <a:r>
              <a:rPr lang="en-US" sz="7200" i="1" dirty="0"/>
              <a:t>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0994A-75F7-9D86-2BA8-42C826FEBD30}"/>
              </a:ext>
            </a:extLst>
          </p:cNvPr>
          <p:cNvSpPr txBox="1"/>
          <p:nvPr/>
        </p:nvSpPr>
        <p:spPr>
          <a:xfrm>
            <a:off x="2442883" y="3630706"/>
            <a:ext cx="6696635" cy="4832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 err="1"/>
              <a:t>Byddwch</a:t>
            </a:r>
            <a:r>
              <a:rPr lang="en-US" sz="4000" b="1" dirty="0"/>
              <a:t> </a:t>
            </a:r>
            <a:r>
              <a:rPr lang="en-US" sz="4000" b="1" dirty="0" err="1"/>
              <a:t>chi’n</a:t>
            </a:r>
            <a:r>
              <a:rPr lang="en-US" sz="4000" b="1" dirty="0"/>
              <a:t> </a:t>
            </a:r>
            <a:r>
              <a:rPr lang="en-US" sz="4000" b="1" dirty="0" err="1"/>
              <a:t>gallu</a:t>
            </a:r>
            <a:r>
              <a:rPr lang="en-US" sz="4000" b="1" dirty="0"/>
              <a:t> </a:t>
            </a:r>
            <a:r>
              <a:rPr lang="en-US" sz="3600" b="1" dirty="0" err="1"/>
              <a:t>defnyddio</a:t>
            </a:r>
            <a:r>
              <a:rPr lang="en-US" sz="3600" b="1" dirty="0"/>
              <a:t> </a:t>
            </a:r>
            <a:r>
              <a:rPr lang="en-US" sz="3600" b="1" dirty="0" err="1"/>
              <a:t>gorchmynion</a:t>
            </a:r>
            <a:r>
              <a:rPr lang="en-US" sz="3600" b="1" dirty="0"/>
              <a:t> </a:t>
            </a:r>
            <a:r>
              <a:rPr lang="en-US" sz="3600" b="1" dirty="0" err="1"/>
              <a:t>syml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gywir</a:t>
            </a:r>
            <a:r>
              <a:rPr lang="en-US" sz="3600" b="1" dirty="0"/>
              <a:t>:</a:t>
            </a:r>
          </a:p>
          <a:p>
            <a:endParaRPr lang="en-US" sz="3600" dirty="0"/>
          </a:p>
          <a:p>
            <a:r>
              <a:rPr lang="en-US" sz="3600" dirty="0"/>
              <a:t>- Dim….!</a:t>
            </a:r>
          </a:p>
          <a:p>
            <a:r>
              <a:rPr lang="en-US" sz="3600" dirty="0"/>
              <a:t>- Paid/</a:t>
            </a:r>
            <a:r>
              <a:rPr lang="en-US" sz="3600" dirty="0" err="1"/>
              <a:t>Peidiwch</a:t>
            </a:r>
            <a:r>
              <a:rPr lang="en-US" sz="3600" dirty="0"/>
              <a:t>….!</a:t>
            </a:r>
          </a:p>
          <a:p>
            <a:r>
              <a:rPr lang="en-US" sz="3600" dirty="0"/>
              <a:t>- </a:t>
            </a:r>
            <a:r>
              <a:rPr lang="en-US" sz="3600" dirty="0" err="1"/>
              <a:t>Rhaid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ti</a:t>
            </a:r>
            <a:r>
              <a:rPr lang="en-US" sz="3600" dirty="0"/>
              <a:t>/chi…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CC997-FD4D-3B7E-A099-7FE10F332BB5}"/>
              </a:ext>
            </a:extLst>
          </p:cNvPr>
          <p:cNvSpPr txBox="1"/>
          <p:nvPr/>
        </p:nvSpPr>
        <p:spPr>
          <a:xfrm>
            <a:off x="9719982" y="3630706"/>
            <a:ext cx="6696635" cy="48320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/>
              <a:t>You will be able to use simple commands correctly:</a:t>
            </a:r>
          </a:p>
          <a:p>
            <a:endParaRPr lang="en-US" sz="4000" dirty="0"/>
          </a:p>
          <a:p>
            <a:r>
              <a:rPr lang="en-US" sz="3600" dirty="0"/>
              <a:t>- No…!</a:t>
            </a:r>
          </a:p>
          <a:p>
            <a:r>
              <a:rPr lang="en-US" sz="3600" dirty="0"/>
              <a:t>- Don’t…!</a:t>
            </a:r>
          </a:p>
          <a:p>
            <a:r>
              <a:rPr lang="en-US" sz="3600" dirty="0"/>
              <a:t>- You must…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 descr="A colorful graph with a red arrow pointing to a target&#10;&#10;Description automatically generated">
            <a:extLst>
              <a:ext uri="{FF2B5EF4-FFF2-40B4-BE49-F238E27FC236}">
                <a16:creationId xmlns:a16="http://schemas.microsoft.com/office/drawing/2014/main" id="{1D446AEA-24BF-6733-C074-00DA8F6CC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400" y="266700"/>
            <a:ext cx="3733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186780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1">
            <a:lumMod val="20000"/>
            <a:lumOff val="80000"/>
            <a:alpha val="36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EF4966-943D-1745-BA8E-99EC398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81684" y="1814767"/>
            <a:ext cx="3618524" cy="29400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643046" y="475225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Rhedeg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/>
              <a:t>Dim…!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F1B91-D3CD-9C3B-7FEA-F74656623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29467" y="1768307"/>
            <a:ext cx="2810435" cy="2810435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310584" y="4708243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rhedeg</a:t>
            </a:r>
            <a:r>
              <a:rPr lang="en-US" sz="4400" b="1" dirty="0"/>
              <a:t>!</a:t>
            </a:r>
          </a:p>
        </p:txBody>
      </p:sp>
      <p:pic>
        <p:nvPicPr>
          <p:cNvPr id="5" name="Picture 4" descr="Icon&#10;&#10;Description automatically generated">
            <a:extLst>
              <a:ext uri="{FF2B5EF4-FFF2-40B4-BE49-F238E27FC236}">
                <a16:creationId xmlns:a16="http://schemas.microsoft.com/office/drawing/2014/main" id="{9B5A9192-55BE-4DE9-D7BE-5DAB88C34FB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660320" y="1870368"/>
            <a:ext cx="4029075" cy="2940050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71BFDE78-B565-6B85-B72B-E0CD398EEBD7}"/>
              </a:ext>
            </a:extLst>
          </p:cNvPr>
          <p:cNvSpPr txBox="1"/>
          <p:nvPr/>
        </p:nvSpPr>
        <p:spPr>
          <a:xfrm>
            <a:off x="6577949" y="480620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Yfed</a:t>
            </a:r>
            <a:endParaRPr lang="en-US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FAD69-810E-BE26-873C-A5CBFDE9DC78}"/>
              </a:ext>
            </a:extLst>
          </p:cNvPr>
          <p:cNvSpPr txBox="1"/>
          <p:nvPr/>
        </p:nvSpPr>
        <p:spPr>
          <a:xfrm>
            <a:off x="6350757" y="4777180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yfed</a:t>
            </a:r>
            <a:r>
              <a:rPr lang="en-US" sz="4400" b="1" dirty="0"/>
              <a:t>!</a:t>
            </a:r>
          </a:p>
        </p:txBody>
      </p:sp>
      <p:pic>
        <p:nvPicPr>
          <p:cNvPr id="9" name="Picture 8" descr="A picture containing game&#10;&#10;Description automatically generated">
            <a:extLst>
              <a:ext uri="{FF2B5EF4-FFF2-40B4-BE49-F238E27FC236}">
                <a16:creationId xmlns:a16="http://schemas.microsoft.com/office/drawing/2014/main" id="{F7550479-BD1A-5631-D64D-A9F33866199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3017011" y="1858669"/>
            <a:ext cx="4041522" cy="2947536"/>
          </a:xfrm>
          <a:prstGeom prst="rect">
            <a:avLst/>
          </a:prstGeom>
        </p:spPr>
      </p:pic>
      <p:pic>
        <p:nvPicPr>
          <p:cNvPr id="11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F665417-23AE-DB5E-F5D0-72C753C8B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6"/>
          <a:stretch>
            <a:fillRect/>
          </a:stretch>
        </p:blipFill>
        <p:spPr>
          <a:xfrm>
            <a:off x="3705702" y="6077712"/>
            <a:ext cx="3849801" cy="301074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57E389-0A77-90D7-E367-B0D80A38A229}"/>
              </a:ext>
            </a:extLst>
          </p:cNvPr>
          <p:cNvSpPr txBox="1"/>
          <p:nvPr/>
        </p:nvSpPr>
        <p:spPr>
          <a:xfrm>
            <a:off x="12859947" y="475877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Chwarae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8D312C-8359-7F75-085D-B6A203AE6DB4}"/>
              </a:ext>
            </a:extLst>
          </p:cNvPr>
          <p:cNvSpPr txBox="1"/>
          <p:nvPr/>
        </p:nvSpPr>
        <p:spPr>
          <a:xfrm>
            <a:off x="12755937" y="4781032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chwarae</a:t>
            </a:r>
            <a:r>
              <a:rPr lang="en-US" sz="4400" b="1" dirty="0"/>
              <a:t>!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4C04981C-74D7-F068-14AE-48491C6AA96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9048" y="1878815"/>
            <a:ext cx="2810435" cy="281043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DDA3BF58-3396-04AC-DDDE-D587A604D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521233" y="1774941"/>
            <a:ext cx="2810435" cy="2810435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3280459" y="914470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Siarad</a:t>
            </a:r>
            <a:endParaRPr lang="en-US" sz="4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AEA5E3-523D-C9E8-3D93-AA8C58A277EC}"/>
              </a:ext>
            </a:extLst>
          </p:cNvPr>
          <p:cNvSpPr txBox="1"/>
          <p:nvPr/>
        </p:nvSpPr>
        <p:spPr>
          <a:xfrm>
            <a:off x="3082675" y="9100689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siarad</a:t>
            </a:r>
            <a:r>
              <a:rPr lang="en-US" sz="4400" b="1" dirty="0"/>
              <a:t>!</a:t>
            </a:r>
          </a:p>
        </p:txBody>
      </p:sp>
      <p:pic>
        <p:nvPicPr>
          <p:cNvPr id="25" name="Picture 24" descr="A cartoon of a person singing into a microphone&#10;&#10;Description automatically generated">
            <a:extLst>
              <a:ext uri="{FF2B5EF4-FFF2-40B4-BE49-F238E27FC236}">
                <a16:creationId xmlns:a16="http://schemas.microsoft.com/office/drawing/2014/main" id="{4A4D736E-14DB-E9F0-FCCF-C121D68001D5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0732499" y="5780390"/>
            <a:ext cx="2816914" cy="3162851"/>
          </a:xfrm>
          <a:prstGeom prst="rect">
            <a:avLst/>
          </a:prstGeom>
        </p:spPr>
      </p:pic>
      <p:sp>
        <p:nvSpPr>
          <p:cNvPr id="26" name="TextBox 25">
            <a:extLst>
              <a:ext uri="{FF2B5EF4-FFF2-40B4-BE49-F238E27FC236}">
                <a16:creationId xmlns:a16="http://schemas.microsoft.com/office/drawing/2014/main" id="{7B55F342-0B9F-8FC3-000F-322196EA7104}"/>
              </a:ext>
            </a:extLst>
          </p:cNvPr>
          <p:cNvSpPr txBox="1"/>
          <p:nvPr/>
        </p:nvSpPr>
        <p:spPr>
          <a:xfrm>
            <a:off x="10014640" y="9039174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Canu</a:t>
            </a:r>
            <a:endParaRPr lang="en-US" sz="4400" b="1" dirty="0"/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AB009C14-ACBD-7A25-990B-DA9523769089}"/>
              </a:ext>
            </a:extLst>
          </p:cNvPr>
          <p:cNvSpPr txBox="1"/>
          <p:nvPr/>
        </p:nvSpPr>
        <p:spPr>
          <a:xfrm>
            <a:off x="9957219" y="9135107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/>
              <a:t>Dim </a:t>
            </a:r>
            <a:r>
              <a:rPr lang="en-US" sz="4400" b="1" dirty="0" err="1"/>
              <a:t>canu</a:t>
            </a:r>
            <a:r>
              <a:rPr lang="en-US" sz="4400" b="1" dirty="0"/>
              <a:t>!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29E2A81-FA93-1061-D2AD-A4C2139C0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39901" y="5960548"/>
            <a:ext cx="3076717" cy="3076717"/>
          </a:xfrm>
          <a:prstGeom prst="rect">
            <a:avLst/>
          </a:prstGeom>
        </p:spPr>
      </p:pic>
      <p:pic>
        <p:nvPicPr>
          <p:cNvPr id="30" name="Picture 29">
            <a:extLst>
              <a:ext uri="{FF2B5EF4-FFF2-40B4-BE49-F238E27FC236}">
                <a16:creationId xmlns:a16="http://schemas.microsoft.com/office/drawing/2014/main" id="{680F73C2-4B08-3F3F-CBF1-EC5677FFA57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528495" y="5937285"/>
            <a:ext cx="3076717" cy="307671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49413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3" grpId="0" animBg="1"/>
      <p:bldP spid="18" grpId="0" animBg="1"/>
      <p:bldP spid="27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ubtitle 2">
            <a:extLst>
              <a:ext uri="{FF2B5EF4-FFF2-40B4-BE49-F238E27FC236}">
                <a16:creationId xmlns:a16="http://schemas.microsoft.com/office/drawing/2014/main" id="{DBE8577B-9189-DF45-8F16-64F82661AE31}"/>
              </a:ext>
            </a:extLst>
          </p:cNvPr>
          <p:cNvSpPr txBox="1">
            <a:spLocks/>
          </p:cNvSpPr>
          <p:nvPr/>
        </p:nvSpPr>
        <p:spPr>
          <a:xfrm>
            <a:off x="4527592" y="0"/>
            <a:ext cx="9232814" cy="1904382"/>
          </a:xfrm>
          <a:prstGeom prst="rect">
            <a:avLst/>
          </a:prstGeom>
        </p:spPr>
        <p:txBody>
          <a:bodyPr vert="horz" lIns="137160" tIns="68580" rIns="137160" bIns="68580" rtlCol="0" anchor="t">
            <a:no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cy-GB" sz="2400" b="1" dirty="0">
              <a:solidFill>
                <a:schemeClr val="accent2">
                  <a:lumMod val="75000"/>
                </a:schemeClr>
              </a:solidFill>
              <a:latin typeface="MV Boli"/>
              <a:cs typeface="Aldhabi"/>
            </a:endParaRPr>
          </a:p>
          <a:p>
            <a:pPr marL="0" indent="0" algn="ctr">
              <a:buNone/>
            </a:pPr>
            <a:r>
              <a:rPr lang="cy-GB" sz="8800" b="1" dirty="0">
                <a:solidFill>
                  <a:schemeClr val="accent2">
                    <a:lumMod val="75000"/>
                  </a:schemeClr>
                </a:solidFill>
                <a:latin typeface="MV Boli"/>
                <a:cs typeface="Aldhabi"/>
              </a:rPr>
              <a:t>Ble?</a:t>
            </a:r>
            <a:endParaRPr lang="cy-GB" sz="8800" b="1" dirty="0">
              <a:solidFill>
                <a:schemeClr val="accent2">
                  <a:lumMod val="75000"/>
                </a:schemeClr>
              </a:solidFill>
              <a:cs typeface="Calibri"/>
            </a:endParaRPr>
          </a:p>
        </p:txBody>
      </p:sp>
      <p:sp>
        <p:nvSpPr>
          <p:cNvPr id="12" name="Arrow: Right 7">
            <a:extLst>
              <a:ext uri="{FF2B5EF4-FFF2-40B4-BE49-F238E27FC236}">
                <a16:creationId xmlns:a16="http://schemas.microsoft.com/office/drawing/2014/main" id="{7BD2686D-89B9-1142-8840-533D3AC47969}"/>
              </a:ext>
            </a:extLst>
          </p:cNvPr>
          <p:cNvSpPr/>
          <p:nvPr/>
        </p:nvSpPr>
        <p:spPr>
          <a:xfrm rot="5400000">
            <a:off x="8329913" y="2112227"/>
            <a:ext cx="1628171" cy="736958"/>
          </a:xfrm>
          <a:prstGeom prst="rightArrow">
            <a:avLst/>
          </a:prstGeom>
          <a:solidFill>
            <a:schemeClr val="accent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2700">
              <a:solidFill>
                <a:schemeClr val="accent2">
                  <a:lumMod val="75000"/>
                </a:schemeClr>
              </a:solidFill>
              <a:highlight>
                <a:srgbClr val="FF0000"/>
              </a:highlight>
              <a:cs typeface="Calibri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32A2CAE9-8391-AB4B-82AB-3EA4F2E2AB0E}"/>
              </a:ext>
            </a:extLst>
          </p:cNvPr>
          <p:cNvSpPr txBox="1"/>
          <p:nvPr/>
        </p:nvSpPr>
        <p:spPr>
          <a:xfrm>
            <a:off x="2286000" y="3422455"/>
            <a:ext cx="12583193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/>
              <a:t>Dim</a:t>
            </a:r>
            <a:r>
              <a:rPr lang="en-US" sz="7200" dirty="0"/>
              <a:t> 	</a:t>
            </a:r>
            <a:r>
              <a:rPr lang="en-US" sz="7200" dirty="0" err="1"/>
              <a:t>rhedeg</a:t>
            </a:r>
            <a:r>
              <a:rPr lang="en-US" sz="7200" dirty="0"/>
              <a:t>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bwyta</a:t>
            </a:r>
            <a:r>
              <a:rPr lang="en-US" sz="7200" dirty="0"/>
              <a:t>	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siarad</a:t>
            </a:r>
            <a:r>
              <a:rPr lang="en-US" sz="7200" dirty="0"/>
              <a:t>	  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cantîn</a:t>
            </a:r>
            <a:endParaRPr lang="en-US" sz="7200" dirty="0"/>
          </a:p>
          <a:p>
            <a:r>
              <a:rPr lang="en-US" sz="7200" dirty="0"/>
              <a:t>		</a:t>
            </a:r>
            <a:r>
              <a:rPr lang="en-US" sz="7200" dirty="0" err="1"/>
              <a:t>gweiddi</a:t>
            </a:r>
            <a:r>
              <a:rPr lang="en-US" sz="7200" dirty="0"/>
              <a:t>  </a:t>
            </a:r>
            <a:r>
              <a:rPr lang="en-US" sz="7200" dirty="0" err="1"/>
              <a:t>ar</a:t>
            </a:r>
            <a:r>
              <a:rPr lang="en-US" sz="7200" dirty="0"/>
              <a:t>  y </a:t>
            </a:r>
            <a:r>
              <a:rPr lang="en-US" sz="7200" dirty="0" err="1"/>
              <a:t>coridor</a:t>
            </a:r>
            <a:endParaRPr lang="en-US" sz="7200" dirty="0"/>
          </a:p>
          <a:p>
            <a:endParaRPr lang="en-US" sz="7200" dirty="0"/>
          </a:p>
        </p:txBody>
      </p:sp>
      <p:pic>
        <p:nvPicPr>
          <p:cNvPr id="2050" name="Picture 2" descr="Children in classroom scene - Download Free Vectors, Clipart Graphics &amp;  Vector Art">
            <a:extLst>
              <a:ext uri="{FF2B5EF4-FFF2-40B4-BE49-F238E27FC236}">
                <a16:creationId xmlns:a16="http://schemas.microsoft.com/office/drawing/2014/main" id="{CE0869CC-20AF-3940-AD50-03857C6ED0A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54042" y="342900"/>
            <a:ext cx="3705480" cy="19658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Download Cartoon School Hallway With Window And Many Doors. for free |  School hallways, Diy classroom decorations, School accessories">
            <a:extLst>
              <a:ext uri="{FF2B5EF4-FFF2-40B4-BE49-F238E27FC236}">
                <a16:creationId xmlns:a16="http://schemas.microsoft.com/office/drawing/2014/main" id="{08F30613-A615-254A-A51F-570B4D5C18B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7148" y="7722809"/>
            <a:ext cx="3768410" cy="21490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4" name="Picture 6" descr="Free School Cafeteria Cliparts, Download Free Clip Art, Free Clip Art on  Clipart Library">
            <a:extLst>
              <a:ext uri="{FF2B5EF4-FFF2-40B4-BE49-F238E27FC236}">
                <a16:creationId xmlns:a16="http://schemas.microsoft.com/office/drawing/2014/main" id="{05D15D44-E456-9F41-96D5-EE636730035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22577" y="5008579"/>
            <a:ext cx="3768410" cy="246006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6" name="Picture 8" descr="Doctors office Stock Illustration Images. 15,604 Doctors office  illustrations available to search from thousands of royalty free EPS vector  clip art graphics image creators.">
            <a:extLst>
              <a:ext uri="{FF2B5EF4-FFF2-40B4-BE49-F238E27FC236}">
                <a16:creationId xmlns:a16="http://schemas.microsoft.com/office/drawing/2014/main" id="{71B2E13F-8466-4945-8E12-DF55E0D2E4CD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13054"/>
          <a:stretch/>
        </p:blipFill>
        <p:spPr bwMode="auto">
          <a:xfrm>
            <a:off x="14080113" y="2562889"/>
            <a:ext cx="3705480" cy="21915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0167434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br>
              <a:rPr lang="en-GB" sz="14400"/>
            </a:br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br>
              <a:rPr lang="en-GB" sz="14400"/>
            </a:br>
            <a:br>
              <a:rPr lang="en-GB"/>
            </a:br>
            <a:endParaRPr lang="en-GB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800" y="2857500"/>
            <a:ext cx="6100889" cy="432291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4" name="Picture 6" descr="Related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0" y="2321059"/>
            <a:ext cx="9667460" cy="53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AC5614EF-6A0B-24B9-9CC1-E6796F6771D4}"/>
              </a:ext>
            </a:extLst>
          </p:cNvPr>
          <p:cNvSpPr/>
          <p:nvPr/>
        </p:nvSpPr>
        <p:spPr>
          <a:xfrm>
            <a:off x="3276600" y="81915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rhedeg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7925679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88248" y="3238500"/>
            <a:ext cx="9840512" cy="434339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4FF11DF4-5C13-CA91-C928-37D8456EBD5F}"/>
              </a:ext>
            </a:extLst>
          </p:cNvPr>
          <p:cNvSpPr/>
          <p:nvPr/>
        </p:nvSpPr>
        <p:spPr>
          <a:xfrm>
            <a:off x="3352800" y="84201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siarad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r>
              <a:rPr lang="en-US" sz="7200" dirty="0"/>
              <a:t>!</a:t>
            </a:r>
          </a:p>
        </p:txBody>
      </p:sp>
      <p:pic>
        <p:nvPicPr>
          <p:cNvPr id="9" name="Picture 8" descr="A pair of white and orange speech bubbles&#10;&#10;Description automatically generated">
            <a:extLst>
              <a:ext uri="{FF2B5EF4-FFF2-40B4-BE49-F238E27FC236}">
                <a16:creationId xmlns:a16="http://schemas.microsoft.com/office/drawing/2014/main" id="{746C45A2-5ECE-5A7D-5402-BF36472DE9D1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859240" y="2429965"/>
            <a:ext cx="5924550" cy="542706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696622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3" name="Picture 6" descr="Related image">
            <a:extLst>
              <a:ext uri="{FF2B5EF4-FFF2-40B4-BE49-F238E27FC236}">
                <a16:creationId xmlns:a16="http://schemas.microsoft.com/office/drawing/2014/main" id="{73941BD4-62DC-3857-7C72-F09C3874257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15200" y="2445602"/>
            <a:ext cx="9667460" cy="5395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Rounded Rectangle 3">
            <a:extLst>
              <a:ext uri="{FF2B5EF4-FFF2-40B4-BE49-F238E27FC236}">
                <a16:creationId xmlns:a16="http://schemas.microsoft.com/office/drawing/2014/main" id="{34AE15F9-09DC-994C-034F-0453FA24E1B1}"/>
              </a:ext>
            </a:extLst>
          </p:cNvPr>
          <p:cNvSpPr/>
          <p:nvPr/>
        </p:nvSpPr>
        <p:spPr>
          <a:xfrm>
            <a:off x="4146657" y="8347986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yfed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neuadd</a:t>
            </a:r>
            <a:r>
              <a:rPr lang="en-US" sz="7200" dirty="0"/>
              <a:t>!</a:t>
            </a:r>
          </a:p>
        </p:txBody>
      </p:sp>
      <p:pic>
        <p:nvPicPr>
          <p:cNvPr id="12" name="Picture 11" descr="A red and white cup with a straw&#10;&#10;Description automatically generated">
            <a:extLst>
              <a:ext uri="{FF2B5EF4-FFF2-40B4-BE49-F238E27FC236}">
                <a16:creationId xmlns:a16="http://schemas.microsoft.com/office/drawing/2014/main" id="{1778F989-9120-3781-0231-83E375C46BE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869285" y="2445602"/>
            <a:ext cx="2554743" cy="510948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71396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endParaRPr lang="en-GB" sz="1440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6375" y="3120047"/>
            <a:ext cx="6191250" cy="4119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153400" y="3120047"/>
            <a:ext cx="9333383" cy="41195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Rounded Rectangle 2">
            <a:extLst>
              <a:ext uri="{FF2B5EF4-FFF2-40B4-BE49-F238E27FC236}">
                <a16:creationId xmlns:a16="http://schemas.microsoft.com/office/drawing/2014/main" id="{7757A6C3-7530-56D6-4E72-C4F35D06C9AB}"/>
              </a:ext>
            </a:extLst>
          </p:cNvPr>
          <p:cNvSpPr/>
          <p:nvPr/>
        </p:nvSpPr>
        <p:spPr>
          <a:xfrm>
            <a:off x="4114800" y="78867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bwyta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dosbarth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82571072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6">
            <a:lumMod val="40000"/>
            <a:lumOff val="6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br>
              <a:rPr lang="en-GB" sz="14400"/>
            </a:br>
            <a:br>
              <a:rPr lang="en-GB" sz="14400"/>
            </a:br>
            <a:r>
              <a:rPr lang="en-GB" sz="14400"/>
              <a:t>Dim:</a:t>
            </a:r>
            <a:br>
              <a:rPr lang="en-GB" sz="14400"/>
            </a:br>
            <a:br>
              <a:rPr lang="en-GB" sz="14400"/>
            </a:br>
            <a:endParaRPr lang="en-GB" sz="14400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423910" y="1733785"/>
            <a:ext cx="8229600" cy="550398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 descr="A young child screaming with his hands on his face&#10;&#10;Description automatically generated">
            <a:extLst>
              <a:ext uri="{FF2B5EF4-FFF2-40B4-BE49-F238E27FC236}">
                <a16:creationId xmlns:a16="http://schemas.microsoft.com/office/drawing/2014/main" id="{9B2C83C3-BF07-AFBE-C7E9-B3175CC1ECC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2133600" y="1394778"/>
            <a:ext cx="4528318" cy="5842992"/>
          </a:xfrm>
          <a:prstGeom prst="rect">
            <a:avLst/>
          </a:prstGeom>
        </p:spPr>
      </p:pic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5517BDB8-BECF-ECF8-860F-0CFD9B44843D}"/>
              </a:ext>
            </a:extLst>
          </p:cNvPr>
          <p:cNvSpPr/>
          <p:nvPr/>
        </p:nvSpPr>
        <p:spPr>
          <a:xfrm>
            <a:off x="3886200" y="7962900"/>
            <a:ext cx="11125200" cy="1371600"/>
          </a:xfrm>
          <a:prstGeom prst="round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7200" dirty="0"/>
              <a:t>Dim </a:t>
            </a:r>
            <a:r>
              <a:rPr lang="en-US" sz="7200" dirty="0" err="1"/>
              <a:t>gweiddi</a:t>
            </a:r>
            <a:r>
              <a:rPr lang="en-US" sz="7200" dirty="0"/>
              <a:t> </a:t>
            </a:r>
            <a:r>
              <a:rPr lang="en-US" sz="7200" dirty="0" err="1"/>
              <a:t>yn</a:t>
            </a:r>
            <a:r>
              <a:rPr lang="en-US" sz="7200" dirty="0"/>
              <a:t> y </a:t>
            </a:r>
            <a:r>
              <a:rPr lang="en-US" sz="7200" dirty="0" err="1"/>
              <a:t>cantîn</a:t>
            </a:r>
            <a:r>
              <a:rPr lang="en-US" sz="72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27051698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" y="495300"/>
            <a:ext cx="11756641" cy="1143000"/>
          </a:xfrm>
        </p:spPr>
        <p:txBody>
          <a:bodyPr>
            <a:noAutofit/>
          </a:bodyPr>
          <a:lstStyle/>
          <a:p>
            <a:br>
              <a:rPr lang="en-GB" sz="14400" dirty="0"/>
            </a:br>
            <a:br>
              <a:rPr lang="en-GB" sz="14400" dirty="0"/>
            </a:br>
            <a:r>
              <a:rPr lang="en-GB" sz="8800" dirty="0" err="1"/>
              <a:t>Trafodwch</a:t>
            </a:r>
            <a:r>
              <a:rPr lang="en-GB" sz="8800" dirty="0"/>
              <a:t> </a:t>
            </a:r>
            <a:r>
              <a:rPr lang="en-GB" sz="8800" dirty="0" err="1"/>
              <a:t>mewn</a:t>
            </a:r>
            <a:r>
              <a:rPr lang="en-GB" sz="8800" dirty="0"/>
              <a:t> </a:t>
            </a:r>
            <a:r>
              <a:rPr lang="en-GB" sz="8800" dirty="0" err="1"/>
              <a:t>parau</a:t>
            </a:r>
            <a:r>
              <a:rPr lang="en-GB" sz="8800" dirty="0"/>
              <a:t>: </a:t>
            </a:r>
            <a:br>
              <a:rPr lang="en-GB" sz="14400" dirty="0"/>
            </a:br>
            <a:br>
              <a:rPr lang="en-GB" sz="14400" dirty="0"/>
            </a:br>
            <a:endParaRPr lang="en-GB" sz="14400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0674B61C-7B23-05DF-2DE5-6F6E47572AB6}"/>
              </a:ext>
            </a:extLst>
          </p:cNvPr>
          <p:cNvSpPr txBox="1"/>
          <p:nvPr/>
        </p:nvSpPr>
        <p:spPr>
          <a:xfrm>
            <a:off x="533400" y="2400300"/>
            <a:ext cx="9144000" cy="683264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1143000" indent="-1143000">
              <a:buAutoNum type="arabicPeriod"/>
            </a:pPr>
            <a:r>
              <a:rPr lang="en-US" sz="4800" dirty="0"/>
              <a:t>No running on the corridor!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shouting in [the] class!</a:t>
            </a:r>
          </a:p>
          <a:p>
            <a:pPr marL="1143000" indent="-1143000">
              <a:buAutoNum type="arabicPeriod"/>
            </a:pPr>
            <a:r>
              <a:rPr lang="en-US" sz="4800" dirty="0"/>
              <a:t>No playing on the corridor!</a:t>
            </a:r>
          </a:p>
          <a:p>
            <a:pPr marL="1143000" indent="-1143000">
              <a:buAutoNum type="arabicPeriod"/>
            </a:pPr>
            <a:r>
              <a:rPr lang="en-US" sz="4800" dirty="0"/>
              <a:t>No eating in the hall!</a:t>
            </a:r>
          </a:p>
          <a:p>
            <a:pPr marL="1143000" indent="-1143000">
              <a:buAutoNum type="arabicPeriod"/>
            </a:pPr>
            <a:r>
              <a:rPr lang="en-US" sz="4800" dirty="0"/>
              <a:t>No dancing in the canteen!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singing in [the] class!</a:t>
            </a:r>
          </a:p>
          <a:p>
            <a:pPr marL="1143000" indent="-1143000">
              <a:buAutoNum type="arabicPeriod"/>
            </a:pPr>
            <a:r>
              <a:rPr lang="en-US" sz="4800" dirty="0"/>
              <a:t>No shouting in the hall!</a:t>
            </a:r>
          </a:p>
          <a:p>
            <a:endParaRPr lang="en-US" sz="4800" dirty="0"/>
          </a:p>
          <a:p>
            <a:endParaRPr lang="en-US" sz="5400" dirty="0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FF593F1A-28C6-97F1-BA77-99E6A20E105E}"/>
              </a:ext>
            </a:extLst>
          </p:cNvPr>
          <p:cNvSpPr txBox="1"/>
          <p:nvPr/>
        </p:nvSpPr>
        <p:spPr>
          <a:xfrm>
            <a:off x="9525000" y="2400300"/>
            <a:ext cx="7848600" cy="5262979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en-US" sz="4800" dirty="0"/>
              <a:t>Dim </a:t>
            </a:r>
            <a:r>
              <a:rPr lang="en-US" sz="4800" dirty="0" err="1"/>
              <a:t>rhedeg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y </a:t>
            </a:r>
            <a:r>
              <a:rPr lang="en-US" sz="4800" dirty="0" err="1"/>
              <a:t>coridor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gweiddi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dosbarth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chwarae</a:t>
            </a:r>
            <a:r>
              <a:rPr lang="en-US" sz="4800" dirty="0"/>
              <a:t> </a:t>
            </a:r>
            <a:r>
              <a:rPr lang="en-US" sz="4800" dirty="0" err="1"/>
              <a:t>ar</a:t>
            </a:r>
            <a:r>
              <a:rPr lang="en-US" sz="4800" dirty="0"/>
              <a:t> y </a:t>
            </a:r>
            <a:r>
              <a:rPr lang="en-US" sz="4800" dirty="0" err="1"/>
              <a:t>coridor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bwyta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neuadd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dawnsio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cantîn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canu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dosbarth</a:t>
            </a:r>
            <a:r>
              <a:rPr lang="en-US" sz="4800" dirty="0"/>
              <a:t>!</a:t>
            </a:r>
          </a:p>
          <a:p>
            <a:r>
              <a:rPr lang="en-US" sz="4800" dirty="0"/>
              <a:t>Dim </a:t>
            </a:r>
            <a:r>
              <a:rPr lang="en-US" sz="4800" dirty="0" err="1"/>
              <a:t>gweiddi</a:t>
            </a:r>
            <a:r>
              <a:rPr lang="en-US" sz="4800" dirty="0"/>
              <a:t> </a:t>
            </a:r>
            <a:r>
              <a:rPr lang="en-US" sz="4800" dirty="0" err="1"/>
              <a:t>yn</a:t>
            </a:r>
            <a:r>
              <a:rPr lang="en-US" sz="4800" dirty="0"/>
              <a:t> y </a:t>
            </a:r>
            <a:r>
              <a:rPr lang="en-US" sz="4800" dirty="0" err="1"/>
              <a:t>neuadd</a:t>
            </a:r>
            <a:r>
              <a:rPr lang="en-US" sz="4800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7466791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5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176325-0752-804C-91C2-7806721100B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543698" y="342900"/>
            <a:ext cx="8229600" cy="2735262"/>
          </a:xfrm>
        </p:spPr>
        <p:txBody>
          <a:bodyPr>
            <a:normAutofit/>
          </a:bodyPr>
          <a:lstStyle/>
          <a:p>
            <a:r>
              <a:rPr lang="en-US" sz="13800" dirty="0">
                <a:solidFill>
                  <a:schemeClr val="accent2">
                    <a:lumMod val="75000"/>
                  </a:schemeClr>
                </a:solidFill>
                <a:latin typeface="Modern Love" pitchFamily="82" charset="0"/>
              </a:rPr>
              <a:t>Don’t!</a:t>
            </a:r>
          </a:p>
        </p:txBody>
      </p:sp>
      <p:pic>
        <p:nvPicPr>
          <p:cNvPr id="7" name="Picture 6" descr="A close up of a sign&#10;&#10;Description automatically generated">
            <a:extLst>
              <a:ext uri="{FF2B5EF4-FFF2-40B4-BE49-F238E27FC236}">
                <a16:creationId xmlns:a16="http://schemas.microsoft.com/office/drawing/2014/main" id="{911D3712-A707-DA43-B372-B0EBBE15507E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6361" y="523232"/>
            <a:ext cx="9240537" cy="92405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7020104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A close up of a logo&#10;&#10;Description automatically generated">
            <a:extLst>
              <a:ext uri="{FF2B5EF4-FFF2-40B4-BE49-F238E27FC236}">
                <a16:creationId xmlns:a16="http://schemas.microsoft.com/office/drawing/2014/main" id="{F1EF4966-943D-1745-BA8E-99EC3982646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55857" y="2107416"/>
            <a:ext cx="3618524" cy="2940050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3666191" y="4763420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Rhedeg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…!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C6F1B91-D3CD-9C3B-7FEA-F7465662314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87208" y="1723390"/>
            <a:ext cx="3055269" cy="305526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3417104" y="4824870"/>
            <a:ext cx="487101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rhedeg</a:t>
            </a:r>
            <a:r>
              <a:rPr lang="en-US" sz="4400" b="1" dirty="0"/>
              <a:t>!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71BFDE78-B565-6B85-B72B-E0CD398EEBD7}"/>
              </a:ext>
            </a:extLst>
          </p:cNvPr>
          <p:cNvSpPr txBox="1"/>
          <p:nvPr/>
        </p:nvSpPr>
        <p:spPr>
          <a:xfrm>
            <a:off x="10014639" y="460474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Gweiddi</a:t>
            </a:r>
            <a:endParaRPr lang="en-US" sz="44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DE6FAD69-810E-BE26-873C-A5CBFDE9DC78}"/>
              </a:ext>
            </a:extLst>
          </p:cNvPr>
          <p:cNvSpPr txBox="1"/>
          <p:nvPr/>
        </p:nvSpPr>
        <p:spPr>
          <a:xfrm>
            <a:off x="9563053" y="4650943"/>
            <a:ext cx="5307843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gweiddi</a:t>
            </a:r>
            <a:r>
              <a:rPr lang="en-US" sz="4400" b="1" dirty="0"/>
              <a:t>!</a:t>
            </a:r>
          </a:p>
        </p:txBody>
      </p:sp>
      <p:pic>
        <p:nvPicPr>
          <p:cNvPr id="9" name="Picture 8" descr="A picture containing game&#10;&#10;Description automatically generated">
            <a:extLst>
              <a:ext uri="{FF2B5EF4-FFF2-40B4-BE49-F238E27FC236}">
                <a16:creationId xmlns:a16="http://schemas.microsoft.com/office/drawing/2014/main" id="{F7550479-BD1A-5631-D64D-A9F33866199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4259" y="5947013"/>
            <a:ext cx="4041522" cy="2947536"/>
          </a:xfrm>
          <a:prstGeom prst="rect">
            <a:avLst/>
          </a:prstGeom>
        </p:spPr>
      </p:pic>
      <p:pic>
        <p:nvPicPr>
          <p:cNvPr id="11" name="Content Placeholder 4" descr="Icon&#10;&#10;Description automatically generated">
            <a:extLst>
              <a:ext uri="{FF2B5EF4-FFF2-40B4-BE49-F238E27FC236}">
                <a16:creationId xmlns:a16="http://schemas.microsoft.com/office/drawing/2014/main" id="{7F665417-23AE-DB5E-F5D0-72C753C8B39B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5"/>
          <a:stretch>
            <a:fillRect/>
          </a:stretch>
        </p:blipFill>
        <p:spPr>
          <a:xfrm>
            <a:off x="6823634" y="5944512"/>
            <a:ext cx="3849801" cy="3010742"/>
          </a:xfr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9957E389-0A77-90D7-E367-B0D80A38A229}"/>
              </a:ext>
            </a:extLst>
          </p:cNvPr>
          <p:cNvSpPr txBox="1"/>
          <p:nvPr/>
        </p:nvSpPr>
        <p:spPr>
          <a:xfrm>
            <a:off x="393709" y="8995896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Chwarae</a:t>
            </a:r>
            <a:endParaRPr lang="en-US" sz="4400" b="1" dirty="0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9E8D312C-8359-7F75-085D-B6A203AE6DB4}"/>
              </a:ext>
            </a:extLst>
          </p:cNvPr>
          <p:cNvSpPr txBox="1"/>
          <p:nvPr/>
        </p:nvSpPr>
        <p:spPr>
          <a:xfrm>
            <a:off x="393709" y="9057119"/>
            <a:ext cx="5315167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chwarae</a:t>
            </a:r>
            <a:r>
              <a:rPr lang="en-US" sz="4400" b="1" dirty="0"/>
              <a:t>!</a:t>
            </a:r>
          </a:p>
        </p:txBody>
      </p:sp>
      <p:pic>
        <p:nvPicPr>
          <p:cNvPr id="16" name="Picture 15">
            <a:extLst>
              <a:ext uri="{FF2B5EF4-FFF2-40B4-BE49-F238E27FC236}">
                <a16:creationId xmlns:a16="http://schemas.microsoft.com/office/drawing/2014/main" id="{DDA3BF58-3396-04AC-DDDE-D587A604D37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53368" y="5703991"/>
            <a:ext cx="3202489" cy="3202489"/>
          </a:xfrm>
          <a:prstGeom prst="rect">
            <a:avLst/>
          </a:prstGeom>
        </p:spPr>
      </p:pic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6420803" y="9132145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Siarad</a:t>
            </a:r>
            <a:endParaRPr lang="en-US" sz="4400" b="1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F7AEA5E3-523D-C9E8-3D93-AA8C58A277EC}"/>
              </a:ext>
            </a:extLst>
          </p:cNvPr>
          <p:cNvSpPr txBox="1"/>
          <p:nvPr/>
        </p:nvSpPr>
        <p:spPr>
          <a:xfrm>
            <a:off x="6461936" y="9039740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siarad</a:t>
            </a:r>
            <a:r>
              <a:rPr lang="en-US" sz="4400" b="1" dirty="0"/>
              <a:t>!</a:t>
            </a:r>
          </a:p>
        </p:txBody>
      </p:sp>
      <p:pic>
        <p:nvPicPr>
          <p:cNvPr id="29" name="Picture 28">
            <a:extLst>
              <a:ext uri="{FF2B5EF4-FFF2-40B4-BE49-F238E27FC236}">
                <a16:creationId xmlns:a16="http://schemas.microsoft.com/office/drawing/2014/main" id="{429E2A81-FA93-1061-D2AD-A4C2139C01F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10175" y="5805110"/>
            <a:ext cx="3076717" cy="3076717"/>
          </a:xfrm>
          <a:prstGeom prst="rect">
            <a:avLst/>
          </a:prstGeom>
        </p:spPr>
      </p:pic>
      <p:pic>
        <p:nvPicPr>
          <p:cNvPr id="23" name="Picture 22" descr="A cartoon of a person with mouth open&#10;&#10;Description automatically generated">
            <a:extLst>
              <a:ext uri="{FF2B5EF4-FFF2-40B4-BE49-F238E27FC236}">
                <a16:creationId xmlns:a16="http://schemas.microsoft.com/office/drawing/2014/main" id="{8BA858EC-6312-2444-7C09-81D06C4FC3A9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7"/>
              </a:ext>
            </a:extLst>
          </a:blip>
          <a:stretch>
            <a:fillRect/>
          </a:stretch>
        </p:blipFill>
        <p:spPr>
          <a:xfrm>
            <a:off x="10349025" y="2191193"/>
            <a:ext cx="4116030" cy="2469618"/>
          </a:xfrm>
          <a:prstGeom prst="rect">
            <a:avLst/>
          </a:prstGeom>
        </p:spPr>
      </p:pic>
      <p:pic>
        <p:nvPicPr>
          <p:cNvPr id="33" name="Picture 32">
            <a:extLst>
              <a:ext uri="{FF2B5EF4-FFF2-40B4-BE49-F238E27FC236}">
                <a16:creationId xmlns:a16="http://schemas.microsoft.com/office/drawing/2014/main" id="{83FBD097-77F4-A231-116F-E51B40D1A9D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673435" y="1685266"/>
            <a:ext cx="3037819" cy="3037819"/>
          </a:xfrm>
          <a:prstGeom prst="rect">
            <a:avLst/>
          </a:prstGeom>
        </p:spPr>
      </p:pic>
      <p:pic>
        <p:nvPicPr>
          <p:cNvPr id="38" name="Picture 37" descr="A cartoon of a person with his arms out&#10;&#10;Description automatically generated">
            <a:extLst>
              <a:ext uri="{FF2B5EF4-FFF2-40B4-BE49-F238E27FC236}">
                <a16:creationId xmlns:a16="http://schemas.microsoft.com/office/drawing/2014/main" id="{318E2F11-1F3B-2635-1FF2-C38FE82CE10F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9"/>
              </a:ext>
            </a:extLst>
          </a:blip>
          <a:stretch>
            <a:fillRect/>
          </a:stretch>
        </p:blipFill>
        <p:spPr>
          <a:xfrm>
            <a:off x="12841286" y="5960999"/>
            <a:ext cx="3773859" cy="2994256"/>
          </a:xfrm>
          <a:prstGeom prst="rect">
            <a:avLst/>
          </a:prstGeom>
        </p:spPr>
      </p:pic>
      <p:sp>
        <p:nvSpPr>
          <p:cNvPr id="39" name="TextBox 38">
            <a:extLst>
              <a:ext uri="{FF2B5EF4-FFF2-40B4-BE49-F238E27FC236}">
                <a16:creationId xmlns:a16="http://schemas.microsoft.com/office/drawing/2014/main" id="{0FDA0680-7C15-7F6A-EEA1-D49673A66F44}"/>
              </a:ext>
            </a:extLst>
          </p:cNvPr>
          <p:cNvSpPr txBox="1"/>
          <p:nvPr/>
        </p:nvSpPr>
        <p:spPr>
          <a:xfrm>
            <a:off x="12140930" y="905711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Gwthio</a:t>
            </a:r>
            <a:endParaRPr lang="en-US" sz="4400" b="1" dirty="0"/>
          </a:p>
        </p:txBody>
      </p:sp>
      <p:pic>
        <p:nvPicPr>
          <p:cNvPr id="40" name="Picture 39">
            <a:extLst>
              <a:ext uri="{FF2B5EF4-FFF2-40B4-BE49-F238E27FC236}">
                <a16:creationId xmlns:a16="http://schemas.microsoft.com/office/drawing/2014/main" id="{AD336BB2-9A37-1F2E-04A3-2EB5F36028F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3098819" y="5730880"/>
            <a:ext cx="3076717" cy="3076717"/>
          </a:xfrm>
          <a:prstGeom prst="rect">
            <a:avLst/>
          </a:prstGeom>
        </p:spPr>
      </p:pic>
      <p:sp>
        <p:nvSpPr>
          <p:cNvPr id="41" name="TextBox 40">
            <a:extLst>
              <a:ext uri="{FF2B5EF4-FFF2-40B4-BE49-F238E27FC236}">
                <a16:creationId xmlns:a16="http://schemas.microsoft.com/office/drawing/2014/main" id="{5C83D0D4-D1E0-A14E-B55C-C61E5350DD25}"/>
              </a:ext>
            </a:extLst>
          </p:cNvPr>
          <p:cNvSpPr txBox="1"/>
          <p:nvPr/>
        </p:nvSpPr>
        <p:spPr>
          <a:xfrm>
            <a:off x="12313077" y="8955254"/>
            <a:ext cx="4648200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 err="1"/>
              <a:t>â</a:t>
            </a:r>
            <a:r>
              <a:rPr lang="en-US" sz="4400" b="1" dirty="0"/>
              <a:t> </a:t>
            </a:r>
            <a:r>
              <a:rPr lang="en-US" sz="4400" b="1" dirty="0" err="1"/>
              <a:t>gwthio</a:t>
            </a:r>
            <a:r>
              <a:rPr lang="en-US" sz="4400" b="1" dirty="0"/>
              <a:t>!</a:t>
            </a:r>
          </a:p>
        </p:txBody>
      </p:sp>
    </p:spTree>
    <p:extLst>
      <p:ext uri="{BB962C8B-B14F-4D97-AF65-F5344CB8AC3E}">
        <p14:creationId xmlns:p14="http://schemas.microsoft.com/office/powerpoint/2010/main" val="110350375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8" grpId="0" animBg="1"/>
      <p:bldP spid="13" grpId="0" animBg="1"/>
      <p:bldP spid="18" grpId="0" animBg="1"/>
      <p:bldP spid="41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028700" y="605632"/>
            <a:ext cx="16534521" cy="8155913"/>
            <a:chOff x="0" y="0"/>
            <a:chExt cx="4354771" cy="2148060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4771" cy="2148060"/>
            </a:xfrm>
            <a:custGeom>
              <a:avLst/>
              <a:gdLst/>
              <a:ahLst/>
              <a:cxnLst/>
              <a:rect l="l" t="t" r="r" b="b"/>
              <a:pathLst>
                <a:path w="4354771" h="2148060">
                  <a:moveTo>
                    <a:pt x="37458" y="0"/>
                  </a:moveTo>
                  <a:lnTo>
                    <a:pt x="4317313" y="0"/>
                  </a:lnTo>
                  <a:cubicBezTo>
                    <a:pt x="4338000" y="0"/>
                    <a:pt x="4354771" y="16771"/>
                    <a:pt x="4354771" y="37458"/>
                  </a:cubicBezTo>
                  <a:lnTo>
                    <a:pt x="4354771" y="2110601"/>
                  </a:lnTo>
                  <a:cubicBezTo>
                    <a:pt x="4354771" y="2120536"/>
                    <a:pt x="4350824" y="2130064"/>
                    <a:pt x="4343800" y="2137088"/>
                  </a:cubicBezTo>
                  <a:cubicBezTo>
                    <a:pt x="4336775" y="2144113"/>
                    <a:pt x="4327247" y="2148060"/>
                    <a:pt x="4317313" y="2148060"/>
                  </a:cubicBezTo>
                  <a:lnTo>
                    <a:pt x="37458" y="2148060"/>
                  </a:lnTo>
                  <a:cubicBezTo>
                    <a:pt x="27524" y="2148060"/>
                    <a:pt x="17996" y="2144113"/>
                    <a:pt x="10971" y="2137088"/>
                  </a:cubicBezTo>
                  <a:cubicBezTo>
                    <a:pt x="3946" y="2130064"/>
                    <a:pt x="0" y="2120536"/>
                    <a:pt x="0" y="2110601"/>
                  </a:cubicBezTo>
                  <a:lnTo>
                    <a:pt x="0" y="37458"/>
                  </a:lnTo>
                  <a:cubicBezTo>
                    <a:pt x="0" y="27524"/>
                    <a:pt x="3946" y="17996"/>
                    <a:pt x="10971" y="10971"/>
                  </a:cubicBezTo>
                  <a:cubicBezTo>
                    <a:pt x="17996" y="3946"/>
                    <a:pt x="27524" y="0"/>
                    <a:pt x="37458" y="0"/>
                  </a:cubicBezTo>
                  <a:close/>
                </a:path>
              </a:pathLst>
            </a:custGeom>
            <a:solidFill>
              <a:srgbClr val="F093CE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6911" y="1028700"/>
            <a:ext cx="15513946" cy="7443911"/>
            <a:chOff x="0" y="0"/>
            <a:chExt cx="4085978" cy="19605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85978" cy="1960536"/>
            </a:xfrm>
            <a:custGeom>
              <a:avLst/>
              <a:gdLst/>
              <a:ahLst/>
              <a:cxnLst/>
              <a:rect l="l" t="t" r="r" b="b"/>
              <a:pathLst>
                <a:path w="4085978" h="1960536">
                  <a:moveTo>
                    <a:pt x="39922" y="0"/>
                  </a:moveTo>
                  <a:lnTo>
                    <a:pt x="4046055" y="0"/>
                  </a:lnTo>
                  <a:cubicBezTo>
                    <a:pt x="4056643" y="0"/>
                    <a:pt x="4066798" y="4206"/>
                    <a:pt x="4074285" y="11693"/>
                  </a:cubicBezTo>
                  <a:cubicBezTo>
                    <a:pt x="4081772" y="19180"/>
                    <a:pt x="4085978" y="29334"/>
                    <a:pt x="4085978" y="39922"/>
                  </a:cubicBezTo>
                  <a:lnTo>
                    <a:pt x="4085978" y="1920614"/>
                  </a:lnTo>
                  <a:cubicBezTo>
                    <a:pt x="4085978" y="1942662"/>
                    <a:pt x="4068104" y="1960536"/>
                    <a:pt x="4046055" y="1960536"/>
                  </a:cubicBezTo>
                  <a:lnTo>
                    <a:pt x="39922" y="1960536"/>
                  </a:lnTo>
                  <a:cubicBezTo>
                    <a:pt x="17874" y="1960536"/>
                    <a:pt x="0" y="1942662"/>
                    <a:pt x="0" y="1920614"/>
                  </a:cubicBezTo>
                  <a:lnTo>
                    <a:pt x="0" y="39922"/>
                  </a:lnTo>
                  <a:cubicBezTo>
                    <a:pt x="0" y="17874"/>
                    <a:pt x="17874" y="0"/>
                    <a:pt x="39922" y="0"/>
                  </a:cubicBezTo>
                  <a:close/>
                </a:path>
              </a:pathLst>
            </a:custGeom>
            <a:solidFill>
              <a:srgbClr val="F6EDE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2A9C7B96-67E8-4D49-9350-609591BFE8AE}"/>
              </a:ext>
            </a:extLst>
          </p:cNvPr>
          <p:cNvSpPr/>
          <p:nvPr/>
        </p:nvSpPr>
        <p:spPr>
          <a:xfrm>
            <a:off x="4799213" y="3425667"/>
            <a:ext cx="2083443" cy="19561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 err="1"/>
              <a:t>â</a:t>
            </a:r>
            <a:endParaRPr lang="en-US" sz="9600" dirty="0"/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064C106C-134A-2E85-D987-3C7325739DF0}"/>
              </a:ext>
            </a:extLst>
          </p:cNvPr>
          <p:cNvSpPr/>
          <p:nvPr/>
        </p:nvSpPr>
        <p:spPr>
          <a:xfrm>
            <a:off x="7944066" y="4046980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CECFC0-F5EF-4436-8B1B-E1245B740752}"/>
              </a:ext>
            </a:extLst>
          </p:cNvPr>
          <p:cNvSpPr/>
          <p:nvPr/>
        </p:nvSpPr>
        <p:spPr>
          <a:xfrm>
            <a:off x="10706955" y="3387222"/>
            <a:ext cx="2083443" cy="1956121"/>
          </a:xfrm>
          <a:prstGeom prst="ellipse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dirty="0"/>
              <a:t>ag</a:t>
            </a:r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EC1358-A948-658E-586F-79E15F0C74DE}"/>
              </a:ext>
            </a:extLst>
          </p:cNvPr>
          <p:cNvSpPr/>
          <p:nvPr/>
        </p:nvSpPr>
        <p:spPr>
          <a:xfrm>
            <a:off x="1552074" y="983027"/>
            <a:ext cx="5238588" cy="1307939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ctr"/>
          <a:lstStyle/>
          <a:p>
            <a:pPr algn="ctr"/>
            <a:r>
              <a:rPr lang="en-US" sz="4800" dirty="0" err="1">
                <a:solidFill>
                  <a:schemeClr val="bg1"/>
                </a:solidFill>
              </a:rPr>
              <a:t>llafariaid</a:t>
            </a:r>
            <a:endParaRPr lang="en-US" sz="4800" dirty="0">
              <a:solidFill>
                <a:schemeClr val="bg1"/>
              </a:solidFill>
            </a:endParaRP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0249C2D-66EA-4C73-8F11-0FB89FED5108}"/>
              </a:ext>
            </a:extLst>
          </p:cNvPr>
          <p:cNvSpPr txBox="1"/>
          <p:nvPr/>
        </p:nvSpPr>
        <p:spPr>
          <a:xfrm>
            <a:off x="1482553" y="5866410"/>
            <a:ext cx="1553244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a,e,i,o,u,w,y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115213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TextBox 13">
            <a:extLst>
              <a:ext uri="{FF2B5EF4-FFF2-40B4-BE49-F238E27FC236}">
                <a16:creationId xmlns:a16="http://schemas.microsoft.com/office/drawing/2014/main" id="{36DC19FC-B89D-8341-B3F5-972F1ADF1273}"/>
              </a:ext>
            </a:extLst>
          </p:cNvPr>
          <p:cNvSpPr txBox="1"/>
          <p:nvPr/>
        </p:nvSpPr>
        <p:spPr>
          <a:xfrm>
            <a:off x="887542" y="6496494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Yfed</a:t>
            </a:r>
            <a:endParaRPr lang="en-US" sz="4400" b="1" dirty="0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3886200" y="115606"/>
            <a:ext cx="9982200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9600" b="1" dirty="0" err="1"/>
              <a:t>Peidiwch</a:t>
            </a:r>
            <a:r>
              <a:rPr lang="en-US" sz="9600" b="1" dirty="0"/>
              <a:t>…!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EFCF59C-0A81-51D3-9DB9-0F9F9AF751FC}"/>
              </a:ext>
            </a:extLst>
          </p:cNvPr>
          <p:cNvSpPr txBox="1"/>
          <p:nvPr/>
        </p:nvSpPr>
        <p:spPr>
          <a:xfrm>
            <a:off x="735115" y="6496493"/>
            <a:ext cx="4871016" cy="769441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  <a:r>
              <a:rPr lang="en-US" sz="4400" b="1" u="sng" dirty="0" err="1"/>
              <a:t>y</a:t>
            </a:r>
            <a:r>
              <a:rPr lang="en-US" sz="4400" b="1" dirty="0" err="1"/>
              <a:t>fed</a:t>
            </a:r>
            <a:r>
              <a:rPr lang="en-US" sz="4400" b="1" dirty="0"/>
              <a:t>!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F77AC773-4AF7-EB1B-C536-94CB2712266E}"/>
              </a:ext>
            </a:extLst>
          </p:cNvPr>
          <p:cNvSpPr txBox="1"/>
          <p:nvPr/>
        </p:nvSpPr>
        <p:spPr>
          <a:xfrm>
            <a:off x="6866943" y="6522371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Eistedd</a:t>
            </a:r>
            <a:endParaRPr lang="en-US" sz="4400" b="1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BA46AECA-CB3A-B284-1F31-E04BBD863988}"/>
              </a:ext>
            </a:extLst>
          </p:cNvPr>
          <p:cNvSpPr txBox="1"/>
          <p:nvPr/>
        </p:nvSpPr>
        <p:spPr>
          <a:xfrm>
            <a:off x="5872496" y="6542659"/>
            <a:ext cx="6241525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  <a:r>
              <a:rPr lang="en-US" sz="4400" b="1" u="sng" dirty="0" err="1"/>
              <a:t>e</a:t>
            </a:r>
            <a:r>
              <a:rPr lang="en-US" sz="4400" b="1" dirty="0" err="1"/>
              <a:t>istedd</a:t>
            </a:r>
            <a:r>
              <a:rPr lang="en-US" sz="4400" b="1" dirty="0"/>
              <a:t> </a:t>
            </a:r>
          </a:p>
          <a:p>
            <a:pPr algn="ctr"/>
            <a:r>
              <a:rPr lang="en-US" sz="4400" b="1" dirty="0" err="1"/>
              <a:t>ar</a:t>
            </a:r>
            <a:r>
              <a:rPr lang="en-US" sz="4400" b="1" dirty="0"/>
              <a:t> y </a:t>
            </a:r>
            <a:r>
              <a:rPr lang="en-US" sz="4400" b="1" dirty="0" err="1"/>
              <a:t>coridor</a:t>
            </a:r>
            <a:r>
              <a:rPr lang="en-US" sz="4400" b="1" dirty="0"/>
              <a:t>!</a:t>
            </a:r>
          </a:p>
        </p:txBody>
      </p:sp>
      <p:pic>
        <p:nvPicPr>
          <p:cNvPr id="34" name="Picture 33" descr="A person sitting cross legged with his hand on his chin&#10;&#10;Description automatically generated">
            <a:extLst>
              <a:ext uri="{FF2B5EF4-FFF2-40B4-BE49-F238E27FC236}">
                <a16:creationId xmlns:a16="http://schemas.microsoft.com/office/drawing/2014/main" id="{E21DEE0A-74B7-8831-5B1B-213F0D70E1B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7196536" y="2343957"/>
            <a:ext cx="3459815" cy="3741512"/>
          </a:xfrm>
          <a:prstGeom prst="rect">
            <a:avLst/>
          </a:prstGeom>
        </p:spPr>
      </p:pic>
      <p:pic>
        <p:nvPicPr>
          <p:cNvPr id="37" name="Picture 36" descr="A red and white soda can&#10;&#10;Description automatically generated">
            <a:extLst>
              <a:ext uri="{FF2B5EF4-FFF2-40B4-BE49-F238E27FC236}">
                <a16:creationId xmlns:a16="http://schemas.microsoft.com/office/drawing/2014/main" id="{A3C75F2C-8145-134E-F5A4-7B90A5E300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5"/>
              </a:ext>
            </a:extLst>
          </a:blip>
          <a:stretch>
            <a:fillRect/>
          </a:stretch>
        </p:blipFill>
        <p:spPr>
          <a:xfrm>
            <a:off x="2211172" y="2245250"/>
            <a:ext cx="1918901" cy="3741513"/>
          </a:xfrm>
          <a:prstGeom prst="rect">
            <a:avLst/>
          </a:prstGeom>
        </p:spPr>
      </p:pic>
      <p:pic>
        <p:nvPicPr>
          <p:cNvPr id="39" name="Picture 38">
            <a:extLst>
              <a:ext uri="{FF2B5EF4-FFF2-40B4-BE49-F238E27FC236}">
                <a16:creationId xmlns:a16="http://schemas.microsoft.com/office/drawing/2014/main" id="{11A68E43-6C85-DFE0-41AD-B0F5B1F00665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1909" y="2041012"/>
            <a:ext cx="3928579" cy="3928579"/>
          </a:xfrm>
          <a:prstGeom prst="rect">
            <a:avLst/>
          </a:prstGeom>
        </p:spPr>
      </p:pic>
      <p:pic>
        <p:nvPicPr>
          <p:cNvPr id="40" name="Picture 39">
            <a:extLst>
              <a:ext uri="{FF2B5EF4-FFF2-40B4-BE49-F238E27FC236}">
                <a16:creationId xmlns:a16="http://schemas.microsoft.com/office/drawing/2014/main" id="{59975BE2-5753-0579-FC11-4F50849C194F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950287" y="2090356"/>
            <a:ext cx="3952312" cy="3952312"/>
          </a:xfrm>
          <a:prstGeom prst="rect">
            <a:avLst/>
          </a:prstGeom>
        </p:spPr>
      </p:pic>
      <p:pic>
        <p:nvPicPr>
          <p:cNvPr id="42" name="Picture 41" descr="A hand holding a pen&#10;&#10;Description automatically generated">
            <a:extLst>
              <a:ext uri="{FF2B5EF4-FFF2-40B4-BE49-F238E27FC236}">
                <a16:creationId xmlns:a16="http://schemas.microsoft.com/office/drawing/2014/main" id="{FB1EDD61-3C8A-EF56-A6DF-917C20772FC6}"/>
              </a:ext>
            </a:extLst>
          </p:cNvPr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8"/>
              </a:ext>
            </a:extLst>
          </a:blip>
          <a:stretch>
            <a:fillRect/>
          </a:stretch>
        </p:blipFill>
        <p:spPr>
          <a:xfrm>
            <a:off x="13563600" y="2113793"/>
            <a:ext cx="2824668" cy="4100325"/>
          </a:xfrm>
          <a:prstGeom prst="rect">
            <a:avLst/>
          </a:prstGeom>
        </p:spPr>
      </p:pic>
      <p:sp>
        <p:nvSpPr>
          <p:cNvPr id="43" name="TextBox 42">
            <a:extLst>
              <a:ext uri="{FF2B5EF4-FFF2-40B4-BE49-F238E27FC236}">
                <a16:creationId xmlns:a16="http://schemas.microsoft.com/office/drawing/2014/main" id="{A96B5D57-91BC-DA4E-9BD6-1CA20DBF065C}"/>
              </a:ext>
            </a:extLst>
          </p:cNvPr>
          <p:cNvSpPr txBox="1"/>
          <p:nvPr/>
        </p:nvSpPr>
        <p:spPr>
          <a:xfrm>
            <a:off x="12537424" y="6568119"/>
            <a:ext cx="4252632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Ysgrifennu</a:t>
            </a:r>
            <a:endParaRPr lang="en-US" sz="4400" b="1" dirty="0"/>
          </a:p>
        </p:txBody>
      </p:sp>
      <p:sp>
        <p:nvSpPr>
          <p:cNvPr id="44" name="TextBox 43">
            <a:extLst>
              <a:ext uri="{FF2B5EF4-FFF2-40B4-BE49-F238E27FC236}">
                <a16:creationId xmlns:a16="http://schemas.microsoft.com/office/drawing/2014/main" id="{83A16D1F-D087-8CF2-5AB4-9535AB2D028D}"/>
              </a:ext>
            </a:extLst>
          </p:cNvPr>
          <p:cNvSpPr txBox="1"/>
          <p:nvPr/>
        </p:nvSpPr>
        <p:spPr>
          <a:xfrm>
            <a:off x="11692705" y="6542659"/>
            <a:ext cx="6241525" cy="1446550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4400" b="1" dirty="0" err="1"/>
              <a:t>Peidiwch</a:t>
            </a:r>
            <a:r>
              <a:rPr lang="en-US" sz="4400" b="1" dirty="0"/>
              <a:t> </a:t>
            </a:r>
            <a:r>
              <a:rPr lang="en-US" sz="4400" b="1" dirty="0">
                <a:solidFill>
                  <a:srgbClr val="FF0000"/>
                </a:solidFill>
              </a:rPr>
              <a:t>ag</a:t>
            </a:r>
            <a:r>
              <a:rPr lang="en-US" sz="4400" b="1" dirty="0"/>
              <a:t> </a:t>
            </a:r>
          </a:p>
          <a:p>
            <a:pPr algn="ctr"/>
            <a:r>
              <a:rPr lang="en-US" sz="4400" b="1" u="sng" dirty="0" err="1"/>
              <a:t>y</a:t>
            </a:r>
            <a:r>
              <a:rPr lang="en-US" sz="4400" b="1" dirty="0" err="1"/>
              <a:t>sgrifennu</a:t>
            </a:r>
            <a:r>
              <a:rPr lang="en-US" sz="4400" b="1" dirty="0"/>
              <a:t> </a:t>
            </a:r>
            <a:r>
              <a:rPr lang="en-US" sz="4400" b="1" dirty="0" err="1"/>
              <a:t>eto</a:t>
            </a:r>
            <a:r>
              <a:rPr lang="en-US" sz="4400" b="1" dirty="0"/>
              <a:t>!</a:t>
            </a:r>
          </a:p>
        </p:txBody>
      </p:sp>
      <p:pic>
        <p:nvPicPr>
          <p:cNvPr id="45" name="Picture 44">
            <a:extLst>
              <a:ext uri="{FF2B5EF4-FFF2-40B4-BE49-F238E27FC236}">
                <a16:creationId xmlns:a16="http://schemas.microsoft.com/office/drawing/2014/main" id="{DDA6274C-C6D3-6ADF-E57E-0C1B5A64231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2934754" y="2113793"/>
            <a:ext cx="3928875" cy="39288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6069102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3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8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26" grpId="0" animBg="1"/>
      <p:bldP spid="44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2" name="Rectangle 11">
            <a:extLst>
              <a:ext uri="{FF2B5EF4-FFF2-40B4-BE49-F238E27FC236}">
                <a16:creationId xmlns:a16="http://schemas.microsoft.com/office/drawing/2014/main" id="{53F29798-D584-4792-9B62-3F5F5C36D61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8283428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FAE4E040-FA02-947B-AF71-C167C49F3714}"/>
              </a:ext>
            </a:extLst>
          </p:cNvPr>
          <p:cNvSpPr txBox="1"/>
          <p:nvPr/>
        </p:nvSpPr>
        <p:spPr>
          <a:xfrm>
            <a:off x="1257300" y="277207"/>
            <a:ext cx="15773400" cy="225882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7800" b="1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Peidiwch…!</a:t>
            </a:r>
          </a:p>
        </p:txBody>
      </p:sp>
      <p:pic>
        <p:nvPicPr>
          <p:cNvPr id="5" name="Picture 4" descr="A person writing on a book&#10;&#10;Description automatically generated">
            <a:extLst>
              <a:ext uri="{FF2B5EF4-FFF2-40B4-BE49-F238E27FC236}">
                <a16:creationId xmlns:a16="http://schemas.microsoft.com/office/drawing/2014/main" id="{9B6E5B29-7870-050A-B6F5-5A7BCA3D3C95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895158" y="2536032"/>
            <a:ext cx="9018250" cy="679596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BFE43710-F5AF-F7E6-AF87-86C8629F348D}"/>
              </a:ext>
            </a:extLst>
          </p:cNvPr>
          <p:cNvSpPr txBox="1"/>
          <p:nvPr/>
        </p:nvSpPr>
        <p:spPr>
          <a:xfrm>
            <a:off x="11077031" y="7129564"/>
            <a:ext cx="4667966" cy="23652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777240">
              <a:spcAft>
                <a:spcPts val="600"/>
              </a:spcAft>
            </a:pP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ag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u="sng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a</a:t>
            </a: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nghofio’r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cartref</a:t>
            </a:r>
            <a:r>
              <a:rPr lang="en-US" sz="4590" b="1" kern="1200">
                <a:solidFill>
                  <a:schemeClr val="dk1"/>
                </a:solidFill>
                <a:latin typeface="+mn-lt"/>
                <a:ea typeface="+mn-ea"/>
                <a:cs typeface="+mn-cs"/>
              </a:rPr>
              <a:t>!</a:t>
            </a:r>
            <a:endParaRPr lang="en-US" sz="5400" b="1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90A3DE0-8D0C-D939-3028-679F5C05E2FD}"/>
              </a:ext>
            </a:extLst>
          </p:cNvPr>
          <p:cNvSpPr txBox="1"/>
          <p:nvPr/>
        </p:nvSpPr>
        <p:spPr>
          <a:xfrm>
            <a:off x="2543003" y="7105332"/>
            <a:ext cx="4667966" cy="2365263"/>
          </a:xfrm>
          <a:prstGeom prst="rect">
            <a:avLst/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 defTabSz="777240">
              <a:spcAft>
                <a:spcPts val="600"/>
              </a:spcAft>
            </a:pP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Peidiwch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  <a:r>
              <a:rPr lang="en-US" sz="4590" b="1" kern="1200" dirty="0">
                <a:solidFill>
                  <a:srgbClr val="FF0000"/>
                </a:solidFill>
                <a:latin typeface="+mn-lt"/>
                <a:ea typeface="+mn-ea"/>
                <a:cs typeface="+mn-cs"/>
              </a:rPr>
              <a:t>ag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u="sng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a</a:t>
            </a: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nghofio’r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 </a:t>
            </a:r>
          </a:p>
          <a:p>
            <a:pPr algn="ctr" defTabSz="777240">
              <a:spcAft>
                <a:spcPts val="600"/>
              </a:spcAft>
            </a:pPr>
            <a:r>
              <a:rPr lang="en-US" sz="4590" b="1" kern="1200" dirty="0" err="1">
                <a:solidFill>
                  <a:schemeClr val="dk1"/>
                </a:solidFill>
                <a:latin typeface="+mn-lt"/>
                <a:ea typeface="+mn-ea"/>
                <a:cs typeface="+mn-cs"/>
              </a:rPr>
              <a:t>gwaith</a:t>
            </a:r>
            <a:r>
              <a:rPr lang="en-US" sz="4590" b="1" kern="1200" dirty="0">
                <a:solidFill>
                  <a:schemeClr val="dk1"/>
                </a:solidFill>
                <a:latin typeface="+mn-lt"/>
                <a:ea typeface="+mn-ea"/>
                <a:cs typeface="+mn-cs"/>
              </a:rPr>
              <a:t>!</a:t>
            </a:r>
            <a:endParaRPr lang="en-US" sz="5400" b="1" dirty="0"/>
          </a:p>
        </p:txBody>
      </p:sp>
    </p:spTree>
    <p:extLst>
      <p:ext uri="{BB962C8B-B14F-4D97-AF65-F5344CB8AC3E}">
        <p14:creationId xmlns:p14="http://schemas.microsoft.com/office/powerpoint/2010/main" val="35220912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0D5034-368F-06AD-FF16-53F20AFC88F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95400" y="495300"/>
            <a:ext cx="15697200" cy="1143000"/>
          </a:xfrm>
        </p:spPr>
        <p:txBody>
          <a:bodyPr>
            <a:normAutofit/>
          </a:bodyPr>
          <a:lstStyle/>
          <a:p>
            <a:r>
              <a:rPr lang="en-US" sz="6000" b="1" dirty="0"/>
              <a:t>‘</a:t>
            </a:r>
            <a:r>
              <a:rPr lang="en-US" sz="6000" b="1" dirty="0" err="1"/>
              <a:t>Peidiwch</a:t>
            </a:r>
            <a:r>
              <a:rPr lang="en-US" sz="6000" b="1" dirty="0"/>
              <a:t> </a:t>
            </a:r>
            <a:r>
              <a:rPr lang="en-US" sz="6000" b="1" dirty="0" err="1">
                <a:solidFill>
                  <a:srgbClr val="0070C0"/>
                </a:solidFill>
              </a:rPr>
              <a:t>â</a:t>
            </a:r>
            <a:r>
              <a:rPr lang="en-US" sz="6000" b="1" dirty="0"/>
              <a:t>…’ neu ‘</a:t>
            </a:r>
            <a:r>
              <a:rPr lang="en-US" sz="6000" b="1" dirty="0" err="1"/>
              <a:t>Peidiwch</a:t>
            </a:r>
            <a:r>
              <a:rPr lang="en-US" sz="6000" b="1" dirty="0"/>
              <a:t> </a:t>
            </a:r>
            <a:r>
              <a:rPr lang="en-US" sz="6000" b="1" dirty="0">
                <a:solidFill>
                  <a:srgbClr val="0070C0"/>
                </a:solidFill>
              </a:rPr>
              <a:t>ag</a:t>
            </a:r>
            <a:r>
              <a:rPr lang="en-US" sz="6000" b="1" dirty="0"/>
              <a:t>…’?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59B9572-BC56-94FE-7265-ACED38EDF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308847" y="2324100"/>
            <a:ext cx="12192000" cy="7010400"/>
          </a:xfrm>
        </p:spPr>
        <p:txBody>
          <a:bodyPr>
            <a:normAutofit fontScale="92500" lnSpcReduction="20000"/>
          </a:bodyPr>
          <a:lstStyle/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dawnsio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anghofio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yfed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mynd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eistedd</a:t>
            </a:r>
            <a:r>
              <a:rPr lang="en-US" sz="4800" dirty="0"/>
              <a:t>. 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ysgrifennu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edrych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bwyta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bod </a:t>
            </a:r>
            <a:r>
              <a:rPr lang="en-US" sz="4800" dirty="0" err="1"/>
              <a:t>yn</a:t>
            </a:r>
            <a:r>
              <a:rPr lang="en-US" sz="4800" dirty="0"/>
              <a:t> </a:t>
            </a:r>
            <a:r>
              <a:rPr lang="en-US" sz="4800" dirty="0" err="1"/>
              <a:t>hwyr</a:t>
            </a:r>
            <a:r>
              <a:rPr lang="en-US" sz="4800" dirty="0"/>
              <a:t>.</a:t>
            </a:r>
          </a:p>
          <a:p>
            <a:pPr marL="914400" indent="-914400">
              <a:buAutoNum type="arabicPeriod"/>
            </a:pPr>
            <a:r>
              <a:rPr lang="en-US" sz="4800" dirty="0" err="1"/>
              <a:t>Peidiwch</a:t>
            </a:r>
            <a:r>
              <a:rPr lang="en-US" sz="4800" dirty="0"/>
              <a:t> _____ </a:t>
            </a:r>
            <a:r>
              <a:rPr lang="en-US" sz="4800" dirty="0" err="1"/>
              <a:t>gwthio</a:t>
            </a:r>
            <a:r>
              <a:rPr lang="en-US" sz="4800" dirty="0"/>
              <a:t>. 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6A6934A1-C21C-3BAA-BA82-40F154EFC48E}"/>
              </a:ext>
            </a:extLst>
          </p:cNvPr>
          <p:cNvSpPr txBox="1"/>
          <p:nvPr/>
        </p:nvSpPr>
        <p:spPr>
          <a:xfrm>
            <a:off x="4719918" y="2217785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A5D9188-99F6-D1FC-53AB-071628B14262}"/>
              </a:ext>
            </a:extLst>
          </p:cNvPr>
          <p:cNvSpPr txBox="1"/>
          <p:nvPr/>
        </p:nvSpPr>
        <p:spPr>
          <a:xfrm>
            <a:off x="4719918" y="4288303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EBEED9EB-9729-BF7B-904A-90255BE5556A}"/>
              </a:ext>
            </a:extLst>
          </p:cNvPr>
          <p:cNvSpPr txBox="1"/>
          <p:nvPr/>
        </p:nvSpPr>
        <p:spPr>
          <a:xfrm>
            <a:off x="4719918" y="6898837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96F98BB8-5085-7BD6-AA20-C7C2FE2E11AF}"/>
              </a:ext>
            </a:extLst>
          </p:cNvPr>
          <p:cNvSpPr txBox="1"/>
          <p:nvPr/>
        </p:nvSpPr>
        <p:spPr>
          <a:xfrm>
            <a:off x="4684059" y="7577913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15D0543C-7F5F-94E2-39CE-7F319ACCD320}"/>
              </a:ext>
            </a:extLst>
          </p:cNvPr>
          <p:cNvSpPr txBox="1"/>
          <p:nvPr/>
        </p:nvSpPr>
        <p:spPr>
          <a:xfrm>
            <a:off x="4684059" y="8256989"/>
            <a:ext cx="990600" cy="584775"/>
          </a:xfrm>
          <a:prstGeom prst="rect">
            <a:avLst/>
          </a:prstGeom>
          <a:solidFill>
            <a:srgbClr val="0070C0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 err="1">
                <a:solidFill>
                  <a:schemeClr val="bg1"/>
                </a:solidFill>
              </a:rPr>
              <a:t>â</a:t>
            </a:r>
            <a:endParaRPr lang="en-US" sz="3200" b="1" dirty="0">
              <a:solidFill>
                <a:schemeClr val="bg1"/>
              </a:solidFill>
            </a:endParaRPr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93CF0E58-E9A5-C0C2-E9E2-FC71AFE1B66A}"/>
              </a:ext>
            </a:extLst>
          </p:cNvPr>
          <p:cNvSpPr txBox="1"/>
          <p:nvPr/>
        </p:nvSpPr>
        <p:spPr>
          <a:xfrm>
            <a:off x="4719918" y="2875865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74433610-B575-7E90-EA5F-B59099AA588C}"/>
              </a:ext>
            </a:extLst>
          </p:cNvPr>
          <p:cNvSpPr txBox="1"/>
          <p:nvPr/>
        </p:nvSpPr>
        <p:spPr>
          <a:xfrm>
            <a:off x="4719918" y="3554941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E329884-A3E4-400A-C5FB-400293EC5109}"/>
              </a:ext>
            </a:extLst>
          </p:cNvPr>
          <p:cNvSpPr txBox="1"/>
          <p:nvPr/>
        </p:nvSpPr>
        <p:spPr>
          <a:xfrm>
            <a:off x="4684059" y="4894354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14A517A2-4D7F-17D1-D9A5-EBE0DCDD3265}"/>
              </a:ext>
            </a:extLst>
          </p:cNvPr>
          <p:cNvSpPr txBox="1"/>
          <p:nvPr/>
        </p:nvSpPr>
        <p:spPr>
          <a:xfrm>
            <a:off x="4693024" y="5573430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15927D1A-78D5-7032-0CAB-A3E058BC40E0}"/>
              </a:ext>
            </a:extLst>
          </p:cNvPr>
          <p:cNvSpPr txBox="1"/>
          <p:nvPr/>
        </p:nvSpPr>
        <p:spPr>
          <a:xfrm>
            <a:off x="4684059" y="6236133"/>
            <a:ext cx="990600" cy="584775"/>
          </a:xfrm>
          <a:prstGeom prst="rect">
            <a:avLst/>
          </a:prstGeom>
          <a:solidFill>
            <a:schemeClr val="accent5">
              <a:lumMod val="40000"/>
              <a:lumOff val="60000"/>
            </a:schemeClr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ag</a:t>
            </a:r>
          </a:p>
        </p:txBody>
      </p:sp>
      <p:pic>
        <p:nvPicPr>
          <p:cNvPr id="21" name="Picture 20" descr="A yellow circle with a black question mark&#10;&#10;Description automatically generated">
            <a:extLst>
              <a:ext uri="{FF2B5EF4-FFF2-40B4-BE49-F238E27FC236}">
                <a16:creationId xmlns:a16="http://schemas.microsoft.com/office/drawing/2014/main" id="{9C99A2D1-9C0E-5FB8-5F85-C6CC7ED0D70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11277600" y="3145239"/>
            <a:ext cx="4817661" cy="48176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15539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5" grpId="0" animBg="1"/>
      <p:bldP spid="16" grpId="0" animBg="1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" name="Group 3"/>
          <p:cNvGrpSpPr/>
          <p:nvPr/>
        </p:nvGrpSpPr>
        <p:grpSpPr>
          <a:xfrm>
            <a:off x="1028700" y="280145"/>
            <a:ext cx="16534521" cy="8481400"/>
            <a:chOff x="0" y="-85725"/>
            <a:chExt cx="4354771" cy="2233785"/>
          </a:xfrm>
        </p:grpSpPr>
        <p:sp>
          <p:nvSpPr>
            <p:cNvPr id="4" name="Freeform 4"/>
            <p:cNvSpPr/>
            <p:nvPr/>
          </p:nvSpPr>
          <p:spPr>
            <a:xfrm>
              <a:off x="0" y="0"/>
              <a:ext cx="4354771" cy="2148060"/>
            </a:xfrm>
            <a:custGeom>
              <a:avLst/>
              <a:gdLst/>
              <a:ahLst/>
              <a:cxnLst/>
              <a:rect l="l" t="t" r="r" b="b"/>
              <a:pathLst>
                <a:path w="4354771" h="2148060">
                  <a:moveTo>
                    <a:pt x="37458" y="0"/>
                  </a:moveTo>
                  <a:lnTo>
                    <a:pt x="4317313" y="0"/>
                  </a:lnTo>
                  <a:cubicBezTo>
                    <a:pt x="4338000" y="0"/>
                    <a:pt x="4354771" y="16771"/>
                    <a:pt x="4354771" y="37458"/>
                  </a:cubicBezTo>
                  <a:lnTo>
                    <a:pt x="4354771" y="2110601"/>
                  </a:lnTo>
                  <a:cubicBezTo>
                    <a:pt x="4354771" y="2120536"/>
                    <a:pt x="4350824" y="2130064"/>
                    <a:pt x="4343800" y="2137088"/>
                  </a:cubicBezTo>
                  <a:cubicBezTo>
                    <a:pt x="4336775" y="2144113"/>
                    <a:pt x="4327247" y="2148060"/>
                    <a:pt x="4317313" y="2148060"/>
                  </a:cubicBezTo>
                  <a:lnTo>
                    <a:pt x="37458" y="2148060"/>
                  </a:lnTo>
                  <a:cubicBezTo>
                    <a:pt x="27524" y="2148060"/>
                    <a:pt x="17996" y="2144113"/>
                    <a:pt x="10971" y="2137088"/>
                  </a:cubicBezTo>
                  <a:cubicBezTo>
                    <a:pt x="3946" y="2130064"/>
                    <a:pt x="0" y="2120536"/>
                    <a:pt x="0" y="2110601"/>
                  </a:cubicBezTo>
                  <a:lnTo>
                    <a:pt x="0" y="37458"/>
                  </a:lnTo>
                  <a:cubicBezTo>
                    <a:pt x="0" y="27524"/>
                    <a:pt x="3946" y="17996"/>
                    <a:pt x="10971" y="10971"/>
                  </a:cubicBezTo>
                  <a:cubicBezTo>
                    <a:pt x="17996" y="3946"/>
                    <a:pt x="27524" y="0"/>
                    <a:pt x="37458" y="0"/>
                  </a:cubicBezTo>
                  <a:close/>
                </a:path>
              </a:pathLst>
            </a:custGeom>
            <a:solidFill>
              <a:srgbClr val="F093CE"/>
            </a:solidFill>
          </p:spPr>
          <p:txBody>
            <a:bodyPr/>
            <a:lstStyle/>
            <a:p>
              <a:endParaRPr lang="en-US" dirty="0"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1536911" y="1028700"/>
            <a:ext cx="15513946" cy="7443911"/>
            <a:chOff x="0" y="0"/>
            <a:chExt cx="4085978" cy="1960536"/>
          </a:xfrm>
        </p:grpSpPr>
        <p:sp>
          <p:nvSpPr>
            <p:cNvPr id="7" name="Freeform 7"/>
            <p:cNvSpPr/>
            <p:nvPr/>
          </p:nvSpPr>
          <p:spPr>
            <a:xfrm>
              <a:off x="0" y="0"/>
              <a:ext cx="4085978" cy="1960536"/>
            </a:xfrm>
            <a:custGeom>
              <a:avLst/>
              <a:gdLst/>
              <a:ahLst/>
              <a:cxnLst/>
              <a:rect l="l" t="t" r="r" b="b"/>
              <a:pathLst>
                <a:path w="4085978" h="1960536">
                  <a:moveTo>
                    <a:pt x="39922" y="0"/>
                  </a:moveTo>
                  <a:lnTo>
                    <a:pt x="4046055" y="0"/>
                  </a:lnTo>
                  <a:cubicBezTo>
                    <a:pt x="4056643" y="0"/>
                    <a:pt x="4066798" y="4206"/>
                    <a:pt x="4074285" y="11693"/>
                  </a:cubicBezTo>
                  <a:cubicBezTo>
                    <a:pt x="4081772" y="19180"/>
                    <a:pt x="4085978" y="29334"/>
                    <a:pt x="4085978" y="39922"/>
                  </a:cubicBezTo>
                  <a:lnTo>
                    <a:pt x="4085978" y="1920614"/>
                  </a:lnTo>
                  <a:cubicBezTo>
                    <a:pt x="4085978" y="1942662"/>
                    <a:pt x="4068104" y="1960536"/>
                    <a:pt x="4046055" y="1960536"/>
                  </a:cubicBezTo>
                  <a:lnTo>
                    <a:pt x="39922" y="1960536"/>
                  </a:lnTo>
                  <a:cubicBezTo>
                    <a:pt x="17874" y="1960536"/>
                    <a:pt x="0" y="1942662"/>
                    <a:pt x="0" y="1920614"/>
                  </a:cubicBezTo>
                  <a:lnTo>
                    <a:pt x="0" y="39922"/>
                  </a:lnTo>
                  <a:cubicBezTo>
                    <a:pt x="0" y="17874"/>
                    <a:pt x="17874" y="0"/>
                    <a:pt x="39922" y="0"/>
                  </a:cubicBezTo>
                  <a:close/>
                </a:path>
              </a:pathLst>
            </a:custGeom>
            <a:solidFill>
              <a:srgbClr val="F6EDE1"/>
            </a:solidFill>
          </p:spPr>
        </p:sp>
        <p:sp>
          <p:nvSpPr>
            <p:cNvPr id="8" name="TextBox 8"/>
            <p:cNvSpPr txBox="1"/>
            <p:nvPr/>
          </p:nvSpPr>
          <p:spPr>
            <a:xfrm>
              <a:off x="0" y="-85725"/>
              <a:ext cx="812800" cy="898525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2239"/>
                </a:lnSpc>
              </a:pPr>
              <a:endParaRPr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2A9C7B96-67E8-4D49-9350-609591BFE8AE}"/>
              </a:ext>
            </a:extLst>
          </p:cNvPr>
          <p:cNvSpPr/>
          <p:nvPr/>
        </p:nvSpPr>
        <p:spPr>
          <a:xfrm>
            <a:off x="3220866" y="3281208"/>
            <a:ext cx="2083443" cy="1956121"/>
          </a:xfrm>
          <a:prstGeom prst="ellipse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9600" err="1"/>
              <a:t>â</a:t>
            </a:r>
            <a:endParaRPr lang="en-US" sz="9600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D6257C05-36D0-9C08-402E-7C41D7A83715}"/>
              </a:ext>
            </a:extLst>
          </p:cNvPr>
          <p:cNvSpPr/>
          <p:nvPr/>
        </p:nvSpPr>
        <p:spPr>
          <a:xfrm>
            <a:off x="7184956" y="2380733"/>
            <a:ext cx="3518309" cy="3328414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dirty="0"/>
              <a:t>p</a:t>
            </a:r>
          </a:p>
          <a:p>
            <a:pPr algn="ctr"/>
            <a:r>
              <a:rPr lang="en-US" sz="5400" dirty="0"/>
              <a:t>t</a:t>
            </a:r>
          </a:p>
          <a:p>
            <a:pPr algn="ctr"/>
            <a:r>
              <a:rPr lang="en-US" sz="5400" dirty="0"/>
              <a:t>c</a:t>
            </a:r>
          </a:p>
        </p:txBody>
      </p:sp>
      <p:sp>
        <p:nvSpPr>
          <p:cNvPr id="19" name="Right Arrow 18">
            <a:extLst>
              <a:ext uri="{FF2B5EF4-FFF2-40B4-BE49-F238E27FC236}">
                <a16:creationId xmlns:a16="http://schemas.microsoft.com/office/drawing/2014/main" id="{064C106C-134A-2E85-D987-3C7325739DF0}"/>
              </a:ext>
            </a:extLst>
          </p:cNvPr>
          <p:cNvSpPr/>
          <p:nvPr/>
        </p:nvSpPr>
        <p:spPr>
          <a:xfrm>
            <a:off x="4983333" y="3796497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Oval 20">
            <a:extLst>
              <a:ext uri="{FF2B5EF4-FFF2-40B4-BE49-F238E27FC236}">
                <a16:creationId xmlns:a16="http://schemas.microsoft.com/office/drawing/2014/main" id="{D876C844-97FA-477C-D153-91005DF89276}"/>
              </a:ext>
            </a:extLst>
          </p:cNvPr>
          <p:cNvSpPr/>
          <p:nvPr/>
        </p:nvSpPr>
        <p:spPr>
          <a:xfrm>
            <a:off x="12210918" y="1356577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ph</a:t>
            </a:r>
            <a:endParaRPr lang="en-US" sz="3600" dirty="0"/>
          </a:p>
        </p:txBody>
      </p:sp>
      <p:sp>
        <p:nvSpPr>
          <p:cNvPr id="22" name="Oval 21">
            <a:extLst>
              <a:ext uri="{FF2B5EF4-FFF2-40B4-BE49-F238E27FC236}">
                <a16:creationId xmlns:a16="http://schemas.microsoft.com/office/drawing/2014/main" id="{FACECFC0-F5EF-4436-8B1B-E1245B740752}"/>
              </a:ext>
            </a:extLst>
          </p:cNvPr>
          <p:cNvSpPr/>
          <p:nvPr/>
        </p:nvSpPr>
        <p:spPr>
          <a:xfrm>
            <a:off x="12864283" y="3705527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th</a:t>
            </a:r>
            <a:endParaRPr lang="en-US" sz="3600" dirty="0"/>
          </a:p>
        </p:txBody>
      </p:sp>
      <p:sp>
        <p:nvSpPr>
          <p:cNvPr id="23" name="Oval 22">
            <a:extLst>
              <a:ext uri="{FF2B5EF4-FFF2-40B4-BE49-F238E27FC236}">
                <a16:creationId xmlns:a16="http://schemas.microsoft.com/office/drawing/2014/main" id="{B342D905-08AC-8E35-833B-A8D6BBA5128D}"/>
              </a:ext>
            </a:extLst>
          </p:cNvPr>
          <p:cNvSpPr/>
          <p:nvPr/>
        </p:nvSpPr>
        <p:spPr>
          <a:xfrm>
            <a:off x="11565249" y="5922351"/>
            <a:ext cx="2083443" cy="1956121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600" dirty="0" err="1"/>
              <a:t>ch</a:t>
            </a:r>
            <a:endParaRPr lang="en-US" sz="3600" dirty="0"/>
          </a:p>
        </p:txBody>
      </p:sp>
      <p:sp>
        <p:nvSpPr>
          <p:cNvPr id="24" name="Right Arrow 23">
            <a:extLst>
              <a:ext uri="{FF2B5EF4-FFF2-40B4-BE49-F238E27FC236}">
                <a16:creationId xmlns:a16="http://schemas.microsoft.com/office/drawing/2014/main" id="{CCE11AFB-89CB-5357-9C48-200C90D45CB1}"/>
              </a:ext>
            </a:extLst>
          </p:cNvPr>
          <p:cNvSpPr/>
          <p:nvPr/>
        </p:nvSpPr>
        <p:spPr>
          <a:xfrm rot="380150">
            <a:off x="10861181" y="3999165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5" name="Right Arrow 24">
            <a:extLst>
              <a:ext uri="{FF2B5EF4-FFF2-40B4-BE49-F238E27FC236}">
                <a16:creationId xmlns:a16="http://schemas.microsoft.com/office/drawing/2014/main" id="{8979A0AB-FCEE-308A-11B4-0C62455ED1C1}"/>
              </a:ext>
            </a:extLst>
          </p:cNvPr>
          <p:cNvSpPr/>
          <p:nvPr/>
        </p:nvSpPr>
        <p:spPr>
          <a:xfrm rot="1926435">
            <a:off x="9991423" y="5484979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6" name="Right Arrow 25">
            <a:extLst>
              <a:ext uri="{FF2B5EF4-FFF2-40B4-BE49-F238E27FC236}">
                <a16:creationId xmlns:a16="http://schemas.microsoft.com/office/drawing/2014/main" id="{3D24DB5D-0432-1465-14D4-F6A2525E675E}"/>
              </a:ext>
            </a:extLst>
          </p:cNvPr>
          <p:cNvSpPr/>
          <p:nvPr/>
        </p:nvSpPr>
        <p:spPr>
          <a:xfrm rot="20750980">
            <a:off x="10470458" y="2606848"/>
            <a:ext cx="1701479" cy="636607"/>
          </a:xfrm>
          <a:prstGeom prst="rightArrow">
            <a:avLst/>
          </a:prstGeom>
          <a:solidFill>
            <a:srgbClr val="E45E53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Rectangle 26">
            <a:extLst>
              <a:ext uri="{FF2B5EF4-FFF2-40B4-BE49-F238E27FC236}">
                <a16:creationId xmlns:a16="http://schemas.microsoft.com/office/drawing/2014/main" id="{C4EC1358-A948-658E-586F-79E15F0C74DE}"/>
              </a:ext>
            </a:extLst>
          </p:cNvPr>
          <p:cNvSpPr/>
          <p:nvPr/>
        </p:nvSpPr>
        <p:spPr>
          <a:xfrm>
            <a:off x="1536911" y="1024003"/>
            <a:ext cx="5147901" cy="1307939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5400" b="1" dirty="0" err="1">
                <a:solidFill>
                  <a:schemeClr val="tx1"/>
                </a:solidFill>
              </a:rPr>
              <a:t>Treiglad</a:t>
            </a:r>
            <a:r>
              <a:rPr lang="en-US" sz="5400" b="1" dirty="0">
                <a:solidFill>
                  <a:schemeClr val="tx1"/>
                </a:solidFill>
              </a:rPr>
              <a:t> </a:t>
            </a:r>
            <a:r>
              <a:rPr lang="en-US" sz="5400" b="1" dirty="0" err="1">
                <a:solidFill>
                  <a:schemeClr val="tx1"/>
                </a:solidFill>
              </a:rPr>
              <a:t>Llaes</a:t>
            </a:r>
            <a:r>
              <a:rPr lang="en-US" sz="5400" b="1" dirty="0">
                <a:solidFill>
                  <a:schemeClr val="tx1"/>
                </a:solidFill>
              </a:rPr>
              <a:t> </a:t>
            </a:r>
          </a:p>
          <a:p>
            <a:pPr algn="ctr"/>
            <a:r>
              <a:rPr lang="en-US" sz="3600" i="1" dirty="0">
                <a:solidFill>
                  <a:schemeClr val="tx1"/>
                </a:solidFill>
              </a:rPr>
              <a:t>(Aspirate Mutation)</a:t>
            </a:r>
          </a:p>
        </p:txBody>
      </p:sp>
    </p:spTree>
    <p:extLst>
      <p:ext uri="{BB962C8B-B14F-4D97-AF65-F5344CB8AC3E}">
        <p14:creationId xmlns:p14="http://schemas.microsoft.com/office/powerpoint/2010/main" val="19032312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animBg="1"/>
      <p:bldP spid="21" grpId="0" animBg="1"/>
      <p:bldP spid="22" grpId="0" animBg="1"/>
      <p:bldP spid="23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>
            <a:extLst>
              <a:ext uri="{FF2B5EF4-FFF2-40B4-BE49-F238E27FC236}">
                <a16:creationId xmlns:a16="http://schemas.microsoft.com/office/drawing/2014/main" id="{10F1F7B3-876C-5F6F-DEA5-B87799BC3F44}"/>
              </a:ext>
            </a:extLst>
          </p:cNvPr>
          <p:cNvSpPr/>
          <p:nvPr/>
        </p:nvSpPr>
        <p:spPr>
          <a:xfrm>
            <a:off x="3433969" y="917091"/>
            <a:ext cx="11539331" cy="649691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715000" y="815596"/>
            <a:ext cx="5338714" cy="6598410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8E11F2FA-4783-D52B-FFA9-D3A28786724F}"/>
              </a:ext>
            </a:extLst>
          </p:cNvPr>
          <p:cNvSpPr txBox="1"/>
          <p:nvPr/>
        </p:nvSpPr>
        <p:spPr>
          <a:xfrm>
            <a:off x="3733799" y="703213"/>
            <a:ext cx="2319178" cy="341158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239"/>
              </a:lnSpc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6BF39-43FF-FAEC-FF72-5B075BCAF66D}"/>
              </a:ext>
            </a:extLst>
          </p:cNvPr>
          <p:cNvSpPr txBox="1"/>
          <p:nvPr/>
        </p:nvSpPr>
        <p:spPr>
          <a:xfrm>
            <a:off x="3433970" y="6834434"/>
            <a:ext cx="114200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canu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5781043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Freeform 7">
            <a:extLst>
              <a:ext uri="{FF2B5EF4-FFF2-40B4-BE49-F238E27FC236}">
                <a16:creationId xmlns:a16="http://schemas.microsoft.com/office/drawing/2014/main" id="{10F1F7B3-876C-5F6F-DEA5-B87799BC3F44}"/>
              </a:ext>
            </a:extLst>
          </p:cNvPr>
          <p:cNvSpPr/>
          <p:nvPr/>
        </p:nvSpPr>
        <p:spPr>
          <a:xfrm>
            <a:off x="4800600" y="1104900"/>
            <a:ext cx="8534400" cy="6309106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6705600" y="1722249"/>
            <a:ext cx="3871584" cy="4785104"/>
          </a:xfrm>
          <a:prstGeom prst="rect">
            <a:avLst/>
          </a:prstGeom>
        </p:spPr>
      </p:pic>
      <p:sp>
        <p:nvSpPr>
          <p:cNvPr id="6" name="TextBox 8">
            <a:extLst>
              <a:ext uri="{FF2B5EF4-FFF2-40B4-BE49-F238E27FC236}">
                <a16:creationId xmlns:a16="http://schemas.microsoft.com/office/drawing/2014/main" id="{8E11F2FA-4783-D52B-FFA9-D3A28786724F}"/>
              </a:ext>
            </a:extLst>
          </p:cNvPr>
          <p:cNvSpPr txBox="1"/>
          <p:nvPr/>
        </p:nvSpPr>
        <p:spPr>
          <a:xfrm>
            <a:off x="3733799" y="703213"/>
            <a:ext cx="2319178" cy="3411588"/>
          </a:xfrm>
          <a:prstGeom prst="rect">
            <a:avLst/>
          </a:prstGeom>
        </p:spPr>
        <p:txBody>
          <a:bodyPr lIns="50800" tIns="50800" rIns="50800" bIns="50800" rtlCol="0" anchor="ctr"/>
          <a:lstStyle/>
          <a:p>
            <a:pPr algn="ctr">
              <a:lnSpc>
                <a:spcPts val="2239"/>
              </a:lnSpc>
            </a:pPr>
            <a:endParaRPr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F06BF39-43FF-FAEC-FF72-5B075BCAF66D}"/>
              </a:ext>
            </a:extLst>
          </p:cNvPr>
          <p:cNvSpPr txBox="1"/>
          <p:nvPr/>
        </p:nvSpPr>
        <p:spPr>
          <a:xfrm>
            <a:off x="2357756" y="7849210"/>
            <a:ext cx="1369175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ch</a:t>
            </a:r>
            <a:r>
              <a:rPr lang="en-US" sz="14400" b="1" dirty="0" err="1"/>
              <a:t>anu</a:t>
            </a:r>
            <a:endParaRPr lang="en-US" sz="14400" b="1" dirty="0"/>
          </a:p>
        </p:txBody>
      </p:sp>
      <p:pic>
        <p:nvPicPr>
          <p:cNvPr id="3" name="Picture 2" descr="Logo&#10;&#10;Description automatically generated">
            <a:extLst>
              <a:ext uri="{FF2B5EF4-FFF2-40B4-BE49-F238E27FC236}">
                <a16:creationId xmlns:a16="http://schemas.microsoft.com/office/drawing/2014/main" id="{0B98D3D7-5445-A345-4552-7DBAA70D1D3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46033" y="601853"/>
            <a:ext cx="73152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55335868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2BE8EB74-2564-80B0-F47C-D65ABB4DAA47}"/>
              </a:ext>
            </a:extLst>
          </p:cNvPr>
          <p:cNvSpPr/>
          <p:nvPr/>
        </p:nvSpPr>
        <p:spPr>
          <a:xfrm>
            <a:off x="3314699" y="917091"/>
            <a:ext cx="11658601" cy="655702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181600" y="1144242"/>
            <a:ext cx="7455900" cy="5788490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60EE9-6C97-A90E-060A-D673ACB2CFC8}"/>
              </a:ext>
            </a:extLst>
          </p:cNvPr>
          <p:cNvSpPr txBox="1"/>
          <p:nvPr/>
        </p:nvSpPr>
        <p:spPr>
          <a:xfrm>
            <a:off x="3433968" y="7303888"/>
            <a:ext cx="11420061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paentio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19587812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50">
        <p14:switch dir="r"/>
      </p:transition>
    </mc:Choice>
    <mc:Fallback xmlns="">
      <p:transition spd="slow">
        <p:fade/>
      </p:transition>
    </mc:Fallback>
  </mc:AlternateContent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Freeform 7">
            <a:extLst>
              <a:ext uri="{FF2B5EF4-FFF2-40B4-BE49-F238E27FC236}">
                <a16:creationId xmlns:a16="http://schemas.microsoft.com/office/drawing/2014/main" id="{2BE8EB74-2564-80B0-F47C-D65ABB4DAA47}"/>
              </a:ext>
            </a:extLst>
          </p:cNvPr>
          <p:cNvSpPr/>
          <p:nvPr/>
        </p:nvSpPr>
        <p:spPr>
          <a:xfrm>
            <a:off x="5562600" y="917091"/>
            <a:ext cx="7543800" cy="6557025"/>
          </a:xfrm>
          <a:custGeom>
            <a:avLst/>
            <a:gdLst/>
            <a:ahLst/>
            <a:cxnLst/>
            <a:rect l="l" t="t" r="r" b="b"/>
            <a:pathLst>
              <a:path w="4085978" h="1960536">
                <a:moveTo>
                  <a:pt x="39922" y="0"/>
                </a:moveTo>
                <a:lnTo>
                  <a:pt x="4046055" y="0"/>
                </a:lnTo>
                <a:cubicBezTo>
                  <a:pt x="4056643" y="0"/>
                  <a:pt x="4066798" y="4206"/>
                  <a:pt x="4074285" y="11693"/>
                </a:cubicBezTo>
                <a:cubicBezTo>
                  <a:pt x="4081772" y="19180"/>
                  <a:pt x="4085978" y="29334"/>
                  <a:pt x="4085978" y="39922"/>
                </a:cubicBezTo>
                <a:lnTo>
                  <a:pt x="4085978" y="1920614"/>
                </a:lnTo>
                <a:cubicBezTo>
                  <a:pt x="4085978" y="1942662"/>
                  <a:pt x="4068104" y="1960536"/>
                  <a:pt x="4046055" y="1960536"/>
                </a:cubicBezTo>
                <a:lnTo>
                  <a:pt x="39922" y="1960536"/>
                </a:lnTo>
                <a:cubicBezTo>
                  <a:pt x="17874" y="1960536"/>
                  <a:pt x="0" y="1942662"/>
                  <a:pt x="0" y="1920614"/>
                </a:cubicBezTo>
                <a:lnTo>
                  <a:pt x="0" y="39922"/>
                </a:lnTo>
                <a:cubicBezTo>
                  <a:pt x="0" y="17874"/>
                  <a:pt x="17874" y="0"/>
                  <a:pt x="39922" y="0"/>
                </a:cubicBezTo>
                <a:close/>
              </a:path>
            </a:pathLst>
          </a:custGeom>
          <a:solidFill>
            <a:srgbClr val="F6EDE1"/>
          </a:solidFill>
        </p:spPr>
      </p:sp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5943600" y="1794048"/>
            <a:ext cx="5398500" cy="4191199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DA60EE9-6C97-A90E-060A-D673ACB2CFC8}"/>
              </a:ext>
            </a:extLst>
          </p:cNvPr>
          <p:cNvSpPr txBox="1"/>
          <p:nvPr/>
        </p:nvSpPr>
        <p:spPr>
          <a:xfrm>
            <a:off x="685799" y="7857742"/>
            <a:ext cx="169164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ph</a:t>
            </a:r>
            <a:r>
              <a:rPr lang="en-US" sz="14400" b="1" dirty="0" err="1"/>
              <a:t>aentio</a:t>
            </a:r>
            <a:endParaRPr lang="en-US" sz="14400" b="1" dirty="0"/>
          </a:p>
        </p:txBody>
      </p:sp>
      <p:pic>
        <p:nvPicPr>
          <p:cNvPr id="5" name="Picture 4" descr="Logo&#10;&#10;Description automatically generated">
            <a:extLst>
              <a:ext uri="{FF2B5EF4-FFF2-40B4-BE49-F238E27FC236}">
                <a16:creationId xmlns:a16="http://schemas.microsoft.com/office/drawing/2014/main" id="{1CCDEDCC-5FAB-6CB7-0486-DE823285E7A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62600" y="580642"/>
            <a:ext cx="7315200" cy="73152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1949575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2636F14-BB21-B99F-848B-E8262B3ADE4D}"/>
              </a:ext>
            </a:extLst>
          </p:cNvPr>
          <p:cNvSpPr txBox="1"/>
          <p:nvPr/>
        </p:nvSpPr>
        <p:spPr>
          <a:xfrm>
            <a:off x="914400" y="3314700"/>
            <a:ext cx="164592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peidiwch</a:t>
            </a:r>
            <a:r>
              <a:rPr lang="en-US" sz="14400" b="1" dirty="0"/>
              <a:t> </a:t>
            </a:r>
            <a:r>
              <a:rPr lang="en-US" sz="14400" b="1" dirty="0" err="1"/>
              <a:t>â</a:t>
            </a:r>
            <a:r>
              <a:rPr lang="en-US" sz="14400" b="1" dirty="0"/>
              <a:t> </a:t>
            </a:r>
            <a:r>
              <a:rPr lang="en-US" sz="14400" b="1" dirty="0" err="1">
                <a:solidFill>
                  <a:srgbClr val="0070C0"/>
                </a:solidFill>
              </a:rPr>
              <a:t>ph</a:t>
            </a:r>
            <a:r>
              <a:rPr lang="en-US" sz="14400" b="1" dirty="0" err="1"/>
              <a:t>oeni</a:t>
            </a:r>
            <a:r>
              <a:rPr lang="en-US" sz="14400" b="1" dirty="0">
                <a:solidFill>
                  <a:srgbClr val="0070C0"/>
                </a:solidFill>
              </a:rPr>
              <a:t>!</a:t>
            </a:r>
            <a:endParaRPr lang="en-US" sz="14400" b="1" dirty="0"/>
          </a:p>
        </p:txBody>
      </p:sp>
    </p:spTree>
    <p:extLst>
      <p:ext uri="{BB962C8B-B14F-4D97-AF65-F5344CB8AC3E}">
        <p14:creationId xmlns:p14="http://schemas.microsoft.com/office/powerpoint/2010/main" val="2684545469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: Rounded Corners 5">
            <a:extLst>
              <a:ext uri="{FF2B5EF4-FFF2-40B4-BE49-F238E27FC236}">
                <a16:creationId xmlns:a16="http://schemas.microsoft.com/office/drawing/2014/main" id="{D2AA7898-C3E7-4AAD-18F5-1C2D1C4F6B39}"/>
              </a:ext>
            </a:extLst>
          </p:cNvPr>
          <p:cNvSpPr/>
          <p:nvPr/>
        </p:nvSpPr>
        <p:spPr>
          <a:xfrm>
            <a:off x="1249198" y="5227170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500" dirty="0" err="1">
                <a:solidFill>
                  <a:schemeClr val="tx1"/>
                </a:solidFill>
              </a:rPr>
              <a:t>Peidiwch</a:t>
            </a:r>
            <a:r>
              <a:rPr lang="en-GB" sz="4500" dirty="0">
                <a:solidFill>
                  <a:schemeClr val="tx1"/>
                </a:solidFill>
              </a:rPr>
              <a:t> </a:t>
            </a:r>
            <a:r>
              <a:rPr lang="en-GB" sz="4500" dirty="0" err="1">
                <a:solidFill>
                  <a:schemeClr val="tx1"/>
                </a:solidFill>
              </a:rPr>
              <a:t>â</a:t>
            </a:r>
            <a:r>
              <a:rPr lang="en-GB" sz="4500" dirty="0">
                <a:solidFill>
                  <a:schemeClr val="tx1"/>
                </a:solidFill>
              </a:rPr>
              <a:t> </a:t>
            </a:r>
            <a:r>
              <a:rPr lang="en-GB" sz="4500" b="1" dirty="0" err="1">
                <a:solidFill>
                  <a:srgbClr val="FF0000"/>
                </a:solidFill>
              </a:rPr>
              <a:t>ph</a:t>
            </a:r>
            <a:r>
              <a:rPr lang="en-GB" sz="4500" dirty="0" err="1">
                <a:solidFill>
                  <a:schemeClr val="tx1"/>
                </a:solidFill>
              </a:rPr>
              <a:t>oeni</a:t>
            </a:r>
            <a:r>
              <a:rPr lang="en-GB" sz="45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7" name="Rectangle: Rounded Corners 6">
            <a:extLst>
              <a:ext uri="{FF2B5EF4-FFF2-40B4-BE49-F238E27FC236}">
                <a16:creationId xmlns:a16="http://schemas.microsoft.com/office/drawing/2014/main" id="{D858A779-6E38-2C4F-64FE-C74834ED2ED5}"/>
              </a:ext>
            </a:extLst>
          </p:cNvPr>
          <p:cNvSpPr/>
          <p:nvPr/>
        </p:nvSpPr>
        <p:spPr>
          <a:xfrm>
            <a:off x="1276092" y="2351313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rgbClr val="FF0000"/>
                </a:solidFill>
              </a:rPr>
              <a:t>ch</a:t>
            </a:r>
            <a:r>
              <a:rPr lang="en-GB" sz="4800" dirty="0" err="1">
                <a:solidFill>
                  <a:schemeClr val="tx1"/>
                </a:solidFill>
              </a:rPr>
              <a:t>ysgu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8" name="Rectangle: Rounded Corners 7">
            <a:extLst>
              <a:ext uri="{FF2B5EF4-FFF2-40B4-BE49-F238E27FC236}">
                <a16:creationId xmlns:a16="http://schemas.microsoft.com/office/drawing/2014/main" id="{0497A31E-77DF-81D8-CE0F-5C558A211FC2}"/>
              </a:ext>
            </a:extLst>
          </p:cNvPr>
          <p:cNvSpPr/>
          <p:nvPr/>
        </p:nvSpPr>
        <p:spPr>
          <a:xfrm>
            <a:off x="6776350" y="2351313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dawnsio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9" name="Rectangle: Rounded Corners 8">
            <a:extLst>
              <a:ext uri="{FF2B5EF4-FFF2-40B4-BE49-F238E27FC236}">
                <a16:creationId xmlns:a16="http://schemas.microsoft.com/office/drawing/2014/main" id="{5D71D2AD-D7F4-9DD5-EFF9-73A77699F98B}"/>
              </a:ext>
            </a:extLst>
          </p:cNvPr>
          <p:cNvSpPr/>
          <p:nvPr/>
        </p:nvSpPr>
        <p:spPr>
          <a:xfrm>
            <a:off x="12262750" y="2302331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800" dirty="0" err="1">
                <a:solidFill>
                  <a:schemeClr val="tx1"/>
                </a:solidFill>
              </a:rPr>
              <a:t>Peidiwch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dirty="0" err="1">
                <a:solidFill>
                  <a:schemeClr val="tx1"/>
                </a:solidFill>
              </a:rPr>
              <a:t>â</a:t>
            </a:r>
            <a:r>
              <a:rPr lang="en-GB" sz="4800" dirty="0">
                <a:solidFill>
                  <a:schemeClr val="tx1"/>
                </a:solidFill>
              </a:rPr>
              <a:t> </a:t>
            </a:r>
            <a:r>
              <a:rPr lang="en-GB" sz="4800" b="1" dirty="0" err="1">
                <a:solidFill>
                  <a:srgbClr val="FF0000"/>
                </a:solidFill>
              </a:rPr>
              <a:t>ch</a:t>
            </a:r>
            <a:r>
              <a:rPr lang="en-GB" sz="4800" dirty="0" err="1">
                <a:solidFill>
                  <a:schemeClr val="tx1"/>
                </a:solidFill>
              </a:rPr>
              <a:t>anu</a:t>
            </a:r>
            <a:r>
              <a:rPr lang="en-GB" sz="480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3F177F29-66C2-10BB-F69F-F0C66A61416B}"/>
              </a:ext>
            </a:extLst>
          </p:cNvPr>
          <p:cNvSpPr/>
          <p:nvPr/>
        </p:nvSpPr>
        <p:spPr>
          <a:xfrm>
            <a:off x="12253785" y="2277775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canu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1" name="Rectangle: Rounded Corners 10">
            <a:extLst>
              <a:ext uri="{FF2B5EF4-FFF2-40B4-BE49-F238E27FC236}">
                <a16:creationId xmlns:a16="http://schemas.microsoft.com/office/drawing/2014/main" id="{227BDA14-1C99-1F25-93D1-890A8E89C615}"/>
              </a:ext>
            </a:extLst>
          </p:cNvPr>
          <p:cNvSpPr/>
          <p:nvPr/>
        </p:nvSpPr>
        <p:spPr>
          <a:xfrm>
            <a:off x="6775942" y="2351313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dawnsio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2" name="Rectangle: Rounded Corners 11">
            <a:extLst>
              <a:ext uri="{FF2B5EF4-FFF2-40B4-BE49-F238E27FC236}">
                <a16:creationId xmlns:a16="http://schemas.microsoft.com/office/drawing/2014/main" id="{2BFCC1AD-CB00-57F7-22AF-811A7062802D}"/>
              </a:ext>
            </a:extLst>
          </p:cNvPr>
          <p:cNvSpPr/>
          <p:nvPr/>
        </p:nvSpPr>
        <p:spPr>
          <a:xfrm>
            <a:off x="1298507" y="2351313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7200" dirty="0" err="1">
                <a:solidFill>
                  <a:schemeClr val="tx1"/>
                </a:solidFill>
              </a:rPr>
              <a:t>cysgu</a:t>
            </a:r>
            <a:endParaRPr lang="en-GB" sz="7200" dirty="0">
              <a:solidFill>
                <a:schemeClr val="tx1"/>
              </a:solidFill>
            </a:endParaRPr>
          </a:p>
        </p:txBody>
      </p:sp>
      <p:sp>
        <p:nvSpPr>
          <p:cNvPr id="13" name="Rectangle: Rounded Corners 12">
            <a:extLst>
              <a:ext uri="{FF2B5EF4-FFF2-40B4-BE49-F238E27FC236}">
                <a16:creationId xmlns:a16="http://schemas.microsoft.com/office/drawing/2014/main" id="{6A511D12-CA7C-C3D7-A392-EF6B882B0CBB}"/>
              </a:ext>
            </a:extLst>
          </p:cNvPr>
          <p:cNvSpPr/>
          <p:nvPr/>
        </p:nvSpPr>
        <p:spPr>
          <a:xfrm>
            <a:off x="1249198" y="5251724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poeni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14" name="Rectangle: Rounded Corners 13">
            <a:extLst>
              <a:ext uri="{FF2B5EF4-FFF2-40B4-BE49-F238E27FC236}">
                <a16:creationId xmlns:a16="http://schemas.microsoft.com/office/drawing/2014/main" id="{75E48C26-4A6B-7F4D-05D3-6E297D54CB7C}"/>
              </a:ext>
            </a:extLst>
          </p:cNvPr>
          <p:cNvSpPr/>
          <p:nvPr/>
        </p:nvSpPr>
        <p:spPr>
          <a:xfrm>
            <a:off x="6866159" y="5241467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4050" dirty="0" err="1">
                <a:solidFill>
                  <a:schemeClr val="tx1"/>
                </a:solidFill>
              </a:rPr>
              <a:t>Peidiwch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â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gwthio</a:t>
            </a:r>
            <a:r>
              <a:rPr lang="en-GB" sz="4050" dirty="0">
                <a:solidFill>
                  <a:schemeClr val="tx1"/>
                </a:solidFill>
              </a:rPr>
              <a:t>.</a:t>
            </a:r>
          </a:p>
        </p:txBody>
      </p:sp>
      <p:sp>
        <p:nvSpPr>
          <p:cNvPr id="16" name="Rectangle: Rounded Corners 15">
            <a:extLst>
              <a:ext uri="{FF2B5EF4-FFF2-40B4-BE49-F238E27FC236}">
                <a16:creationId xmlns:a16="http://schemas.microsoft.com/office/drawing/2014/main" id="{1F4E9187-81DE-1845-8629-D4B0A13C8B91}"/>
              </a:ext>
            </a:extLst>
          </p:cNvPr>
          <p:cNvSpPr/>
          <p:nvPr/>
        </p:nvSpPr>
        <p:spPr>
          <a:xfrm>
            <a:off x="6866158" y="5251725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gwthio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18" name="Rectangle: Rounded Corners 17">
            <a:extLst>
              <a:ext uri="{FF2B5EF4-FFF2-40B4-BE49-F238E27FC236}">
                <a16:creationId xmlns:a16="http://schemas.microsoft.com/office/drawing/2014/main" id="{FF3C1AF2-B26C-3F36-37A8-B1D95243B945}"/>
              </a:ext>
            </a:extLst>
          </p:cNvPr>
          <p:cNvSpPr/>
          <p:nvPr/>
        </p:nvSpPr>
        <p:spPr>
          <a:xfrm>
            <a:off x="12262750" y="5227170"/>
            <a:ext cx="4555673" cy="2122713"/>
          </a:xfrm>
          <a:prstGeom prst="roundRect">
            <a:avLst/>
          </a:prstGeom>
          <a:solidFill>
            <a:schemeClr val="accent5">
              <a:lumMod val="20000"/>
              <a:lumOff val="80000"/>
            </a:schemeClr>
          </a:solidFill>
          <a:ln w="28575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r>
              <a:rPr lang="en-GB" sz="4050" dirty="0" err="1">
                <a:solidFill>
                  <a:schemeClr val="tx1"/>
                </a:solidFill>
              </a:rPr>
              <a:t>Pediwch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â</a:t>
            </a:r>
            <a:r>
              <a:rPr lang="en-GB" sz="4050" dirty="0">
                <a:solidFill>
                  <a:schemeClr val="tx1"/>
                </a:solidFill>
              </a:rPr>
              <a:t> </a:t>
            </a:r>
            <a:r>
              <a:rPr lang="en-GB" sz="4050" dirty="0" err="1">
                <a:solidFill>
                  <a:schemeClr val="tx1"/>
                </a:solidFill>
              </a:rPr>
              <a:t>chwarae</a:t>
            </a:r>
            <a:endParaRPr lang="en-GB" sz="4050" dirty="0">
              <a:solidFill>
                <a:schemeClr val="tx1"/>
              </a:solidFill>
            </a:endParaRPr>
          </a:p>
        </p:txBody>
      </p:sp>
      <p:sp>
        <p:nvSpPr>
          <p:cNvPr id="19" name="Rectangle: Rounded Corners 18">
            <a:extLst>
              <a:ext uri="{FF2B5EF4-FFF2-40B4-BE49-F238E27FC236}">
                <a16:creationId xmlns:a16="http://schemas.microsoft.com/office/drawing/2014/main" id="{5B964556-9A9D-E9A5-1D42-90CDFF390F99}"/>
              </a:ext>
            </a:extLst>
          </p:cNvPr>
          <p:cNvSpPr/>
          <p:nvPr/>
        </p:nvSpPr>
        <p:spPr>
          <a:xfrm>
            <a:off x="12253784" y="5240518"/>
            <a:ext cx="4555673" cy="2122713"/>
          </a:xfrm>
          <a:prstGeom prst="roundRect">
            <a:avLst/>
          </a:prstGeom>
          <a:solidFill>
            <a:schemeClr val="accent4">
              <a:lumMod val="20000"/>
              <a:lumOff val="8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lIns="137160" tIns="68580" rIns="137160" bIns="68580" rtlCol="0" anchor="ctr"/>
          <a:lstStyle/>
          <a:p>
            <a:pPr algn="ctr"/>
            <a:r>
              <a:rPr lang="en-GB" sz="6600" dirty="0" err="1">
                <a:solidFill>
                  <a:schemeClr val="tx1"/>
                </a:solidFill>
              </a:rPr>
              <a:t>chwarae</a:t>
            </a:r>
            <a:endParaRPr lang="en-GB" sz="6600" dirty="0">
              <a:solidFill>
                <a:schemeClr val="tx1"/>
              </a:solidFill>
            </a:endParaRPr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77C694D9-9B4B-BAEB-2D95-EA7759F5B1B4}"/>
              </a:ext>
            </a:extLst>
          </p:cNvPr>
          <p:cNvSpPr txBox="1"/>
          <p:nvPr/>
        </p:nvSpPr>
        <p:spPr>
          <a:xfrm>
            <a:off x="1249198" y="490173"/>
            <a:ext cx="17221200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6600" b="1" dirty="0"/>
              <a:t>Gwaith </a:t>
            </a:r>
            <a:r>
              <a:rPr lang="en-GB" sz="6600" b="1" dirty="0" err="1"/>
              <a:t>pâr</a:t>
            </a:r>
            <a:r>
              <a:rPr lang="en-GB" sz="6600" b="1" dirty="0"/>
              <a:t>: </a:t>
            </a:r>
            <a:r>
              <a:rPr lang="en-GB" sz="6600" dirty="0" err="1"/>
              <a:t>Peidiwch</a:t>
            </a:r>
            <a:r>
              <a:rPr lang="en-GB" sz="6600" dirty="0"/>
              <a:t> </a:t>
            </a:r>
            <a:r>
              <a:rPr lang="en-GB" sz="6600" dirty="0" err="1"/>
              <a:t>â</a:t>
            </a:r>
            <a:r>
              <a:rPr lang="en-GB" sz="6600" dirty="0"/>
              <a:t>… </a:t>
            </a:r>
            <a:r>
              <a:rPr lang="en-GB" sz="4400" dirty="0"/>
              <a:t>(</a:t>
            </a:r>
            <a:r>
              <a:rPr lang="en-GB" sz="4400" dirty="0" err="1"/>
              <a:t>Treiglwch</a:t>
            </a:r>
            <a:r>
              <a:rPr lang="en-GB" sz="4400" dirty="0"/>
              <a:t> </a:t>
            </a:r>
            <a:r>
              <a:rPr lang="en-GB" sz="4400" dirty="0" err="1"/>
              <a:t>os</a:t>
            </a:r>
            <a:r>
              <a:rPr lang="en-GB" sz="4400" dirty="0"/>
              <a:t> </a:t>
            </a:r>
            <a:r>
              <a:rPr lang="en-GB" sz="4400" dirty="0" err="1"/>
              <a:t>oes</a:t>
            </a:r>
            <a:r>
              <a:rPr lang="en-GB" sz="4400" dirty="0"/>
              <a:t> </a:t>
            </a:r>
            <a:r>
              <a:rPr lang="en-GB" sz="4400" dirty="0" err="1"/>
              <a:t>angen</a:t>
            </a:r>
            <a:r>
              <a:rPr lang="en-GB" sz="4400" dirty="0"/>
              <a:t>)</a:t>
            </a:r>
            <a:endParaRPr lang="en-GB" sz="6600" dirty="0"/>
          </a:p>
        </p:txBody>
      </p:sp>
    </p:spTree>
    <p:extLst>
      <p:ext uri="{BB962C8B-B14F-4D97-AF65-F5344CB8AC3E}">
        <p14:creationId xmlns:p14="http://schemas.microsoft.com/office/powerpoint/2010/main" val="122138263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1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0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7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5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  <p:bldP spid="16" grpId="0" animBg="1"/>
      <p:bldP spid="18" grpId="0" animBg="1"/>
      <p:bldP spid="19" grpId="0" animBg="1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3" name="Rectangle 22">
            <a:extLst>
              <a:ext uri="{FF2B5EF4-FFF2-40B4-BE49-F238E27FC236}">
                <a16:creationId xmlns:a16="http://schemas.microsoft.com/office/drawing/2014/main" id="{99ED5833-B85B-4103-8A3B-CAB0308E6C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8283427" cy="10287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DF4B50A-A8A6-C911-5BB2-313874839D4E}"/>
              </a:ext>
            </a:extLst>
          </p:cNvPr>
          <p:cNvSpPr txBox="1"/>
          <p:nvPr/>
        </p:nvSpPr>
        <p:spPr>
          <a:xfrm>
            <a:off x="1797271" y="841321"/>
            <a:ext cx="14693457" cy="167157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sz="4900" b="1">
                <a:latin typeface="+mj-lt"/>
                <a:ea typeface="+mj-ea"/>
                <a:cs typeface="+mj-cs"/>
              </a:rPr>
              <a:t>Wordwall: </a:t>
            </a:r>
            <a:r>
              <a:rPr lang="en-US" sz="4900">
                <a:latin typeface="+mj-lt"/>
                <a:ea typeface="+mj-ea"/>
                <a:cs typeface="+mj-cs"/>
                <a:hlinkClick r:id="rId2"/>
              </a:rPr>
              <a:t>https://wordwall.net/resource/61222089</a:t>
            </a:r>
            <a:r>
              <a:rPr lang="en-US" sz="4900">
                <a:latin typeface="+mj-lt"/>
                <a:ea typeface="+mj-ea"/>
                <a:cs typeface="+mj-cs"/>
              </a:rPr>
              <a:t> </a:t>
            </a:r>
          </a:p>
          <a:p>
            <a:pPr algn="ctr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endParaRPr lang="en-US" sz="4900">
              <a:latin typeface="+mj-lt"/>
              <a:ea typeface="+mj-ea"/>
              <a:cs typeface="+mj-cs"/>
            </a:endParaRPr>
          </a:p>
        </p:txBody>
      </p:sp>
      <p:pic>
        <p:nvPicPr>
          <p:cNvPr id="8" name="Picture 7" descr="A qr code on a white background&#10;&#10;Description automatically generated">
            <a:extLst>
              <a:ext uri="{FF2B5EF4-FFF2-40B4-BE49-F238E27FC236}">
                <a16:creationId xmlns:a16="http://schemas.microsoft.com/office/drawing/2014/main" id="{2B15EEA5-8DF0-5FF7-959A-E141706EF0AD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8200" y="2857500"/>
            <a:ext cx="7794133" cy="6293761"/>
          </a:xfrm>
          <a:prstGeom prst="rect">
            <a:avLst/>
          </a:prstGeom>
        </p:spPr>
      </p:pic>
      <p:pic>
        <p:nvPicPr>
          <p:cNvPr id="6" name="Picture 5" descr="A deck of cards on a green surface&#10;&#10;Description automatically generated">
            <a:extLst>
              <a:ext uri="{FF2B5EF4-FFF2-40B4-BE49-F238E27FC236}">
                <a16:creationId xmlns:a16="http://schemas.microsoft.com/office/drawing/2014/main" id="{619FE1DB-36D3-2B4D-45CB-669880D525C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915400" y="3177540"/>
            <a:ext cx="8258584" cy="5760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14047189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D579">
            <a:alpha val="9804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TextBox 12">
            <a:extLst>
              <a:ext uri="{FF2B5EF4-FFF2-40B4-BE49-F238E27FC236}">
                <a16:creationId xmlns:a16="http://schemas.microsoft.com/office/drawing/2014/main" id="{052A5E96-7DA9-7705-E95B-89B94A02B8E2}"/>
              </a:ext>
            </a:extLst>
          </p:cNvPr>
          <p:cNvSpPr txBox="1"/>
          <p:nvPr/>
        </p:nvSpPr>
        <p:spPr>
          <a:xfrm>
            <a:off x="-2209800" y="238661"/>
            <a:ext cx="13691755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8000" b="1"/>
              <a:t>Paid â… / Paid ag….</a:t>
            </a:r>
            <a:endParaRPr lang="en-US" sz="8000" b="1" dirty="0"/>
          </a:p>
        </p:txBody>
      </p:sp>
      <p:sp>
        <p:nvSpPr>
          <p:cNvPr id="16" name="Oval Callout 15">
            <a:extLst>
              <a:ext uri="{FF2B5EF4-FFF2-40B4-BE49-F238E27FC236}">
                <a16:creationId xmlns:a16="http://schemas.microsoft.com/office/drawing/2014/main" id="{9D5975F8-8FE6-106B-36C0-4A68BF4A40E3}"/>
              </a:ext>
            </a:extLst>
          </p:cNvPr>
          <p:cNvSpPr/>
          <p:nvPr/>
        </p:nvSpPr>
        <p:spPr>
          <a:xfrm>
            <a:off x="12115800" y="2400300"/>
            <a:ext cx="3986645" cy="3677771"/>
          </a:xfrm>
          <a:prstGeom prst="wedgeEllipseCallout">
            <a:avLst>
              <a:gd name="adj1" fmla="val -30727"/>
              <a:gd name="adj2" fmla="val 60550"/>
            </a:avLst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8000" dirty="0"/>
              <a:t>TI</a:t>
            </a:r>
          </a:p>
        </p:txBody>
      </p:sp>
      <p:graphicFrame>
        <p:nvGraphicFramePr>
          <p:cNvPr id="18" name="Table 17">
            <a:extLst>
              <a:ext uri="{FF2B5EF4-FFF2-40B4-BE49-F238E27FC236}">
                <a16:creationId xmlns:a16="http://schemas.microsoft.com/office/drawing/2014/main" id="{2FEBC8EE-7FF9-63E7-9094-B8CA8BC3F5B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83058576"/>
              </p:ext>
            </p:extLst>
          </p:nvPr>
        </p:nvGraphicFramePr>
        <p:xfrm>
          <a:off x="609600" y="1760160"/>
          <a:ext cx="8991600" cy="804672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3735451">
                  <a:extLst>
                    <a:ext uri="{9D8B030D-6E8A-4147-A177-3AD203B41FA5}">
                      <a16:colId xmlns:a16="http://schemas.microsoft.com/office/drawing/2014/main" val="676558656"/>
                    </a:ext>
                  </a:extLst>
                </a:gridCol>
                <a:gridCol w="5256149">
                  <a:extLst>
                    <a:ext uri="{9D8B030D-6E8A-4147-A177-3AD203B41FA5}">
                      <a16:colId xmlns:a16="http://schemas.microsoft.com/office/drawing/2014/main" val="3532526448"/>
                    </a:ext>
                  </a:extLst>
                </a:gridCol>
              </a:tblGrid>
              <a:tr h="668020">
                <a:tc rowSpan="4"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</a:t>
                      </a:r>
                      <a:r>
                        <a:rPr lang="en-US" sz="4800" dirty="0" err="1">
                          <a:effectLst/>
                        </a:rPr>
                        <a:t>â</a:t>
                      </a:r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siarad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4494684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>
                    <a:lnT w="12700" cmpd="sng">
                      <a:noFill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rhedeg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999325119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gweiddi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222515857"/>
                  </a:ext>
                </a:extLst>
              </a:tr>
              <a:tr h="668020">
                <a:tc v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bwyta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</a:p>
                    <a:p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201939119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</a:t>
                      </a:r>
                      <a:r>
                        <a:rPr lang="en-US" sz="4800" dirty="0" err="1">
                          <a:effectLst/>
                        </a:rPr>
                        <a:t>â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mpd="sng">
                      <a:noFill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thaflu’r</a:t>
                      </a:r>
                      <a:r>
                        <a:rPr lang="en-US" sz="4800" dirty="0">
                          <a:effectLst/>
                        </a:rPr>
                        <a:t> </a:t>
                      </a:r>
                      <a:r>
                        <a:rPr lang="en-US" sz="4800" dirty="0" err="1">
                          <a:effectLst/>
                        </a:rPr>
                        <a:t>bêl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191088682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chanu</a:t>
                      </a:r>
                      <a:r>
                        <a:rPr lang="en-US" sz="4800" dirty="0">
                          <a:effectLst/>
                        </a:rPr>
                        <a:t> yn y </a:t>
                      </a:r>
                      <a:r>
                        <a:rPr lang="en-US" sz="4800" dirty="0" err="1">
                          <a:effectLst/>
                        </a:rPr>
                        <a:t>wers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241866353"/>
                  </a:ext>
                </a:extLst>
              </a:tr>
              <a:tr h="66802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 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pheintio’r</a:t>
                      </a:r>
                      <a:r>
                        <a:rPr lang="en-US" sz="4800" dirty="0">
                          <a:effectLst/>
                        </a:rPr>
                        <a:t> </a:t>
                      </a:r>
                      <a:r>
                        <a:rPr lang="en-US" sz="4800" dirty="0" err="1">
                          <a:effectLst/>
                        </a:rPr>
                        <a:t>llun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</a:p>
                    <a:p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770628706"/>
                  </a:ext>
                </a:extLst>
              </a:tr>
              <a:tr h="1336040">
                <a:tc>
                  <a:txBody>
                    <a:bodyPr/>
                    <a:lstStyle/>
                    <a:p>
                      <a:r>
                        <a:rPr lang="en-US" sz="4800" dirty="0">
                          <a:effectLst/>
                        </a:rPr>
                        <a:t>Paid ag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en-US" sz="4800" dirty="0" err="1">
                          <a:effectLst/>
                        </a:rPr>
                        <a:t>eistedd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</a:endParaRPr>
                    </a:p>
                    <a:p>
                      <a:r>
                        <a:rPr lang="en-US" sz="4800" dirty="0" err="1">
                          <a:effectLst/>
                        </a:rPr>
                        <a:t>yfed</a:t>
                      </a:r>
                      <a:r>
                        <a:rPr lang="en-US" sz="4800" dirty="0">
                          <a:effectLst/>
                        </a:rPr>
                        <a:t>.</a:t>
                      </a:r>
                      <a:endParaRPr lang="en-GB" sz="48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40328244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5222810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BF617-8E1A-4A22-A97F-7F72863A0DF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375763"/>
            <a:ext cx="15946520" cy="104644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3000" b="1" dirty="0">
                <a:latin typeface="Avenir Book" panose="02000503020000020003" pitchFamily="2" charset="0"/>
              </a:rPr>
              <a:t>O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Diar</a:t>
            </a:r>
            <a:r>
              <a:rPr lang="en-US" altLang="en-US" sz="3000" b="1" dirty="0">
                <a:latin typeface="Avenir Book" panose="02000503020000020003" pitchFamily="2" charset="0"/>
              </a:rPr>
              <a:t>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3000" b="1" dirty="0">
                <a:latin typeface="Avenir Book" panose="02000503020000020003" pitchFamily="2" charset="0"/>
              </a:rPr>
              <a:t>!</a:t>
            </a:r>
            <a:br>
              <a:rPr lang="en-US" altLang="en-US" sz="3000" b="1" dirty="0">
                <a:latin typeface="Avenir Book" panose="02000503020000020003" pitchFamily="2" charset="0"/>
              </a:rPr>
            </a:br>
            <a:r>
              <a:rPr lang="en-US" altLang="en-US" sz="3000" b="1" dirty="0" err="1">
                <a:latin typeface="Avenir Book" panose="02000503020000020003" pitchFamily="2" charset="0"/>
              </a:rPr>
              <a:t>Rhowch</a:t>
            </a:r>
            <a:r>
              <a:rPr lang="en-US" altLang="en-US" sz="3000" b="1" dirty="0">
                <a:latin typeface="Avenir Book" panose="02000503020000020003" pitchFamily="2" charset="0"/>
              </a:rPr>
              <a:t>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orchymynion</a:t>
            </a:r>
            <a:r>
              <a:rPr lang="en-US" altLang="en-US" sz="3000" b="1" dirty="0">
                <a:latin typeface="Avenir Book" panose="02000503020000020003" pitchFamily="2" charset="0"/>
              </a:rPr>
              <a:t> i </a:t>
            </a:r>
            <a:r>
              <a:rPr lang="en-US" altLang="en-US" sz="30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3000" b="1" dirty="0">
                <a:latin typeface="Avenir Book" panose="02000503020000020003" pitchFamily="2" charset="0"/>
              </a:rPr>
              <a:t>. </a:t>
            </a:r>
            <a:r>
              <a:rPr lang="en-US" altLang="en-US" sz="2400" b="1" dirty="0">
                <a:latin typeface="Avenir Book" panose="02000503020000020003" pitchFamily="2" charset="0"/>
              </a:rPr>
              <a:t>(Give </a:t>
            </a:r>
            <a:r>
              <a:rPr lang="en-US" altLang="en-US" sz="2400" b="1" dirty="0" err="1">
                <a:latin typeface="Avenir Book" panose="02000503020000020003" pitchFamily="2" charset="0"/>
              </a:rPr>
              <a:t>Dafydd</a:t>
            </a:r>
            <a:r>
              <a:rPr lang="en-US" altLang="en-US" sz="2400" b="1" dirty="0">
                <a:latin typeface="Avenir Book" panose="02000503020000020003" pitchFamily="2" charset="0"/>
              </a:rPr>
              <a:t> commands.) </a:t>
            </a:r>
            <a:r>
              <a:rPr lang="en-US" altLang="en-US" sz="2400" b="1" dirty="0" err="1">
                <a:latin typeface="Avenir Book" panose="02000503020000020003" pitchFamily="2" charset="0"/>
              </a:rPr>
              <a:t>Defnyddiwch</a:t>
            </a:r>
            <a:r>
              <a:rPr lang="en-US" altLang="en-US" sz="2400" b="1" dirty="0">
                <a:latin typeface="Avenir Book" panose="02000503020000020003" pitchFamily="2" charset="0"/>
              </a:rPr>
              <a:t> </a:t>
            </a:r>
            <a:r>
              <a:rPr lang="en-US" altLang="en-US" sz="3200" b="1" dirty="0">
                <a:latin typeface="Avenir Book" panose="02000503020000020003" pitchFamily="2" charset="0"/>
              </a:rPr>
              <a:t>PAID….</a:t>
            </a:r>
            <a:endParaRPr lang="en-GB" altLang="en-US" sz="2100" dirty="0">
              <a:latin typeface="Avenir Book" panose="02000503020000020003" pitchFamily="2" charset="0"/>
            </a:endParaRPr>
          </a:p>
        </p:txBody>
      </p:sp>
      <p:pic>
        <p:nvPicPr>
          <p:cNvPr id="8" name="Picture 7" descr="A close up of a toy&#10;&#10;Description automatically generated">
            <a:extLst>
              <a:ext uri="{FF2B5EF4-FFF2-40B4-BE49-F238E27FC236}">
                <a16:creationId xmlns:a16="http://schemas.microsoft.com/office/drawing/2014/main" id="{815E6DF0-3AB9-4442-B7C1-3084252BC25E}"/>
              </a:ext>
            </a:extLst>
          </p:cNvPr>
          <p:cNvPicPr>
            <a:picLocks noChangeAspect="1"/>
          </p:cNvPicPr>
          <p:nvPr/>
        </p:nvPicPr>
        <p:blipFill rotWithShape="1"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745988" y="2132317"/>
            <a:ext cx="3979924" cy="5315810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4064BB84-309B-4077-8054-95534CE2A3A1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51" y="1855049"/>
            <a:ext cx="555924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talking in class.</a:t>
            </a:r>
            <a:endParaRPr lang="en-GB" altLang="en-US" sz="2000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2FB535C9-0A5E-4A02-82E8-56166CF1805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2484843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siarad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dosbarth</a:t>
            </a:r>
            <a:r>
              <a:rPr lang="en-US" altLang="en-US" sz="2800" b="1" dirty="0"/>
              <a:t>!</a:t>
            </a:r>
            <a:endParaRPr lang="en-GB" altLang="en-US" sz="20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36C9A324-F954-48D6-9F8E-C59D83A8EDC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4086903"/>
            <a:ext cx="5556652" cy="954107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playing football in the canteen.</a:t>
            </a:r>
            <a:endParaRPr lang="en-GB" altLang="en-US" sz="2000" dirty="0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3A6DCDEF-800A-4FCD-A421-DBE5BB7B861F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44027" y="4997696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chwarae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cantîn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12A8ED77-29AF-4F7B-BAA6-D8E99561D629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6301569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always late.</a:t>
            </a:r>
            <a:endParaRPr lang="en-GB" altLang="en-US" sz="2000" dirty="0"/>
          </a:p>
        </p:txBody>
      </p:sp>
      <p:sp>
        <p:nvSpPr>
          <p:cNvPr id="20" name="TextBox 19">
            <a:extLst>
              <a:ext uri="{FF2B5EF4-FFF2-40B4-BE49-F238E27FC236}">
                <a16:creationId xmlns:a16="http://schemas.microsoft.com/office/drawing/2014/main" id="{34F84048-DF80-48C5-87D9-0F4BE6C2660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1064548" y="6940297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bod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hwyr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697219E4-ACEA-40F9-B693-F564229F82C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352" y="8011119"/>
            <a:ext cx="6048448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always forgets the homework.</a:t>
            </a:r>
            <a:endParaRPr lang="en-GB" altLang="en-US" sz="2000" dirty="0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DF39CE5-7B63-4933-8FBE-EA1D5C853D2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067352" y="8667265"/>
            <a:ext cx="6048448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ag </a:t>
            </a:r>
            <a:r>
              <a:rPr lang="en-US" altLang="en-US" sz="2800" b="1" dirty="0" err="1"/>
              <a:t>anghofio’r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gwaith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cartref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6F5E6948-44A0-4D6F-A27E-E48349C4452A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6824789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gwthio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C7C21898-50C9-43E1-832E-EACAB159316E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6193409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pushing on the corridor.</a:t>
            </a:r>
            <a:endParaRPr lang="en-GB" altLang="en-US" sz="2000" dirty="0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D5C44BCC-1736-4A33-AA86-666F5664E1A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3846345"/>
            <a:ext cx="5559244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drinking Coke in class.</a:t>
            </a:r>
            <a:endParaRPr lang="en-GB" altLang="en-US" sz="2000" dirty="0"/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4BA45691-086A-4A9A-8B83-480ED31ADF07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4491814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ag </a:t>
            </a:r>
            <a:r>
              <a:rPr lang="en-US" altLang="en-US" sz="2800" b="1" dirty="0" err="1"/>
              <a:t>yfed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dosbarth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8FE0D067-CD10-48F5-BA6A-F6A8D0FAE7D3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0" y="2507493"/>
            <a:ext cx="5559244" cy="52322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</p:spPr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Paid </a:t>
            </a:r>
            <a:r>
              <a:rPr lang="en-US" altLang="en-US" sz="2800" b="1" dirty="0" err="1"/>
              <a:t>â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bwyta</a:t>
            </a:r>
            <a:r>
              <a:rPr lang="en-US" altLang="en-US" sz="2800" b="1" dirty="0"/>
              <a:t> </a:t>
            </a:r>
            <a:r>
              <a:rPr lang="en-US" altLang="en-US" sz="2800" b="1" dirty="0" err="1"/>
              <a:t>yn</a:t>
            </a:r>
            <a:r>
              <a:rPr lang="en-US" altLang="en-US" sz="2800" b="1" dirty="0"/>
              <a:t> y </a:t>
            </a:r>
            <a:r>
              <a:rPr lang="en-US" altLang="en-US" sz="2800" b="1" dirty="0" err="1"/>
              <a:t>neuadd</a:t>
            </a:r>
            <a:r>
              <a:rPr lang="en-US" altLang="en-US" sz="2800" b="1" dirty="0"/>
              <a:t>.</a:t>
            </a:r>
            <a:endParaRPr lang="en-GB" altLang="en-US" sz="2000" dirty="0"/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6074A314-B4BC-4BCC-A164-299E4A853A7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682" y="1871981"/>
            <a:ext cx="5559242" cy="523220"/>
          </a:xfrm>
          <a:prstGeom prst="rect">
            <a:avLst/>
          </a:prstGeom>
          <a:ln/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wrap="square">
            <a:spAutoFit/>
          </a:bodyPr>
          <a:lstStyle>
            <a:lvl1pPr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defRPr>
            </a:lvl9pPr>
          </a:lstStyle>
          <a:p>
            <a:r>
              <a:rPr lang="en-US" altLang="en-US" sz="2800" b="1" dirty="0"/>
              <a:t>He is eating in hall.</a:t>
            </a:r>
            <a:endParaRPr lang="en-GB" altLang="en-US" sz="2000" dirty="0"/>
          </a:p>
        </p:txBody>
      </p:sp>
    </p:spTree>
    <p:extLst>
      <p:ext uri="{BB962C8B-B14F-4D97-AF65-F5344CB8AC3E}">
        <p14:creationId xmlns:p14="http://schemas.microsoft.com/office/powerpoint/2010/main" val="398212932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4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9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16" grpId="0" animBg="1"/>
      <p:bldP spid="20" grpId="0" animBg="1"/>
      <p:bldP spid="24" grpId="0" animBg="1"/>
      <p:bldP spid="26" grpId="0" animBg="1"/>
      <p:bldP spid="32" grpId="0" animBg="1"/>
      <p:bldP spid="34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8B787-018C-4D4F-A801-474549A093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err="1">
                <a:solidFill>
                  <a:schemeClr val="accent2">
                    <a:lumMod val="50000"/>
                  </a:schemeClr>
                </a:solidFill>
                <a:latin typeface="Modern Love" pitchFamily="82" charset="0"/>
              </a:rPr>
              <a:t>Ffrils</a:t>
            </a:r>
            <a:r>
              <a:rPr lang="en-US" dirty="0">
                <a:solidFill>
                  <a:schemeClr val="accent2">
                    <a:lumMod val="50000"/>
                  </a:schemeClr>
                </a:solidFill>
                <a:latin typeface="Modern Love" pitchFamily="82" charset="0"/>
              </a:rPr>
              <a:t>!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6CE83B24-462F-0343-82F8-3175DE2E37FC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96028" y="795528"/>
            <a:ext cx="8695944" cy="8695944"/>
          </a:xfrm>
        </p:spPr>
      </p:pic>
    </p:spTree>
    <p:extLst>
      <p:ext uri="{BB962C8B-B14F-4D97-AF65-F5344CB8AC3E}">
        <p14:creationId xmlns:p14="http://schemas.microsoft.com/office/powerpoint/2010/main" val="11353157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mph" presetSubtype="0" ac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6" dur="2000" fill="hold"/>
                                        <p:tgtEl>
                                          <p:spTgt spid="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Subtitle 2">
            <a:extLst>
              <a:ext uri="{FF2B5EF4-FFF2-40B4-BE49-F238E27FC236}">
                <a16:creationId xmlns:a16="http://schemas.microsoft.com/office/drawing/2014/main" id="{438AD7D8-22AF-C64E-940F-D8561B3BBD34}"/>
              </a:ext>
            </a:extLst>
          </p:cNvPr>
          <p:cNvSpPr txBox="1">
            <a:spLocks/>
          </p:cNvSpPr>
          <p:nvPr/>
        </p:nvSpPr>
        <p:spPr>
          <a:xfrm>
            <a:off x="1127435" y="-802903"/>
            <a:ext cx="12173258" cy="4269105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None/>
            </a:pPr>
            <a:r>
              <a:rPr lang="en-US" sz="5400" b="1" dirty="0">
                <a:solidFill>
                  <a:schemeClr val="accent1"/>
                </a:solidFill>
                <a:latin typeface="Modern Love" pitchFamily="82" charset="0"/>
                <a:ea typeface="+mj-ea"/>
                <a:cs typeface="+mj-cs"/>
              </a:rPr>
              <a:t>SUT?	</a:t>
            </a:r>
            <a:r>
              <a:rPr lang="en-US" sz="4650" b="1" i="1" dirty="0">
                <a:latin typeface="+mj-lt"/>
                <a:ea typeface="+mj-ea"/>
                <a:cs typeface="+mj-cs"/>
              </a:rPr>
              <a:t>Adverbs…</a:t>
            </a: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E10E93C-6139-2A49-93AA-10A4A8B56B7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16981087"/>
              </p:ext>
            </p:extLst>
          </p:nvPr>
        </p:nvGraphicFramePr>
        <p:xfrm>
          <a:off x="1249503" y="5676900"/>
          <a:ext cx="8735024" cy="5471784"/>
        </p:xfrm>
        <a:graphic>
          <a:graphicData uri="http://schemas.openxmlformats.org/drawingml/2006/table">
            <a:tbl>
              <a:tblPr firstRow="1" firstCol="1" bandRow="1" bandCol="1">
                <a:tableStyleId>{2D5ABB26-0587-4C30-8999-92F81FD0307C}</a:tableStyleId>
              </a:tblPr>
              <a:tblGrid>
                <a:gridCol w="8735024">
                  <a:extLst>
                    <a:ext uri="{9D8B030D-6E8A-4147-A177-3AD203B41FA5}">
                      <a16:colId xmlns:a16="http://schemas.microsoft.com/office/drawing/2014/main" val="72291383"/>
                    </a:ext>
                  </a:extLst>
                </a:gridCol>
              </a:tblGrid>
              <a:tr h="5471784">
                <a:tc>
                  <a:txBody>
                    <a:bodyPr/>
                    <a:lstStyle/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uchel  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(loudly)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swnllyd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(noisily)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gyflym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 (quickly)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</a:t>
                      </a:r>
                      <a:r>
                        <a:rPr lang="cy-GB" sz="4800" i="0" dirty="0">
                          <a:effectLst/>
                          <a:latin typeface="Avenir Book" panose="02000503020000020003" pitchFamily="2" charset="0"/>
                        </a:rPr>
                        <a:t>wirion </a:t>
                      </a:r>
                      <a:r>
                        <a:rPr lang="cy-GB" sz="4800" i="1" dirty="0">
                          <a:effectLst/>
                          <a:latin typeface="Avenir Book" panose="02000503020000020003" pitchFamily="2" charset="0"/>
                        </a:rPr>
                        <a:t>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(daftly)</a:t>
                      </a:r>
                      <a:b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</a:br>
                      <a:r>
                        <a:rPr lang="cy-GB" sz="4800" dirty="0">
                          <a:effectLst/>
                          <a:latin typeface="Avenir Book" panose="02000503020000020003" pitchFamily="2" charset="0"/>
                        </a:rPr>
                        <a:t>yn wyllt         </a:t>
                      </a:r>
                      <a:r>
                        <a:rPr lang="cy-GB" sz="4800" i="1" dirty="0">
                          <a:solidFill>
                            <a:schemeClr val="tx1">
                              <a:lumMod val="50000"/>
                              <a:lumOff val="50000"/>
                            </a:schemeClr>
                          </a:solidFill>
                          <a:effectLst/>
                          <a:latin typeface="Avenir Book" panose="02000503020000020003" pitchFamily="2" charset="0"/>
                        </a:rPr>
                        <a:t>(wildly)</a:t>
                      </a:r>
                      <a:endParaRPr lang="en-GB" sz="6600" i="1" dirty="0">
                        <a:solidFill>
                          <a:schemeClr val="tx1">
                            <a:lumMod val="50000"/>
                            <a:lumOff val="50000"/>
                          </a:schemeClr>
                        </a:solidFill>
                        <a:effectLst/>
                        <a:latin typeface="Avenir Book" panose="02000503020000020003" pitchFamily="2" charset="0"/>
                      </a:endParaRPr>
                    </a:p>
                    <a:p>
                      <a:r>
                        <a:rPr lang="en-US" sz="6600" dirty="0">
                          <a:effectLst/>
                          <a:latin typeface="Avenir Book" panose="02000503020000020003" pitchFamily="2" charset="0"/>
                        </a:rPr>
                        <a:t> </a:t>
                      </a:r>
                      <a:endParaRPr lang="en-GB" sz="66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/>
                </a:tc>
                <a:extLst>
                  <a:ext uri="{0D108BD9-81ED-4DB2-BD59-A6C34878D82A}">
                    <a16:rowId xmlns:a16="http://schemas.microsoft.com/office/drawing/2014/main" val="3657742213"/>
                  </a:ext>
                </a:extLst>
              </a:tr>
            </a:tbl>
          </a:graphicData>
        </a:graphic>
      </p:graphicFrame>
      <p:pic>
        <p:nvPicPr>
          <p:cNvPr id="6" name="Picture 5" descr="A picture containing table, person, computer, screen&#10;&#10;Description automatically generated">
            <a:extLst>
              <a:ext uri="{FF2B5EF4-FFF2-40B4-BE49-F238E27FC236}">
                <a16:creationId xmlns:a16="http://schemas.microsoft.com/office/drawing/2014/main" id="{B0B47CA3-BEC0-2B40-A00E-38BCF5F70B2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1366781">
            <a:off x="10941558" y="5355812"/>
            <a:ext cx="6408777" cy="4269105"/>
          </a:xfrm>
          <a:prstGeom prst="rect">
            <a:avLst/>
          </a:prstGeom>
        </p:spPr>
      </p:pic>
      <p:pic>
        <p:nvPicPr>
          <p:cNvPr id="10" name="Picture 9" descr="A picture containing device&#10;&#10;Description automatically generated">
            <a:extLst>
              <a:ext uri="{FF2B5EF4-FFF2-40B4-BE49-F238E27FC236}">
                <a16:creationId xmlns:a16="http://schemas.microsoft.com/office/drawing/2014/main" id="{07935B3F-9D59-CF4C-96CC-E779A43454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488367">
            <a:off x="10621094" y="2452364"/>
            <a:ext cx="6724650" cy="2971800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BC43807C-BD01-A44F-81BD-92A5DEE32E6A}"/>
              </a:ext>
            </a:extLst>
          </p:cNvPr>
          <p:cNvSpPr txBox="1"/>
          <p:nvPr/>
        </p:nvSpPr>
        <p:spPr>
          <a:xfrm>
            <a:off x="12387467" y="3078698"/>
            <a:ext cx="3191899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3600" dirty="0">
                <a:latin typeface="Avenir Book" panose="02000503020000020003" pitchFamily="2" charset="0"/>
              </a:rPr>
              <a:t>Paid </a:t>
            </a:r>
            <a:r>
              <a:rPr lang="en-US" sz="3600" dirty="0" err="1">
                <a:latin typeface="Avenir Book" panose="02000503020000020003" pitchFamily="2" charset="0"/>
              </a:rPr>
              <a:t>â</a:t>
            </a:r>
            <a:r>
              <a:rPr lang="en-US" sz="3600" dirty="0">
                <a:latin typeface="Avenir Book" panose="02000503020000020003" pitchFamily="2" charset="0"/>
              </a:rPr>
              <a:t> </a:t>
            </a:r>
            <a:r>
              <a:rPr lang="en-US" sz="3600" dirty="0" err="1">
                <a:latin typeface="Avenir Book" panose="02000503020000020003" pitchFamily="2" charset="0"/>
              </a:rPr>
              <a:t>rhedeg</a:t>
            </a:r>
            <a:r>
              <a:rPr lang="en-US" sz="3600" dirty="0">
                <a:latin typeface="Avenir Book" panose="02000503020000020003" pitchFamily="2" charset="0"/>
              </a:rPr>
              <a:t> </a:t>
            </a:r>
            <a:br>
              <a:rPr lang="en-US" sz="3600" dirty="0">
                <a:latin typeface="Avenir Book" panose="02000503020000020003" pitchFamily="2" charset="0"/>
              </a:rPr>
            </a:br>
            <a:r>
              <a:rPr lang="en-US" sz="3600" dirty="0">
                <a:latin typeface="Avenir Book" panose="02000503020000020003" pitchFamily="2" charset="0"/>
              </a:rPr>
              <a:t>yn </a:t>
            </a:r>
            <a:r>
              <a:rPr lang="en-US" sz="3600" dirty="0" err="1">
                <a:latin typeface="Avenir Book" panose="02000503020000020003" pitchFamily="2" charset="0"/>
              </a:rPr>
              <a:t>wyllt</a:t>
            </a:r>
            <a:r>
              <a:rPr lang="en-US" sz="3600" dirty="0">
                <a:latin typeface="Avenir Book" panose="02000503020000020003" pitchFamily="2" charset="0"/>
              </a:rPr>
              <a:t>, </a:t>
            </a:r>
            <a:br>
              <a:rPr lang="en-US" sz="3600" dirty="0">
                <a:latin typeface="Avenir Book" panose="02000503020000020003" pitchFamily="2" charset="0"/>
              </a:rPr>
            </a:br>
            <a:r>
              <a:rPr lang="en-US" sz="3600" dirty="0">
                <a:latin typeface="Avenir Book" panose="02000503020000020003" pitchFamily="2" charset="0"/>
              </a:rPr>
              <a:t>Gethin</a:t>
            </a:r>
            <a:endParaRPr lang="en-US" sz="3600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04A513-FAD6-4F43-909A-671BF030EC6B}"/>
              </a:ext>
            </a:extLst>
          </p:cNvPr>
          <p:cNvSpPr txBox="1"/>
          <p:nvPr/>
        </p:nvSpPr>
        <p:spPr>
          <a:xfrm rot="21348880">
            <a:off x="12066066" y="6590177"/>
            <a:ext cx="3834704" cy="203132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en-US" sz="4200" dirty="0">
                <a:latin typeface="Avenir Book" panose="02000503020000020003" pitchFamily="2" charset="0"/>
              </a:rPr>
              <a:t>Paid </a:t>
            </a:r>
            <a:r>
              <a:rPr lang="en-US" sz="4200" dirty="0" err="1">
                <a:latin typeface="Avenir Book" panose="02000503020000020003" pitchFamily="2" charset="0"/>
              </a:rPr>
              <a:t>â</a:t>
            </a:r>
            <a:r>
              <a:rPr lang="en-US" sz="4200" dirty="0">
                <a:latin typeface="Avenir Book" panose="02000503020000020003" pitchFamily="2" charset="0"/>
              </a:rPr>
              <a:t> </a:t>
            </a:r>
            <a:r>
              <a:rPr lang="en-US" sz="4200" dirty="0" err="1">
                <a:latin typeface="Avenir Book" panose="02000503020000020003" pitchFamily="2" charset="0"/>
              </a:rPr>
              <a:t>chanu’n</a:t>
            </a:r>
            <a:r>
              <a:rPr lang="en-US" sz="4200" dirty="0">
                <a:latin typeface="Avenir Book" panose="02000503020000020003" pitchFamily="2" charset="0"/>
              </a:rPr>
              <a:t> </a:t>
            </a:r>
            <a:br>
              <a:rPr lang="en-US" sz="4200" dirty="0">
                <a:latin typeface="Avenir Book" panose="02000503020000020003" pitchFamily="2" charset="0"/>
              </a:rPr>
            </a:br>
            <a:r>
              <a:rPr lang="en-US" sz="4200" dirty="0" err="1">
                <a:latin typeface="Avenir Book" panose="02000503020000020003" pitchFamily="2" charset="0"/>
              </a:rPr>
              <a:t>uchel</a:t>
            </a:r>
            <a:r>
              <a:rPr lang="en-US" sz="4200" dirty="0">
                <a:latin typeface="Avenir Book" panose="02000503020000020003" pitchFamily="2" charset="0"/>
              </a:rPr>
              <a:t>, Bethan</a:t>
            </a:r>
            <a:endParaRPr lang="en-GB" sz="6000" dirty="0">
              <a:latin typeface="Avenir Book" panose="02000503020000020003" pitchFamily="2" charset="0"/>
            </a:endParaRPr>
          </a:p>
          <a:p>
            <a:pPr algn="ctr"/>
            <a:endParaRPr lang="en-US" sz="4200" dirty="0"/>
          </a:p>
        </p:txBody>
      </p:sp>
      <p:pic>
        <p:nvPicPr>
          <p:cNvPr id="18" name="Picture 17" descr="Icon&#10;&#10;Description automatically generated">
            <a:extLst>
              <a:ext uri="{FF2B5EF4-FFF2-40B4-BE49-F238E27FC236}">
                <a16:creationId xmlns:a16="http://schemas.microsoft.com/office/drawing/2014/main" id="{74C7F10C-72B5-9C4F-975C-A639A2F747F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4145947" y="131546"/>
            <a:ext cx="2169365" cy="2179226"/>
          </a:xfrm>
          <a:prstGeom prst="rect">
            <a:avLst/>
          </a:prstGeom>
        </p:spPr>
      </p:pic>
      <p:pic>
        <p:nvPicPr>
          <p:cNvPr id="20" name="Picture 19" descr="Icon&#10;&#10;Description automatically generated">
            <a:extLst>
              <a:ext uri="{FF2B5EF4-FFF2-40B4-BE49-F238E27FC236}">
                <a16:creationId xmlns:a16="http://schemas.microsoft.com/office/drawing/2014/main" id="{F5173D95-59A5-084E-8269-18952C7D8164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836455" y="-118552"/>
            <a:ext cx="2169365" cy="2179226"/>
          </a:xfrm>
          <a:prstGeom prst="rect">
            <a:avLst/>
          </a:prstGeom>
        </p:spPr>
      </p:pic>
      <p:graphicFrame>
        <p:nvGraphicFramePr>
          <p:cNvPr id="16" name="Table 15">
            <a:extLst>
              <a:ext uri="{FF2B5EF4-FFF2-40B4-BE49-F238E27FC236}">
                <a16:creationId xmlns:a16="http://schemas.microsoft.com/office/drawing/2014/main" id="{D92D15F7-5FF6-8F44-853E-5FE84D1BF02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386753649"/>
              </p:ext>
            </p:extLst>
          </p:nvPr>
        </p:nvGraphicFramePr>
        <p:xfrm>
          <a:off x="1155858" y="2261518"/>
          <a:ext cx="8591252" cy="192024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5696612">
                  <a:extLst>
                    <a:ext uri="{9D8B030D-6E8A-4147-A177-3AD203B41FA5}">
                      <a16:colId xmlns:a16="http://schemas.microsoft.com/office/drawing/2014/main" val="3915680325"/>
                    </a:ext>
                  </a:extLst>
                </a:gridCol>
                <a:gridCol w="2894640">
                  <a:extLst>
                    <a:ext uri="{9D8B030D-6E8A-4147-A177-3AD203B41FA5}">
                      <a16:colId xmlns:a16="http://schemas.microsoft.com/office/drawing/2014/main" val="433659332"/>
                    </a:ext>
                  </a:extLst>
                </a:gridCol>
              </a:tblGrid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Peidiwch â chwarae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swnllyd.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3863029309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Paid â siarad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uchel.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655333148"/>
                  </a:ext>
                </a:extLst>
              </a:tr>
              <a:tr h="640080"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Paid â cherdded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r>
                        <a:rPr lang="cy-GB" sz="4200" dirty="0">
                          <a:effectLst/>
                          <a:latin typeface="Avenir Book" panose="02000503020000020003" pitchFamily="2" charset="0"/>
                        </a:rPr>
                        <a:t>yn gyflym.</a:t>
                      </a:r>
                      <a:endParaRPr lang="en-GB" sz="6000" dirty="0">
                        <a:effectLst/>
                        <a:latin typeface="Avenir Book" panose="02000503020000020003" pitchFamily="2" charset="0"/>
                        <a:ea typeface="Times New Roman" panose="02020603050405020304" pitchFamily="18" charset="0"/>
                      </a:endParaRPr>
                    </a:p>
                  </a:txBody>
                  <a:tcPr marL="102870" marR="102870" marT="0" marB="0">
                    <a:lnL w="12700" cmpd="sng">
                      <a:noFill/>
                    </a:lnL>
                    <a:lnR w="12700" cmpd="sng">
                      <a:noFill/>
                    </a:lnR>
                    <a:lnT w="12700" cmpd="sng">
                      <a:noFill/>
                    </a:lnT>
                    <a:lnB w="12700" cmpd="sng"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213869359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901400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657600" y="812859"/>
            <a:ext cx="1075964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7000" dirty="0">
                <a:solidFill>
                  <a:srgbClr val="272626"/>
                </a:solidFill>
                <a:latin typeface="Lazydog"/>
              </a:rPr>
              <a:t>Gwaith </a:t>
            </a:r>
            <a:r>
              <a:rPr lang="en-US" sz="7000" dirty="0" err="1">
                <a:solidFill>
                  <a:srgbClr val="272626"/>
                </a:solidFill>
                <a:latin typeface="Lazydog"/>
              </a:rPr>
              <a:t>Pâr</a:t>
            </a:r>
            <a:endParaRPr lang="en-US" sz="7000" dirty="0">
              <a:solidFill>
                <a:srgbClr val="272626"/>
              </a:solidFill>
              <a:latin typeface="Lazydog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036420" y="2203420"/>
            <a:ext cx="16002000" cy="5880159"/>
            <a:chOff x="677790" y="2291794"/>
            <a:chExt cx="10333783" cy="5083001"/>
          </a:xfrm>
        </p:grpSpPr>
        <p:sp>
          <p:nvSpPr>
            <p:cNvPr id="8" name="Freeform 8"/>
            <p:cNvSpPr/>
            <p:nvPr/>
          </p:nvSpPr>
          <p:spPr>
            <a:xfrm>
              <a:off x="677790" y="2291794"/>
              <a:ext cx="10333783" cy="5083001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solidFill>
              <a:schemeClr val="accent6">
                <a:lumMod val="20000"/>
                <a:lumOff val="80000"/>
              </a:schemeClr>
            </a:solidFill>
          </p:spPr>
          <p:txBody>
            <a:bodyPr/>
            <a:lstStyle/>
            <a:p>
              <a:pPr algn="ctr"/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Edrychwch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ar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y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ddeialog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ysgrifennoch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chi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yn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Rhan</a:t>
              </a:r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1. </a:t>
              </a:r>
            </a:p>
            <a:p>
              <a:pPr algn="ctr"/>
              <a:r>
                <a:rPr lang="en-GB" sz="54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Beth am </a:t>
              </a:r>
              <a:r>
                <a:rPr lang="en-GB" sz="54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ych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wanegu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at y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ddeialog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nawr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a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recordio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5400" dirty="0" err="1">
                  <a:solidFill>
                    <a:srgbClr val="000000"/>
                  </a:solidFill>
                  <a:latin typeface="Cymraeg"/>
                </a:rPr>
                <a:t>eto</a:t>
              </a:r>
              <a:r>
                <a:rPr lang="en-GB" sz="5400" dirty="0">
                  <a:solidFill>
                    <a:srgbClr val="000000"/>
                  </a:solidFill>
                  <a:latin typeface="Cymraeg"/>
                </a:rPr>
                <a:t>?</a:t>
              </a:r>
            </a:p>
            <a:p>
              <a:pPr algn="ctr"/>
              <a:endParaRPr lang="en-GB" sz="5400" dirty="0">
                <a:solidFill>
                  <a:srgbClr val="000000"/>
                </a:solidFill>
                <a:latin typeface="Cymraeg"/>
              </a:endParaRP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Look at the dialogue you wrote in Part 1. </a:t>
              </a: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What about adding to the dialogue now </a:t>
              </a:r>
            </a:p>
            <a:p>
              <a:pPr algn="ctr"/>
              <a:r>
                <a:rPr lang="en-GB" sz="5400" i="1" dirty="0">
                  <a:solidFill>
                    <a:schemeClr val="bg1">
                      <a:lumMod val="50000"/>
                    </a:schemeClr>
                  </a:solidFill>
                  <a:latin typeface="Cymraeg"/>
                </a:rPr>
                <a:t>and recording it again?</a:t>
              </a:r>
            </a:p>
            <a:p>
              <a:pPr algn="ctr"/>
              <a:endParaRPr lang="en-US" sz="6000" dirty="0"/>
            </a:p>
          </p:txBody>
        </p:sp>
      </p:grpSp>
      <p:sp>
        <p:nvSpPr>
          <p:cNvPr id="2" name="Explosion 1 1">
            <a:extLst>
              <a:ext uri="{FF2B5EF4-FFF2-40B4-BE49-F238E27FC236}">
                <a16:creationId xmlns:a16="http://schemas.microsoft.com/office/drawing/2014/main" id="{5B949C78-4944-668B-3006-F5D8A4F77D5A}"/>
              </a:ext>
            </a:extLst>
          </p:cNvPr>
          <p:cNvSpPr/>
          <p:nvPr/>
        </p:nvSpPr>
        <p:spPr>
          <a:xfrm>
            <a:off x="381000" y="6337358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r>
              <a:rPr lang="en-US" sz="2800" b="1" dirty="0"/>
              <a:t> a </a:t>
            </a:r>
            <a:r>
              <a:rPr lang="en-US" sz="2800" b="1" dirty="0" err="1"/>
              <a:t>darllen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91991180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6"/>
          <p:cNvSpPr txBox="1"/>
          <p:nvPr/>
        </p:nvSpPr>
        <p:spPr>
          <a:xfrm>
            <a:off x="3657600" y="1181100"/>
            <a:ext cx="10759640" cy="107721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lvl="0" indent="0" algn="ctr">
              <a:lnSpc>
                <a:spcPts val="8400"/>
              </a:lnSpc>
              <a:spcBef>
                <a:spcPct val="0"/>
              </a:spcBef>
            </a:pPr>
            <a:r>
              <a:rPr lang="en-US" sz="7000" dirty="0">
                <a:solidFill>
                  <a:srgbClr val="272626"/>
                </a:solidFill>
                <a:latin typeface="Lazydog"/>
              </a:rPr>
              <a:t>Gwaith </a:t>
            </a:r>
            <a:r>
              <a:rPr lang="en-US" sz="7000" dirty="0" err="1">
                <a:solidFill>
                  <a:srgbClr val="272626"/>
                </a:solidFill>
                <a:latin typeface="Lazydog"/>
              </a:rPr>
              <a:t>unigol</a:t>
            </a:r>
            <a:endParaRPr lang="en-US" sz="7000" dirty="0">
              <a:solidFill>
                <a:srgbClr val="272626"/>
              </a:solidFill>
              <a:latin typeface="Lazydog"/>
            </a:endParaRPr>
          </a:p>
        </p:txBody>
      </p:sp>
      <p:grpSp>
        <p:nvGrpSpPr>
          <p:cNvPr id="7" name="Group 7"/>
          <p:cNvGrpSpPr/>
          <p:nvPr/>
        </p:nvGrpSpPr>
        <p:grpSpPr>
          <a:xfrm>
            <a:off x="1451209" y="2933700"/>
            <a:ext cx="15172422" cy="4572000"/>
            <a:chOff x="2526" y="2105214"/>
            <a:chExt cx="11246422" cy="5467190"/>
          </a:xfrm>
        </p:grpSpPr>
        <p:sp>
          <p:nvSpPr>
            <p:cNvPr id="8" name="Freeform 8"/>
            <p:cNvSpPr/>
            <p:nvPr/>
          </p:nvSpPr>
          <p:spPr>
            <a:xfrm>
              <a:off x="2526" y="2105214"/>
              <a:ext cx="11246422" cy="5467190"/>
            </a:xfrm>
            <a:custGeom>
              <a:avLst/>
              <a:gdLst/>
              <a:ahLst/>
              <a:cxnLst/>
              <a:rect l="l" t="t" r="r" b="b"/>
              <a:pathLst>
                <a:path w="11246422" h="7391321">
                  <a:moveTo>
                    <a:pt x="10618645" y="7336843"/>
                  </a:moveTo>
                  <a:cubicBezTo>
                    <a:pt x="10618645" y="7336843"/>
                    <a:pt x="9887770" y="7391321"/>
                    <a:pt x="8372970" y="7388700"/>
                  </a:cubicBezTo>
                  <a:cubicBezTo>
                    <a:pt x="4177104" y="7386537"/>
                    <a:pt x="1057074" y="7378713"/>
                    <a:pt x="1057074" y="7378713"/>
                  </a:cubicBezTo>
                  <a:cubicBezTo>
                    <a:pt x="812932" y="7369878"/>
                    <a:pt x="449110" y="7348648"/>
                    <a:pt x="282371" y="7290471"/>
                  </a:cubicBezTo>
                  <a:cubicBezTo>
                    <a:pt x="4469" y="7193507"/>
                    <a:pt x="0" y="7020228"/>
                    <a:pt x="0" y="5729322"/>
                  </a:cubicBezTo>
                  <a:lnTo>
                    <a:pt x="0" y="5729258"/>
                  </a:lnTo>
                  <a:cubicBezTo>
                    <a:pt x="8536" y="491230"/>
                    <a:pt x="0" y="345608"/>
                    <a:pt x="77597" y="223930"/>
                  </a:cubicBezTo>
                  <a:cubicBezTo>
                    <a:pt x="217372" y="4759"/>
                    <a:pt x="519255" y="4073"/>
                    <a:pt x="937909" y="4073"/>
                  </a:cubicBezTo>
                  <a:cubicBezTo>
                    <a:pt x="937909" y="4073"/>
                    <a:pt x="2416559" y="15681"/>
                    <a:pt x="6825813" y="7673"/>
                  </a:cubicBezTo>
                  <a:cubicBezTo>
                    <a:pt x="9668842" y="0"/>
                    <a:pt x="10385575" y="6979"/>
                    <a:pt x="10385575" y="6979"/>
                  </a:cubicBezTo>
                  <a:cubicBezTo>
                    <a:pt x="10753883" y="14458"/>
                    <a:pt x="10892143" y="42638"/>
                    <a:pt x="11089884" y="165219"/>
                  </a:cubicBezTo>
                  <a:cubicBezTo>
                    <a:pt x="11240900" y="258836"/>
                    <a:pt x="11246422" y="476157"/>
                    <a:pt x="11237282" y="5729258"/>
                  </a:cubicBezTo>
                  <a:lnTo>
                    <a:pt x="11237282" y="5729321"/>
                  </a:lnTo>
                  <a:cubicBezTo>
                    <a:pt x="11237281" y="7138194"/>
                    <a:pt x="11194497" y="7286781"/>
                    <a:pt x="10618645" y="7336843"/>
                  </a:cubicBezTo>
                  <a:close/>
                </a:path>
              </a:pathLst>
            </a:custGeom>
            <a:solidFill>
              <a:srgbClr val="BAE6FF"/>
            </a:solidFill>
          </p:spPr>
          <p:txBody>
            <a:bodyPr/>
            <a:lstStyle/>
            <a:p>
              <a:pPr algn="ctr"/>
              <a:endParaRPr lang="en-GB" sz="4000" b="0" i="0" u="none" strike="noStrike" dirty="0">
                <a:solidFill>
                  <a:srgbClr val="000000"/>
                </a:solidFill>
                <a:effectLst/>
                <a:latin typeface="Cymraeg"/>
              </a:endParaRPr>
            </a:p>
            <a:p>
              <a:pPr algn="ctr"/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Edrychwch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eto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ar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eich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rhestr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o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orch</a:t>
              </a:r>
              <a:r>
                <a:rPr lang="en-GB" sz="4000" dirty="0" err="1">
                  <a:solidFill>
                    <a:srgbClr val="000000"/>
                  </a:solidFill>
                  <a:latin typeface="Cymraeg"/>
                </a:rPr>
                <a:t>mynion</a:t>
              </a:r>
              <a:r>
                <a:rPr lang="en-GB" sz="4000" dirty="0">
                  <a:solidFill>
                    <a:srgbClr val="000000"/>
                  </a:solidFill>
                  <a:latin typeface="Cymraeg"/>
                </a:rPr>
                <a:t> / poster 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(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sleidiau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Gorchmynion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– </a:t>
              </a:r>
              <a:r>
                <a:rPr lang="en-GB" sz="2400" dirty="0" err="1">
                  <a:solidFill>
                    <a:srgbClr val="000000"/>
                  </a:solidFill>
                  <a:latin typeface="Cymraeg"/>
                </a:rPr>
                <a:t>Rhan</a:t>
              </a:r>
              <a:r>
                <a:rPr lang="en-GB" sz="2400" dirty="0">
                  <a:solidFill>
                    <a:srgbClr val="000000"/>
                  </a:solidFill>
                  <a:latin typeface="Cymraeg"/>
                </a:rPr>
                <a:t> 1).</a:t>
              </a:r>
              <a:endParaRPr lang="en-GB" sz="4000" b="0" i="0" u="none" strike="noStrike" dirty="0">
                <a:solidFill>
                  <a:srgbClr val="000000"/>
                </a:solidFill>
                <a:effectLst/>
                <a:latin typeface="Cymraeg"/>
              </a:endParaRPr>
            </a:p>
            <a:p>
              <a:pPr algn="ctr"/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Beth am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ychwanegu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gorchmynion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 </a:t>
              </a:r>
              <a:r>
                <a:rPr lang="en-GB" sz="4000" b="0" i="0" u="none" strike="noStrike" dirty="0" err="1">
                  <a:solidFill>
                    <a:srgbClr val="000000"/>
                  </a:solidFill>
                  <a:effectLst/>
                  <a:latin typeface="Cymraeg"/>
                </a:rPr>
                <a:t>newydd</a:t>
              </a:r>
              <a:r>
                <a:rPr lang="en-GB" sz="4000" b="0" i="0" u="none" strike="noStrike" dirty="0">
                  <a:solidFill>
                    <a:srgbClr val="000000"/>
                  </a:solidFill>
                  <a:effectLst/>
                  <a:latin typeface="Cymraeg"/>
                </a:rPr>
                <a:t>? </a:t>
              </a:r>
            </a:p>
            <a:p>
              <a:pPr algn="ctr"/>
              <a:endParaRPr lang="en-US" sz="4000" dirty="0"/>
            </a:p>
            <a:p>
              <a:pPr algn="ctr"/>
              <a:r>
                <a:rPr lang="en-US" sz="4000" dirty="0"/>
                <a:t>Take another look at your list of commands / poster.</a:t>
              </a:r>
            </a:p>
            <a:p>
              <a:pPr algn="ctr"/>
              <a:r>
                <a:rPr lang="en-US" sz="4000" dirty="0"/>
                <a:t>What about adding new commands?</a:t>
              </a:r>
            </a:p>
          </p:txBody>
        </p:sp>
      </p:grpSp>
      <p:sp>
        <p:nvSpPr>
          <p:cNvPr id="2" name="Explosion 1 1">
            <a:extLst>
              <a:ext uri="{FF2B5EF4-FFF2-40B4-BE49-F238E27FC236}">
                <a16:creationId xmlns:a16="http://schemas.microsoft.com/office/drawing/2014/main" id="{63AAFF92-6EAF-AF48-8A2B-DDE144D55FAF}"/>
              </a:ext>
            </a:extLst>
          </p:cNvPr>
          <p:cNvSpPr/>
          <p:nvPr/>
        </p:nvSpPr>
        <p:spPr>
          <a:xfrm>
            <a:off x="381000" y="6337358"/>
            <a:ext cx="4038600" cy="3492441"/>
          </a:xfrm>
          <a:prstGeom prst="irregularSeal1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/>
              <a:t>Gwaith </a:t>
            </a:r>
            <a:r>
              <a:rPr lang="en-US" sz="2800" b="1" dirty="0" err="1"/>
              <a:t>portffolio</a:t>
            </a:r>
            <a:r>
              <a:rPr lang="en-US" sz="2800" b="1" dirty="0"/>
              <a:t>: </a:t>
            </a:r>
            <a:r>
              <a:rPr lang="en-US" sz="2800" b="1" dirty="0" err="1"/>
              <a:t>ysgrifennu</a:t>
            </a:r>
            <a:endParaRPr lang="en-US" sz="2800" b="1" dirty="0"/>
          </a:p>
        </p:txBody>
      </p:sp>
    </p:spTree>
    <p:extLst>
      <p:ext uri="{BB962C8B-B14F-4D97-AF65-F5344CB8AC3E}">
        <p14:creationId xmlns:p14="http://schemas.microsoft.com/office/powerpoint/2010/main" val="2323183887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9DA5918-352D-A146-A1A4-AD88C4AFBA2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41543" y="2400300"/>
            <a:ext cx="14404913" cy="1573853"/>
          </a:xfrm>
        </p:spPr>
        <p:txBody>
          <a:bodyPr>
            <a:noAutofit/>
          </a:bodyPr>
          <a:lstStyle/>
          <a:p>
            <a:r>
              <a:rPr lang="en-US" sz="18000" dirty="0" err="1">
                <a:solidFill>
                  <a:schemeClr val="accent1">
                    <a:lumMod val="75000"/>
                  </a:schemeClr>
                </a:solidFill>
                <a:latin typeface="Modern Love" pitchFamily="82" charset="0"/>
              </a:rPr>
              <a:t>Rhaid</a:t>
            </a:r>
            <a:r>
              <a:rPr lang="en-US" sz="18000" dirty="0">
                <a:solidFill>
                  <a:schemeClr val="accent1">
                    <a:lumMod val="75000"/>
                  </a:schemeClr>
                </a:solidFill>
                <a:latin typeface="Modern Love" pitchFamily="82" charset="0"/>
              </a:rPr>
              <a:t>!	</a:t>
            </a:r>
            <a:r>
              <a:rPr lang="en-US" sz="18000" i="1" dirty="0">
                <a:solidFill>
                  <a:schemeClr val="tx1">
                    <a:lumMod val="50000"/>
                    <a:lumOff val="50000"/>
                  </a:schemeClr>
                </a:solidFill>
                <a:latin typeface="Modern Love" pitchFamily="82" charset="0"/>
              </a:rPr>
              <a:t>Must!</a:t>
            </a:r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3E6B1CD8-25E3-0E43-8058-08FF56CFFA6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350">
            <a:off x="7985819" y="5598755"/>
            <a:ext cx="6910341" cy="343763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03354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577091" y="1019175"/>
            <a:ext cx="13804766" cy="851862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gwrando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eistedd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cerdded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!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10732418" y="528253"/>
            <a:ext cx="2832442" cy="2909937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>
          <a:xfrm>
            <a:off x="14189719" y="3046659"/>
            <a:ext cx="2834381" cy="3333301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>
          <a:xfrm>
            <a:off x="11094176" y="5733739"/>
            <a:ext cx="2783114" cy="4025008"/>
          </a:xfrm>
          <a:prstGeom prst="rect">
            <a:avLst/>
          </a:prstGeom>
        </p:spPr>
      </p:pic>
    </p:spTree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0359458" y="2951622"/>
            <a:ext cx="7587743" cy="7829753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 rot="-262078">
            <a:off x="11096653" y="8466835"/>
            <a:ext cx="7492438" cy="1537079"/>
            <a:chOff x="0" y="0"/>
            <a:chExt cx="9989918" cy="2049438"/>
          </a:xfrm>
        </p:grpSpPr>
        <p:sp>
          <p:nvSpPr>
            <p:cNvPr id="4" name="AutoShape 4"/>
            <p:cNvSpPr/>
            <p:nvPr/>
          </p:nvSpPr>
          <p:spPr>
            <a:xfrm>
              <a:off x="0" y="0"/>
              <a:ext cx="9989918" cy="2049438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5" name="TextBox 5"/>
            <p:cNvSpPr txBox="1"/>
            <p:nvPr/>
          </p:nvSpPr>
          <p:spPr>
            <a:xfrm>
              <a:off x="655681" y="564932"/>
              <a:ext cx="8678555" cy="843374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5318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3798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Ymestyn ymestyn!</a:t>
              </a:r>
            </a:p>
          </p:txBody>
        </p:sp>
      </p:grpSp>
      <p:sp>
        <p:nvSpPr>
          <p:cNvPr id="6" name="TextBox 6"/>
          <p:cNvSpPr txBox="1"/>
          <p:nvPr/>
        </p:nvSpPr>
        <p:spPr>
          <a:xfrm>
            <a:off x="694347" y="1752895"/>
            <a:ext cx="11913681" cy="3695117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eistedd.</a:t>
            </a: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82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chi eistedd.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507569" y="5901209"/>
            <a:ext cx="3883568" cy="142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13" b="0" i="0" u="none" strike="noStrike" kern="1200" cap="none" spc="0" normalizeH="0" baseline="0" noProof="0" dirty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w"/>
                <a:ea typeface="+mn-ea"/>
                <a:cs typeface="+mn-cs"/>
              </a:rPr>
              <a:t>I must, you must, we must!</a:t>
            </a:r>
          </a:p>
        </p:txBody>
      </p:sp>
    </p:spTree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 rot="-262078">
            <a:off x="5027278" y="5246044"/>
            <a:ext cx="11881210" cy="5648746"/>
            <a:chOff x="0" y="0"/>
            <a:chExt cx="15841614" cy="7531662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5841614" cy="7531662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466879" y="1442700"/>
              <a:ext cx="14940288" cy="4221668"/>
            </a:xfrm>
            <a:prstGeom prst="rect">
              <a:avLst/>
            </a:prstGeom>
          </p:spPr>
          <p:txBody>
            <a:bodyPr wrap="square"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 Bold"/>
                  <a:ea typeface="+mn-ea"/>
                  <a:cs typeface="+mn-cs"/>
                </a:rPr>
                <a:t>idiom 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23" dirty="0">
                  <a:solidFill>
                    <a:srgbClr val="28B055"/>
                  </a:solidFill>
                  <a:latin typeface="Now"/>
                </a:rPr>
                <a:t>D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dim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yn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gallu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cyfieithu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gair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28B055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am air!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</a:t>
              </a:r>
            </a:p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lang="en-US" sz="6023" dirty="0">
                  <a:solidFill>
                    <a:srgbClr val="0C4CA3"/>
                  </a:solidFill>
                  <a:latin typeface="Now"/>
                </a:rPr>
                <a:t>C</a:t>
              </a:r>
              <a:r>
                <a:rPr kumimoji="0" lang="en-US" sz="6023" b="0" i="0" u="none" strike="noStrike" kern="1200" cap="none" spc="0" normalizeH="0" baseline="0" noProof="0" dirty="0" err="1">
                  <a:ln>
                    <a:noFill/>
                  </a:ln>
                  <a:solidFill>
                    <a:srgbClr val="0C4CA3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an't</a:t>
              </a:r>
              <a:r>
                <a:rPr kumimoji="0" lang="en-US" sz="6023" b="0" i="0" u="none" strike="noStrike" kern="1200" cap="none" spc="0" normalizeH="0" baseline="0" noProof="0" dirty="0">
                  <a:ln>
                    <a:noFill/>
                  </a:ln>
                  <a:solidFill>
                    <a:srgbClr val="0C4CA3"/>
                  </a:solidFill>
                  <a:effectLst/>
                  <a:uLnTx/>
                  <a:uFillTx/>
                  <a:latin typeface="Now"/>
                  <a:ea typeface="+mn-ea"/>
                  <a:cs typeface="+mn-cs"/>
                </a:rPr>
                <a:t> translate word for word!</a:t>
              </a:r>
            </a:p>
          </p:txBody>
        </p:sp>
      </p:grp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 rot="-1246738" flipH="1">
            <a:off x="10538594" y="1887263"/>
            <a:ext cx="5136865" cy="1618112"/>
          </a:xfrm>
          <a:prstGeom prst="rect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694347" y="1239742"/>
            <a:ext cx="17072938" cy="342900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eistedd.</a:t>
            </a:r>
          </a:p>
          <a:p>
            <a:pPr marL="0" marR="0" lvl="0" indent="0" algn="l" defTabSz="914400" rtl="0" eaLnBrk="1" fontAlgn="auto" latinLnBrk="0" hangingPunct="1">
              <a:lnSpc>
                <a:spcPts val="969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8082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76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6382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There is a necessity for you to sit.</a:t>
            </a:r>
          </a:p>
        </p:txBody>
      </p:sp>
    </p:spTree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575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3203395" y="3919327"/>
            <a:ext cx="11881210" cy="2448346"/>
            <a:chOff x="0" y="0"/>
            <a:chExt cx="15841614" cy="3264462"/>
          </a:xfrm>
        </p:grpSpPr>
        <p:sp>
          <p:nvSpPr>
            <p:cNvPr id="3" name="AutoShape 3"/>
            <p:cNvSpPr/>
            <p:nvPr/>
          </p:nvSpPr>
          <p:spPr>
            <a:xfrm>
              <a:off x="0" y="0"/>
              <a:ext cx="15841614" cy="3264462"/>
            </a:xfrm>
            <a:prstGeom prst="rect">
              <a:avLst/>
            </a:prstGeom>
            <a:solidFill>
              <a:srgbClr val="FBD160"/>
            </a:solidFill>
          </p:spPr>
        </p:sp>
        <p:sp>
          <p:nvSpPr>
            <p:cNvPr id="4" name="TextBox 4"/>
            <p:cNvSpPr txBox="1"/>
            <p:nvPr/>
          </p:nvSpPr>
          <p:spPr>
            <a:xfrm>
              <a:off x="1039754" y="902381"/>
              <a:ext cx="13762106" cy="1345399"/>
            </a:xfrm>
            <a:prstGeom prst="rect">
              <a:avLst/>
            </a:prstGeom>
          </p:spPr>
          <p:txBody>
            <a:bodyPr lIns="0" tIns="0" rIns="0" bIns="0" rtlCol="0" anchor="t">
              <a:spAutoFit/>
            </a:bodyPr>
            <a:lstStyle/>
            <a:p>
              <a:pPr marL="0" marR="0" lvl="0" indent="0" algn="ctr" defTabSz="914400" rtl="0" eaLnBrk="1" fontAlgn="auto" latinLnBrk="0" hangingPunct="1">
                <a:lnSpc>
                  <a:spcPts val="8433"/>
                </a:lnSpc>
                <a:spcBef>
                  <a:spcPts val="0"/>
                </a:spcBef>
                <a:spcAft>
                  <a:spcPts val="0"/>
                </a:spcAft>
                <a:buClrTx/>
                <a:buSzTx/>
                <a:buFontTx/>
                <a:buNone/>
                <a:tabLst/>
                <a:defRPr/>
              </a:pPr>
              <a:r>
                <a:rPr kumimoji="0" lang="en-US" sz="6023" b="0" i="0" u="none" strike="noStrike" kern="1200" cap="none" spc="0" normalizeH="0" baseline="0" noProof="0">
                  <a:ln>
                    <a:noFill/>
                  </a:ln>
                  <a:solidFill>
                    <a:srgbClr val="000000"/>
                  </a:solidFill>
                  <a:effectLst/>
                  <a:uLnTx/>
                  <a:uFillTx/>
                  <a:latin typeface="Now Bold"/>
                  <a:ea typeface="+mn-ea"/>
                  <a:cs typeface="+mn-cs"/>
                </a:rPr>
                <a:t>Dysgwch fel "chunk!"</a:t>
              </a:r>
            </a:p>
          </p:txBody>
        </p:sp>
      </p:grpSp>
    </p:spTree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D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8559" y="2805719"/>
            <a:ext cx="12468603" cy="365628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wrando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.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gerdded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.</a:t>
            </a:r>
          </a:p>
        </p:txBody>
      </p:sp>
    </p:spTree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BD16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3158559" y="2794878"/>
            <a:ext cx="12468603" cy="36671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</a:t>
            </a: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FF5757"/>
                </a:solidFill>
                <a:effectLst/>
                <a:uLnTx/>
                <a:uFillTx/>
                <a:latin typeface="Brice RegularSemiExpanded Bold"/>
                <a:ea typeface="+mn-ea"/>
                <a:cs typeface="+mn-cs"/>
              </a:rPr>
              <a:t>_</a:t>
            </a:r>
            <a:r>
              <a:rPr kumimoji="0" lang="en-US" sz="7999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wrando.</a:t>
            </a:r>
          </a:p>
          <a:p>
            <a:pPr marL="0" marR="0" lvl="0" indent="0" algn="l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7999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</a:t>
            </a: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5757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g</a:t>
            </a: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erdded.</a:t>
            </a:r>
          </a:p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rcRect/>
          <a:stretch>
            <a:fillRect/>
          </a:stretch>
        </p:blipFill>
        <p:spPr>
          <a:xfrm>
            <a:off x="12189349" y="6111717"/>
            <a:ext cx="6098651" cy="629316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3375732" y="8037781"/>
            <a:ext cx="3883568" cy="142685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5758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113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Now"/>
                <a:ea typeface="+mn-ea"/>
                <a:cs typeface="+mn-cs"/>
              </a:rPr>
              <a:t>Treiglad Meddal</a:t>
            </a:r>
          </a:p>
        </p:txBody>
      </p:sp>
    </p:spTree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235373" y="2057400"/>
            <a:ext cx="8278879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fwyta</a:t>
            </a:r>
          </a:p>
        </p:txBody>
      </p:sp>
    </p:spTree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669894" y="2057400"/>
            <a:ext cx="6948213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redeg</a:t>
            </a:r>
          </a:p>
        </p:txBody>
      </p:sp>
    </p:spTree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76534" y="2057400"/>
            <a:ext cx="6334932" cy="82296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ddarllen</a:t>
            </a:r>
          </a:p>
        </p:txBody>
      </p:sp>
    </p:spTree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28B055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>
          <a:xfrm>
            <a:off x="5952929" y="1878728"/>
            <a:ext cx="5813948" cy="8408272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201935" y="401857"/>
            <a:ext cx="13884129" cy="123463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i ti gerdded</a:t>
            </a:r>
          </a:p>
        </p:txBody>
      </p:sp>
    </p:spTree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2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1028700" y="1006527"/>
            <a:ext cx="16887233" cy="854392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fi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ti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iddo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fe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hi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ni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599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</a:t>
            </a:r>
            <a:r>
              <a:rPr kumimoji="0" lang="en-US" sz="7999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chi </a:t>
            </a:r>
            <a:r>
              <a:rPr kumimoji="0" lang="en-US" sz="7999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7999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96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iddyn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nhw</a:t>
            </a:r>
            <a:r>
              <a:rPr kumimoji="0" lang="en-US" sz="80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</a:t>
            </a:r>
            <a:r>
              <a:rPr kumimoji="0" lang="en-US" sz="8000" b="0" i="0" u="none" strike="noStrike" kern="1200" cap="none" spc="0" normalizeH="0" baseline="0" noProof="0" dirty="0" err="1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  <a:endParaRPr kumimoji="0" lang="en-US" sz="8000" b="0" i="0" u="none" strike="noStrike" kern="1200" cap="none" spc="0" normalizeH="0" baseline="0" noProof="0" dirty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A2AD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2"/>
          <p:cNvSpPr txBox="1"/>
          <p:nvPr/>
        </p:nvSpPr>
        <p:spPr>
          <a:xfrm>
            <a:off x="-2313709" y="1019175"/>
            <a:ext cx="22527873" cy="8141699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 ti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 siarad</a:t>
            </a: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672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Rhaid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C4CA3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i chi </a:t>
            </a:r>
            <a:r>
              <a:rPr kumimoji="0" lang="en-US" sz="10672" b="0" i="0" u="none" strike="noStrike" kern="1200" cap="none" spc="0" normalizeH="0" baseline="0" noProof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Brice RegularSemiExpanded"/>
                <a:ea typeface="+mn-ea"/>
                <a:cs typeface="+mn-cs"/>
              </a:rPr>
              <a:t>siarad</a:t>
            </a:r>
          </a:p>
          <a:p>
            <a:pPr marL="0" marR="0" lvl="0" indent="0" algn="ctr" defTabSz="914400" rtl="0" eaLnBrk="1" fontAlgn="auto" latinLnBrk="0" hangingPunct="1">
              <a:lnSpc>
                <a:spcPts val="12806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0672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Brice RegularSemiExpanded"/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5F91249-F88F-4649-A6D3-4857F6DDE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12471" y="965201"/>
            <a:ext cx="8070842" cy="7609652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20440927-EB86-7546-84CD-656671AE511B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gwrando</a:t>
            </a:r>
            <a:r>
              <a:rPr lang="en-US" sz="14400" b="1" dirty="0"/>
              <a:t> + chi</a:t>
            </a:r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CA2ADB1F-12D2-3E4F-954A-B1D1EE570765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1990341" y="-3699518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4804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icture containing diagram&#10;&#10;Description automatically generated">
            <a:extLst>
              <a:ext uri="{FF2B5EF4-FFF2-40B4-BE49-F238E27FC236}">
                <a16:creationId xmlns:a16="http://schemas.microsoft.com/office/drawing/2014/main" id="{75F91249-F88F-4649-A6D3-4857F6DDE2D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140046" y="1312931"/>
            <a:ext cx="7193465" cy="6782411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D9C5A346-FB14-CF49-B605-DA003C9CF622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i chi </a:t>
            </a:r>
            <a:r>
              <a:rPr lang="en-US" sz="14400" b="1" dirty="0" err="1"/>
              <a:t>wrando</a:t>
            </a:r>
            <a:endParaRPr lang="en-US" sz="14400" b="1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200B32C9-6052-FD4B-AF69-E661FADC01E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42954802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C18E6D05-C3E8-604E-9E34-1EE3A4C09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800599" y="826046"/>
            <a:ext cx="8237165" cy="7269296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3CA2E092-AFEC-A847-A94E-5AEC32A7D272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ysgrifennu</a:t>
            </a:r>
            <a:r>
              <a:rPr lang="en-US" sz="14400" b="1" dirty="0"/>
              <a:t> + </a:t>
            </a:r>
            <a:r>
              <a:rPr lang="en-US" sz="14400" b="1" dirty="0" err="1"/>
              <a:t>ti</a:t>
            </a:r>
            <a:endParaRPr lang="en-US" sz="14400" b="1" dirty="0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E979A852-5427-164C-B9A4-A38DA2E81AB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2286824" y="-4012132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78778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 descr="Icon&#10;&#10;Description automatically generated">
            <a:extLst>
              <a:ext uri="{FF2B5EF4-FFF2-40B4-BE49-F238E27FC236}">
                <a16:creationId xmlns:a16="http://schemas.microsoft.com/office/drawing/2014/main" id="{C18E6D05-C3E8-604E-9E34-1EE3A4C09B10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8605044" y="1204535"/>
            <a:ext cx="7385838" cy="6518001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8712E768-D715-BD47-ABA2-F8D101ECF349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i </a:t>
            </a:r>
            <a:r>
              <a:rPr lang="en-US" sz="14400" b="1" dirty="0" err="1"/>
              <a:t>ti</a:t>
            </a:r>
            <a:r>
              <a:rPr lang="en-US" sz="14400" b="1" dirty="0"/>
              <a:t> </a:t>
            </a:r>
            <a:r>
              <a:rPr lang="en-US" sz="14400" b="1" dirty="0" err="1"/>
              <a:t>ysgrifennu</a:t>
            </a:r>
            <a:endParaRPr lang="en-US" sz="14400" b="1" dirty="0"/>
          </a:p>
        </p:txBody>
      </p:sp>
      <p:pic>
        <p:nvPicPr>
          <p:cNvPr id="14" name="Picture 13" descr="Icon&#10;&#10;Description automatically generated">
            <a:extLst>
              <a:ext uri="{FF2B5EF4-FFF2-40B4-BE49-F238E27FC236}">
                <a16:creationId xmlns:a16="http://schemas.microsoft.com/office/drawing/2014/main" id="{C84CC4CE-8796-DB43-94F2-4CA5AFA097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4109024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68DAB63-49B9-BB41-B29F-F3751B39EC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485597" y="870608"/>
            <a:ext cx="10053363" cy="7263554"/>
          </a:xfrm>
          <a:prstGeom prst="rect">
            <a:avLst/>
          </a:prstGeom>
        </p:spPr>
      </p:pic>
      <p:sp>
        <p:nvSpPr>
          <p:cNvPr id="11" name="TextBox 10">
            <a:extLst>
              <a:ext uri="{FF2B5EF4-FFF2-40B4-BE49-F238E27FC236}">
                <a16:creationId xmlns:a16="http://schemas.microsoft.com/office/drawing/2014/main" id="{7C1C949B-7367-D947-B6D6-65B3B29DA549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cerdded</a:t>
            </a:r>
            <a:r>
              <a:rPr lang="en-US" sz="14400" b="1" dirty="0"/>
              <a:t> + </a:t>
            </a:r>
            <a:r>
              <a:rPr lang="en-US" sz="14400" b="1" dirty="0" err="1"/>
              <a:t>fe</a:t>
            </a:r>
            <a:endParaRPr lang="en-US" sz="14400" b="1" dirty="0"/>
          </a:p>
        </p:txBody>
      </p:sp>
      <p:pic>
        <p:nvPicPr>
          <p:cNvPr id="13" name="Picture 12" descr="Icon&#10;&#10;Description automatically generated">
            <a:extLst>
              <a:ext uri="{FF2B5EF4-FFF2-40B4-BE49-F238E27FC236}">
                <a16:creationId xmlns:a16="http://schemas.microsoft.com/office/drawing/2014/main" id="{8D84C262-ABEF-5145-BFB8-ABE6DE5740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1985070" y="-364234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623568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14:prism/>
      </p:transition>
    </mc:Choice>
    <mc:Fallback xmlns="">
      <p:transition spd="slow">
        <p:fade/>
      </p:transition>
    </mc:Fallback>
  </mc:AlternateContent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close up of a logo&#10;&#10;Description automatically generated">
            <a:extLst>
              <a:ext uri="{FF2B5EF4-FFF2-40B4-BE49-F238E27FC236}">
                <a16:creationId xmlns:a16="http://schemas.microsoft.com/office/drawing/2014/main" id="{E68DAB63-49B9-BB41-B29F-F3751B39ECFA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7291201" y="1272688"/>
            <a:ext cx="8733194" cy="6309731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D0A3711A-1DF8-3447-866F-C0F148330056}"/>
              </a:ext>
            </a:extLst>
          </p:cNvPr>
          <p:cNvSpPr txBox="1"/>
          <p:nvPr/>
        </p:nvSpPr>
        <p:spPr>
          <a:xfrm>
            <a:off x="352168" y="7061903"/>
            <a:ext cx="17583665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14400" b="1" dirty="0" err="1"/>
              <a:t>Rhaid</a:t>
            </a:r>
            <a:r>
              <a:rPr lang="en-US" sz="14400" b="1" dirty="0"/>
              <a:t> </a:t>
            </a:r>
            <a:r>
              <a:rPr lang="en-US" sz="14400" b="1" dirty="0" err="1"/>
              <a:t>iddo</a:t>
            </a:r>
            <a:r>
              <a:rPr lang="en-US" sz="14400" b="1" dirty="0"/>
              <a:t> </a:t>
            </a:r>
            <a:r>
              <a:rPr lang="en-US" sz="14400" b="1" dirty="0" err="1"/>
              <a:t>fe</a:t>
            </a:r>
            <a:r>
              <a:rPr lang="en-US" sz="14400" b="1" dirty="0"/>
              <a:t> </a:t>
            </a:r>
            <a:r>
              <a:rPr lang="en-US" sz="14400" b="1" dirty="0" err="1"/>
              <a:t>gerdded</a:t>
            </a:r>
            <a:endParaRPr lang="en-US" sz="14400" b="1" dirty="0"/>
          </a:p>
        </p:txBody>
      </p:sp>
      <p:pic>
        <p:nvPicPr>
          <p:cNvPr id="9" name="Picture 8" descr="Icon&#10;&#10;Description automatically generated">
            <a:extLst>
              <a:ext uri="{FF2B5EF4-FFF2-40B4-BE49-F238E27FC236}">
                <a16:creationId xmlns:a16="http://schemas.microsoft.com/office/drawing/2014/main" id="{B4530AF7-77B9-454B-8A1D-972EFCC7020D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rot="19529650" flipH="1">
            <a:off x="3411534" y="2689726"/>
            <a:ext cx="5444259" cy="2708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1157496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Object"/>
      </p:transition>
    </mc:Choice>
    <mc:Fallback xmlns="">
      <p:transition spd="slow">
        <p:fade/>
      </p:transition>
    </mc:Fallback>
  </mc:AlternateContent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00B0F0">
            <a:alpha val="36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45CC9333-C77E-AF42-9B69-1B92E67D3752}"/>
              </a:ext>
            </a:extLst>
          </p:cNvPr>
          <p:cNvSpPr txBox="1"/>
          <p:nvPr/>
        </p:nvSpPr>
        <p:spPr>
          <a:xfrm>
            <a:off x="1600200" y="1034683"/>
            <a:ext cx="6767302" cy="821763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800" b="1" dirty="0" err="1"/>
              <a:t>Rheolau’r</a:t>
            </a:r>
            <a:r>
              <a:rPr lang="en-US" sz="4800" b="1" dirty="0"/>
              <a:t> </a:t>
            </a:r>
            <a:r>
              <a:rPr lang="en-US" sz="4800" b="1" dirty="0" err="1"/>
              <a:t>dosbarth</a:t>
            </a:r>
            <a:endParaRPr lang="en-GB" sz="4800" dirty="0"/>
          </a:p>
          <a:p>
            <a:r>
              <a:rPr lang="en-US" sz="4800" b="1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siarad</a:t>
            </a:r>
            <a:r>
              <a:rPr lang="en-US" sz="4800" dirty="0"/>
              <a:t> </a:t>
            </a:r>
            <a:r>
              <a:rPr lang="en-US" sz="4800" dirty="0" err="1"/>
              <a:t>Cymraeg</a:t>
            </a:r>
            <a:r>
              <a:rPr lang="en-US" sz="4800" dirty="0"/>
              <a:t>!</a:t>
            </a:r>
          </a:p>
          <a:p>
            <a:endParaRPr lang="en-US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wrando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ysgrifennu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ymarfer</a:t>
            </a:r>
            <a:r>
              <a:rPr lang="en-US" sz="4800" dirty="0"/>
              <a:t>!</a:t>
            </a:r>
            <a:endParaRPr lang="en-GB" sz="4800" dirty="0"/>
          </a:p>
          <a:p>
            <a:r>
              <a:rPr lang="en-US" sz="4800" dirty="0"/>
              <a:t> </a:t>
            </a:r>
            <a:endParaRPr lang="en-GB" sz="4800" dirty="0"/>
          </a:p>
          <a:p>
            <a:r>
              <a:rPr lang="en-US" sz="4800" dirty="0" err="1"/>
              <a:t>Rhaid</a:t>
            </a:r>
            <a:r>
              <a:rPr lang="en-US" sz="4800" dirty="0"/>
              <a:t> i </a:t>
            </a:r>
            <a:r>
              <a:rPr lang="en-US" sz="4800" dirty="0" err="1"/>
              <a:t>ni</a:t>
            </a:r>
            <a:r>
              <a:rPr lang="en-US" sz="4800" dirty="0"/>
              <a:t> </a:t>
            </a:r>
            <a:r>
              <a:rPr lang="en-US" sz="4800" dirty="0" err="1"/>
              <a:t>ddal</a:t>
            </a:r>
            <a:r>
              <a:rPr lang="en-US" sz="4800" dirty="0"/>
              <a:t> </a:t>
            </a:r>
            <a:r>
              <a:rPr lang="en-US" sz="4800" dirty="0" err="1"/>
              <a:t>ati</a:t>
            </a:r>
            <a:r>
              <a:rPr lang="en-US" sz="4800" dirty="0"/>
              <a:t>!</a:t>
            </a:r>
            <a:endParaRPr lang="en-GB" sz="4800" dirty="0"/>
          </a:p>
        </p:txBody>
      </p:sp>
      <p:pic>
        <p:nvPicPr>
          <p:cNvPr id="6" name="Picture 5" descr="Icon&#10;&#10;Description automatically generated">
            <a:extLst>
              <a:ext uri="{FF2B5EF4-FFF2-40B4-BE49-F238E27FC236}">
                <a16:creationId xmlns:a16="http://schemas.microsoft.com/office/drawing/2014/main" id="{8711CD48-0B70-4B40-A469-407EBA0EA3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 rot="2070350">
            <a:off x="9281160" y="3803450"/>
            <a:ext cx="7505700" cy="3733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2369621"/>
      </p:ext>
    </p:extLst>
  </p:cSld>
  <p:clrMapOvr>
    <a:masterClrMapping/>
  </p:clrMapOvr>
  <mc:AlternateContent xmlns:mc="http://schemas.openxmlformats.org/markup-compatibility/2006" xmlns:p159="http://schemas.microsoft.com/office/powerpoint/2015/09/main">
    <mc:Choice Requires="p159">
      <p:transition xmlns:p14="http://schemas.microsoft.com/office/powerpoint/2010/main" spd="slow" p14:dur="2000">
        <p159:morph option="byWord"/>
      </p:transition>
    </mc:Choice>
    <mc:Fallback xmlns="">
      <p:transition spd="slow">
        <p:fade/>
      </p:transition>
    </mc:Fallback>
  </mc:AlternateContent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844DF6C-99BD-C640-803B-6D93D0910F5A}"/>
              </a:ext>
            </a:extLst>
          </p:cNvPr>
          <p:cNvSpPr txBox="1">
            <a:spLocks/>
          </p:cNvSpPr>
          <p:nvPr/>
        </p:nvSpPr>
        <p:spPr>
          <a:xfrm>
            <a:off x="12569588" y="960122"/>
            <a:ext cx="4809215" cy="8233514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spcBef>
                <a:spcPct val="0"/>
              </a:spcBef>
              <a:spcAft>
                <a:spcPts val="900"/>
              </a:spcAft>
              <a:buNone/>
            </a:pPr>
            <a:r>
              <a:rPr lang="en-US" sz="7800" b="1" dirty="0">
                <a:latin typeface="+mj-lt"/>
                <a:ea typeface="+mj-ea"/>
                <a:cs typeface="+mj-cs"/>
              </a:rPr>
              <a:t>O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gwmpas</a:t>
            </a:r>
            <a:r>
              <a:rPr lang="en-US" sz="7800" b="1" dirty="0">
                <a:latin typeface="+mj-lt"/>
                <a:ea typeface="+mj-ea"/>
                <a:cs typeface="+mj-cs"/>
              </a:rPr>
              <a:t>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yr</a:t>
            </a:r>
            <a:r>
              <a:rPr lang="en-US" sz="7800" b="1" dirty="0">
                <a:latin typeface="+mj-lt"/>
                <a:ea typeface="+mj-ea"/>
                <a:cs typeface="+mj-cs"/>
              </a:rPr>
              <a:t> </a:t>
            </a:r>
            <a:r>
              <a:rPr lang="en-US" sz="7800" b="1" dirty="0" err="1">
                <a:latin typeface="+mj-lt"/>
                <a:ea typeface="+mj-ea"/>
                <a:cs typeface="+mj-cs"/>
              </a:rPr>
              <a:t>ysgol</a:t>
            </a:r>
            <a:endParaRPr lang="en-US" sz="7800" b="1" dirty="0">
              <a:latin typeface="+mj-lt"/>
              <a:ea typeface="+mj-ea"/>
              <a:cs typeface="+mj-cs"/>
            </a:endParaRPr>
          </a:p>
        </p:txBody>
      </p:sp>
      <p:pic>
        <p:nvPicPr>
          <p:cNvPr id="7" name="Picture 6" descr="A screenshot of a cell phone&#10;&#10;Description automatically generated">
            <a:extLst>
              <a:ext uri="{FF2B5EF4-FFF2-40B4-BE49-F238E27FC236}">
                <a16:creationId xmlns:a16="http://schemas.microsoft.com/office/drawing/2014/main" id="{0261CDD3-DF50-054C-88B7-95EBA37AF7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068" t="3906" r="21344" b="7671"/>
          <a:stretch/>
        </p:blipFill>
        <p:spPr>
          <a:xfrm>
            <a:off x="1447800" y="952502"/>
            <a:ext cx="9448800" cy="83791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5252712"/>
      </p:ext>
    </p:extLst>
  </p:cSld>
  <p:clrMapOvr>
    <a:masterClrMapping/>
  </p:clrMapOvr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Subtitle 2">
            <a:extLst>
              <a:ext uri="{FF2B5EF4-FFF2-40B4-BE49-F238E27FC236}">
                <a16:creationId xmlns:a16="http://schemas.microsoft.com/office/drawing/2014/main" id="{8844DF6C-99BD-C640-803B-6D93D0910F5A}"/>
              </a:ext>
            </a:extLst>
          </p:cNvPr>
          <p:cNvSpPr txBox="1">
            <a:spLocks/>
          </p:cNvSpPr>
          <p:nvPr/>
        </p:nvSpPr>
        <p:spPr>
          <a:xfrm>
            <a:off x="1257300" y="843407"/>
            <a:ext cx="15773400" cy="1692626"/>
          </a:xfrm>
          <a:prstGeom prst="rect">
            <a:avLst/>
          </a:prstGeom>
        </p:spPr>
        <p:txBody>
          <a:bodyPr vert="horz" lIns="137160" tIns="68580" rIns="137160" bIns="68580" rtlCol="0" anchor="ctr"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spcBef>
                <a:spcPct val="0"/>
              </a:spcBef>
              <a:spcAft>
                <a:spcPts val="900"/>
              </a:spcAft>
              <a:buNone/>
            </a:pPr>
            <a:endParaRPr lang="en-US" sz="4950" b="1" dirty="0">
              <a:latin typeface="+mj-lt"/>
              <a:ea typeface="+mj-ea"/>
              <a:cs typeface="+mj-cs"/>
            </a:endParaRPr>
          </a:p>
        </p:txBody>
      </p:sp>
      <p:pic>
        <p:nvPicPr>
          <p:cNvPr id="3" name="Picture 2" descr="A screenshot of a cell phone&#10;&#10;Description automatically generated">
            <a:extLst>
              <a:ext uri="{FF2B5EF4-FFF2-40B4-BE49-F238E27FC236}">
                <a16:creationId xmlns:a16="http://schemas.microsoft.com/office/drawing/2014/main" id="{3E1C7F4F-042D-A846-A28F-475C1A0B4790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08" r="7518" b="-1"/>
          <a:stretch/>
        </p:blipFill>
        <p:spPr>
          <a:xfrm>
            <a:off x="1257301" y="2768140"/>
            <a:ext cx="15768821" cy="6675455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8CBA51DF-F539-A24B-A12B-5A320237A265}"/>
              </a:ext>
            </a:extLst>
          </p:cNvPr>
          <p:cNvSpPr txBox="1"/>
          <p:nvPr/>
        </p:nvSpPr>
        <p:spPr>
          <a:xfrm>
            <a:off x="3477986" y="4359730"/>
            <a:ext cx="184731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en-US" sz="2700"/>
          </a:p>
        </p:txBody>
      </p:sp>
      <p:sp>
        <p:nvSpPr>
          <p:cNvPr id="2" name="Rectangle 1"/>
          <p:cNvSpPr/>
          <p:nvPr/>
        </p:nvSpPr>
        <p:spPr>
          <a:xfrm>
            <a:off x="1751427" y="1202787"/>
            <a:ext cx="8087235" cy="110799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6600" b="1" dirty="0">
                <a:latin typeface="+mj-lt"/>
              </a:rPr>
              <a:t>Tu </a:t>
            </a:r>
            <a:r>
              <a:rPr lang="en-US" sz="6600" b="1" dirty="0" err="1">
                <a:latin typeface="+mj-lt"/>
              </a:rPr>
              <a:t>allan</a:t>
            </a:r>
            <a:endParaRPr lang="en-GB" sz="6600" dirty="0"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1628447987"/>
      </p:ext>
    </p:extLst>
  </p:cSld>
  <p:clrMapOvr>
    <a:masterClrMapping/>
  </p:clrMapOvr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C139F229-8A53-5C4C-A0E5-2A11A3496FB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76873" y="934280"/>
            <a:ext cx="10807148" cy="810536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43891301"/>
      </p:ext>
    </p:extLst>
  </p:cSld>
  <p:clrMapOvr>
    <a:masterClrMapping/>
  </p:clrMapOvr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057525" y="3754755"/>
            <a:ext cx="12172950" cy="4527141"/>
          </a:xfrm>
        </p:spPr>
        <p:txBody>
          <a:bodyPr>
            <a:normAutofit/>
          </a:bodyPr>
          <a:lstStyle/>
          <a:p>
            <a:pPr marL="0" indent="0" defTabSz="1028700">
              <a:spcBef>
                <a:spcPts val="0"/>
              </a:spcBef>
              <a:buNone/>
              <a:defRPr/>
            </a:pPr>
            <a:r>
              <a:rPr lang="en-US" sz="9000" dirty="0"/>
              <a:t>No talking, boys.</a:t>
            </a:r>
          </a:p>
        </p:txBody>
      </p:sp>
      <p:pic>
        <p:nvPicPr>
          <p:cNvPr id="3" name="The Countdown Clock [2009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7417" y="63911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423500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057525" y="3754755"/>
            <a:ext cx="12172950" cy="4527141"/>
          </a:xfrm>
        </p:spPr>
        <p:txBody>
          <a:bodyPr>
            <a:normAutofit/>
          </a:bodyPr>
          <a:lstStyle/>
          <a:p>
            <a:pPr marL="0" indent="0" defTabSz="1028700">
              <a:spcBef>
                <a:spcPts val="0"/>
              </a:spcBef>
              <a:buNone/>
              <a:defRPr/>
            </a:pPr>
            <a:r>
              <a:rPr lang="en-US" sz="9000" dirty="0"/>
              <a:t>Listen, year 9.</a:t>
            </a:r>
          </a:p>
        </p:txBody>
      </p:sp>
      <p:pic>
        <p:nvPicPr>
          <p:cNvPr id="3" name="The Countdown Clock [2009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7417" y="63911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260548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057525" y="3754755"/>
            <a:ext cx="12172950" cy="4527141"/>
          </a:xfrm>
        </p:spPr>
        <p:txBody>
          <a:bodyPr>
            <a:normAutofit/>
          </a:bodyPr>
          <a:lstStyle/>
          <a:p>
            <a:pPr marL="0" indent="0" defTabSz="1028700">
              <a:spcBef>
                <a:spcPts val="0"/>
              </a:spcBef>
              <a:buNone/>
              <a:defRPr/>
            </a:pPr>
            <a:r>
              <a:rPr lang="en-US" sz="9000" dirty="0"/>
              <a:t>Drink your milk, </a:t>
            </a:r>
            <a:r>
              <a:rPr lang="en-US" sz="9000" dirty="0" err="1"/>
              <a:t>Efa</a:t>
            </a:r>
            <a:r>
              <a:rPr lang="en-US" sz="9000" dirty="0"/>
              <a:t>.</a:t>
            </a:r>
          </a:p>
        </p:txBody>
      </p:sp>
      <p:pic>
        <p:nvPicPr>
          <p:cNvPr id="3" name="The Countdown Clock [2009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7417" y="63911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5488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057525" y="3754755"/>
            <a:ext cx="12172950" cy="4527141"/>
          </a:xfrm>
        </p:spPr>
        <p:txBody>
          <a:bodyPr>
            <a:normAutofit/>
          </a:bodyPr>
          <a:lstStyle/>
          <a:p>
            <a:pPr marL="0" indent="0" defTabSz="1028700">
              <a:spcBef>
                <a:spcPts val="0"/>
              </a:spcBef>
              <a:buNone/>
              <a:defRPr/>
            </a:pPr>
            <a:r>
              <a:rPr lang="en-US" sz="9000" dirty="0"/>
              <a:t>Sit down in a circle.</a:t>
            </a:r>
          </a:p>
        </p:txBody>
      </p:sp>
      <p:pic>
        <p:nvPicPr>
          <p:cNvPr id="3" name="The Countdown Clock [2009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7417" y="63911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89127411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Content Placeholder 2"/>
          <p:cNvSpPr>
            <a:spLocks noGrp="1"/>
          </p:cNvSpPr>
          <p:nvPr>
            <p:ph idx="1"/>
          </p:nvPr>
        </p:nvSpPr>
        <p:spPr>
          <a:xfrm>
            <a:off x="3057525" y="3754755"/>
            <a:ext cx="12172950" cy="4527141"/>
          </a:xfrm>
        </p:spPr>
        <p:txBody>
          <a:bodyPr>
            <a:normAutofit/>
          </a:bodyPr>
          <a:lstStyle/>
          <a:p>
            <a:pPr marL="0" indent="0" defTabSz="1028700">
              <a:spcBef>
                <a:spcPts val="0"/>
              </a:spcBef>
              <a:buNone/>
              <a:defRPr/>
            </a:pPr>
            <a:r>
              <a:rPr lang="en-US" sz="9000" dirty="0"/>
              <a:t>No running in the corridor, boys!</a:t>
            </a:r>
          </a:p>
        </p:txBody>
      </p:sp>
      <p:pic>
        <p:nvPicPr>
          <p:cNvPr id="3" name="The Countdown Clock [2009].wav">
            <a:hlinkClick r:id="" action="ppaction://media"/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4"/>
          <a:stretch>
            <a:fillRect/>
          </a:stretch>
        </p:blipFill>
        <p:spPr>
          <a:xfrm>
            <a:off x="8717417" y="6391169"/>
            <a:ext cx="914400" cy="9144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2083768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33761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audio>
              <p:cMediaNode vol="8000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5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42D7B94D-6C30-BED0-09B2-596B9DA1755D}"/>
              </a:ext>
            </a:extLst>
          </p:cNvPr>
          <p:cNvSpPr txBox="1"/>
          <p:nvPr/>
        </p:nvSpPr>
        <p:spPr>
          <a:xfrm>
            <a:off x="5257800" y="1342935"/>
            <a:ext cx="168402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7200" b="1" dirty="0" err="1"/>
              <a:t>Amcanion</a:t>
            </a:r>
            <a:r>
              <a:rPr lang="en-US" sz="7200" b="1" dirty="0"/>
              <a:t> </a:t>
            </a:r>
            <a:r>
              <a:rPr lang="en-US" sz="7200" dirty="0"/>
              <a:t>/ </a:t>
            </a:r>
            <a:r>
              <a:rPr lang="en-US" sz="7200" i="1" dirty="0"/>
              <a:t>Objectives</a:t>
            </a:r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A0F0994A-75F7-9D86-2BA8-42C826FEBD30}"/>
              </a:ext>
            </a:extLst>
          </p:cNvPr>
          <p:cNvSpPr txBox="1"/>
          <p:nvPr/>
        </p:nvSpPr>
        <p:spPr>
          <a:xfrm>
            <a:off x="2442883" y="3630706"/>
            <a:ext cx="6696635" cy="4832092"/>
          </a:xfrm>
          <a:prstGeom prst="rect">
            <a:avLst/>
          </a:prstGeom>
          <a:solidFill>
            <a:schemeClr val="accent5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 err="1"/>
              <a:t>Byddwch</a:t>
            </a:r>
            <a:r>
              <a:rPr lang="en-US" sz="4000" b="1" dirty="0"/>
              <a:t> </a:t>
            </a:r>
            <a:r>
              <a:rPr lang="en-US" sz="4000" b="1" dirty="0" err="1"/>
              <a:t>chi’n</a:t>
            </a:r>
            <a:r>
              <a:rPr lang="en-US" sz="4000" b="1" dirty="0"/>
              <a:t> </a:t>
            </a:r>
            <a:r>
              <a:rPr lang="en-US" sz="4000" b="1" dirty="0" err="1"/>
              <a:t>gallu</a:t>
            </a:r>
            <a:r>
              <a:rPr lang="en-US" sz="4000" b="1" dirty="0"/>
              <a:t> </a:t>
            </a:r>
            <a:r>
              <a:rPr lang="en-US" sz="3600" b="1" dirty="0" err="1"/>
              <a:t>defnyddio</a:t>
            </a:r>
            <a:r>
              <a:rPr lang="en-US" sz="3600" b="1" dirty="0"/>
              <a:t> </a:t>
            </a:r>
            <a:r>
              <a:rPr lang="en-US" sz="3600" b="1" dirty="0" err="1"/>
              <a:t>gorchmynion</a:t>
            </a:r>
            <a:r>
              <a:rPr lang="en-US" sz="3600" b="1" dirty="0"/>
              <a:t> </a:t>
            </a:r>
            <a:r>
              <a:rPr lang="en-US" sz="3600" b="1" dirty="0" err="1"/>
              <a:t>syml</a:t>
            </a:r>
            <a:r>
              <a:rPr lang="en-US" sz="3600" b="1" dirty="0"/>
              <a:t> </a:t>
            </a:r>
            <a:r>
              <a:rPr lang="en-US" sz="3600" b="1" dirty="0" err="1"/>
              <a:t>yn</a:t>
            </a:r>
            <a:r>
              <a:rPr lang="en-US" sz="3600" b="1" dirty="0"/>
              <a:t> </a:t>
            </a:r>
            <a:r>
              <a:rPr lang="en-US" sz="3600" b="1" dirty="0" err="1"/>
              <a:t>gywir</a:t>
            </a:r>
            <a:r>
              <a:rPr lang="en-US" sz="3600" b="1" dirty="0"/>
              <a:t>:</a:t>
            </a:r>
          </a:p>
          <a:p>
            <a:endParaRPr lang="en-US" sz="3600" dirty="0"/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Dim….!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Paid/</a:t>
            </a:r>
            <a:r>
              <a:rPr lang="en-US" sz="3600" dirty="0" err="1"/>
              <a:t>Peidiwch</a:t>
            </a:r>
            <a:r>
              <a:rPr lang="en-US" sz="3600" dirty="0"/>
              <a:t>….!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</a:t>
            </a:r>
            <a:r>
              <a:rPr lang="en-US" sz="3600" dirty="0" err="1"/>
              <a:t>Rhaid</a:t>
            </a:r>
            <a:r>
              <a:rPr lang="en-US" sz="3600" dirty="0"/>
              <a:t> </a:t>
            </a:r>
            <a:r>
              <a:rPr lang="en-US" sz="3600" dirty="0" err="1"/>
              <a:t>i</a:t>
            </a:r>
            <a:r>
              <a:rPr lang="en-US" sz="3600" dirty="0"/>
              <a:t> </a:t>
            </a:r>
            <a:r>
              <a:rPr lang="en-US" sz="3600" dirty="0" err="1"/>
              <a:t>ti</a:t>
            </a:r>
            <a:r>
              <a:rPr lang="en-US" sz="3600" dirty="0"/>
              <a:t>/chi…</a:t>
            </a:r>
          </a:p>
          <a:p>
            <a:endParaRPr lang="en-US" sz="3600" dirty="0"/>
          </a:p>
          <a:p>
            <a:endParaRPr lang="en-US" sz="3600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CECCC997-FD4D-3B7E-A099-7FE10F332BB5}"/>
              </a:ext>
            </a:extLst>
          </p:cNvPr>
          <p:cNvSpPr txBox="1"/>
          <p:nvPr/>
        </p:nvSpPr>
        <p:spPr>
          <a:xfrm>
            <a:off x="9719982" y="3630706"/>
            <a:ext cx="6696635" cy="4832092"/>
          </a:xfrm>
          <a:prstGeom prst="rect">
            <a:avLst/>
          </a:prstGeom>
          <a:solidFill>
            <a:schemeClr val="accent4">
              <a:lumMod val="20000"/>
              <a:lumOff val="80000"/>
            </a:schemeClr>
          </a:solidFill>
        </p:spPr>
        <p:txBody>
          <a:bodyPr wrap="square" rtlCol="0">
            <a:spAutoFit/>
          </a:bodyPr>
          <a:lstStyle/>
          <a:p>
            <a:endParaRPr lang="en-US" sz="1600" b="1" dirty="0"/>
          </a:p>
          <a:p>
            <a:r>
              <a:rPr lang="en-US" sz="4000" b="1" dirty="0"/>
              <a:t>You will be able to use simple commands correctly:</a:t>
            </a:r>
          </a:p>
          <a:p>
            <a:pPr marL="571500" indent="-571500">
              <a:buFont typeface="Wingdings" pitchFamily="2" charset="2"/>
              <a:buChar char="ü"/>
            </a:pPr>
            <a:endParaRPr lang="en-US" sz="4000" dirty="0"/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No…!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Don’t…!</a:t>
            </a:r>
          </a:p>
          <a:p>
            <a:pPr marL="571500" indent="-571500">
              <a:buFont typeface="Wingdings" pitchFamily="2" charset="2"/>
              <a:buChar char="ü"/>
            </a:pPr>
            <a:r>
              <a:rPr lang="en-US" sz="3600" dirty="0"/>
              <a:t>- You must…</a:t>
            </a:r>
          </a:p>
          <a:p>
            <a:endParaRPr lang="en-US" sz="3200" dirty="0"/>
          </a:p>
          <a:p>
            <a:endParaRPr lang="en-US" sz="3200" dirty="0"/>
          </a:p>
        </p:txBody>
      </p:sp>
      <p:pic>
        <p:nvPicPr>
          <p:cNvPr id="5" name="Picture 4" descr="A colorful graph with a red arrow pointing to a target&#10;&#10;Description automatically generated">
            <a:extLst>
              <a:ext uri="{FF2B5EF4-FFF2-40B4-BE49-F238E27FC236}">
                <a16:creationId xmlns:a16="http://schemas.microsoft.com/office/drawing/2014/main" id="{1D446AEA-24BF-6733-C074-00DA8F6CC0D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BEBA8EAE-BF5A-486C-A8C5-ECC9F3942E4B}">
                <a14:imgProps xmlns:a14="http://schemas.microsoft.com/office/drawing/2010/main">
                  <a14:imgLayer r:embed="rId3">
                    <a14:imgEffect>
                      <a14:colorTemperature colorTemp="88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4"/>
              </a:ext>
            </a:extLst>
          </a:blip>
          <a:stretch>
            <a:fillRect/>
          </a:stretch>
        </p:blipFill>
        <p:spPr>
          <a:xfrm>
            <a:off x="533400" y="266700"/>
            <a:ext cx="3733800" cy="335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6756110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lcf76f155ced4ddcb4097134ff3c332f xmlns="c0bc5e67-24c2-4fc5-b969-f791d200abd2">
      <Terms xmlns="http://schemas.microsoft.com/office/infopath/2007/PartnerControls"/>
    </lcf76f155ced4ddcb4097134ff3c332f>
    <TaxCatchAll xmlns="497e3025-69b6-416a-8642-3c6d06f66ac5" xsi:nil="true"/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64854871C080D46AAF220054162EE49" ma:contentTypeVersion="14" ma:contentTypeDescription="Create a new document." ma:contentTypeScope="" ma:versionID="0f79cab36753afc2973fc91990a7e70f">
  <xsd:schema xmlns:xsd="http://www.w3.org/2001/XMLSchema" xmlns:xs="http://www.w3.org/2001/XMLSchema" xmlns:p="http://schemas.microsoft.com/office/2006/metadata/properties" xmlns:ns2="c0bc5e67-24c2-4fc5-b969-f791d200abd2" xmlns:ns3="497e3025-69b6-416a-8642-3c6d06f66ac5" targetNamespace="http://schemas.microsoft.com/office/2006/metadata/properties" ma:root="true" ma:fieldsID="52bc536ca4e35959297d0a7f9b55d5c1" ns2:_="" ns3:_="">
    <xsd:import namespace="c0bc5e67-24c2-4fc5-b969-f791d200abd2"/>
    <xsd:import namespace="497e3025-69b6-416a-8642-3c6d06f66ac5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ObjectDetectorVersions" minOccurs="0"/>
                <xsd:element ref="ns3:SharedWithUsers" minOccurs="0"/>
                <xsd:element ref="ns3:SharedWithDetails" minOccurs="0"/>
                <xsd:element ref="ns2:MediaServiceDateTaken" minOccurs="0"/>
                <xsd:element ref="ns2:MediaServiceGenerationTime" minOccurs="0"/>
                <xsd:element ref="ns2:MediaServiceEventHashCode" minOccurs="0"/>
                <xsd:element ref="ns2:MediaLengthInSeconds" minOccurs="0"/>
                <xsd:element ref="ns2:lcf76f155ced4ddcb4097134ff3c332f" minOccurs="0"/>
                <xsd:element ref="ns3:TaxCatchAll" minOccurs="0"/>
                <xsd:element ref="ns2:MediaServiceOCR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c0bc5e67-24c2-4fc5-b969-f791d200abd2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ObjectDetectorVersions" ma:index="11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DateTaken" ma:index="14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6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7" nillable="true" ma:displayName="MediaLengthInSeconds" ma:hidden="true" ma:internalName="MediaLengthInSeconds" ma:readOnly="true">
      <xsd:simpleType>
        <xsd:restriction base="dms:Unknown"/>
      </xsd:simpleType>
    </xsd:element>
    <xsd:element name="lcf76f155ced4ddcb4097134ff3c332f" ma:index="19" nillable="true" ma:taxonomy="true" ma:internalName="lcf76f155ced4ddcb4097134ff3c332f" ma:taxonomyFieldName="MediaServiceImageTags" ma:displayName="Image Tags" ma:readOnly="false" ma:fieldId="{5cf76f15-5ced-4ddc-b409-7134ff3c332f}" ma:taxonomyMulti="true" ma:sspId="e570377e-a101-46e2-9596-058a9a36ea24" ma:termSetId="09814cd3-568e-fe90-9814-8d621ff8fb84" ma:anchorId="fba54fb3-c3e1-fe81-a776-ca4b69148c4d" ma:open="true" ma:isKeyword="false">
      <xsd:complexType>
        <xsd:sequence>
          <xsd:element ref="pc:Terms" minOccurs="0" maxOccurs="1"/>
        </xsd:sequence>
      </xsd:complexType>
    </xsd:element>
    <xsd:element name="MediaServiceOCR" ma:index="21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97e3025-69b6-416a-8642-3c6d06f66ac5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TaxCatchAll" ma:index="20" nillable="true" ma:displayName="Taxonomy Catch All Column" ma:hidden="true" ma:list="{ed90f537-6aef-4a2e-90db-00c10756adce}" ma:internalName="TaxCatchAll" ma:showField="CatchAllData" ma:web="497e3025-69b6-416a-8642-3c6d06f66ac5">
      <xsd:complexType>
        <xsd:complexContent>
          <xsd:extension base="dms:MultiChoiceLookup">
            <xsd:sequence>
              <xsd:element name="Value" type="dms:Lookup" maxOccurs="unbounded" minOccurs="0" nillable="true"/>
            </xsd:sequence>
          </xsd:extension>
        </xsd:complexContent>
      </xsd:complex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0509D919-576D-4DCB-9AF9-6C86739B91AE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4B70A8F-0473-4B9F-B0A7-69519B6EF106}">
  <ds:schemaRefs>
    <ds:schemaRef ds:uri="http://schemas.microsoft.com/office/2006/metadata/properties"/>
    <ds:schemaRef ds:uri="http://schemas.microsoft.com/office/infopath/2007/PartnerControls"/>
    <ds:schemaRef ds:uri="c0bc5e67-24c2-4fc5-b969-f791d200abd2"/>
    <ds:schemaRef ds:uri="497e3025-69b6-416a-8642-3c6d06f66ac5"/>
  </ds:schemaRefs>
</ds:datastoreItem>
</file>

<file path=customXml/itemProps3.xml><?xml version="1.0" encoding="utf-8"?>
<ds:datastoreItem xmlns:ds="http://schemas.openxmlformats.org/officeDocument/2006/customXml" ds:itemID="{3F595FE7-D971-47B5-A589-2F703BB0C094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c0bc5e67-24c2-4fc5-b969-f791d200abd2"/>
    <ds:schemaRef ds:uri="497e3025-69b6-416a-8642-3c6d06f66ac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581</TotalTime>
  <Words>1063</Words>
  <Application>Microsoft Office PowerPoint</Application>
  <PresentationFormat>Custom</PresentationFormat>
  <Paragraphs>282</Paragraphs>
  <Slides>59</Slides>
  <Notes>2</Notes>
  <HiddenSlides>0</HiddenSlides>
  <MMClips>5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59</vt:i4>
      </vt:variant>
    </vt:vector>
  </HeadingPairs>
  <TitlesOfParts>
    <vt:vector size="60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  Dim:   </vt:lpstr>
      <vt:lpstr> Dim: </vt:lpstr>
      <vt:lpstr> Dim: </vt:lpstr>
      <vt:lpstr> Dim: </vt:lpstr>
      <vt:lpstr>  Dim:  </vt:lpstr>
      <vt:lpstr>  Trafodwch mewn parau:   </vt:lpstr>
      <vt:lpstr>Don’t!</vt:lpstr>
      <vt:lpstr>PowerPoint Presentation</vt:lpstr>
      <vt:lpstr>PowerPoint Presentation</vt:lpstr>
      <vt:lpstr>PowerPoint Presentation</vt:lpstr>
      <vt:lpstr>PowerPoint Presentation</vt:lpstr>
      <vt:lpstr>‘Peidiwch â…’ neu ‘Peidiwch ag…’?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Ffrils!</vt:lpstr>
      <vt:lpstr>PowerPoint Presentation</vt:lpstr>
      <vt:lpstr>PowerPoint Presentation</vt:lpstr>
      <vt:lpstr>PowerPoint Presentation</vt:lpstr>
      <vt:lpstr>Rhaid! Must!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Yellow Green Pastel Blue Yellow Playful Scrapbook Pet Conspiracy Theory Presentation Party</dc:title>
  <cp:lastModifiedBy>Eluned Grandis</cp:lastModifiedBy>
  <cp:revision>29</cp:revision>
  <dcterms:created xsi:type="dcterms:W3CDTF">2006-08-16T00:00:00Z</dcterms:created>
  <dcterms:modified xsi:type="dcterms:W3CDTF">2023-10-11T13:13:15Z</dcterms:modified>
  <dc:identifier>DAFMU5uVAx8</dc:identifier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0x010100964854871C080D46AAF220054162EE49</vt:lpwstr>
  </property>
</Properties>
</file>