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2" r:id="rId4"/>
    <p:sldId id="258" r:id="rId5"/>
    <p:sldId id="259" r:id="rId6"/>
    <p:sldId id="260" r:id="rId7"/>
    <p:sldId id="273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86838"/>
  </p:normalViewPr>
  <p:slideViewPr>
    <p:cSldViewPr snapToGrid="0" snapToObjects="1">
      <p:cViewPr varScale="1">
        <p:scale>
          <a:sx n="95" d="100"/>
          <a:sy n="95" d="100"/>
        </p:scale>
        <p:origin x="1008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0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6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5884B9-C955-4EBE-B8A4-08112C9679A2}" type="doc">
      <dgm:prSet loTypeId="urn:microsoft.com/office/officeart/2018/2/layout/IconVerticalSolidList" loCatId="icon" qsTypeId="urn:microsoft.com/office/officeart/2005/8/quickstyle/simple1#405" qsCatId="simple" csTypeId="urn:microsoft.com/office/officeart/2005/8/colors/accent1_2#203" csCatId="accent1" phldr="1"/>
      <dgm:spPr/>
      <dgm:t>
        <a:bodyPr/>
        <a:lstStyle/>
        <a:p>
          <a:endParaRPr lang="en-US"/>
        </a:p>
      </dgm:t>
    </dgm:pt>
    <dgm:pt modelId="{B0ECD1B7-35E6-4EA1-986D-76B08CA597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do you believe is </a:t>
          </a:r>
          <a:r>
            <a:rPr lang="en-US" b="1" dirty="0"/>
            <a:t>real, existing or meaningful </a:t>
          </a:r>
          <a:r>
            <a:rPr lang="en-US" dirty="0"/>
            <a:t>within your practice and research?</a:t>
          </a:r>
        </a:p>
      </dgm:t>
    </dgm:pt>
    <dgm:pt modelId="{C3C6D5D0-4917-44C5-8DBA-42CA8A508689}" type="parTrans" cxnId="{97AF71AE-402B-45C7-BBA0-492FF889E76D}">
      <dgm:prSet/>
      <dgm:spPr/>
      <dgm:t>
        <a:bodyPr/>
        <a:lstStyle/>
        <a:p>
          <a:endParaRPr lang="en-US"/>
        </a:p>
      </dgm:t>
    </dgm:pt>
    <dgm:pt modelId="{32F09C9F-4181-401B-9AF8-698EA7C3049C}" type="sibTrans" cxnId="{97AF71AE-402B-45C7-BBA0-492FF889E76D}">
      <dgm:prSet/>
      <dgm:spPr/>
      <dgm:t>
        <a:bodyPr/>
        <a:lstStyle/>
        <a:p>
          <a:endParaRPr lang="en-US"/>
        </a:p>
      </dgm:t>
    </dgm:pt>
    <dgm:pt modelId="{72768BE8-9AAD-4D13-9881-BF81FB7D45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How might these </a:t>
          </a:r>
          <a:r>
            <a:rPr lang="en-US" b="1" dirty="0"/>
            <a:t>assumptions influence </a:t>
          </a:r>
          <a:r>
            <a:rPr lang="en-US" dirty="0"/>
            <a:t>what you choose to investigate?</a:t>
          </a:r>
        </a:p>
      </dgm:t>
    </dgm:pt>
    <dgm:pt modelId="{E61DB555-CF04-4A57-9008-086D638E372A}" type="parTrans" cxnId="{08764132-059E-46B1-9344-92799FEBAA39}">
      <dgm:prSet/>
      <dgm:spPr/>
      <dgm:t>
        <a:bodyPr/>
        <a:lstStyle/>
        <a:p>
          <a:endParaRPr lang="en-US"/>
        </a:p>
      </dgm:t>
    </dgm:pt>
    <dgm:pt modelId="{EB4E8DFD-DC2E-4CA9-87DA-8C54F2080907}" type="sibTrans" cxnId="{08764132-059E-46B1-9344-92799FEBAA39}">
      <dgm:prSet/>
      <dgm:spPr/>
      <dgm:t>
        <a:bodyPr/>
        <a:lstStyle/>
        <a:p>
          <a:endParaRPr lang="en-US"/>
        </a:p>
      </dgm:t>
    </dgm:pt>
    <dgm:pt modelId="{A2FE27A5-C17A-4E4E-87A3-5E8360926D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Can different </a:t>
          </a:r>
          <a:r>
            <a:rPr lang="en-US" b="1" dirty="0"/>
            <a:t>researchers look at </a:t>
          </a:r>
          <a:r>
            <a:rPr lang="en-US" dirty="0"/>
            <a:t>the same subject and understand its </a:t>
          </a:r>
          <a:r>
            <a:rPr lang="en-US" b="1" dirty="0"/>
            <a:t>reality differently</a:t>
          </a:r>
          <a:r>
            <a:rPr lang="en-US" dirty="0"/>
            <a:t>?</a:t>
          </a:r>
        </a:p>
      </dgm:t>
    </dgm:pt>
    <dgm:pt modelId="{8D750FDC-38B7-438A-ABCB-B75970D344DA}" type="parTrans" cxnId="{0C6CA49F-E447-4822-8744-10B33A774AC6}">
      <dgm:prSet/>
      <dgm:spPr/>
      <dgm:t>
        <a:bodyPr/>
        <a:lstStyle/>
        <a:p>
          <a:endParaRPr lang="en-US"/>
        </a:p>
      </dgm:t>
    </dgm:pt>
    <dgm:pt modelId="{8910F459-F452-4159-A6CC-311A29E87188}" type="sibTrans" cxnId="{0C6CA49F-E447-4822-8744-10B33A774AC6}">
      <dgm:prSet/>
      <dgm:spPr/>
      <dgm:t>
        <a:bodyPr/>
        <a:lstStyle/>
        <a:p>
          <a:endParaRPr lang="en-US"/>
        </a:p>
      </dgm:t>
    </dgm:pt>
    <dgm:pt modelId="{3593189A-8131-4305-97D6-08FD1FDBE737}" type="pres">
      <dgm:prSet presAssocID="{405884B9-C955-4EBE-B8A4-08112C9679A2}" presName="root" presStyleCnt="0">
        <dgm:presLayoutVars>
          <dgm:dir/>
          <dgm:resizeHandles val="exact"/>
        </dgm:presLayoutVars>
      </dgm:prSet>
      <dgm:spPr/>
    </dgm:pt>
    <dgm:pt modelId="{0431755E-08E8-49E8-AD49-48361F6191D9}" type="pres">
      <dgm:prSet presAssocID="{B0ECD1B7-35E6-4EA1-986D-76B08CA597B7}" presName="compNode" presStyleCnt="0"/>
      <dgm:spPr/>
    </dgm:pt>
    <dgm:pt modelId="{1F0E3071-E9C9-46BC-8820-C4C754A65E2B}" type="pres">
      <dgm:prSet presAssocID="{B0ECD1B7-35E6-4EA1-986D-76B08CA597B7}" presName="bgRect" presStyleLbl="bgShp" presStyleIdx="0" presStyleCnt="3"/>
      <dgm:spPr/>
    </dgm:pt>
    <dgm:pt modelId="{58819F05-2E89-4C7D-9DB5-A8CE9E827EC7}" type="pres">
      <dgm:prSet presAssocID="{B0ECD1B7-35E6-4EA1-986D-76B08CA597B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96E52D3-D15A-4605-8708-5F66E880C4E1}" type="pres">
      <dgm:prSet presAssocID="{B0ECD1B7-35E6-4EA1-986D-76B08CA597B7}" presName="spaceRect" presStyleCnt="0"/>
      <dgm:spPr/>
    </dgm:pt>
    <dgm:pt modelId="{8A62902E-86CC-4EC7-83D2-977F8B086AEF}" type="pres">
      <dgm:prSet presAssocID="{B0ECD1B7-35E6-4EA1-986D-76B08CA597B7}" presName="parTx" presStyleLbl="revTx" presStyleIdx="0" presStyleCnt="3">
        <dgm:presLayoutVars>
          <dgm:chMax val="0"/>
          <dgm:chPref val="0"/>
        </dgm:presLayoutVars>
      </dgm:prSet>
      <dgm:spPr/>
    </dgm:pt>
    <dgm:pt modelId="{DB1E27BF-781C-42C0-952B-CEEE817AE2AD}" type="pres">
      <dgm:prSet presAssocID="{32F09C9F-4181-401B-9AF8-698EA7C3049C}" presName="sibTrans" presStyleCnt="0"/>
      <dgm:spPr/>
    </dgm:pt>
    <dgm:pt modelId="{84DE0FA3-CBF6-4ED4-8167-2FC77673DAA6}" type="pres">
      <dgm:prSet presAssocID="{72768BE8-9AAD-4D13-9881-BF81FB7D4594}" presName="compNode" presStyleCnt="0"/>
      <dgm:spPr/>
    </dgm:pt>
    <dgm:pt modelId="{511DF611-49C2-4735-87EC-E1F1A4FD5EFB}" type="pres">
      <dgm:prSet presAssocID="{72768BE8-9AAD-4D13-9881-BF81FB7D4594}" presName="bgRect" presStyleLbl="bgShp" presStyleIdx="1" presStyleCnt="3"/>
      <dgm:spPr/>
    </dgm:pt>
    <dgm:pt modelId="{946C2277-18DB-4102-8F4F-0A61C5952DA2}" type="pres">
      <dgm:prSet presAssocID="{72768BE8-9AAD-4D13-9881-BF81FB7D459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DAD33425-0816-4103-BE6B-AB3A1D3EA001}" type="pres">
      <dgm:prSet presAssocID="{72768BE8-9AAD-4D13-9881-BF81FB7D4594}" presName="spaceRect" presStyleCnt="0"/>
      <dgm:spPr/>
    </dgm:pt>
    <dgm:pt modelId="{A135ADA8-DF87-4D0D-ADED-AD535DF09EA9}" type="pres">
      <dgm:prSet presAssocID="{72768BE8-9AAD-4D13-9881-BF81FB7D4594}" presName="parTx" presStyleLbl="revTx" presStyleIdx="1" presStyleCnt="3">
        <dgm:presLayoutVars>
          <dgm:chMax val="0"/>
          <dgm:chPref val="0"/>
        </dgm:presLayoutVars>
      </dgm:prSet>
      <dgm:spPr/>
    </dgm:pt>
    <dgm:pt modelId="{8E2B7006-9C38-4AA0-80B5-E2518C283805}" type="pres">
      <dgm:prSet presAssocID="{EB4E8DFD-DC2E-4CA9-87DA-8C54F2080907}" presName="sibTrans" presStyleCnt="0"/>
      <dgm:spPr/>
    </dgm:pt>
    <dgm:pt modelId="{3A011D4C-1C34-4850-91D9-B0DB4D192DA7}" type="pres">
      <dgm:prSet presAssocID="{A2FE27A5-C17A-4E4E-87A3-5E8360926DFF}" presName="compNode" presStyleCnt="0"/>
      <dgm:spPr/>
    </dgm:pt>
    <dgm:pt modelId="{515BC858-A5A8-4391-8353-61501DCB16F9}" type="pres">
      <dgm:prSet presAssocID="{A2FE27A5-C17A-4E4E-87A3-5E8360926DFF}" presName="bgRect" presStyleLbl="bgShp" presStyleIdx="2" presStyleCnt="3"/>
      <dgm:spPr/>
    </dgm:pt>
    <dgm:pt modelId="{52FED02B-FCA6-4271-829B-C83BFB02CD33}" type="pres">
      <dgm:prSet presAssocID="{A2FE27A5-C17A-4E4E-87A3-5E8360926DF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68E5CDB-A119-4FF8-9A74-0480546CFCE9}" type="pres">
      <dgm:prSet presAssocID="{A2FE27A5-C17A-4E4E-87A3-5E8360926DFF}" presName="spaceRect" presStyleCnt="0"/>
      <dgm:spPr/>
    </dgm:pt>
    <dgm:pt modelId="{ED6C88F3-7E81-4907-9F99-B765B4113D46}" type="pres">
      <dgm:prSet presAssocID="{A2FE27A5-C17A-4E4E-87A3-5E8360926DF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0C8AD07-2A8C-4229-AC41-D628F471F3A3}" type="presOf" srcId="{B0ECD1B7-35E6-4EA1-986D-76B08CA597B7}" destId="{8A62902E-86CC-4EC7-83D2-977F8B086AEF}" srcOrd="0" destOrd="0" presId="urn:microsoft.com/office/officeart/2018/2/layout/IconVerticalSolidList"/>
    <dgm:cxn modelId="{1BC8E115-5A69-4AD0-9312-EDF1101D8207}" type="presOf" srcId="{72768BE8-9AAD-4D13-9881-BF81FB7D4594}" destId="{A135ADA8-DF87-4D0D-ADED-AD535DF09EA9}" srcOrd="0" destOrd="0" presId="urn:microsoft.com/office/officeart/2018/2/layout/IconVerticalSolidList"/>
    <dgm:cxn modelId="{08764132-059E-46B1-9344-92799FEBAA39}" srcId="{405884B9-C955-4EBE-B8A4-08112C9679A2}" destId="{72768BE8-9AAD-4D13-9881-BF81FB7D4594}" srcOrd="1" destOrd="0" parTransId="{E61DB555-CF04-4A57-9008-086D638E372A}" sibTransId="{EB4E8DFD-DC2E-4CA9-87DA-8C54F2080907}"/>
    <dgm:cxn modelId="{DB66DC44-82D8-4F54-9846-E7CEA80C6018}" type="presOf" srcId="{A2FE27A5-C17A-4E4E-87A3-5E8360926DFF}" destId="{ED6C88F3-7E81-4907-9F99-B765B4113D46}" srcOrd="0" destOrd="0" presId="urn:microsoft.com/office/officeart/2018/2/layout/IconVerticalSolidList"/>
    <dgm:cxn modelId="{0C6CA49F-E447-4822-8744-10B33A774AC6}" srcId="{405884B9-C955-4EBE-B8A4-08112C9679A2}" destId="{A2FE27A5-C17A-4E4E-87A3-5E8360926DFF}" srcOrd="2" destOrd="0" parTransId="{8D750FDC-38B7-438A-ABCB-B75970D344DA}" sibTransId="{8910F459-F452-4159-A6CC-311A29E87188}"/>
    <dgm:cxn modelId="{97AF71AE-402B-45C7-BBA0-492FF889E76D}" srcId="{405884B9-C955-4EBE-B8A4-08112C9679A2}" destId="{B0ECD1B7-35E6-4EA1-986D-76B08CA597B7}" srcOrd="0" destOrd="0" parTransId="{C3C6D5D0-4917-44C5-8DBA-42CA8A508689}" sibTransId="{32F09C9F-4181-401B-9AF8-698EA7C3049C}"/>
    <dgm:cxn modelId="{5A0FC9EE-2B6B-4566-9195-ED56A34405AD}" type="presOf" srcId="{405884B9-C955-4EBE-B8A4-08112C9679A2}" destId="{3593189A-8131-4305-97D6-08FD1FDBE737}" srcOrd="0" destOrd="0" presId="urn:microsoft.com/office/officeart/2018/2/layout/IconVerticalSolidList"/>
    <dgm:cxn modelId="{74C7ECB4-21EB-4831-92C6-D07F5D0206E3}" type="presParOf" srcId="{3593189A-8131-4305-97D6-08FD1FDBE737}" destId="{0431755E-08E8-49E8-AD49-48361F6191D9}" srcOrd="0" destOrd="0" presId="urn:microsoft.com/office/officeart/2018/2/layout/IconVerticalSolidList"/>
    <dgm:cxn modelId="{651783E9-7761-4E39-8AF0-22E77EE492DC}" type="presParOf" srcId="{0431755E-08E8-49E8-AD49-48361F6191D9}" destId="{1F0E3071-E9C9-46BC-8820-C4C754A65E2B}" srcOrd="0" destOrd="0" presId="urn:microsoft.com/office/officeart/2018/2/layout/IconVerticalSolidList"/>
    <dgm:cxn modelId="{FC67BF39-BE8C-41C3-A787-82B32B6BB2A1}" type="presParOf" srcId="{0431755E-08E8-49E8-AD49-48361F6191D9}" destId="{58819F05-2E89-4C7D-9DB5-A8CE9E827EC7}" srcOrd="1" destOrd="0" presId="urn:microsoft.com/office/officeart/2018/2/layout/IconVerticalSolidList"/>
    <dgm:cxn modelId="{DCC80E86-18B9-4C07-B996-0E880CD00C07}" type="presParOf" srcId="{0431755E-08E8-49E8-AD49-48361F6191D9}" destId="{296E52D3-D15A-4605-8708-5F66E880C4E1}" srcOrd="2" destOrd="0" presId="urn:microsoft.com/office/officeart/2018/2/layout/IconVerticalSolidList"/>
    <dgm:cxn modelId="{3451A097-7E93-45EA-A355-C73EACFCC6DF}" type="presParOf" srcId="{0431755E-08E8-49E8-AD49-48361F6191D9}" destId="{8A62902E-86CC-4EC7-83D2-977F8B086AEF}" srcOrd="3" destOrd="0" presId="urn:microsoft.com/office/officeart/2018/2/layout/IconVerticalSolidList"/>
    <dgm:cxn modelId="{18511061-8D82-4C09-9662-F7EC20D4CD23}" type="presParOf" srcId="{3593189A-8131-4305-97D6-08FD1FDBE737}" destId="{DB1E27BF-781C-42C0-952B-CEEE817AE2AD}" srcOrd="1" destOrd="0" presId="urn:microsoft.com/office/officeart/2018/2/layout/IconVerticalSolidList"/>
    <dgm:cxn modelId="{1E5AA54B-F89B-4DAC-955D-C16DF22433FD}" type="presParOf" srcId="{3593189A-8131-4305-97D6-08FD1FDBE737}" destId="{84DE0FA3-CBF6-4ED4-8167-2FC77673DAA6}" srcOrd="2" destOrd="0" presId="urn:microsoft.com/office/officeart/2018/2/layout/IconVerticalSolidList"/>
    <dgm:cxn modelId="{65CD2D2D-D0B9-4275-88E7-923E4E02EEFE}" type="presParOf" srcId="{84DE0FA3-CBF6-4ED4-8167-2FC77673DAA6}" destId="{511DF611-49C2-4735-87EC-E1F1A4FD5EFB}" srcOrd="0" destOrd="0" presId="urn:microsoft.com/office/officeart/2018/2/layout/IconVerticalSolidList"/>
    <dgm:cxn modelId="{91516EB3-BECB-49FE-BD53-F1F64752A98A}" type="presParOf" srcId="{84DE0FA3-CBF6-4ED4-8167-2FC77673DAA6}" destId="{946C2277-18DB-4102-8F4F-0A61C5952DA2}" srcOrd="1" destOrd="0" presId="urn:microsoft.com/office/officeart/2018/2/layout/IconVerticalSolidList"/>
    <dgm:cxn modelId="{95DB3AE4-BBC3-4CA2-8066-D01380389F8D}" type="presParOf" srcId="{84DE0FA3-CBF6-4ED4-8167-2FC77673DAA6}" destId="{DAD33425-0816-4103-BE6B-AB3A1D3EA001}" srcOrd="2" destOrd="0" presId="urn:microsoft.com/office/officeart/2018/2/layout/IconVerticalSolidList"/>
    <dgm:cxn modelId="{C4AAF2F9-A617-4641-9606-7C2E99F82F1B}" type="presParOf" srcId="{84DE0FA3-CBF6-4ED4-8167-2FC77673DAA6}" destId="{A135ADA8-DF87-4D0D-ADED-AD535DF09EA9}" srcOrd="3" destOrd="0" presId="urn:microsoft.com/office/officeart/2018/2/layout/IconVerticalSolidList"/>
    <dgm:cxn modelId="{A1EEC2EE-80C9-4D4F-9EBE-5AABACC9E31D}" type="presParOf" srcId="{3593189A-8131-4305-97D6-08FD1FDBE737}" destId="{8E2B7006-9C38-4AA0-80B5-E2518C283805}" srcOrd="3" destOrd="0" presId="urn:microsoft.com/office/officeart/2018/2/layout/IconVerticalSolidList"/>
    <dgm:cxn modelId="{1A585C86-2BE0-4699-A823-8E707E032D24}" type="presParOf" srcId="{3593189A-8131-4305-97D6-08FD1FDBE737}" destId="{3A011D4C-1C34-4850-91D9-B0DB4D192DA7}" srcOrd="4" destOrd="0" presId="urn:microsoft.com/office/officeart/2018/2/layout/IconVerticalSolidList"/>
    <dgm:cxn modelId="{0D2A1DF8-F7CA-4DE0-A68E-ECDC31AECCDA}" type="presParOf" srcId="{3A011D4C-1C34-4850-91D9-B0DB4D192DA7}" destId="{515BC858-A5A8-4391-8353-61501DCB16F9}" srcOrd="0" destOrd="0" presId="urn:microsoft.com/office/officeart/2018/2/layout/IconVerticalSolidList"/>
    <dgm:cxn modelId="{DD4FC3EB-153D-4CB8-9CD2-A91BBF866816}" type="presParOf" srcId="{3A011D4C-1C34-4850-91D9-B0DB4D192DA7}" destId="{52FED02B-FCA6-4271-829B-C83BFB02CD33}" srcOrd="1" destOrd="0" presId="urn:microsoft.com/office/officeart/2018/2/layout/IconVerticalSolidList"/>
    <dgm:cxn modelId="{1CF1DED3-EE68-4BE8-97EC-FF4B810469C6}" type="presParOf" srcId="{3A011D4C-1C34-4850-91D9-B0DB4D192DA7}" destId="{C68E5CDB-A119-4FF8-9A74-0480546CFCE9}" srcOrd="2" destOrd="0" presId="urn:microsoft.com/office/officeart/2018/2/layout/IconVerticalSolidList"/>
    <dgm:cxn modelId="{6FD02DAF-9B80-46B9-9B80-D315100D5BEA}" type="presParOf" srcId="{3A011D4C-1C34-4850-91D9-B0DB4D192DA7}" destId="{ED6C88F3-7E81-4907-9F99-B765B4113D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CF1EA6-3DA3-47E8-BD80-248291957626}" type="doc">
      <dgm:prSet loTypeId="urn:microsoft.com/office/officeart/2005/8/layout/vList2" loCatId="list" qsTypeId="urn:microsoft.com/office/officeart/2005/8/quickstyle/simple1#493" qsCatId="simple" csTypeId="urn:microsoft.com/office/officeart/2005/8/colors/colorful2#63" csCatId="colorful"/>
      <dgm:spPr/>
      <dgm:t>
        <a:bodyPr/>
        <a:lstStyle/>
        <a:p>
          <a:endParaRPr lang="en-US"/>
        </a:p>
      </dgm:t>
    </dgm:pt>
    <dgm:pt modelId="{C22C0792-9535-4396-96E8-4D64F3816FA2}">
      <dgm:prSet/>
      <dgm:spPr/>
      <dgm:t>
        <a:bodyPr/>
        <a:lstStyle/>
        <a:p>
          <a:r>
            <a:rPr lang="en-US"/>
            <a:t>Ontology is not about finding the 'right' answer to what is real.</a:t>
          </a:r>
        </a:p>
      </dgm:t>
    </dgm:pt>
    <dgm:pt modelId="{17FCE90F-DCDE-442D-A735-5D2B4AE62111}" type="parTrans" cxnId="{2CD56928-FD6C-4BBF-B92A-8C74F682A2BE}">
      <dgm:prSet/>
      <dgm:spPr/>
      <dgm:t>
        <a:bodyPr/>
        <a:lstStyle/>
        <a:p>
          <a:endParaRPr lang="en-US"/>
        </a:p>
      </dgm:t>
    </dgm:pt>
    <dgm:pt modelId="{4447AE57-1AE1-4F64-90DA-F3D7C1555AA6}" type="sibTrans" cxnId="{2CD56928-FD6C-4BBF-B92A-8C74F682A2BE}">
      <dgm:prSet/>
      <dgm:spPr/>
      <dgm:t>
        <a:bodyPr/>
        <a:lstStyle/>
        <a:p>
          <a:endParaRPr lang="en-US"/>
        </a:p>
      </dgm:t>
    </dgm:pt>
    <dgm:pt modelId="{4C2DD601-DB34-467F-BD87-6D92737C68B0}">
      <dgm:prSet/>
      <dgm:spPr/>
      <dgm:t>
        <a:bodyPr/>
        <a:lstStyle/>
        <a:p>
          <a:r>
            <a:rPr lang="en-US"/>
            <a:t>It is about recognising and examining the assumptions you make about reality.</a:t>
          </a:r>
        </a:p>
      </dgm:t>
    </dgm:pt>
    <dgm:pt modelId="{3E53D215-9BBD-4F21-B7BA-F7E87C2D8E5F}" type="parTrans" cxnId="{2EB32DF6-B3A1-4E88-BEFF-FBD81F578FB7}">
      <dgm:prSet/>
      <dgm:spPr/>
      <dgm:t>
        <a:bodyPr/>
        <a:lstStyle/>
        <a:p>
          <a:endParaRPr lang="en-US"/>
        </a:p>
      </dgm:t>
    </dgm:pt>
    <dgm:pt modelId="{532124BE-C254-4B43-A86D-C11E22FBE6F2}" type="sibTrans" cxnId="{2EB32DF6-B3A1-4E88-BEFF-FBD81F578FB7}">
      <dgm:prSet/>
      <dgm:spPr/>
      <dgm:t>
        <a:bodyPr/>
        <a:lstStyle/>
        <a:p>
          <a:endParaRPr lang="en-US"/>
        </a:p>
      </dgm:t>
    </dgm:pt>
    <dgm:pt modelId="{B14B8361-EB9E-441E-B487-BB038AF05EEF}">
      <dgm:prSet/>
      <dgm:spPr/>
      <dgm:t>
        <a:bodyPr/>
        <a:lstStyle/>
        <a:p>
          <a:r>
            <a:rPr lang="en-US"/>
            <a:t>Two researchers can study the same subject while making different ontological assumptions.</a:t>
          </a:r>
        </a:p>
      </dgm:t>
    </dgm:pt>
    <dgm:pt modelId="{31C672F3-EAB4-4185-BF93-AA199B0362AA}" type="parTrans" cxnId="{EE6E58E8-2CE9-48B2-ABCC-613A5C2D8EB1}">
      <dgm:prSet/>
      <dgm:spPr/>
      <dgm:t>
        <a:bodyPr/>
        <a:lstStyle/>
        <a:p>
          <a:endParaRPr lang="en-US"/>
        </a:p>
      </dgm:t>
    </dgm:pt>
    <dgm:pt modelId="{051D1026-74B6-47B5-AA55-0C13263D2506}" type="sibTrans" cxnId="{EE6E58E8-2CE9-48B2-ABCC-613A5C2D8EB1}">
      <dgm:prSet/>
      <dgm:spPr/>
      <dgm:t>
        <a:bodyPr/>
        <a:lstStyle/>
        <a:p>
          <a:endParaRPr lang="en-US"/>
        </a:p>
      </dgm:t>
    </dgm:pt>
    <dgm:pt modelId="{EE4C3399-65FA-4C16-AF7C-2BEF57131B03}">
      <dgm:prSet/>
      <dgm:spPr/>
      <dgm:t>
        <a:bodyPr/>
        <a:lstStyle/>
        <a:p>
          <a:r>
            <a:rPr lang="en-US"/>
            <a:t>Making these assumptions visible helps you understand your research position.</a:t>
          </a:r>
        </a:p>
      </dgm:t>
    </dgm:pt>
    <dgm:pt modelId="{E213DCE7-AACF-4864-A9C1-DDEEBFB3270C}" type="parTrans" cxnId="{35D55A2E-1A67-4705-B78C-B3524E54BC3E}">
      <dgm:prSet/>
      <dgm:spPr/>
      <dgm:t>
        <a:bodyPr/>
        <a:lstStyle/>
        <a:p>
          <a:endParaRPr lang="en-US"/>
        </a:p>
      </dgm:t>
    </dgm:pt>
    <dgm:pt modelId="{CB7B72CC-F738-47D9-AADB-B26AB6A486B8}" type="sibTrans" cxnId="{35D55A2E-1A67-4705-B78C-B3524E54BC3E}">
      <dgm:prSet/>
      <dgm:spPr/>
      <dgm:t>
        <a:bodyPr/>
        <a:lstStyle/>
        <a:p>
          <a:endParaRPr lang="en-US"/>
        </a:p>
      </dgm:t>
    </dgm:pt>
    <dgm:pt modelId="{CA48BFA8-9C1E-EB4D-91E7-CBCD120DC6AC}" type="pres">
      <dgm:prSet presAssocID="{FFCF1EA6-3DA3-47E8-BD80-248291957626}" presName="linear" presStyleCnt="0">
        <dgm:presLayoutVars>
          <dgm:animLvl val="lvl"/>
          <dgm:resizeHandles val="exact"/>
        </dgm:presLayoutVars>
      </dgm:prSet>
      <dgm:spPr/>
    </dgm:pt>
    <dgm:pt modelId="{1EB2B66A-8CC8-EF4C-9E5C-A0E7EABCBCAF}" type="pres">
      <dgm:prSet presAssocID="{C22C0792-9535-4396-96E8-4D64F3816F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405596A-016B-6E4F-9645-CE2EAACACCF6}" type="pres">
      <dgm:prSet presAssocID="{4447AE57-1AE1-4F64-90DA-F3D7C1555AA6}" presName="spacer" presStyleCnt="0"/>
      <dgm:spPr/>
    </dgm:pt>
    <dgm:pt modelId="{F036AE84-4FA6-6A41-973F-3321434A76A5}" type="pres">
      <dgm:prSet presAssocID="{4C2DD601-DB34-467F-BD87-6D92737C68B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E698C5E-7D49-9547-9CDA-49C3B29FD5E8}" type="pres">
      <dgm:prSet presAssocID="{532124BE-C254-4B43-A86D-C11E22FBE6F2}" presName="spacer" presStyleCnt="0"/>
      <dgm:spPr/>
    </dgm:pt>
    <dgm:pt modelId="{D97D9EC6-1885-1249-AC97-D85AEAEDFD97}" type="pres">
      <dgm:prSet presAssocID="{B14B8361-EB9E-441E-B487-BB038AF05EE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FC342CB-B5AB-2C4E-B73E-73D847EEAE17}" type="pres">
      <dgm:prSet presAssocID="{051D1026-74B6-47B5-AA55-0C13263D2506}" presName="spacer" presStyleCnt="0"/>
      <dgm:spPr/>
    </dgm:pt>
    <dgm:pt modelId="{C30CC476-9E59-784D-90F8-BD01BA07D0BC}" type="pres">
      <dgm:prSet presAssocID="{EE4C3399-65FA-4C16-AF7C-2BEF57131B0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CD56928-FD6C-4BBF-B92A-8C74F682A2BE}" srcId="{FFCF1EA6-3DA3-47E8-BD80-248291957626}" destId="{C22C0792-9535-4396-96E8-4D64F3816FA2}" srcOrd="0" destOrd="0" parTransId="{17FCE90F-DCDE-442D-A735-5D2B4AE62111}" sibTransId="{4447AE57-1AE1-4F64-90DA-F3D7C1555AA6}"/>
    <dgm:cxn modelId="{35D55A2E-1A67-4705-B78C-B3524E54BC3E}" srcId="{FFCF1EA6-3DA3-47E8-BD80-248291957626}" destId="{EE4C3399-65FA-4C16-AF7C-2BEF57131B03}" srcOrd="3" destOrd="0" parTransId="{E213DCE7-AACF-4864-A9C1-DDEEBFB3270C}" sibTransId="{CB7B72CC-F738-47D9-AADB-B26AB6A486B8}"/>
    <dgm:cxn modelId="{4EAE413A-DCCA-114C-BD40-BB3812CDFD5A}" type="presOf" srcId="{C22C0792-9535-4396-96E8-4D64F3816FA2}" destId="{1EB2B66A-8CC8-EF4C-9E5C-A0E7EABCBCAF}" srcOrd="0" destOrd="0" presId="urn:microsoft.com/office/officeart/2005/8/layout/vList2"/>
    <dgm:cxn modelId="{E4672A76-B707-6D45-A918-ED85D2CB4B54}" type="presOf" srcId="{B14B8361-EB9E-441E-B487-BB038AF05EEF}" destId="{D97D9EC6-1885-1249-AC97-D85AEAEDFD97}" srcOrd="0" destOrd="0" presId="urn:microsoft.com/office/officeart/2005/8/layout/vList2"/>
    <dgm:cxn modelId="{A788C078-E5B2-3744-B648-76AE7128ADE7}" type="presOf" srcId="{EE4C3399-65FA-4C16-AF7C-2BEF57131B03}" destId="{C30CC476-9E59-784D-90F8-BD01BA07D0BC}" srcOrd="0" destOrd="0" presId="urn:microsoft.com/office/officeart/2005/8/layout/vList2"/>
    <dgm:cxn modelId="{828D09E8-9A02-0041-97A7-599E817E15A3}" type="presOf" srcId="{4C2DD601-DB34-467F-BD87-6D92737C68B0}" destId="{F036AE84-4FA6-6A41-973F-3321434A76A5}" srcOrd="0" destOrd="0" presId="urn:microsoft.com/office/officeart/2005/8/layout/vList2"/>
    <dgm:cxn modelId="{EE6E58E8-2CE9-48B2-ABCC-613A5C2D8EB1}" srcId="{FFCF1EA6-3DA3-47E8-BD80-248291957626}" destId="{B14B8361-EB9E-441E-B487-BB038AF05EEF}" srcOrd="2" destOrd="0" parTransId="{31C672F3-EAB4-4185-BF93-AA199B0362AA}" sibTransId="{051D1026-74B6-47B5-AA55-0C13263D2506}"/>
    <dgm:cxn modelId="{2EB32DF6-B3A1-4E88-BEFF-FBD81F578FB7}" srcId="{FFCF1EA6-3DA3-47E8-BD80-248291957626}" destId="{4C2DD601-DB34-467F-BD87-6D92737C68B0}" srcOrd="1" destOrd="0" parTransId="{3E53D215-9BBD-4F21-B7BA-F7E87C2D8E5F}" sibTransId="{532124BE-C254-4B43-A86D-C11E22FBE6F2}"/>
    <dgm:cxn modelId="{707064F7-98F7-D049-BD68-B6B7DEC702C8}" type="presOf" srcId="{FFCF1EA6-3DA3-47E8-BD80-248291957626}" destId="{CA48BFA8-9C1E-EB4D-91E7-CBCD120DC6AC}" srcOrd="0" destOrd="0" presId="urn:microsoft.com/office/officeart/2005/8/layout/vList2"/>
    <dgm:cxn modelId="{79E54463-BABB-3944-AE68-4021368D6A55}" type="presParOf" srcId="{CA48BFA8-9C1E-EB4D-91E7-CBCD120DC6AC}" destId="{1EB2B66A-8CC8-EF4C-9E5C-A0E7EABCBCAF}" srcOrd="0" destOrd="0" presId="urn:microsoft.com/office/officeart/2005/8/layout/vList2"/>
    <dgm:cxn modelId="{58971DCB-8068-B04F-8472-4802017BE8D7}" type="presParOf" srcId="{CA48BFA8-9C1E-EB4D-91E7-CBCD120DC6AC}" destId="{8405596A-016B-6E4F-9645-CE2EAACACCF6}" srcOrd="1" destOrd="0" presId="urn:microsoft.com/office/officeart/2005/8/layout/vList2"/>
    <dgm:cxn modelId="{BD077F5E-430E-E746-A85E-7B9C86A53DFE}" type="presParOf" srcId="{CA48BFA8-9C1E-EB4D-91E7-CBCD120DC6AC}" destId="{F036AE84-4FA6-6A41-973F-3321434A76A5}" srcOrd="2" destOrd="0" presId="urn:microsoft.com/office/officeart/2005/8/layout/vList2"/>
    <dgm:cxn modelId="{DDD2F5C0-F79A-1F4B-B810-6B4C4629AD12}" type="presParOf" srcId="{CA48BFA8-9C1E-EB4D-91E7-CBCD120DC6AC}" destId="{EE698C5E-7D49-9547-9CDA-49C3B29FD5E8}" srcOrd="3" destOrd="0" presId="urn:microsoft.com/office/officeart/2005/8/layout/vList2"/>
    <dgm:cxn modelId="{5B812BF3-441B-EA4C-A5A8-F6DBDA560C12}" type="presParOf" srcId="{CA48BFA8-9C1E-EB4D-91E7-CBCD120DC6AC}" destId="{D97D9EC6-1885-1249-AC97-D85AEAEDFD97}" srcOrd="4" destOrd="0" presId="urn:microsoft.com/office/officeart/2005/8/layout/vList2"/>
    <dgm:cxn modelId="{6AF47DBA-7AC4-F64E-866E-A4300A6FBE60}" type="presParOf" srcId="{CA48BFA8-9C1E-EB4D-91E7-CBCD120DC6AC}" destId="{5FC342CB-B5AB-2C4E-B73E-73D847EEAE17}" srcOrd="5" destOrd="0" presId="urn:microsoft.com/office/officeart/2005/8/layout/vList2"/>
    <dgm:cxn modelId="{B2A51814-7D25-B644-B79F-D0330ABC5128}" type="presParOf" srcId="{CA48BFA8-9C1E-EB4D-91E7-CBCD120DC6AC}" destId="{C30CC476-9E59-784D-90F8-BD01BA07D0B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170A83-966F-48D5-8D8A-B2277572A2D0}" type="doc">
      <dgm:prSet loTypeId="urn:microsoft.com/office/officeart/2018/2/layout/IconVerticalSolidList" loCatId="icon" qsTypeId="urn:microsoft.com/office/officeart/2005/8/quickstyle/simple1#75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6FDE91-1882-4C7E-B84B-4803224477A5}">
      <dgm:prSet/>
      <dgm:spPr/>
      <dgm:t>
        <a:bodyPr/>
        <a:lstStyle/>
        <a:p>
          <a:r>
            <a:rPr lang="en-US"/>
            <a:t>1. In my research, I currently think that ______ exists/is real/is important.</a:t>
          </a:r>
        </a:p>
      </dgm:t>
    </dgm:pt>
    <dgm:pt modelId="{79D5FF90-88BB-4C3A-A323-6F5D15360C3C}" type="parTrans" cxnId="{0A012661-6B91-4E7F-A5B0-BDCED9C3BE4B}">
      <dgm:prSet/>
      <dgm:spPr/>
      <dgm:t>
        <a:bodyPr/>
        <a:lstStyle/>
        <a:p>
          <a:endParaRPr lang="en-US"/>
        </a:p>
      </dgm:t>
    </dgm:pt>
    <dgm:pt modelId="{865A7CC1-2CF7-4AFF-8268-18566BE0CD32}" type="sibTrans" cxnId="{0A012661-6B91-4E7F-A5B0-BDCED9C3BE4B}">
      <dgm:prSet/>
      <dgm:spPr/>
      <dgm:t>
        <a:bodyPr/>
        <a:lstStyle/>
        <a:p>
          <a:endParaRPr lang="en-US"/>
        </a:p>
      </dgm:t>
    </dgm:pt>
    <dgm:pt modelId="{AD30317C-C70D-4E9F-99E3-108FBBF392E1}">
      <dgm:prSet/>
      <dgm:spPr/>
      <dgm:t>
        <a:bodyPr/>
        <a:lstStyle/>
        <a:p>
          <a:r>
            <a:rPr lang="en-US"/>
            <a:t>2. I think this because ______.</a:t>
          </a:r>
        </a:p>
      </dgm:t>
    </dgm:pt>
    <dgm:pt modelId="{4D57AE36-F1D1-41BC-AACD-FCC28A16C337}" type="parTrans" cxnId="{03AD8A7F-711B-494B-9DD4-C1B75B2C037D}">
      <dgm:prSet/>
      <dgm:spPr/>
      <dgm:t>
        <a:bodyPr/>
        <a:lstStyle/>
        <a:p>
          <a:endParaRPr lang="en-US"/>
        </a:p>
      </dgm:t>
    </dgm:pt>
    <dgm:pt modelId="{E4757A89-EF15-475C-8809-E1FC56EA1F5E}" type="sibTrans" cxnId="{03AD8A7F-711B-494B-9DD4-C1B75B2C037D}">
      <dgm:prSet/>
      <dgm:spPr/>
      <dgm:t>
        <a:bodyPr/>
        <a:lstStyle/>
        <a:p>
          <a:endParaRPr lang="en-US"/>
        </a:p>
      </dgm:t>
    </dgm:pt>
    <dgm:pt modelId="{92413220-8A60-4475-BB89-9AF8DE0E66FD}">
      <dgm:prSet/>
      <dgm:spPr/>
      <dgm:t>
        <a:bodyPr/>
        <a:lstStyle/>
        <a:p>
          <a:r>
            <a:rPr lang="en-US"/>
            <a:t>3. A different perspective might suggest ______.</a:t>
          </a:r>
        </a:p>
      </dgm:t>
    </dgm:pt>
    <dgm:pt modelId="{48AF89C0-5AEA-4CD9-88F3-2C99548B42E8}" type="parTrans" cxnId="{3AE2B69B-DD25-4088-960E-915F0DEC9D48}">
      <dgm:prSet/>
      <dgm:spPr/>
      <dgm:t>
        <a:bodyPr/>
        <a:lstStyle/>
        <a:p>
          <a:endParaRPr lang="en-US"/>
        </a:p>
      </dgm:t>
    </dgm:pt>
    <dgm:pt modelId="{A9FDAC7E-836D-4797-96BB-C5E73BB625E2}" type="sibTrans" cxnId="{3AE2B69B-DD25-4088-960E-915F0DEC9D48}">
      <dgm:prSet/>
      <dgm:spPr/>
      <dgm:t>
        <a:bodyPr/>
        <a:lstStyle/>
        <a:p>
          <a:endParaRPr lang="en-US"/>
        </a:p>
      </dgm:t>
    </dgm:pt>
    <dgm:pt modelId="{3AB8BBF9-DAD3-4FD8-9A1B-A22A7DD47C97}" type="pres">
      <dgm:prSet presAssocID="{CF170A83-966F-48D5-8D8A-B2277572A2D0}" presName="root" presStyleCnt="0">
        <dgm:presLayoutVars>
          <dgm:dir/>
          <dgm:resizeHandles val="exact"/>
        </dgm:presLayoutVars>
      </dgm:prSet>
      <dgm:spPr/>
    </dgm:pt>
    <dgm:pt modelId="{9C6EFE5A-B38C-4CDB-8C49-F9A84D875204}" type="pres">
      <dgm:prSet presAssocID="{6D6FDE91-1882-4C7E-B84B-4803224477A5}" presName="compNode" presStyleCnt="0"/>
      <dgm:spPr/>
    </dgm:pt>
    <dgm:pt modelId="{0B9B166C-0779-432F-98FD-628EAC05D5A8}" type="pres">
      <dgm:prSet presAssocID="{6D6FDE91-1882-4C7E-B84B-4803224477A5}" presName="bgRect" presStyleLbl="bgShp" presStyleIdx="0" presStyleCnt="3"/>
      <dgm:spPr/>
    </dgm:pt>
    <dgm:pt modelId="{DD9E7633-389E-432D-BE93-D4D04EA5A783}" type="pres">
      <dgm:prSet presAssocID="{6D6FDE91-1882-4C7E-B84B-4803224477A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89586C1-5AD6-4791-AC35-22F0E0E256CB}" type="pres">
      <dgm:prSet presAssocID="{6D6FDE91-1882-4C7E-B84B-4803224477A5}" presName="spaceRect" presStyleCnt="0"/>
      <dgm:spPr/>
    </dgm:pt>
    <dgm:pt modelId="{6D2A4984-3D4A-4C3E-ACF5-FEEBED233298}" type="pres">
      <dgm:prSet presAssocID="{6D6FDE91-1882-4C7E-B84B-4803224477A5}" presName="parTx" presStyleLbl="revTx" presStyleIdx="0" presStyleCnt="3">
        <dgm:presLayoutVars>
          <dgm:chMax val="0"/>
          <dgm:chPref val="0"/>
        </dgm:presLayoutVars>
      </dgm:prSet>
      <dgm:spPr/>
    </dgm:pt>
    <dgm:pt modelId="{E959D100-2C6A-499D-BC18-07C48E994774}" type="pres">
      <dgm:prSet presAssocID="{865A7CC1-2CF7-4AFF-8268-18566BE0CD32}" presName="sibTrans" presStyleCnt="0"/>
      <dgm:spPr/>
    </dgm:pt>
    <dgm:pt modelId="{551F7C1F-EF68-4283-B35E-B771064C3356}" type="pres">
      <dgm:prSet presAssocID="{AD30317C-C70D-4E9F-99E3-108FBBF392E1}" presName="compNode" presStyleCnt="0"/>
      <dgm:spPr/>
    </dgm:pt>
    <dgm:pt modelId="{46F40C80-9681-456E-9688-0C008BEB91FF}" type="pres">
      <dgm:prSet presAssocID="{AD30317C-C70D-4E9F-99E3-108FBBF392E1}" presName="bgRect" presStyleLbl="bgShp" presStyleIdx="1" presStyleCnt="3"/>
      <dgm:spPr/>
    </dgm:pt>
    <dgm:pt modelId="{57335BCE-9C63-475D-AAC9-AD04F4E91B37}" type="pres">
      <dgm:prSet presAssocID="{AD30317C-C70D-4E9F-99E3-108FBBF392E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3AB6019-FC4F-4D93-897A-BCC1A471E8C7}" type="pres">
      <dgm:prSet presAssocID="{AD30317C-C70D-4E9F-99E3-108FBBF392E1}" presName="spaceRect" presStyleCnt="0"/>
      <dgm:spPr/>
    </dgm:pt>
    <dgm:pt modelId="{6F6E9E10-FE48-4E2C-AC63-1EF6CD5DC251}" type="pres">
      <dgm:prSet presAssocID="{AD30317C-C70D-4E9F-99E3-108FBBF392E1}" presName="parTx" presStyleLbl="revTx" presStyleIdx="1" presStyleCnt="3">
        <dgm:presLayoutVars>
          <dgm:chMax val="0"/>
          <dgm:chPref val="0"/>
        </dgm:presLayoutVars>
      </dgm:prSet>
      <dgm:spPr/>
    </dgm:pt>
    <dgm:pt modelId="{2D82420B-B2C4-4C90-BBB7-FBE507842B27}" type="pres">
      <dgm:prSet presAssocID="{E4757A89-EF15-475C-8809-E1FC56EA1F5E}" presName="sibTrans" presStyleCnt="0"/>
      <dgm:spPr/>
    </dgm:pt>
    <dgm:pt modelId="{D39A6128-927E-47B3-9542-52EE66204323}" type="pres">
      <dgm:prSet presAssocID="{92413220-8A60-4475-BB89-9AF8DE0E66FD}" presName="compNode" presStyleCnt="0"/>
      <dgm:spPr/>
    </dgm:pt>
    <dgm:pt modelId="{20683DCB-B6B2-4515-9CE1-6D940C9496AB}" type="pres">
      <dgm:prSet presAssocID="{92413220-8A60-4475-BB89-9AF8DE0E66FD}" presName="bgRect" presStyleLbl="bgShp" presStyleIdx="2" presStyleCnt="3"/>
      <dgm:spPr/>
    </dgm:pt>
    <dgm:pt modelId="{5FFB42EF-20EB-43AA-902C-64FAECD34A1E}" type="pres">
      <dgm:prSet presAssocID="{92413220-8A60-4475-BB89-9AF8DE0E66F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3D5B2A45-8CCD-4424-887D-ADE05E5441E8}" type="pres">
      <dgm:prSet presAssocID="{92413220-8A60-4475-BB89-9AF8DE0E66FD}" presName="spaceRect" presStyleCnt="0"/>
      <dgm:spPr/>
    </dgm:pt>
    <dgm:pt modelId="{7CD76707-A4F9-4B9F-94A0-80FDA70FEB48}" type="pres">
      <dgm:prSet presAssocID="{92413220-8A60-4475-BB89-9AF8DE0E66F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0358041-B3BC-4901-B7CF-A54BC8B9D76E}" type="presOf" srcId="{CF170A83-966F-48D5-8D8A-B2277572A2D0}" destId="{3AB8BBF9-DAD3-4FD8-9A1B-A22A7DD47C97}" srcOrd="0" destOrd="0" presId="urn:microsoft.com/office/officeart/2018/2/layout/IconVerticalSolidList"/>
    <dgm:cxn modelId="{6359084B-2D2C-4B15-87BF-29D2F75FBA5E}" type="presOf" srcId="{AD30317C-C70D-4E9F-99E3-108FBBF392E1}" destId="{6F6E9E10-FE48-4E2C-AC63-1EF6CD5DC251}" srcOrd="0" destOrd="0" presId="urn:microsoft.com/office/officeart/2018/2/layout/IconVerticalSolidList"/>
    <dgm:cxn modelId="{0A012661-6B91-4E7F-A5B0-BDCED9C3BE4B}" srcId="{CF170A83-966F-48D5-8D8A-B2277572A2D0}" destId="{6D6FDE91-1882-4C7E-B84B-4803224477A5}" srcOrd="0" destOrd="0" parTransId="{79D5FF90-88BB-4C3A-A323-6F5D15360C3C}" sibTransId="{865A7CC1-2CF7-4AFF-8268-18566BE0CD32}"/>
    <dgm:cxn modelId="{36FD7A6A-4277-4FBA-8D90-6681EA8E7A15}" type="presOf" srcId="{92413220-8A60-4475-BB89-9AF8DE0E66FD}" destId="{7CD76707-A4F9-4B9F-94A0-80FDA70FEB48}" srcOrd="0" destOrd="0" presId="urn:microsoft.com/office/officeart/2018/2/layout/IconVerticalSolidList"/>
    <dgm:cxn modelId="{03AD8A7F-711B-494B-9DD4-C1B75B2C037D}" srcId="{CF170A83-966F-48D5-8D8A-B2277572A2D0}" destId="{AD30317C-C70D-4E9F-99E3-108FBBF392E1}" srcOrd="1" destOrd="0" parTransId="{4D57AE36-F1D1-41BC-AACD-FCC28A16C337}" sibTransId="{E4757A89-EF15-475C-8809-E1FC56EA1F5E}"/>
    <dgm:cxn modelId="{3AE2B69B-DD25-4088-960E-915F0DEC9D48}" srcId="{CF170A83-966F-48D5-8D8A-B2277572A2D0}" destId="{92413220-8A60-4475-BB89-9AF8DE0E66FD}" srcOrd="2" destOrd="0" parTransId="{48AF89C0-5AEA-4CD9-88F3-2C99548B42E8}" sibTransId="{A9FDAC7E-836D-4797-96BB-C5E73BB625E2}"/>
    <dgm:cxn modelId="{754BC6DB-C2F8-459D-B118-C04F9CAEB6DB}" type="presOf" srcId="{6D6FDE91-1882-4C7E-B84B-4803224477A5}" destId="{6D2A4984-3D4A-4C3E-ACF5-FEEBED233298}" srcOrd="0" destOrd="0" presId="urn:microsoft.com/office/officeart/2018/2/layout/IconVerticalSolidList"/>
    <dgm:cxn modelId="{2F21952E-A605-491F-9BA0-AE5BF49B30E4}" type="presParOf" srcId="{3AB8BBF9-DAD3-4FD8-9A1B-A22A7DD47C97}" destId="{9C6EFE5A-B38C-4CDB-8C49-F9A84D875204}" srcOrd="0" destOrd="0" presId="urn:microsoft.com/office/officeart/2018/2/layout/IconVerticalSolidList"/>
    <dgm:cxn modelId="{4562F283-6D9C-4F3C-92CA-B24725119D40}" type="presParOf" srcId="{9C6EFE5A-B38C-4CDB-8C49-F9A84D875204}" destId="{0B9B166C-0779-432F-98FD-628EAC05D5A8}" srcOrd="0" destOrd="0" presId="urn:microsoft.com/office/officeart/2018/2/layout/IconVerticalSolidList"/>
    <dgm:cxn modelId="{C7DAC577-FB68-4E0D-A39B-63AD44F762D7}" type="presParOf" srcId="{9C6EFE5A-B38C-4CDB-8C49-F9A84D875204}" destId="{DD9E7633-389E-432D-BE93-D4D04EA5A783}" srcOrd="1" destOrd="0" presId="urn:microsoft.com/office/officeart/2018/2/layout/IconVerticalSolidList"/>
    <dgm:cxn modelId="{D4A91FAA-B276-4D5F-93D4-CCD538339142}" type="presParOf" srcId="{9C6EFE5A-B38C-4CDB-8C49-F9A84D875204}" destId="{289586C1-5AD6-4791-AC35-22F0E0E256CB}" srcOrd="2" destOrd="0" presId="urn:microsoft.com/office/officeart/2018/2/layout/IconVerticalSolidList"/>
    <dgm:cxn modelId="{49D5917B-850B-4B3B-94A7-B3D318DF5B0F}" type="presParOf" srcId="{9C6EFE5A-B38C-4CDB-8C49-F9A84D875204}" destId="{6D2A4984-3D4A-4C3E-ACF5-FEEBED233298}" srcOrd="3" destOrd="0" presId="urn:microsoft.com/office/officeart/2018/2/layout/IconVerticalSolidList"/>
    <dgm:cxn modelId="{59A08222-7705-4247-9A20-D683AC15CC72}" type="presParOf" srcId="{3AB8BBF9-DAD3-4FD8-9A1B-A22A7DD47C97}" destId="{E959D100-2C6A-499D-BC18-07C48E994774}" srcOrd="1" destOrd="0" presId="urn:microsoft.com/office/officeart/2018/2/layout/IconVerticalSolidList"/>
    <dgm:cxn modelId="{166AC115-10C1-427E-9A72-9ACACF17BA0A}" type="presParOf" srcId="{3AB8BBF9-DAD3-4FD8-9A1B-A22A7DD47C97}" destId="{551F7C1F-EF68-4283-B35E-B771064C3356}" srcOrd="2" destOrd="0" presId="urn:microsoft.com/office/officeart/2018/2/layout/IconVerticalSolidList"/>
    <dgm:cxn modelId="{73AFF601-25B8-49AE-9FBA-95F204740F6E}" type="presParOf" srcId="{551F7C1F-EF68-4283-B35E-B771064C3356}" destId="{46F40C80-9681-456E-9688-0C008BEB91FF}" srcOrd="0" destOrd="0" presId="urn:microsoft.com/office/officeart/2018/2/layout/IconVerticalSolidList"/>
    <dgm:cxn modelId="{E5B14F0C-BE98-4FBD-BEF1-68861D1B2B16}" type="presParOf" srcId="{551F7C1F-EF68-4283-B35E-B771064C3356}" destId="{57335BCE-9C63-475D-AAC9-AD04F4E91B37}" srcOrd="1" destOrd="0" presId="urn:microsoft.com/office/officeart/2018/2/layout/IconVerticalSolidList"/>
    <dgm:cxn modelId="{C4F62D11-B924-4D5B-BB4C-5A04BD36635C}" type="presParOf" srcId="{551F7C1F-EF68-4283-B35E-B771064C3356}" destId="{F3AB6019-FC4F-4D93-897A-BCC1A471E8C7}" srcOrd="2" destOrd="0" presId="urn:microsoft.com/office/officeart/2018/2/layout/IconVerticalSolidList"/>
    <dgm:cxn modelId="{329ED1AF-B714-478C-87D2-1E5E562BEBED}" type="presParOf" srcId="{551F7C1F-EF68-4283-B35E-B771064C3356}" destId="{6F6E9E10-FE48-4E2C-AC63-1EF6CD5DC251}" srcOrd="3" destOrd="0" presId="urn:microsoft.com/office/officeart/2018/2/layout/IconVerticalSolidList"/>
    <dgm:cxn modelId="{E7D4A8DD-4A9D-40ED-AEA3-2E118C9056F4}" type="presParOf" srcId="{3AB8BBF9-DAD3-4FD8-9A1B-A22A7DD47C97}" destId="{2D82420B-B2C4-4C90-BBB7-FBE507842B27}" srcOrd="3" destOrd="0" presId="urn:microsoft.com/office/officeart/2018/2/layout/IconVerticalSolidList"/>
    <dgm:cxn modelId="{82558D11-A6DE-4D14-AEB5-C4690331F8AF}" type="presParOf" srcId="{3AB8BBF9-DAD3-4FD8-9A1B-A22A7DD47C97}" destId="{D39A6128-927E-47B3-9542-52EE66204323}" srcOrd="4" destOrd="0" presId="urn:microsoft.com/office/officeart/2018/2/layout/IconVerticalSolidList"/>
    <dgm:cxn modelId="{E6AA4E26-5A76-44F5-B0FD-91159B897AB5}" type="presParOf" srcId="{D39A6128-927E-47B3-9542-52EE66204323}" destId="{20683DCB-B6B2-4515-9CE1-6D940C9496AB}" srcOrd="0" destOrd="0" presId="urn:microsoft.com/office/officeart/2018/2/layout/IconVerticalSolidList"/>
    <dgm:cxn modelId="{20FACA4C-34DA-456D-9160-7EE32344C06B}" type="presParOf" srcId="{D39A6128-927E-47B3-9542-52EE66204323}" destId="{5FFB42EF-20EB-43AA-902C-64FAECD34A1E}" srcOrd="1" destOrd="0" presId="urn:microsoft.com/office/officeart/2018/2/layout/IconVerticalSolidList"/>
    <dgm:cxn modelId="{B70E8984-48DB-4A8C-A082-74A9E259F59F}" type="presParOf" srcId="{D39A6128-927E-47B3-9542-52EE66204323}" destId="{3D5B2A45-8CCD-4424-887D-ADE05E5441E8}" srcOrd="2" destOrd="0" presId="urn:microsoft.com/office/officeart/2018/2/layout/IconVerticalSolidList"/>
    <dgm:cxn modelId="{05F0126F-1AD4-4ADD-A6DC-BC97CC11A4BB}" type="presParOf" srcId="{D39A6128-927E-47B3-9542-52EE66204323}" destId="{7CD76707-A4F9-4B9F-94A0-80FDA70FEB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E3071-E9C9-46BC-8820-C4C754A65E2B}">
      <dsp:nvSpPr>
        <dsp:cNvPr id="0" name=""/>
        <dsp:cNvSpPr/>
      </dsp:nvSpPr>
      <dsp:spPr>
        <a:xfrm>
          <a:off x="0" y="608"/>
          <a:ext cx="10789920" cy="14235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19F05-2E89-4C7D-9DB5-A8CE9E827EC7}">
      <dsp:nvSpPr>
        <dsp:cNvPr id="0" name=""/>
        <dsp:cNvSpPr/>
      </dsp:nvSpPr>
      <dsp:spPr>
        <a:xfrm>
          <a:off x="430609" y="320896"/>
          <a:ext cx="782927" cy="782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2902E-86CC-4EC7-83D2-977F8B086AEF}">
      <dsp:nvSpPr>
        <dsp:cNvPr id="0" name=""/>
        <dsp:cNvSpPr/>
      </dsp:nvSpPr>
      <dsp:spPr>
        <a:xfrm>
          <a:off x="1644146" y="608"/>
          <a:ext cx="9145773" cy="1423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654" tIns="150654" rIns="150654" bIns="15065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What do you believe is </a:t>
          </a:r>
          <a:r>
            <a:rPr lang="en-US" sz="2500" b="1" kern="1200" dirty="0"/>
            <a:t>real, existing or meaningful </a:t>
          </a:r>
          <a:r>
            <a:rPr lang="en-US" sz="2500" kern="1200" dirty="0"/>
            <a:t>within your practice and research?</a:t>
          </a:r>
        </a:p>
      </dsp:txBody>
      <dsp:txXfrm>
        <a:off x="1644146" y="608"/>
        <a:ext cx="9145773" cy="1423503"/>
      </dsp:txXfrm>
    </dsp:sp>
    <dsp:sp modelId="{511DF611-49C2-4735-87EC-E1F1A4FD5EFB}">
      <dsp:nvSpPr>
        <dsp:cNvPr id="0" name=""/>
        <dsp:cNvSpPr/>
      </dsp:nvSpPr>
      <dsp:spPr>
        <a:xfrm>
          <a:off x="0" y="1779988"/>
          <a:ext cx="10789920" cy="14235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6C2277-18DB-4102-8F4F-0A61C5952DA2}">
      <dsp:nvSpPr>
        <dsp:cNvPr id="0" name=""/>
        <dsp:cNvSpPr/>
      </dsp:nvSpPr>
      <dsp:spPr>
        <a:xfrm>
          <a:off x="430609" y="2100276"/>
          <a:ext cx="782927" cy="782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5ADA8-DF87-4D0D-ADED-AD535DF09EA9}">
      <dsp:nvSpPr>
        <dsp:cNvPr id="0" name=""/>
        <dsp:cNvSpPr/>
      </dsp:nvSpPr>
      <dsp:spPr>
        <a:xfrm>
          <a:off x="1644146" y="1779988"/>
          <a:ext cx="9145773" cy="1423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654" tIns="150654" rIns="150654" bIns="15065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How might these </a:t>
          </a:r>
          <a:r>
            <a:rPr lang="en-US" sz="2500" b="1" kern="1200" dirty="0"/>
            <a:t>assumptions influence </a:t>
          </a:r>
          <a:r>
            <a:rPr lang="en-US" sz="2500" kern="1200" dirty="0"/>
            <a:t>what you choose to investigate?</a:t>
          </a:r>
        </a:p>
      </dsp:txBody>
      <dsp:txXfrm>
        <a:off x="1644146" y="1779988"/>
        <a:ext cx="9145773" cy="1423503"/>
      </dsp:txXfrm>
    </dsp:sp>
    <dsp:sp modelId="{515BC858-A5A8-4391-8353-61501DCB16F9}">
      <dsp:nvSpPr>
        <dsp:cNvPr id="0" name=""/>
        <dsp:cNvSpPr/>
      </dsp:nvSpPr>
      <dsp:spPr>
        <a:xfrm>
          <a:off x="0" y="3559367"/>
          <a:ext cx="10789920" cy="14235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ED02B-FCA6-4271-829B-C83BFB02CD33}">
      <dsp:nvSpPr>
        <dsp:cNvPr id="0" name=""/>
        <dsp:cNvSpPr/>
      </dsp:nvSpPr>
      <dsp:spPr>
        <a:xfrm>
          <a:off x="430609" y="3879656"/>
          <a:ext cx="782927" cy="782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C88F3-7E81-4907-9F99-B765B4113D46}">
      <dsp:nvSpPr>
        <dsp:cNvPr id="0" name=""/>
        <dsp:cNvSpPr/>
      </dsp:nvSpPr>
      <dsp:spPr>
        <a:xfrm>
          <a:off x="1644146" y="3559367"/>
          <a:ext cx="9145773" cy="1423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654" tIns="150654" rIns="150654" bIns="15065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Can different </a:t>
          </a:r>
          <a:r>
            <a:rPr lang="en-US" sz="2500" b="1" kern="1200" dirty="0"/>
            <a:t>researchers look at </a:t>
          </a:r>
          <a:r>
            <a:rPr lang="en-US" sz="2500" kern="1200" dirty="0"/>
            <a:t>the same subject and understand its </a:t>
          </a:r>
          <a:r>
            <a:rPr lang="en-US" sz="2500" b="1" kern="1200" dirty="0"/>
            <a:t>reality differently</a:t>
          </a:r>
          <a:r>
            <a:rPr lang="en-US" sz="2500" kern="1200" dirty="0"/>
            <a:t>?</a:t>
          </a:r>
        </a:p>
      </dsp:txBody>
      <dsp:txXfrm>
        <a:off x="1644146" y="3559367"/>
        <a:ext cx="9145773" cy="1423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2B66A-8CC8-EF4C-9E5C-A0E7EABCBCAF}">
      <dsp:nvSpPr>
        <dsp:cNvPr id="0" name=""/>
        <dsp:cNvSpPr/>
      </dsp:nvSpPr>
      <dsp:spPr>
        <a:xfrm>
          <a:off x="0" y="781553"/>
          <a:ext cx="624526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Ontology is not about finding the 'right' answer to what is real.</a:t>
          </a:r>
        </a:p>
      </dsp:txBody>
      <dsp:txXfrm>
        <a:off x="46606" y="828159"/>
        <a:ext cx="6152053" cy="861507"/>
      </dsp:txXfrm>
    </dsp:sp>
    <dsp:sp modelId="{F036AE84-4FA6-6A41-973F-3321434A76A5}">
      <dsp:nvSpPr>
        <dsp:cNvPr id="0" name=""/>
        <dsp:cNvSpPr/>
      </dsp:nvSpPr>
      <dsp:spPr>
        <a:xfrm>
          <a:off x="0" y="1805393"/>
          <a:ext cx="6245265" cy="954719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It is about recognising and examining the assumptions you make about reality.</a:t>
          </a:r>
        </a:p>
      </dsp:txBody>
      <dsp:txXfrm>
        <a:off x="46606" y="1851999"/>
        <a:ext cx="6152053" cy="861507"/>
      </dsp:txXfrm>
    </dsp:sp>
    <dsp:sp modelId="{D97D9EC6-1885-1249-AC97-D85AEAEDFD97}">
      <dsp:nvSpPr>
        <dsp:cNvPr id="0" name=""/>
        <dsp:cNvSpPr/>
      </dsp:nvSpPr>
      <dsp:spPr>
        <a:xfrm>
          <a:off x="0" y="2829233"/>
          <a:ext cx="6245265" cy="95471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Two researchers can study the same subject while making different ontological assumptions.</a:t>
          </a:r>
        </a:p>
      </dsp:txBody>
      <dsp:txXfrm>
        <a:off x="46606" y="2875839"/>
        <a:ext cx="6152053" cy="861507"/>
      </dsp:txXfrm>
    </dsp:sp>
    <dsp:sp modelId="{C30CC476-9E59-784D-90F8-BD01BA07D0BC}">
      <dsp:nvSpPr>
        <dsp:cNvPr id="0" name=""/>
        <dsp:cNvSpPr/>
      </dsp:nvSpPr>
      <dsp:spPr>
        <a:xfrm>
          <a:off x="0" y="3853073"/>
          <a:ext cx="6245265" cy="954719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Making these assumptions visible helps you understand your research position.</a:t>
          </a:r>
        </a:p>
      </dsp:txBody>
      <dsp:txXfrm>
        <a:off x="46606" y="3899679"/>
        <a:ext cx="615205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B166C-0779-432F-98FD-628EAC05D5A8}">
      <dsp:nvSpPr>
        <dsp:cNvPr id="0" name=""/>
        <dsp:cNvSpPr/>
      </dsp:nvSpPr>
      <dsp:spPr>
        <a:xfrm>
          <a:off x="0" y="671"/>
          <a:ext cx="5861090" cy="15719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E7633-389E-432D-BE93-D4D04EA5A783}">
      <dsp:nvSpPr>
        <dsp:cNvPr id="0" name=""/>
        <dsp:cNvSpPr/>
      </dsp:nvSpPr>
      <dsp:spPr>
        <a:xfrm>
          <a:off x="475513" y="354359"/>
          <a:ext cx="864569" cy="8645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A4984-3D4A-4C3E-ACF5-FEEBED233298}">
      <dsp:nvSpPr>
        <dsp:cNvPr id="0" name=""/>
        <dsp:cNvSpPr/>
      </dsp:nvSpPr>
      <dsp:spPr>
        <a:xfrm>
          <a:off x="1815596" y="671"/>
          <a:ext cx="4045493" cy="1571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1. In my research, I currently think that ______ exists/is real/is important.</a:t>
          </a:r>
        </a:p>
      </dsp:txBody>
      <dsp:txXfrm>
        <a:off x="1815596" y="671"/>
        <a:ext cx="4045493" cy="1571944"/>
      </dsp:txXfrm>
    </dsp:sp>
    <dsp:sp modelId="{46F40C80-9681-456E-9688-0C008BEB91FF}">
      <dsp:nvSpPr>
        <dsp:cNvPr id="0" name=""/>
        <dsp:cNvSpPr/>
      </dsp:nvSpPr>
      <dsp:spPr>
        <a:xfrm>
          <a:off x="0" y="1965602"/>
          <a:ext cx="5861090" cy="15719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335BCE-9C63-475D-AAC9-AD04F4E91B37}">
      <dsp:nvSpPr>
        <dsp:cNvPr id="0" name=""/>
        <dsp:cNvSpPr/>
      </dsp:nvSpPr>
      <dsp:spPr>
        <a:xfrm>
          <a:off x="475513" y="2319290"/>
          <a:ext cx="864569" cy="8645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E9E10-FE48-4E2C-AC63-1EF6CD5DC251}">
      <dsp:nvSpPr>
        <dsp:cNvPr id="0" name=""/>
        <dsp:cNvSpPr/>
      </dsp:nvSpPr>
      <dsp:spPr>
        <a:xfrm>
          <a:off x="1815596" y="1965602"/>
          <a:ext cx="4045493" cy="1571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2. I think this because ______.</a:t>
          </a:r>
        </a:p>
      </dsp:txBody>
      <dsp:txXfrm>
        <a:off x="1815596" y="1965602"/>
        <a:ext cx="4045493" cy="1571944"/>
      </dsp:txXfrm>
    </dsp:sp>
    <dsp:sp modelId="{20683DCB-B6B2-4515-9CE1-6D940C9496AB}">
      <dsp:nvSpPr>
        <dsp:cNvPr id="0" name=""/>
        <dsp:cNvSpPr/>
      </dsp:nvSpPr>
      <dsp:spPr>
        <a:xfrm>
          <a:off x="0" y="3930533"/>
          <a:ext cx="5861090" cy="15719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B42EF-20EB-43AA-902C-64FAECD34A1E}">
      <dsp:nvSpPr>
        <dsp:cNvPr id="0" name=""/>
        <dsp:cNvSpPr/>
      </dsp:nvSpPr>
      <dsp:spPr>
        <a:xfrm>
          <a:off x="475513" y="4284221"/>
          <a:ext cx="864569" cy="8645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76707-A4F9-4B9F-94A0-80FDA70FEB48}">
      <dsp:nvSpPr>
        <dsp:cNvPr id="0" name=""/>
        <dsp:cNvSpPr/>
      </dsp:nvSpPr>
      <dsp:spPr>
        <a:xfrm>
          <a:off x="1815596" y="3930533"/>
          <a:ext cx="4045493" cy="1571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3. A different perspective might suggest ______.</a:t>
          </a:r>
        </a:p>
      </dsp:txBody>
      <dsp:txXfrm>
        <a:off x="1815596" y="3930533"/>
        <a:ext cx="4045493" cy="15719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0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9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75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23CD5-A281-AD47-B914-C3E62CF2D78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3600E0-E943-394B-9AAA-3E05A268B7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539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86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9386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7064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509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8049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600E0-E943-394B-9AAA-3E05A268B76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22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4556D3F-F9E0-4DD4-A96F-6A8297B92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86D4FF5D-6473-4BE3-A6EC-40CE25027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993888FB-861F-4B4A-819C-BEB6D558A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F6394A5-CF0D-1098-726C-DB3B449112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967" b="-2"/>
          <a:stretch>
            <a:fillRect/>
          </a:stretch>
        </p:blipFill>
        <p:spPr>
          <a:xfrm>
            <a:off x="6803647" y="1065276"/>
            <a:ext cx="4730214" cy="472744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65EABBED-2B80-4B13-A7A8-1D34C4A0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3A7A746-A7C1-443C-9B24-406D22245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D71425D-6031-4121-BA40-815DACCD0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7A43343-A25B-49D5-9967-D5647ADF7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066E434-22B6-48A1-BC19-A80163E81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5470CE2-E5F8-489C-84E9-775AE8D3E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2435DD6-F0FB-492A-9267-CE09EC2C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B17117C-64EA-4B8B-9DDC-D10E947C4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1014574"/>
            <a:ext cx="5633531" cy="2226769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Week 2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What is my position as a doctoral practitioner?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9708" y="3640633"/>
            <a:ext cx="5631417" cy="2487212"/>
          </a:xfrm>
        </p:spPr>
        <p:txBody>
          <a:bodyPr anchor="t">
            <a:normAutofit/>
          </a:bodyPr>
          <a:lstStyle/>
          <a:p>
            <a:pPr algn="l"/>
            <a:r>
              <a:rPr lang="en-GB">
                <a:solidFill>
                  <a:schemeClr val="tx2"/>
                </a:solidFill>
              </a:rPr>
              <a:t>Session 2</a:t>
            </a:r>
          </a:p>
          <a:p>
            <a:pPr algn="l"/>
            <a:r>
              <a:rPr lang="en-GB">
                <a:solidFill>
                  <a:schemeClr val="tx2"/>
                </a:solidFill>
              </a:rPr>
              <a:t>Ontology: What do you believe is real?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Today’s question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8C70530-745F-F45B-DE30-6BEC489D25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737500"/>
              </p:ext>
            </p:extLst>
          </p:nvPr>
        </p:nvGraphicFramePr>
        <p:xfrm>
          <a:off x="731520" y="1234440"/>
          <a:ext cx="10789920" cy="4983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2447DF-28A5-D1F4-76CB-9C44B7D5998D}"/>
              </a:ext>
            </a:extLst>
          </p:cNvPr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As you embark on your study you need to learn </a:t>
            </a:r>
            <a:r>
              <a:rPr lang="en-US" sz="2200" b="1"/>
              <a:t>the language of research. 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Throughout the module you will be introduced to </a:t>
            </a:r>
            <a:r>
              <a:rPr lang="en-US" sz="2200" b="1"/>
              <a:t>essential terms and concepts</a:t>
            </a:r>
            <a:r>
              <a:rPr lang="en-US" sz="2200"/>
              <a:t>. 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Today we will focus on </a:t>
            </a:r>
            <a:r>
              <a:rPr lang="en-US" sz="2200" b="1"/>
              <a:t>Ontology </a:t>
            </a:r>
            <a:r>
              <a:rPr lang="en-US" sz="2200"/>
              <a:t>(what you believe about the nature of reality).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Each week we will explore your researcher</a:t>
            </a:r>
            <a:r>
              <a:rPr lang="en-US" sz="2200" b="1"/>
              <a:t> positionality</a:t>
            </a:r>
            <a:r>
              <a:rPr lang="en-US" sz="2200"/>
              <a:t>, and explore how your </a:t>
            </a:r>
            <a:r>
              <a:rPr lang="en-US" sz="2200" b="1"/>
              <a:t>experiences, values, professional background, perspectives</a:t>
            </a:r>
            <a:r>
              <a:rPr lang="en-US" sz="2200"/>
              <a:t>, and relationship to your research </a:t>
            </a:r>
            <a:r>
              <a:rPr lang="en-US" sz="2200" b="1"/>
              <a:t>influence the way you understand and undertake research</a:t>
            </a:r>
            <a:r>
              <a:rPr lang="en-US" sz="22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098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ontology?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01040" y="1927743"/>
            <a:ext cx="10789920" cy="1969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Ontology is the study of </a:t>
            </a:r>
            <a:r>
              <a:rPr b="1" dirty="0"/>
              <a:t>what exists</a:t>
            </a:r>
            <a:r>
              <a:rPr dirty="0"/>
              <a:t> and what we </a:t>
            </a:r>
            <a:r>
              <a:rPr b="1" dirty="0"/>
              <a:t>consider to be real</a:t>
            </a:r>
            <a:r>
              <a:rPr dirty="0"/>
              <a:t>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In research, ontology asks: What is the </a:t>
            </a:r>
            <a:r>
              <a:rPr b="1" dirty="0"/>
              <a:t>nature of the reality I am investigating</a:t>
            </a:r>
            <a:r>
              <a:rPr dirty="0"/>
              <a:t>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Your answer may be </a:t>
            </a:r>
            <a:r>
              <a:rPr b="1" dirty="0"/>
              <a:t>influenced by </a:t>
            </a:r>
            <a:r>
              <a:rPr dirty="0"/>
              <a:t>your </a:t>
            </a:r>
            <a:r>
              <a:rPr b="1" dirty="0"/>
              <a:t>experience, discipline, values</a:t>
            </a:r>
            <a:r>
              <a:rPr dirty="0"/>
              <a:t> and </a:t>
            </a:r>
            <a:r>
              <a:rPr b="1" dirty="0"/>
              <a:t>worldview</a:t>
            </a:r>
            <a:r>
              <a:rPr dirty="0"/>
              <a:t>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You do not need to have one final answer</a:t>
            </a:r>
            <a:r>
              <a:rPr lang="en-GB" dirty="0"/>
              <a:t>,</a:t>
            </a:r>
            <a:r>
              <a:rPr dirty="0"/>
              <a:t> your ontological position can develop.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388574-BE65-287B-860C-E0711CA6C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0172" y="4407618"/>
            <a:ext cx="3577771" cy="201495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96984" y="194779"/>
            <a:ext cx="8229600" cy="1143000"/>
          </a:xfrm>
        </p:spPr>
        <p:txBody>
          <a:bodyPr/>
          <a:lstStyle/>
          <a:p>
            <a:r>
              <a:rPr dirty="0"/>
              <a:t>A simple example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6669" y="1211013"/>
            <a:ext cx="6150383" cy="115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300"/>
            </a:pPr>
            <a:r>
              <a:rPr dirty="0"/>
              <a:t>Imagine you are researching an artwork.</a:t>
            </a:r>
            <a:r>
              <a:rPr lang="en-GB" dirty="0"/>
              <a:t> What is the relationship between the artwork and the world around it?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C29A8E-565E-0919-5AFD-05F18006A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445" y="0"/>
            <a:ext cx="537355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9DE282-B5F9-78F0-482B-CF4207D927BD}"/>
              </a:ext>
            </a:extLst>
          </p:cNvPr>
          <p:cNvSpPr txBox="1"/>
          <p:nvPr/>
        </p:nvSpPr>
        <p:spPr>
          <a:xfrm>
            <a:off x="863217" y="2600570"/>
            <a:ext cx="490850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Researcher A might see the artwork mainly as a </a:t>
            </a:r>
            <a:r>
              <a:rPr lang="en-GB" sz="2000" b="1" dirty="0"/>
              <a:t>physical object</a:t>
            </a:r>
            <a:r>
              <a:rPr lang="en-GB" sz="2000" dirty="0"/>
              <a:t>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Researcher B might see it as an </a:t>
            </a:r>
            <a:r>
              <a:rPr lang="en-GB" sz="2000" b="1" dirty="0"/>
              <a:t>experience created between the artwork </a:t>
            </a:r>
            <a:r>
              <a:rPr lang="en-GB" sz="2000" dirty="0"/>
              <a:t>and its </a:t>
            </a:r>
            <a:r>
              <a:rPr lang="en-GB" sz="2000" b="1" dirty="0"/>
              <a:t>audience</a:t>
            </a:r>
            <a:r>
              <a:rPr lang="en-GB" sz="2000" dirty="0"/>
              <a:t>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Researcher C might see it as part of a </a:t>
            </a:r>
            <a:r>
              <a:rPr lang="en-GB" sz="2000" b="1" dirty="0"/>
              <a:t>wider social</a:t>
            </a:r>
            <a:r>
              <a:rPr lang="en-GB" sz="2000" dirty="0"/>
              <a:t> and </a:t>
            </a:r>
            <a:r>
              <a:rPr lang="en-GB" sz="2000" b="1" dirty="0"/>
              <a:t>cultural system</a:t>
            </a:r>
            <a:r>
              <a:rPr lang="en-GB" sz="2000" dirty="0"/>
              <a:t>.</a:t>
            </a:r>
          </a:p>
          <a:p>
            <a:pPr>
              <a:spcAft>
                <a:spcPts val="1200"/>
              </a:spcAft>
              <a:defRPr sz="2300"/>
            </a:pPr>
            <a:r>
              <a:rPr lang="en-GB" sz="2000" i="1" dirty="0"/>
              <a:t>Each researcher is making different assumptions about what is important or 'real'.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FDBFE5-E622-A3D2-FD10-80BE569D4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445" y="1966523"/>
            <a:ext cx="5373555" cy="34335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905" y="128864"/>
            <a:ext cx="8229600" cy="1143000"/>
          </a:xfrm>
        </p:spPr>
        <p:txBody>
          <a:bodyPr/>
          <a:lstStyle/>
          <a:p>
            <a:r>
              <a:rPr dirty="0"/>
              <a:t>Ontology in creative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01040" y="1174092"/>
            <a:ext cx="1078992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300"/>
            </a:pPr>
            <a:r>
              <a:rPr sz="2000" dirty="0"/>
              <a:t>What counts as the thing you are studying?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sz="2000" dirty="0"/>
              <a:t>Is it an </a:t>
            </a:r>
            <a:r>
              <a:rPr sz="2000" b="1" dirty="0"/>
              <a:t>object, image, experience, process, idea, relationship, system </a:t>
            </a:r>
            <a:r>
              <a:rPr sz="2000" dirty="0"/>
              <a:t>or </a:t>
            </a:r>
            <a:r>
              <a:rPr sz="2000" b="1" dirty="0"/>
              <a:t>something else</a:t>
            </a:r>
            <a:r>
              <a:rPr sz="2000" dirty="0"/>
              <a:t>?</a:t>
            </a:r>
            <a:endParaRPr lang="en-GB" sz="2000" dirty="0"/>
          </a:p>
          <a:p>
            <a:pPr>
              <a:spcAft>
                <a:spcPts val="1200"/>
              </a:spcAft>
              <a:defRPr sz="2300"/>
            </a:pPr>
            <a:endParaRPr lang="en-GB" sz="2000" dirty="0"/>
          </a:p>
          <a:p>
            <a:pPr>
              <a:spcAft>
                <a:spcPts val="1200"/>
              </a:spcAft>
              <a:defRPr sz="2300"/>
            </a:pPr>
            <a:r>
              <a:rPr lang="en-GB" sz="2000" dirty="0"/>
              <a:t>Where does meaning exist in the thing you are studying?</a:t>
            </a:r>
            <a:endParaRPr sz="2000" dirty="0"/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sz="2000" dirty="0"/>
              <a:t>Does </a:t>
            </a:r>
            <a:r>
              <a:rPr sz="2000" b="1" dirty="0"/>
              <a:t>meaning exist </a:t>
            </a:r>
            <a:r>
              <a:rPr sz="2000" dirty="0"/>
              <a:t>within the work itself, or does it emerge through the viewer?</a:t>
            </a:r>
            <a:endParaRPr lang="en-GB" sz="2000" dirty="0"/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endParaRPr sz="2000" dirty="0"/>
          </a:p>
          <a:p>
            <a:pPr algn="ctr">
              <a:spcAft>
                <a:spcPts val="1200"/>
              </a:spcAft>
              <a:defRPr sz="2300"/>
            </a:pPr>
            <a:r>
              <a:rPr sz="2000" i="1" dirty="0"/>
              <a:t>There may be more than one reasonable answer.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188B4B-9053-23E8-AB74-12C7B7A56C29}"/>
              </a:ext>
            </a:extLst>
          </p:cNvPr>
          <p:cNvSpPr/>
          <p:nvPr/>
        </p:nvSpPr>
        <p:spPr>
          <a:xfrm>
            <a:off x="331305" y="4736097"/>
            <a:ext cx="7924800" cy="107470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6322AC-6135-433D-62D1-041BDFFAA504}"/>
              </a:ext>
            </a:extLst>
          </p:cNvPr>
          <p:cNvSpPr txBox="1"/>
          <p:nvPr/>
        </p:nvSpPr>
        <p:spPr>
          <a:xfrm>
            <a:off x="544011" y="4743088"/>
            <a:ext cx="786449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Discussion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Is a digital or AI-generated artwork 'real' in the same way as a physical artwork?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B29322-46FD-EF44-0177-1DF29285D0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57" r="21143"/>
          <a:stretch>
            <a:fillRect/>
          </a:stretch>
        </p:blipFill>
        <p:spPr>
          <a:xfrm>
            <a:off x="8468811" y="4483947"/>
            <a:ext cx="1628124" cy="15789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7F8D5AB-269B-A9A6-BD62-EBE02D2B5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57241" y="4483947"/>
            <a:ext cx="1703454" cy="16140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E76ACE-D560-4731-903B-07A13862B9F9}"/>
              </a:ext>
            </a:extLst>
          </p:cNvPr>
          <p:cNvSpPr txBox="1"/>
          <p:nvPr/>
        </p:nvSpPr>
        <p:spPr>
          <a:xfrm>
            <a:off x="701732" y="497083"/>
            <a:ext cx="681161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You have just been doing ontology.</a:t>
            </a:r>
          </a:p>
          <a:p>
            <a:endParaRPr lang="en-GB" sz="2000" dirty="0"/>
          </a:p>
          <a:p>
            <a:r>
              <a:rPr lang="en-GB" sz="2000" dirty="0"/>
              <a:t>Ontology asks us to consider </a:t>
            </a:r>
            <a:r>
              <a:rPr lang="en-GB" sz="2000" b="1" dirty="0"/>
              <a:t>what exists and what we consider to be real or important within the subject we are studying.</a:t>
            </a:r>
          </a:p>
          <a:p>
            <a:endParaRPr lang="en-GB" sz="2000" dirty="0"/>
          </a:p>
          <a:p>
            <a:r>
              <a:rPr lang="en-GB" sz="2000" dirty="0"/>
              <a:t>When you </a:t>
            </a:r>
            <a:r>
              <a:rPr lang="en-GB" sz="2000" b="1" dirty="0"/>
              <a:t>decided where the meaning of the artwork exists</a:t>
            </a:r>
            <a:r>
              <a:rPr lang="en-GB" sz="2000" dirty="0"/>
              <a:t>, you were </a:t>
            </a:r>
            <a:r>
              <a:rPr lang="en-GB" sz="2000" b="1" dirty="0"/>
              <a:t>making assumptions </a:t>
            </a:r>
            <a:r>
              <a:rPr lang="en-GB" sz="2000" dirty="0"/>
              <a:t>about the nature of that artwork and its </a:t>
            </a:r>
            <a:r>
              <a:rPr lang="en-GB" sz="2000" b="1" dirty="0"/>
              <a:t>reality.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D10D6-A141-84BE-2CFD-74771EC2F1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57" r="21143"/>
          <a:stretch>
            <a:fillRect/>
          </a:stretch>
        </p:blipFill>
        <p:spPr>
          <a:xfrm>
            <a:off x="8298426" y="633775"/>
            <a:ext cx="2939417" cy="2850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F5230E-D0DC-CAD6-FF71-D190FBEC7B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8425" y="3586267"/>
            <a:ext cx="3008684" cy="285072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B5E50BB-161A-06C5-6A2E-462A12C45E55}"/>
              </a:ext>
            </a:extLst>
          </p:cNvPr>
          <p:cNvSpPr/>
          <p:nvPr/>
        </p:nvSpPr>
        <p:spPr>
          <a:xfrm>
            <a:off x="1238429" y="3468914"/>
            <a:ext cx="5771971" cy="153851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EECBD7-227D-207D-B48E-30716FA2611A}"/>
              </a:ext>
            </a:extLst>
          </p:cNvPr>
          <p:cNvSpPr txBox="1"/>
          <p:nvPr/>
        </p:nvSpPr>
        <p:spPr>
          <a:xfrm>
            <a:off x="1364342" y="3590570"/>
            <a:ext cx="5486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If you believe meaning exists primarily in the artwork itself, would you research it in the same way as someone who believes meaning is created through the viewer's experience?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B00293-BC7B-9AA9-FE1D-EC5BBA76AD81}"/>
              </a:ext>
            </a:extLst>
          </p:cNvPr>
          <p:cNvSpPr txBox="1"/>
          <p:nvPr/>
        </p:nvSpPr>
        <p:spPr>
          <a:xfrm>
            <a:off x="491109" y="5406810"/>
            <a:ext cx="72666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/>
              <a:t>Your assumptions about what is real influence what you think is worth investigating.</a:t>
            </a:r>
            <a:endParaRPr lang="en-US" sz="2800" b="1" i="1" dirty="0"/>
          </a:p>
        </p:txBody>
      </p:sp>
    </p:spTree>
    <p:extLst>
      <p:ext uri="{BB962C8B-B14F-4D97-AF65-F5344CB8AC3E}">
        <p14:creationId xmlns:p14="http://schemas.microsoft.com/office/powerpoint/2010/main" val="1614495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Activity: What is real?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1200"/>
              </a:spcAft>
              <a:defRPr sz="2000"/>
            </a:pPr>
            <a:r>
              <a:rPr lang="en-US" sz="2400" dirty="0"/>
              <a:t>Consider each example. Discuss </a:t>
            </a:r>
            <a:r>
              <a:rPr lang="en-US" sz="2400" b="1" dirty="0"/>
              <a:t>where you think meaning exists</a:t>
            </a:r>
            <a:r>
              <a:rPr lang="en-US" sz="2400" dirty="0"/>
              <a:t> and </a:t>
            </a:r>
            <a:r>
              <a:rPr lang="en-US" sz="2400" b="1" dirty="0"/>
              <a:t>what creates or shapes that meaning</a:t>
            </a:r>
            <a:r>
              <a:rPr lang="en-US" sz="2400" dirty="0"/>
              <a:t>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000"/>
            </a:pPr>
            <a:endParaRPr lang="en-US" sz="2400" dirty="0"/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pPr>
            <a:r>
              <a:rPr lang="en-US" sz="2400" dirty="0"/>
              <a:t>A painting hanging in a gallery.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pPr>
            <a:r>
              <a:rPr lang="en-US" sz="2400" dirty="0"/>
              <a:t>A photograph of a person who has died.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pPr>
            <a:r>
              <a:rPr lang="en-US" sz="2400" dirty="0"/>
              <a:t>A memory of an event.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pPr>
            <a:r>
              <a:rPr lang="en-US" sz="2400" dirty="0"/>
              <a:t>A virtual environment.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pPr>
            <a:r>
              <a:rPr lang="en-US" sz="2400" dirty="0"/>
              <a:t>A</a:t>
            </a:r>
            <a:r>
              <a:rPr lang="en-GB" sz="2400" dirty="0"/>
              <a:t> character in a game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pP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731520" y="6263640"/>
            <a:ext cx="3820277" cy="2616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100"/>
            </a:pPr>
            <a:r>
              <a:rPr lang="en-GB" sz="1100"/>
              <a:t>10 minutes · Explain not only your answer, but why you think it.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There is no single correct answer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A29BD4B-B085-0357-AC64-6A64632E15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643003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Ontology and your research question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234440"/>
            <a:ext cx="10789920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300"/>
            </a:pPr>
            <a:r>
              <a:rPr dirty="0"/>
              <a:t>Return to the research question you started </a:t>
            </a:r>
            <a:r>
              <a:rPr lang="en-GB" dirty="0"/>
              <a:t>last week</a:t>
            </a:r>
            <a:r>
              <a:rPr dirty="0"/>
              <a:t>.</a:t>
            </a:r>
            <a:endParaRPr lang="en-GB" dirty="0"/>
          </a:p>
          <a:p>
            <a:pPr>
              <a:spcAft>
                <a:spcPts val="1200"/>
              </a:spcAft>
              <a:defRPr sz="2300"/>
            </a:pPr>
            <a:endParaRPr dirty="0"/>
          </a:p>
          <a:p>
            <a:pPr>
              <a:spcAft>
                <a:spcPts val="1200"/>
              </a:spcAft>
              <a:defRPr sz="2300"/>
            </a:pPr>
            <a:r>
              <a:rPr dirty="0"/>
              <a:t>Ask: What am I actually trying to understand?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Is my research about objects, people, experiences, meanings, practices, systems or relationships?</a:t>
            </a:r>
            <a:endParaRPr lang="en-GB" dirty="0"/>
          </a:p>
          <a:p>
            <a:pPr>
              <a:spcAft>
                <a:spcPts val="1200"/>
              </a:spcAft>
              <a:defRPr sz="2300"/>
            </a:pPr>
            <a:endParaRPr lang="en-GB" dirty="0"/>
          </a:p>
          <a:p>
            <a:pPr>
              <a:spcAft>
                <a:spcPts val="1200"/>
              </a:spcAft>
              <a:defRPr sz="2300"/>
            </a:pPr>
            <a:r>
              <a:rPr lang="en-GB" dirty="0"/>
              <a:t>Ask: What am I assuming exists within this question? 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400" dirty="0"/>
              <a:t>Where does meaning exist in the thing I’m studying?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Could someone with a different view of reality ask a different question?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68399" y="235132"/>
            <a:ext cx="8229600" cy="1143000"/>
          </a:xfrm>
        </p:spPr>
        <p:txBody>
          <a:bodyPr/>
          <a:lstStyle/>
          <a:p>
            <a:r>
              <a:rPr lang="en-GB" dirty="0"/>
              <a:t>Example</a:t>
            </a:r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910216" y="636614"/>
            <a:ext cx="5756366" cy="5986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Practice:</a:t>
            </a:r>
            <a:br>
              <a:rPr lang="en-GB" dirty="0"/>
            </a:br>
            <a:r>
              <a:rPr lang="en-GB" dirty="0"/>
              <a:t>I design spaces and environments.</a:t>
            </a:r>
          </a:p>
          <a:p>
            <a:endParaRPr lang="en-GB" dirty="0"/>
          </a:p>
          <a:p>
            <a:r>
              <a:rPr lang="en-GB" b="1" dirty="0"/>
              <a:t>Observation:</a:t>
            </a:r>
            <a:br>
              <a:rPr lang="en-GB" dirty="0"/>
            </a:br>
            <a:r>
              <a:rPr lang="en-GB" dirty="0"/>
              <a:t>I have noticed that people can experience the same space very differently.</a:t>
            </a:r>
          </a:p>
          <a:p>
            <a:endParaRPr lang="en-GB" dirty="0"/>
          </a:p>
          <a:p>
            <a:r>
              <a:rPr lang="en-GB" b="1" dirty="0"/>
              <a:t>Question:</a:t>
            </a:r>
            <a:br>
              <a:rPr lang="en-GB" dirty="0"/>
            </a:br>
            <a:r>
              <a:rPr lang="en-GB" dirty="0"/>
              <a:t>How does the design of a space influence how people experience and understand it?</a:t>
            </a:r>
          </a:p>
          <a:p>
            <a:endParaRPr lang="en-GB" dirty="0"/>
          </a:p>
          <a:p>
            <a:r>
              <a:rPr lang="en-GB" b="1" dirty="0"/>
              <a:t>Ontological question:</a:t>
            </a:r>
            <a:br>
              <a:rPr lang="en-GB" dirty="0"/>
            </a:br>
            <a:r>
              <a:rPr lang="en-GB" b="1" dirty="0"/>
              <a:t>What am I actually studying when I study a space?</a:t>
            </a:r>
          </a:p>
          <a:p>
            <a:endParaRPr lang="en-GB" dirty="0"/>
          </a:p>
          <a:p>
            <a:r>
              <a:rPr lang="en-GB" dirty="0"/>
              <a:t>It could be:</a:t>
            </a:r>
          </a:p>
          <a:p>
            <a:pPr lvl="0"/>
            <a:r>
              <a:rPr lang="en-GB" dirty="0"/>
              <a:t>the </a:t>
            </a:r>
            <a:r>
              <a:rPr lang="en-GB" b="1" dirty="0"/>
              <a:t>physical space</a:t>
            </a:r>
            <a:r>
              <a:rPr lang="en-GB" dirty="0"/>
              <a:t> itself</a:t>
            </a:r>
          </a:p>
          <a:p>
            <a:pPr lvl="0"/>
            <a:r>
              <a:rPr lang="en-GB" dirty="0"/>
              <a:t>the </a:t>
            </a:r>
            <a:r>
              <a:rPr lang="en-GB" b="1" dirty="0"/>
              <a:t>experience</a:t>
            </a:r>
            <a:r>
              <a:rPr lang="en-GB" dirty="0"/>
              <a:t> of being in the space</a:t>
            </a:r>
          </a:p>
          <a:p>
            <a:pPr lvl="0"/>
            <a:r>
              <a:rPr lang="en-GB" dirty="0"/>
              <a:t>the </a:t>
            </a:r>
            <a:r>
              <a:rPr lang="en-GB" b="1" dirty="0"/>
              <a:t>relationship between people and the space</a:t>
            </a:r>
            <a:endParaRPr lang="en-GB" dirty="0"/>
          </a:p>
          <a:p>
            <a:pPr lvl="0"/>
            <a:r>
              <a:rPr lang="en-GB" dirty="0"/>
              <a:t>the </a:t>
            </a:r>
            <a:r>
              <a:rPr lang="en-GB" b="1" dirty="0"/>
              <a:t>social or cultural meaning</a:t>
            </a:r>
            <a:r>
              <a:rPr lang="en-GB" dirty="0"/>
              <a:t> attached to the space</a:t>
            </a:r>
          </a:p>
          <a:p>
            <a:pPr lvl="0"/>
            <a:r>
              <a:rPr lang="en-GB" dirty="0"/>
              <a:t>or a combination of these</a:t>
            </a:r>
          </a:p>
          <a:p>
            <a:pPr>
              <a:spcAft>
                <a:spcPts val="1200"/>
              </a:spcAft>
              <a:defRPr sz="2300"/>
            </a:pP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EE6303-DB8E-22B4-C896-6EAF99A91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8" y="1437196"/>
            <a:ext cx="4905547" cy="490554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11255829" cy="1143000"/>
          </a:xfrm>
        </p:spPr>
        <p:txBody>
          <a:bodyPr>
            <a:normAutofit/>
          </a:bodyPr>
          <a:lstStyle/>
          <a:p>
            <a:r>
              <a:rPr dirty="0"/>
              <a:t>Activity: Investigate your own assumptions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199" y="1367314"/>
            <a:ext cx="10789920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300"/>
            </a:pPr>
            <a:r>
              <a:rPr sz="2000" b="1" dirty="0"/>
              <a:t>Write your emerging research question at the top of a page.</a:t>
            </a:r>
            <a:endParaRPr lang="en-GB" sz="2000" b="1" dirty="0"/>
          </a:p>
          <a:p>
            <a:pPr>
              <a:spcAft>
                <a:spcPts val="1200"/>
              </a:spcAft>
              <a:defRPr sz="2300"/>
            </a:pPr>
            <a:r>
              <a:rPr lang="en-GB" sz="2000" dirty="0"/>
              <a:t>What am I actually trying to understand?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Is my research about objects, people, experiences, meanings, practices, systems or relationships?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endParaRPr sz="2000" dirty="0"/>
          </a:p>
          <a:p>
            <a:pPr>
              <a:spcAft>
                <a:spcPts val="1200"/>
              </a:spcAft>
              <a:defRPr sz="2300"/>
            </a:pPr>
            <a:r>
              <a:rPr sz="2000" dirty="0"/>
              <a:t>What am I assuming exists</a:t>
            </a:r>
            <a:r>
              <a:rPr lang="en-GB" sz="2000" dirty="0"/>
              <a:t> or what am I treating as important or meaningful?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GB" sz="2000" dirty="0"/>
              <a:t>Where does meaning exist in the thing I’m studying?</a:t>
            </a:r>
          </a:p>
          <a:p>
            <a:pPr>
              <a:spcAft>
                <a:spcPts val="1200"/>
              </a:spcAft>
              <a:defRPr sz="2300"/>
            </a:pPr>
            <a:endParaRPr lang="en-GB" sz="2000" dirty="0"/>
          </a:p>
          <a:p>
            <a:pPr>
              <a:spcAft>
                <a:spcPts val="1200"/>
              </a:spcAft>
              <a:defRPr sz="2300"/>
            </a:pPr>
            <a:r>
              <a:rPr sz="2000" dirty="0"/>
              <a:t>What am I actually trying to understand?</a:t>
            </a:r>
            <a:endParaRPr lang="en-GB" sz="2000" dirty="0"/>
          </a:p>
          <a:p>
            <a:pPr>
              <a:spcAft>
                <a:spcPts val="1200"/>
              </a:spcAft>
              <a:defRPr sz="2300"/>
            </a:pPr>
            <a:endParaRPr sz="2000" dirty="0"/>
          </a:p>
          <a:p>
            <a:pPr>
              <a:spcAft>
                <a:spcPts val="1200"/>
              </a:spcAft>
              <a:defRPr sz="2300"/>
            </a:pPr>
            <a:r>
              <a:rPr sz="2000" dirty="0"/>
              <a:t>Could my research question change if I viewed the subject differently</a:t>
            </a:r>
            <a:r>
              <a:rPr lang="en-GB" sz="2000" dirty="0"/>
              <a:t>, or could someone with a different view of reality ask a different question?</a:t>
            </a:r>
          </a:p>
          <a:p>
            <a:pPr>
              <a:spcAft>
                <a:spcPts val="1200"/>
              </a:spcAft>
              <a:defRPr sz="2300"/>
            </a:pPr>
            <a:endParaRPr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95143" cy="1143000"/>
          </a:xfrm>
        </p:spPr>
        <p:txBody>
          <a:bodyPr>
            <a:normAutofit fontScale="90000"/>
          </a:bodyPr>
          <a:lstStyle/>
          <a:p>
            <a:r>
              <a:rPr dirty="0"/>
              <a:t>Ontology and your worldview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02491" y="1628159"/>
            <a:ext cx="5640251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Your </a:t>
            </a:r>
            <a:r>
              <a:rPr b="1" dirty="0"/>
              <a:t>worldview</a:t>
            </a:r>
            <a:r>
              <a:rPr dirty="0"/>
              <a:t> is the broader way you </a:t>
            </a:r>
            <a:r>
              <a:rPr b="1" dirty="0"/>
              <a:t>understand the world </a:t>
            </a:r>
            <a:r>
              <a:rPr dirty="0"/>
              <a:t>and research.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b="1" dirty="0"/>
              <a:t>Ontology</a:t>
            </a:r>
            <a:r>
              <a:rPr dirty="0"/>
              <a:t> is one part of that position: it concerns </a:t>
            </a:r>
            <a:r>
              <a:rPr b="1" dirty="0"/>
              <a:t>what you believe exists or is real.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dirty="0"/>
              <a:t>These </a:t>
            </a:r>
            <a:r>
              <a:rPr b="1" dirty="0"/>
              <a:t>assumptions influence </a:t>
            </a:r>
            <a:r>
              <a:rPr dirty="0"/>
              <a:t>the </a:t>
            </a:r>
            <a:r>
              <a:rPr b="1" dirty="0"/>
              <a:t>questions</a:t>
            </a:r>
            <a:r>
              <a:rPr dirty="0"/>
              <a:t> you ask and the </a:t>
            </a:r>
            <a:r>
              <a:rPr b="1" dirty="0"/>
              <a:t>knowledge you consider possible.</a:t>
            </a:r>
            <a:endParaRPr lang="en-GB" b="1" dirty="0"/>
          </a:p>
          <a:p>
            <a:pPr>
              <a:spcAft>
                <a:spcPts val="1200"/>
              </a:spcAft>
              <a:defRPr sz="2300"/>
            </a:pPr>
            <a:endParaRPr b="1" dirty="0"/>
          </a:p>
          <a:p>
            <a:pPr>
              <a:spcAft>
                <a:spcPts val="1200"/>
              </a:spcAft>
              <a:defRPr sz="2300"/>
            </a:pPr>
            <a:r>
              <a:rPr i="1" dirty="0"/>
              <a:t>Later we will connect ontology to epistemology: how you believe knowledge about that reality can be produced</a:t>
            </a:r>
            <a:r>
              <a:rPr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46E8C7-C17F-7AC0-BA90-6A4AED9AE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5656" y="0"/>
            <a:ext cx="5036344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 useful way to remember it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64454" y="2477429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dirty="0"/>
              <a:t>ONTOLOGY — What is real?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dirty="0"/>
              <a:t>↓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endParaRPr lang="en-US" sz="2400" dirty="0"/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dirty="0"/>
              <a:t>EPISTEMOLOGY — How can I know about it?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dirty="0"/>
              <a:t>↓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endParaRPr lang="en-US" sz="2400" dirty="0"/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dirty="0"/>
              <a:t>RESEARCH — How will I investigate it?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Common misunderstanding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65121" y="1630996"/>
            <a:ext cx="5536397" cy="4831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300" dirty="0"/>
              <a:t>Ontology is </a:t>
            </a:r>
            <a:r>
              <a:rPr lang="en-US" sz="2300" b="1" dirty="0"/>
              <a:t>not simply 'what I am researching’.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endParaRPr lang="en-US" sz="2300" dirty="0"/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300" dirty="0"/>
              <a:t>It is </a:t>
            </a:r>
            <a:r>
              <a:rPr lang="en-US" sz="2300" b="1" dirty="0"/>
              <a:t>the assumptions underneath </a:t>
            </a:r>
            <a:r>
              <a:rPr lang="en-US" sz="2300" dirty="0"/>
              <a:t>what you are researching.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endParaRPr lang="en-US" sz="2300" dirty="0"/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300" dirty="0"/>
              <a:t>For example, researching memory is the topic.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300" dirty="0"/>
              <a:t>Asking whether memory is an individual experience, a social construction, a physical process, or something else is an ontological question.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From practitioner to practitioner-researcher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400" dirty="0"/>
              <a:t>As a practitioner, you may already have assumptions about your field.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400" dirty="0"/>
              <a:t>As a practitioner-researcher, you begin to question those assumptions.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endParaRPr lang="en-US" sz="2400" dirty="0"/>
          </a:p>
          <a:p>
            <a:pPr marL="228600" lvl="1"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b="1" dirty="0"/>
              <a:t>Why do I believe this?</a:t>
            </a:r>
          </a:p>
          <a:p>
            <a:pPr marL="228600" lvl="1"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b="1" dirty="0"/>
              <a:t>Where did this understanding come from?</a:t>
            </a:r>
          </a:p>
          <a:p>
            <a:pPr marL="228600" lvl="1"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400" b="1" dirty="0"/>
              <a:t>Could there be another way of understanding it?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Exit activity - Complete these three sentences:</a:t>
            </a:r>
            <a:br>
              <a:rPr lang="en-US" sz="6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151D43E-AE10-93B5-1AD2-A8208D73C6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2940385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Looking ahead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000" dirty="0"/>
              <a:t>Today: Ontology — what do I believe is real?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000" dirty="0"/>
              <a:t>Next: </a:t>
            </a:r>
            <a:r>
              <a:rPr lang="en-US" sz="2000" b="1" dirty="0"/>
              <a:t>Epistemology</a:t>
            </a:r>
            <a:r>
              <a:rPr lang="en-US" sz="2000" dirty="0"/>
              <a:t> — how do I believe knowledge can be produced and validated?</a:t>
            </a:r>
          </a:p>
          <a:p>
            <a:pPr indent="-228600" defTabSz="914400">
              <a:lnSpc>
                <a:spcPct val="90000"/>
              </a:lnSpc>
              <a:spcAft>
                <a:spcPts val="1200"/>
              </a:spcAft>
              <a:buFont typeface="Arial" panose="020B0604020202020204" pitchFamily="34" charset="0"/>
              <a:buChar char="•"/>
              <a:defRPr sz="2300"/>
            </a:pPr>
            <a:r>
              <a:rPr lang="en-US" sz="2000" dirty="0"/>
              <a:t>Together, these ideas begin to explain why researchers make different choices.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endParaRPr lang="en-US" sz="2000" i="1" dirty="0"/>
          </a:p>
          <a:p>
            <a:pPr defTabSz="914400">
              <a:lnSpc>
                <a:spcPct val="90000"/>
              </a:lnSpc>
              <a:spcAft>
                <a:spcPts val="1200"/>
              </a:spcAft>
              <a:defRPr sz="2300"/>
            </a:pPr>
            <a:r>
              <a:rPr lang="en-US" sz="2000" i="1" dirty="0"/>
              <a:t>Your goal is not to find a label. Your goal is to understand and justify your emerging position.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2794</TotalTime>
  <Words>1194</Words>
  <Application>Microsoft Macintosh PowerPoint</Application>
  <PresentationFormat>Widescreen</PresentationFormat>
  <Paragraphs>135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Calibri</vt:lpstr>
      <vt:lpstr>Office Theme</vt:lpstr>
      <vt:lpstr>Week 2 What is my position as a doctoral practitioner?</vt:lpstr>
      <vt:lpstr>Today’s question</vt:lpstr>
      <vt:lpstr>PowerPoint Presentation</vt:lpstr>
      <vt:lpstr>What is ontology?</vt:lpstr>
      <vt:lpstr>A simple example</vt:lpstr>
      <vt:lpstr>Ontology in creative practice</vt:lpstr>
      <vt:lpstr>PowerPoint Presentation</vt:lpstr>
      <vt:lpstr>Activity: What is real?</vt:lpstr>
      <vt:lpstr>There is no single correct answer</vt:lpstr>
      <vt:lpstr>Ontology and your research question</vt:lpstr>
      <vt:lpstr>Example</vt:lpstr>
      <vt:lpstr>Activity: Investigate your own assumptions</vt:lpstr>
      <vt:lpstr>Ontology and your worldview</vt:lpstr>
      <vt:lpstr>A useful way to remember it</vt:lpstr>
      <vt:lpstr>Common misunderstanding</vt:lpstr>
      <vt:lpstr>From practitioner to practitioner-researcher</vt:lpstr>
      <vt:lpstr>Exit activity - Complete these three sentences: </vt:lpstr>
      <vt:lpstr>Looking ahead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Kylie Boon</cp:lastModifiedBy>
  <cp:revision>10</cp:revision>
  <dcterms:created xsi:type="dcterms:W3CDTF">2013-01-27T09:14:16Z</dcterms:created>
  <dcterms:modified xsi:type="dcterms:W3CDTF">2026-10-02T15:05:35Z</dcterms:modified>
  <cp:category/>
</cp:coreProperties>
</file>