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48" r:id="rId5"/>
  </p:sldMasterIdLst>
  <p:notesMasterIdLst>
    <p:notesMasterId r:id="rId59"/>
  </p:notesMasterIdLst>
  <p:sldIdLst>
    <p:sldId id="256" r:id="rId6"/>
    <p:sldId id="553" r:id="rId7"/>
    <p:sldId id="552" r:id="rId8"/>
    <p:sldId id="551" r:id="rId9"/>
    <p:sldId id="264" r:id="rId10"/>
    <p:sldId id="265" r:id="rId11"/>
    <p:sldId id="267" r:id="rId12"/>
    <p:sldId id="266" r:id="rId13"/>
    <p:sldId id="268" r:id="rId14"/>
    <p:sldId id="270" r:id="rId15"/>
    <p:sldId id="269" r:id="rId16"/>
    <p:sldId id="272" r:id="rId17"/>
    <p:sldId id="500" r:id="rId18"/>
    <p:sldId id="259" r:id="rId19"/>
    <p:sldId id="258" r:id="rId20"/>
    <p:sldId id="573" r:id="rId21"/>
    <p:sldId id="574" r:id="rId22"/>
    <p:sldId id="487" r:id="rId23"/>
    <p:sldId id="489" r:id="rId24"/>
    <p:sldId id="490" r:id="rId25"/>
    <p:sldId id="495" r:id="rId26"/>
    <p:sldId id="497" r:id="rId27"/>
    <p:sldId id="576" r:id="rId28"/>
    <p:sldId id="532" r:id="rId29"/>
    <p:sldId id="531" r:id="rId30"/>
    <p:sldId id="575" r:id="rId31"/>
    <p:sldId id="537" r:id="rId32"/>
    <p:sldId id="538" r:id="rId33"/>
    <p:sldId id="539" r:id="rId34"/>
    <p:sldId id="566" r:id="rId35"/>
    <p:sldId id="542" r:id="rId36"/>
    <p:sldId id="544" r:id="rId37"/>
    <p:sldId id="541" r:id="rId38"/>
    <p:sldId id="536" r:id="rId39"/>
    <p:sldId id="547" r:id="rId40"/>
    <p:sldId id="545" r:id="rId41"/>
    <p:sldId id="488" r:id="rId42"/>
    <p:sldId id="554" r:id="rId43"/>
    <p:sldId id="555" r:id="rId44"/>
    <p:sldId id="504" r:id="rId45"/>
    <p:sldId id="505" r:id="rId46"/>
    <p:sldId id="503" r:id="rId47"/>
    <p:sldId id="499" r:id="rId48"/>
    <p:sldId id="486" r:id="rId49"/>
    <p:sldId id="556" r:id="rId50"/>
    <p:sldId id="557" r:id="rId51"/>
    <p:sldId id="558" r:id="rId52"/>
    <p:sldId id="560" r:id="rId53"/>
    <p:sldId id="561" r:id="rId54"/>
    <p:sldId id="577" r:id="rId55"/>
    <p:sldId id="570" r:id="rId56"/>
    <p:sldId id="572" r:id="rId57"/>
    <p:sldId id="261"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3"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D4AB19-73A0-4790-B373-C859FF821F1A}" v="10" dt="2024-10-21T19:09:45.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06" autoAdjust="0"/>
    <p:restoredTop sz="89080" autoAdjust="0"/>
  </p:normalViewPr>
  <p:slideViewPr>
    <p:cSldViewPr snapToGrid="0">
      <p:cViewPr>
        <p:scale>
          <a:sx n="50" d="100"/>
          <a:sy n="50" d="100"/>
        </p:scale>
        <p:origin x="1410"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commentAuthors" Target="commentAuthors.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DED4AB19-73A0-4790-B373-C859FF821F1A}"/>
    <pc:docChg chg="undo custSel addSld delSld modSld modMainMaster">
      <pc:chgData name="Jane Davies" userId="ece06c1e-1fe5-4526-9740-3b5872e790df" providerId="ADAL" clId="{DED4AB19-73A0-4790-B373-C859FF821F1A}" dt="2024-10-21T19:09:51.040" v="122" actId="47"/>
      <pc:docMkLst>
        <pc:docMk/>
      </pc:docMkLst>
      <pc:sldChg chg="modTransition">
        <pc:chgData name="Jane Davies" userId="ece06c1e-1fe5-4526-9740-3b5872e790df" providerId="ADAL" clId="{DED4AB19-73A0-4790-B373-C859FF821F1A}" dt="2024-10-21T19:09:45.502" v="121"/>
        <pc:sldMkLst>
          <pc:docMk/>
          <pc:sldMk cId="79459328" sldId="256"/>
        </pc:sldMkLst>
      </pc:sldChg>
      <pc:sldChg chg="modTransition">
        <pc:chgData name="Jane Davies" userId="ece06c1e-1fe5-4526-9740-3b5872e790df" providerId="ADAL" clId="{DED4AB19-73A0-4790-B373-C859FF821F1A}" dt="2024-10-21T19:09:45.502" v="121"/>
        <pc:sldMkLst>
          <pc:docMk/>
          <pc:sldMk cId="2404351983" sldId="258"/>
        </pc:sldMkLst>
      </pc:sldChg>
      <pc:sldChg chg="add del modTransition">
        <pc:chgData name="Jane Davies" userId="ece06c1e-1fe5-4526-9740-3b5872e790df" providerId="ADAL" clId="{DED4AB19-73A0-4790-B373-C859FF821F1A}" dt="2024-10-21T19:09:45.502" v="121"/>
        <pc:sldMkLst>
          <pc:docMk/>
          <pc:sldMk cId="1688266210" sldId="259"/>
        </pc:sldMkLst>
      </pc:sldChg>
      <pc:sldChg chg="modTransition">
        <pc:chgData name="Jane Davies" userId="ece06c1e-1fe5-4526-9740-3b5872e790df" providerId="ADAL" clId="{DED4AB19-73A0-4790-B373-C859FF821F1A}" dt="2024-10-21T19:09:45.502" v="121"/>
        <pc:sldMkLst>
          <pc:docMk/>
          <pc:sldMk cId="3543649017" sldId="261"/>
        </pc:sldMkLst>
      </pc:sldChg>
      <pc:sldChg chg="modTransition">
        <pc:chgData name="Jane Davies" userId="ece06c1e-1fe5-4526-9740-3b5872e790df" providerId="ADAL" clId="{DED4AB19-73A0-4790-B373-C859FF821F1A}" dt="2024-10-21T19:09:45.502" v="121"/>
        <pc:sldMkLst>
          <pc:docMk/>
          <pc:sldMk cId="2169240137" sldId="264"/>
        </pc:sldMkLst>
      </pc:sldChg>
      <pc:sldChg chg="modTransition">
        <pc:chgData name="Jane Davies" userId="ece06c1e-1fe5-4526-9740-3b5872e790df" providerId="ADAL" clId="{DED4AB19-73A0-4790-B373-C859FF821F1A}" dt="2024-10-21T19:09:45.502" v="121"/>
        <pc:sldMkLst>
          <pc:docMk/>
          <pc:sldMk cId="3448272286" sldId="265"/>
        </pc:sldMkLst>
      </pc:sldChg>
      <pc:sldChg chg="modTransition">
        <pc:chgData name="Jane Davies" userId="ece06c1e-1fe5-4526-9740-3b5872e790df" providerId="ADAL" clId="{DED4AB19-73A0-4790-B373-C859FF821F1A}" dt="2024-10-21T19:09:45.502" v="121"/>
        <pc:sldMkLst>
          <pc:docMk/>
          <pc:sldMk cId="1444573184" sldId="266"/>
        </pc:sldMkLst>
      </pc:sldChg>
      <pc:sldChg chg="modTransition">
        <pc:chgData name="Jane Davies" userId="ece06c1e-1fe5-4526-9740-3b5872e790df" providerId="ADAL" clId="{DED4AB19-73A0-4790-B373-C859FF821F1A}" dt="2024-10-21T19:09:45.502" v="121"/>
        <pc:sldMkLst>
          <pc:docMk/>
          <pc:sldMk cId="2489458359" sldId="267"/>
        </pc:sldMkLst>
      </pc:sldChg>
      <pc:sldChg chg="modTransition">
        <pc:chgData name="Jane Davies" userId="ece06c1e-1fe5-4526-9740-3b5872e790df" providerId="ADAL" clId="{DED4AB19-73A0-4790-B373-C859FF821F1A}" dt="2024-10-21T19:09:45.502" v="121"/>
        <pc:sldMkLst>
          <pc:docMk/>
          <pc:sldMk cId="116121896" sldId="268"/>
        </pc:sldMkLst>
      </pc:sldChg>
      <pc:sldChg chg="modTransition">
        <pc:chgData name="Jane Davies" userId="ece06c1e-1fe5-4526-9740-3b5872e790df" providerId="ADAL" clId="{DED4AB19-73A0-4790-B373-C859FF821F1A}" dt="2024-10-21T19:09:45.502" v="121"/>
        <pc:sldMkLst>
          <pc:docMk/>
          <pc:sldMk cId="1455708997" sldId="269"/>
        </pc:sldMkLst>
      </pc:sldChg>
      <pc:sldChg chg="modTransition">
        <pc:chgData name="Jane Davies" userId="ece06c1e-1fe5-4526-9740-3b5872e790df" providerId="ADAL" clId="{DED4AB19-73A0-4790-B373-C859FF821F1A}" dt="2024-10-21T19:09:45.502" v="121"/>
        <pc:sldMkLst>
          <pc:docMk/>
          <pc:sldMk cId="1738150564" sldId="270"/>
        </pc:sldMkLst>
      </pc:sldChg>
      <pc:sldChg chg="del">
        <pc:chgData name="Jane Davies" userId="ece06c1e-1fe5-4526-9740-3b5872e790df" providerId="ADAL" clId="{DED4AB19-73A0-4790-B373-C859FF821F1A}" dt="2024-10-21T19:03:11.976" v="1" actId="47"/>
        <pc:sldMkLst>
          <pc:docMk/>
          <pc:sldMk cId="3669304536" sldId="271"/>
        </pc:sldMkLst>
      </pc:sldChg>
      <pc:sldChg chg="modTransition">
        <pc:chgData name="Jane Davies" userId="ece06c1e-1fe5-4526-9740-3b5872e790df" providerId="ADAL" clId="{DED4AB19-73A0-4790-B373-C859FF821F1A}" dt="2024-10-21T19:09:45.502" v="121"/>
        <pc:sldMkLst>
          <pc:docMk/>
          <pc:sldMk cId="2185408421" sldId="272"/>
        </pc:sldMkLst>
      </pc:sldChg>
      <pc:sldChg chg="del">
        <pc:chgData name="Jane Davies" userId="ece06c1e-1fe5-4526-9740-3b5872e790df" providerId="ADAL" clId="{DED4AB19-73A0-4790-B373-C859FF821F1A}" dt="2024-10-21T19:03:09.855" v="0" actId="47"/>
        <pc:sldMkLst>
          <pc:docMk/>
          <pc:sldMk cId="3313315323" sldId="278"/>
        </pc:sldMkLst>
      </pc:sldChg>
      <pc:sldChg chg="modTransition">
        <pc:chgData name="Jane Davies" userId="ece06c1e-1fe5-4526-9740-3b5872e790df" providerId="ADAL" clId="{DED4AB19-73A0-4790-B373-C859FF821F1A}" dt="2024-10-21T19:09:45.502" v="121"/>
        <pc:sldMkLst>
          <pc:docMk/>
          <pc:sldMk cId="761261343" sldId="486"/>
        </pc:sldMkLst>
      </pc:sldChg>
      <pc:sldChg chg="modTransition">
        <pc:chgData name="Jane Davies" userId="ece06c1e-1fe5-4526-9740-3b5872e790df" providerId="ADAL" clId="{DED4AB19-73A0-4790-B373-C859FF821F1A}" dt="2024-10-21T19:09:45.502" v="121"/>
        <pc:sldMkLst>
          <pc:docMk/>
          <pc:sldMk cId="1157781570" sldId="487"/>
        </pc:sldMkLst>
      </pc:sldChg>
      <pc:sldChg chg="modTransition">
        <pc:chgData name="Jane Davies" userId="ece06c1e-1fe5-4526-9740-3b5872e790df" providerId="ADAL" clId="{DED4AB19-73A0-4790-B373-C859FF821F1A}" dt="2024-10-21T19:09:45.502" v="121"/>
        <pc:sldMkLst>
          <pc:docMk/>
          <pc:sldMk cId="4238353403" sldId="488"/>
        </pc:sldMkLst>
      </pc:sldChg>
      <pc:sldChg chg="modTransition">
        <pc:chgData name="Jane Davies" userId="ece06c1e-1fe5-4526-9740-3b5872e790df" providerId="ADAL" clId="{DED4AB19-73A0-4790-B373-C859FF821F1A}" dt="2024-10-21T19:09:45.502" v="121"/>
        <pc:sldMkLst>
          <pc:docMk/>
          <pc:sldMk cId="2199535241" sldId="489"/>
        </pc:sldMkLst>
      </pc:sldChg>
      <pc:sldChg chg="modTransition">
        <pc:chgData name="Jane Davies" userId="ece06c1e-1fe5-4526-9740-3b5872e790df" providerId="ADAL" clId="{DED4AB19-73A0-4790-B373-C859FF821F1A}" dt="2024-10-21T19:09:45.502" v="121"/>
        <pc:sldMkLst>
          <pc:docMk/>
          <pc:sldMk cId="3916978753" sldId="490"/>
        </pc:sldMkLst>
      </pc:sldChg>
      <pc:sldChg chg="modTransition">
        <pc:chgData name="Jane Davies" userId="ece06c1e-1fe5-4526-9740-3b5872e790df" providerId="ADAL" clId="{DED4AB19-73A0-4790-B373-C859FF821F1A}" dt="2024-10-21T19:09:45.502" v="121"/>
        <pc:sldMkLst>
          <pc:docMk/>
          <pc:sldMk cId="1374465215" sldId="495"/>
        </pc:sldMkLst>
      </pc:sldChg>
      <pc:sldChg chg="modTransition">
        <pc:chgData name="Jane Davies" userId="ece06c1e-1fe5-4526-9740-3b5872e790df" providerId="ADAL" clId="{DED4AB19-73A0-4790-B373-C859FF821F1A}" dt="2024-10-21T19:09:45.502" v="121"/>
        <pc:sldMkLst>
          <pc:docMk/>
          <pc:sldMk cId="3567383319" sldId="497"/>
        </pc:sldMkLst>
      </pc:sldChg>
      <pc:sldChg chg="modTransition">
        <pc:chgData name="Jane Davies" userId="ece06c1e-1fe5-4526-9740-3b5872e790df" providerId="ADAL" clId="{DED4AB19-73A0-4790-B373-C859FF821F1A}" dt="2024-10-21T19:09:45.502" v="121"/>
        <pc:sldMkLst>
          <pc:docMk/>
          <pc:sldMk cId="2897918136" sldId="499"/>
        </pc:sldMkLst>
      </pc:sldChg>
      <pc:sldChg chg="modTransition">
        <pc:chgData name="Jane Davies" userId="ece06c1e-1fe5-4526-9740-3b5872e790df" providerId="ADAL" clId="{DED4AB19-73A0-4790-B373-C859FF821F1A}" dt="2024-10-21T19:09:45.502" v="121"/>
        <pc:sldMkLst>
          <pc:docMk/>
          <pc:sldMk cId="603764308" sldId="500"/>
        </pc:sldMkLst>
      </pc:sldChg>
      <pc:sldChg chg="modTransition">
        <pc:chgData name="Jane Davies" userId="ece06c1e-1fe5-4526-9740-3b5872e790df" providerId="ADAL" clId="{DED4AB19-73A0-4790-B373-C859FF821F1A}" dt="2024-10-21T19:09:45.502" v="121"/>
        <pc:sldMkLst>
          <pc:docMk/>
          <pc:sldMk cId="1191300019" sldId="503"/>
        </pc:sldMkLst>
      </pc:sldChg>
      <pc:sldChg chg="modTransition">
        <pc:chgData name="Jane Davies" userId="ece06c1e-1fe5-4526-9740-3b5872e790df" providerId="ADAL" clId="{DED4AB19-73A0-4790-B373-C859FF821F1A}" dt="2024-10-21T19:09:45.502" v="121"/>
        <pc:sldMkLst>
          <pc:docMk/>
          <pc:sldMk cId="4003831960" sldId="504"/>
        </pc:sldMkLst>
      </pc:sldChg>
      <pc:sldChg chg="modTransition">
        <pc:chgData name="Jane Davies" userId="ece06c1e-1fe5-4526-9740-3b5872e790df" providerId="ADAL" clId="{DED4AB19-73A0-4790-B373-C859FF821F1A}" dt="2024-10-21T19:09:45.502" v="121"/>
        <pc:sldMkLst>
          <pc:docMk/>
          <pc:sldMk cId="2523041787" sldId="505"/>
        </pc:sldMkLst>
      </pc:sldChg>
      <pc:sldChg chg="del">
        <pc:chgData name="Jane Davies" userId="ece06c1e-1fe5-4526-9740-3b5872e790df" providerId="ADAL" clId="{DED4AB19-73A0-4790-B373-C859FF821F1A}" dt="2024-10-21T19:03:19.019" v="2" actId="47"/>
        <pc:sldMkLst>
          <pc:docMk/>
          <pc:sldMk cId="3920672343" sldId="530"/>
        </pc:sldMkLst>
      </pc:sldChg>
      <pc:sldChg chg="modTransition">
        <pc:chgData name="Jane Davies" userId="ece06c1e-1fe5-4526-9740-3b5872e790df" providerId="ADAL" clId="{DED4AB19-73A0-4790-B373-C859FF821F1A}" dt="2024-10-21T19:09:45.502" v="121"/>
        <pc:sldMkLst>
          <pc:docMk/>
          <pc:sldMk cId="841401559" sldId="531"/>
        </pc:sldMkLst>
      </pc:sldChg>
      <pc:sldChg chg="modTransition">
        <pc:chgData name="Jane Davies" userId="ece06c1e-1fe5-4526-9740-3b5872e790df" providerId="ADAL" clId="{DED4AB19-73A0-4790-B373-C859FF821F1A}" dt="2024-10-21T19:09:45.502" v="121"/>
        <pc:sldMkLst>
          <pc:docMk/>
          <pc:sldMk cId="2966043104" sldId="532"/>
        </pc:sldMkLst>
      </pc:sldChg>
      <pc:sldChg chg="del">
        <pc:chgData name="Jane Davies" userId="ece06c1e-1fe5-4526-9740-3b5872e790df" providerId="ADAL" clId="{DED4AB19-73A0-4790-B373-C859FF821F1A}" dt="2024-10-21T19:03:48.347" v="5" actId="47"/>
        <pc:sldMkLst>
          <pc:docMk/>
          <pc:sldMk cId="1991107348" sldId="533"/>
        </pc:sldMkLst>
      </pc:sldChg>
      <pc:sldChg chg="modTransition">
        <pc:chgData name="Jane Davies" userId="ece06c1e-1fe5-4526-9740-3b5872e790df" providerId="ADAL" clId="{DED4AB19-73A0-4790-B373-C859FF821F1A}" dt="2024-10-21T19:09:45.502" v="121"/>
        <pc:sldMkLst>
          <pc:docMk/>
          <pc:sldMk cId="4014612494" sldId="536"/>
        </pc:sldMkLst>
      </pc:sldChg>
      <pc:sldChg chg="modTransition">
        <pc:chgData name="Jane Davies" userId="ece06c1e-1fe5-4526-9740-3b5872e790df" providerId="ADAL" clId="{DED4AB19-73A0-4790-B373-C859FF821F1A}" dt="2024-10-21T19:09:45.502" v="121"/>
        <pc:sldMkLst>
          <pc:docMk/>
          <pc:sldMk cId="4133109470" sldId="537"/>
        </pc:sldMkLst>
      </pc:sldChg>
      <pc:sldChg chg="modTransition">
        <pc:chgData name="Jane Davies" userId="ece06c1e-1fe5-4526-9740-3b5872e790df" providerId="ADAL" clId="{DED4AB19-73A0-4790-B373-C859FF821F1A}" dt="2024-10-21T19:09:45.502" v="121"/>
        <pc:sldMkLst>
          <pc:docMk/>
          <pc:sldMk cId="2923761697" sldId="538"/>
        </pc:sldMkLst>
      </pc:sldChg>
      <pc:sldChg chg="modTransition">
        <pc:chgData name="Jane Davies" userId="ece06c1e-1fe5-4526-9740-3b5872e790df" providerId="ADAL" clId="{DED4AB19-73A0-4790-B373-C859FF821F1A}" dt="2024-10-21T19:09:45.502" v="121"/>
        <pc:sldMkLst>
          <pc:docMk/>
          <pc:sldMk cId="2595888260" sldId="539"/>
        </pc:sldMkLst>
      </pc:sldChg>
      <pc:sldChg chg="modTransition">
        <pc:chgData name="Jane Davies" userId="ece06c1e-1fe5-4526-9740-3b5872e790df" providerId="ADAL" clId="{DED4AB19-73A0-4790-B373-C859FF821F1A}" dt="2024-10-21T19:09:45.502" v="121"/>
        <pc:sldMkLst>
          <pc:docMk/>
          <pc:sldMk cId="1691384680" sldId="541"/>
        </pc:sldMkLst>
      </pc:sldChg>
      <pc:sldChg chg="modTransition">
        <pc:chgData name="Jane Davies" userId="ece06c1e-1fe5-4526-9740-3b5872e790df" providerId="ADAL" clId="{DED4AB19-73A0-4790-B373-C859FF821F1A}" dt="2024-10-21T19:09:45.502" v="121"/>
        <pc:sldMkLst>
          <pc:docMk/>
          <pc:sldMk cId="715505243" sldId="542"/>
        </pc:sldMkLst>
      </pc:sldChg>
      <pc:sldChg chg="modTransition">
        <pc:chgData name="Jane Davies" userId="ece06c1e-1fe5-4526-9740-3b5872e790df" providerId="ADAL" clId="{DED4AB19-73A0-4790-B373-C859FF821F1A}" dt="2024-10-21T19:09:45.502" v="121"/>
        <pc:sldMkLst>
          <pc:docMk/>
          <pc:sldMk cId="2487031104" sldId="544"/>
        </pc:sldMkLst>
      </pc:sldChg>
      <pc:sldChg chg="modTransition">
        <pc:chgData name="Jane Davies" userId="ece06c1e-1fe5-4526-9740-3b5872e790df" providerId="ADAL" clId="{DED4AB19-73A0-4790-B373-C859FF821F1A}" dt="2024-10-21T19:09:45.502" v="121"/>
        <pc:sldMkLst>
          <pc:docMk/>
          <pc:sldMk cId="1010910186" sldId="545"/>
        </pc:sldMkLst>
      </pc:sldChg>
      <pc:sldChg chg="modTransition">
        <pc:chgData name="Jane Davies" userId="ece06c1e-1fe5-4526-9740-3b5872e790df" providerId="ADAL" clId="{DED4AB19-73A0-4790-B373-C859FF821F1A}" dt="2024-10-21T19:09:45.502" v="121"/>
        <pc:sldMkLst>
          <pc:docMk/>
          <pc:sldMk cId="1932549045" sldId="547"/>
        </pc:sldMkLst>
      </pc:sldChg>
      <pc:sldChg chg="modTransition">
        <pc:chgData name="Jane Davies" userId="ece06c1e-1fe5-4526-9740-3b5872e790df" providerId="ADAL" clId="{DED4AB19-73A0-4790-B373-C859FF821F1A}" dt="2024-10-21T19:09:45.502" v="121"/>
        <pc:sldMkLst>
          <pc:docMk/>
          <pc:sldMk cId="144588027" sldId="551"/>
        </pc:sldMkLst>
      </pc:sldChg>
      <pc:sldChg chg="modTransition">
        <pc:chgData name="Jane Davies" userId="ece06c1e-1fe5-4526-9740-3b5872e790df" providerId="ADAL" clId="{DED4AB19-73A0-4790-B373-C859FF821F1A}" dt="2024-10-21T19:09:45.502" v="121"/>
        <pc:sldMkLst>
          <pc:docMk/>
          <pc:sldMk cId="2941934017" sldId="552"/>
        </pc:sldMkLst>
      </pc:sldChg>
      <pc:sldChg chg="modTransition">
        <pc:chgData name="Jane Davies" userId="ece06c1e-1fe5-4526-9740-3b5872e790df" providerId="ADAL" clId="{DED4AB19-73A0-4790-B373-C859FF821F1A}" dt="2024-10-21T19:09:45.502" v="121"/>
        <pc:sldMkLst>
          <pc:docMk/>
          <pc:sldMk cId="4159076138" sldId="553"/>
        </pc:sldMkLst>
      </pc:sldChg>
      <pc:sldChg chg="modTransition">
        <pc:chgData name="Jane Davies" userId="ece06c1e-1fe5-4526-9740-3b5872e790df" providerId="ADAL" clId="{DED4AB19-73A0-4790-B373-C859FF821F1A}" dt="2024-10-21T19:09:45.502" v="121"/>
        <pc:sldMkLst>
          <pc:docMk/>
          <pc:sldMk cId="3202516098" sldId="554"/>
        </pc:sldMkLst>
      </pc:sldChg>
      <pc:sldChg chg="modTransition">
        <pc:chgData name="Jane Davies" userId="ece06c1e-1fe5-4526-9740-3b5872e790df" providerId="ADAL" clId="{DED4AB19-73A0-4790-B373-C859FF821F1A}" dt="2024-10-21T19:09:45.502" v="121"/>
        <pc:sldMkLst>
          <pc:docMk/>
          <pc:sldMk cId="2609029606" sldId="555"/>
        </pc:sldMkLst>
      </pc:sldChg>
      <pc:sldChg chg="modTransition">
        <pc:chgData name="Jane Davies" userId="ece06c1e-1fe5-4526-9740-3b5872e790df" providerId="ADAL" clId="{DED4AB19-73A0-4790-B373-C859FF821F1A}" dt="2024-10-21T19:09:45.502" v="121"/>
        <pc:sldMkLst>
          <pc:docMk/>
          <pc:sldMk cId="2404704613" sldId="556"/>
        </pc:sldMkLst>
      </pc:sldChg>
      <pc:sldChg chg="modTransition">
        <pc:chgData name="Jane Davies" userId="ece06c1e-1fe5-4526-9740-3b5872e790df" providerId="ADAL" clId="{DED4AB19-73A0-4790-B373-C859FF821F1A}" dt="2024-10-21T19:09:45.502" v="121"/>
        <pc:sldMkLst>
          <pc:docMk/>
          <pc:sldMk cId="1939472539" sldId="557"/>
        </pc:sldMkLst>
      </pc:sldChg>
      <pc:sldChg chg="modTransition">
        <pc:chgData name="Jane Davies" userId="ece06c1e-1fe5-4526-9740-3b5872e790df" providerId="ADAL" clId="{DED4AB19-73A0-4790-B373-C859FF821F1A}" dt="2024-10-21T19:09:45.502" v="121"/>
        <pc:sldMkLst>
          <pc:docMk/>
          <pc:sldMk cId="2587965689" sldId="558"/>
        </pc:sldMkLst>
      </pc:sldChg>
      <pc:sldChg chg="modTransition">
        <pc:chgData name="Jane Davies" userId="ece06c1e-1fe5-4526-9740-3b5872e790df" providerId="ADAL" clId="{DED4AB19-73A0-4790-B373-C859FF821F1A}" dt="2024-10-21T19:09:45.502" v="121"/>
        <pc:sldMkLst>
          <pc:docMk/>
          <pc:sldMk cId="3201595368" sldId="560"/>
        </pc:sldMkLst>
      </pc:sldChg>
      <pc:sldChg chg="modTransition">
        <pc:chgData name="Jane Davies" userId="ece06c1e-1fe5-4526-9740-3b5872e790df" providerId="ADAL" clId="{DED4AB19-73A0-4790-B373-C859FF821F1A}" dt="2024-10-21T19:09:45.502" v="121"/>
        <pc:sldMkLst>
          <pc:docMk/>
          <pc:sldMk cId="2994733202" sldId="561"/>
        </pc:sldMkLst>
      </pc:sldChg>
      <pc:sldChg chg="modTransition">
        <pc:chgData name="Jane Davies" userId="ece06c1e-1fe5-4526-9740-3b5872e790df" providerId="ADAL" clId="{DED4AB19-73A0-4790-B373-C859FF821F1A}" dt="2024-10-21T19:09:45.502" v="121"/>
        <pc:sldMkLst>
          <pc:docMk/>
          <pc:sldMk cId="3237623165" sldId="566"/>
        </pc:sldMkLst>
      </pc:sldChg>
      <pc:sldChg chg="modTransition">
        <pc:chgData name="Jane Davies" userId="ece06c1e-1fe5-4526-9740-3b5872e790df" providerId="ADAL" clId="{DED4AB19-73A0-4790-B373-C859FF821F1A}" dt="2024-10-21T19:09:45.502" v="121"/>
        <pc:sldMkLst>
          <pc:docMk/>
          <pc:sldMk cId="1515611364" sldId="570"/>
        </pc:sldMkLst>
      </pc:sldChg>
      <pc:sldChg chg="modSp del mod modTransition">
        <pc:chgData name="Jane Davies" userId="ece06c1e-1fe5-4526-9740-3b5872e790df" providerId="ADAL" clId="{DED4AB19-73A0-4790-B373-C859FF821F1A}" dt="2024-10-21T19:09:51.040" v="122" actId="47"/>
        <pc:sldMkLst>
          <pc:docMk/>
          <pc:sldMk cId="2631597278" sldId="571"/>
        </pc:sldMkLst>
        <pc:spChg chg="mod">
          <ac:chgData name="Jane Davies" userId="ece06c1e-1fe5-4526-9740-3b5872e790df" providerId="ADAL" clId="{DED4AB19-73A0-4790-B373-C859FF821F1A}" dt="2024-10-21T19:06:46.409" v="29" actId="20577"/>
          <ac:spMkLst>
            <pc:docMk/>
            <pc:sldMk cId="2631597278" sldId="571"/>
            <ac:spMk id="3" creationId="{AACF07EC-4AB5-4D2F-5481-DEDB1A6EC38C}"/>
          </ac:spMkLst>
        </pc:spChg>
      </pc:sldChg>
      <pc:sldChg chg="modTransition">
        <pc:chgData name="Jane Davies" userId="ece06c1e-1fe5-4526-9740-3b5872e790df" providerId="ADAL" clId="{DED4AB19-73A0-4790-B373-C859FF821F1A}" dt="2024-10-21T19:09:45.502" v="121"/>
        <pc:sldMkLst>
          <pc:docMk/>
          <pc:sldMk cId="563319501" sldId="572"/>
        </pc:sldMkLst>
      </pc:sldChg>
      <pc:sldChg chg="modTransition">
        <pc:chgData name="Jane Davies" userId="ece06c1e-1fe5-4526-9740-3b5872e790df" providerId="ADAL" clId="{DED4AB19-73A0-4790-B373-C859FF821F1A}" dt="2024-10-21T19:09:45.502" v="121"/>
        <pc:sldMkLst>
          <pc:docMk/>
          <pc:sldMk cId="3123876973" sldId="573"/>
        </pc:sldMkLst>
      </pc:sldChg>
      <pc:sldChg chg="modTransition">
        <pc:chgData name="Jane Davies" userId="ece06c1e-1fe5-4526-9740-3b5872e790df" providerId="ADAL" clId="{DED4AB19-73A0-4790-B373-C859FF821F1A}" dt="2024-10-21T19:09:45.502" v="121"/>
        <pc:sldMkLst>
          <pc:docMk/>
          <pc:sldMk cId="655669280" sldId="574"/>
        </pc:sldMkLst>
      </pc:sldChg>
      <pc:sldChg chg="modTransition">
        <pc:chgData name="Jane Davies" userId="ece06c1e-1fe5-4526-9740-3b5872e790df" providerId="ADAL" clId="{DED4AB19-73A0-4790-B373-C859FF821F1A}" dt="2024-10-21T19:09:45.502" v="121"/>
        <pc:sldMkLst>
          <pc:docMk/>
          <pc:sldMk cId="3471737413" sldId="575"/>
        </pc:sldMkLst>
      </pc:sldChg>
      <pc:sldChg chg="modSp mod modTransition">
        <pc:chgData name="Jane Davies" userId="ece06c1e-1fe5-4526-9740-3b5872e790df" providerId="ADAL" clId="{DED4AB19-73A0-4790-B373-C859FF821F1A}" dt="2024-10-21T19:09:45.502" v="121"/>
        <pc:sldMkLst>
          <pc:docMk/>
          <pc:sldMk cId="102586937" sldId="576"/>
        </pc:sldMkLst>
        <pc:spChg chg="mod">
          <ac:chgData name="Jane Davies" userId="ece06c1e-1fe5-4526-9740-3b5872e790df" providerId="ADAL" clId="{DED4AB19-73A0-4790-B373-C859FF821F1A}" dt="2024-10-21T19:04:07.231" v="7" actId="27636"/>
          <ac:spMkLst>
            <pc:docMk/>
            <pc:sldMk cId="102586937" sldId="576"/>
            <ac:spMk id="2" creationId="{660AAD09-C94D-EEFB-1B0D-521FD9C6A908}"/>
          </ac:spMkLst>
        </pc:spChg>
        <pc:spChg chg="mod">
          <ac:chgData name="Jane Davies" userId="ece06c1e-1fe5-4526-9740-3b5872e790df" providerId="ADAL" clId="{DED4AB19-73A0-4790-B373-C859FF821F1A}" dt="2024-10-21T19:05:00.998" v="27" actId="27636"/>
          <ac:spMkLst>
            <pc:docMk/>
            <pc:sldMk cId="102586937" sldId="576"/>
            <ac:spMk id="3" creationId="{BA78BF17-92A9-7725-A6A5-2DCF0A37A873}"/>
          </ac:spMkLst>
        </pc:spChg>
      </pc:sldChg>
      <pc:sldChg chg="del">
        <pc:chgData name="Jane Davies" userId="ece06c1e-1fe5-4526-9740-3b5872e790df" providerId="ADAL" clId="{DED4AB19-73A0-4790-B373-C859FF821F1A}" dt="2024-10-21T19:05:16.073" v="28" actId="47"/>
        <pc:sldMkLst>
          <pc:docMk/>
          <pc:sldMk cId="37638144" sldId="577"/>
        </pc:sldMkLst>
      </pc:sldChg>
      <pc:sldChg chg="addSp modSp new mod modTransition setBg">
        <pc:chgData name="Jane Davies" userId="ece06c1e-1fe5-4526-9740-3b5872e790df" providerId="ADAL" clId="{DED4AB19-73A0-4790-B373-C859FF821F1A}" dt="2024-10-21T19:09:45.502" v="121"/>
        <pc:sldMkLst>
          <pc:docMk/>
          <pc:sldMk cId="2097872874" sldId="577"/>
        </pc:sldMkLst>
        <pc:spChg chg="mod">
          <ac:chgData name="Jane Davies" userId="ece06c1e-1fe5-4526-9740-3b5872e790df" providerId="ADAL" clId="{DED4AB19-73A0-4790-B373-C859FF821F1A}" dt="2024-10-21T19:08:27.495" v="111" actId="26606"/>
          <ac:spMkLst>
            <pc:docMk/>
            <pc:sldMk cId="2097872874" sldId="577"/>
            <ac:spMk id="2" creationId="{DE1D8D3B-C6C5-4B80-E6CD-F7139A6F13C4}"/>
          </ac:spMkLst>
        </pc:spChg>
        <pc:spChg chg="mod">
          <ac:chgData name="Jane Davies" userId="ece06c1e-1fe5-4526-9740-3b5872e790df" providerId="ADAL" clId="{DED4AB19-73A0-4790-B373-C859FF821F1A}" dt="2024-10-21T19:08:27.495" v="111" actId="26606"/>
          <ac:spMkLst>
            <pc:docMk/>
            <pc:sldMk cId="2097872874" sldId="577"/>
            <ac:spMk id="3" creationId="{EC4D79FA-5F9A-E8D7-1827-51D8F4DD8A4F}"/>
          </ac:spMkLst>
        </pc:spChg>
        <pc:spChg chg="add">
          <ac:chgData name="Jane Davies" userId="ece06c1e-1fe5-4526-9740-3b5872e790df" providerId="ADAL" clId="{DED4AB19-73A0-4790-B373-C859FF821F1A}" dt="2024-10-21T19:08:27.495" v="111" actId="26606"/>
          <ac:spMkLst>
            <pc:docMk/>
            <pc:sldMk cId="2097872874" sldId="577"/>
            <ac:spMk id="8" creationId="{907EF6B7-1338-4443-8C46-6A318D952DFD}"/>
          </ac:spMkLst>
        </pc:spChg>
        <pc:spChg chg="add">
          <ac:chgData name="Jane Davies" userId="ece06c1e-1fe5-4526-9740-3b5872e790df" providerId="ADAL" clId="{DED4AB19-73A0-4790-B373-C859FF821F1A}" dt="2024-10-21T19:08:27.495" v="111" actId="26606"/>
          <ac:spMkLst>
            <pc:docMk/>
            <pc:sldMk cId="2097872874" sldId="577"/>
            <ac:spMk id="10" creationId="{DAAE4CDD-124C-4DCF-9584-B6033B545DD5}"/>
          </ac:spMkLst>
        </pc:spChg>
        <pc:spChg chg="add">
          <ac:chgData name="Jane Davies" userId="ece06c1e-1fe5-4526-9740-3b5872e790df" providerId="ADAL" clId="{DED4AB19-73A0-4790-B373-C859FF821F1A}" dt="2024-10-21T19:08:27.495" v="111" actId="26606"/>
          <ac:spMkLst>
            <pc:docMk/>
            <pc:sldMk cId="2097872874" sldId="577"/>
            <ac:spMk id="12" creationId="{081E4A58-353D-44AE-B2FC-2A74E2E400F7}"/>
          </ac:spMkLst>
        </pc:spChg>
      </pc:sldChg>
      <pc:sldMasterChg chg="modTransition modSldLayout">
        <pc:chgData name="Jane Davies" userId="ece06c1e-1fe5-4526-9740-3b5872e790df" providerId="ADAL" clId="{DED4AB19-73A0-4790-B373-C859FF821F1A}" dt="2024-10-21T19:09:45.502" v="121"/>
        <pc:sldMasterMkLst>
          <pc:docMk/>
          <pc:sldMasterMk cId="680808947" sldId="2147483648"/>
        </pc:sldMasterMkLst>
        <pc:sldLayoutChg chg="modTransition">
          <pc:chgData name="Jane Davies" userId="ece06c1e-1fe5-4526-9740-3b5872e790df" providerId="ADAL" clId="{DED4AB19-73A0-4790-B373-C859FF821F1A}" dt="2024-10-21T19:09:45.502" v="121"/>
          <pc:sldLayoutMkLst>
            <pc:docMk/>
            <pc:sldMasterMk cId="680808947" sldId="2147483648"/>
            <pc:sldLayoutMk cId="75605720" sldId="2147483649"/>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408265828" sldId="2147483650"/>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75850846" sldId="2147483651"/>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417146269" sldId="2147483652"/>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399247700" sldId="2147483653"/>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78504928" sldId="2147483654"/>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238897555" sldId="2147483655"/>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1400694701" sldId="2147483656"/>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368878159" sldId="2147483657"/>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84397861" sldId="2147483658"/>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665725329" sldId="2147483659"/>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75605720" sldId="2147483673"/>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408265828" sldId="2147483674"/>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75850846" sldId="2147483675"/>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417146269" sldId="2147483676"/>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399247700" sldId="2147483677"/>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78504928" sldId="2147483678"/>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238897555" sldId="2147483679"/>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1400694701" sldId="2147483680"/>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3368878159" sldId="2147483681"/>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84397861" sldId="2147483682"/>
          </pc:sldLayoutMkLst>
        </pc:sldLayoutChg>
        <pc:sldLayoutChg chg="modTransition">
          <pc:chgData name="Jane Davies" userId="ece06c1e-1fe5-4526-9740-3b5872e790df" providerId="ADAL" clId="{DED4AB19-73A0-4790-B373-C859FF821F1A}" dt="2024-10-21T19:09:45.502" v="121"/>
          <pc:sldLayoutMkLst>
            <pc:docMk/>
            <pc:sldMasterMk cId="680808947" sldId="2147483648"/>
            <pc:sldLayoutMk cId="2665725329" sldId="2147483683"/>
          </pc:sldLayoutMkLst>
        </pc:sldLayoutChg>
      </pc:sldMasterChg>
      <pc:sldMasterChg chg="modTransition modSldLayout">
        <pc:chgData name="Jane Davies" userId="ece06c1e-1fe5-4526-9740-3b5872e790df" providerId="ADAL" clId="{DED4AB19-73A0-4790-B373-C859FF821F1A}" dt="2024-10-21T19:09:45.502" v="121"/>
        <pc:sldMasterMkLst>
          <pc:docMk/>
          <pc:sldMasterMk cId="3046311057" sldId="2147483661"/>
        </pc:sldMasterMkLst>
        <pc:sldLayoutChg chg="modTransition">
          <pc:chgData name="Jane Davies" userId="ece06c1e-1fe5-4526-9740-3b5872e790df" providerId="ADAL" clId="{DED4AB19-73A0-4790-B373-C859FF821F1A}" dt="2024-10-21T19:09:45.502" v="121"/>
          <pc:sldLayoutMkLst>
            <pc:docMk/>
            <pc:sldMasterMk cId="3046311057" sldId="2147483661"/>
            <pc:sldLayoutMk cId="826322446" sldId="2147483662"/>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723382743" sldId="2147483663"/>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802176458" sldId="2147483664"/>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4133309137" sldId="2147483665"/>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3078469162" sldId="2147483666"/>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26476656" sldId="2147483667"/>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358898032" sldId="2147483668"/>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328753554" sldId="2147483669"/>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143517348" sldId="2147483670"/>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2575484539" sldId="2147483671"/>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4264502129" sldId="2147483672"/>
          </pc:sldLayoutMkLst>
        </pc:sldLayoutChg>
        <pc:sldLayoutChg chg="modTransition">
          <pc:chgData name="Jane Davies" userId="ece06c1e-1fe5-4526-9740-3b5872e790df" providerId="ADAL" clId="{DED4AB19-73A0-4790-B373-C859FF821F1A}" dt="2024-10-21T19:09:45.502" v="121"/>
          <pc:sldLayoutMkLst>
            <pc:docMk/>
            <pc:sldMasterMk cId="3046311057" sldId="2147483661"/>
            <pc:sldLayoutMk cId="2673342108" sldId="2147483684"/>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45A4CC-4931-4DCE-BB35-B75E03A98D1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2939230-16A8-4050-9E75-C7B645F25A29}">
      <dgm:prSet/>
      <dgm:spPr/>
      <dgm:t>
        <a:bodyPr/>
        <a:lstStyle/>
        <a:p>
          <a:r>
            <a:rPr lang="en-GB"/>
            <a:t>Like physical health: everybody has it and we need to take care of it.</a:t>
          </a:r>
          <a:endParaRPr lang="en-US"/>
        </a:p>
      </dgm:t>
    </dgm:pt>
    <dgm:pt modelId="{E56EFF09-4CF2-447B-AF9E-8FCAA9542F8C}" type="parTrans" cxnId="{DA761D93-3C02-410D-84E6-FB3E5A59C6BE}">
      <dgm:prSet/>
      <dgm:spPr/>
      <dgm:t>
        <a:bodyPr/>
        <a:lstStyle/>
        <a:p>
          <a:endParaRPr lang="en-US"/>
        </a:p>
      </dgm:t>
    </dgm:pt>
    <dgm:pt modelId="{39947349-27E8-40F8-8D28-49AF395E535B}" type="sibTrans" cxnId="{DA761D93-3C02-410D-84E6-FB3E5A59C6BE}">
      <dgm:prSet/>
      <dgm:spPr/>
      <dgm:t>
        <a:bodyPr/>
        <a:lstStyle/>
        <a:p>
          <a:endParaRPr lang="en-US"/>
        </a:p>
      </dgm:t>
    </dgm:pt>
    <dgm:pt modelId="{C36EB10D-5E70-49D6-B07C-B1345BF5B591}">
      <dgm:prSet/>
      <dgm:spPr/>
      <dgm:t>
        <a:bodyPr/>
        <a:lstStyle/>
        <a:p>
          <a:r>
            <a:rPr lang="en-GB"/>
            <a:t>Good mental health means being able to think, feel and react in the ways that you need and want to live your life. </a:t>
          </a:r>
          <a:endParaRPr lang="en-US"/>
        </a:p>
      </dgm:t>
    </dgm:pt>
    <dgm:pt modelId="{FA5A2056-3A1C-42B8-BA1F-CA9BA378216B}" type="parTrans" cxnId="{F4578054-BE72-421F-AF0B-5E375C742AEB}">
      <dgm:prSet/>
      <dgm:spPr/>
      <dgm:t>
        <a:bodyPr/>
        <a:lstStyle/>
        <a:p>
          <a:endParaRPr lang="en-US"/>
        </a:p>
      </dgm:t>
    </dgm:pt>
    <dgm:pt modelId="{DF0E6F59-5218-48FF-87A0-F6F0AA0445A2}" type="sibTrans" cxnId="{F4578054-BE72-421F-AF0B-5E375C742AEB}">
      <dgm:prSet/>
      <dgm:spPr/>
      <dgm:t>
        <a:bodyPr/>
        <a:lstStyle/>
        <a:p>
          <a:endParaRPr lang="en-US"/>
        </a:p>
      </dgm:t>
    </dgm:pt>
    <dgm:pt modelId="{BBF54DCB-8F34-4917-ADF5-88A9CBD47B81}">
      <dgm:prSet/>
      <dgm:spPr/>
      <dgm:t>
        <a:bodyPr/>
        <a:lstStyle/>
        <a:p>
          <a:r>
            <a:rPr lang="en-GB"/>
            <a:t>Poor mental health makes your thinking, feeling or reacting become difficult, or even impossible. This can feel just as bad as a physical illness, or even worse.</a:t>
          </a:r>
          <a:endParaRPr lang="en-US"/>
        </a:p>
      </dgm:t>
    </dgm:pt>
    <dgm:pt modelId="{8A34A4A2-9490-44C8-B98E-C6D230FD41ED}" type="parTrans" cxnId="{86460E6D-980C-440D-BF94-5AEDCC639713}">
      <dgm:prSet/>
      <dgm:spPr/>
      <dgm:t>
        <a:bodyPr/>
        <a:lstStyle/>
        <a:p>
          <a:endParaRPr lang="en-US"/>
        </a:p>
      </dgm:t>
    </dgm:pt>
    <dgm:pt modelId="{3CF2D2E1-D05B-41DB-A638-4BDECF7C963A}" type="sibTrans" cxnId="{86460E6D-980C-440D-BF94-5AEDCC639713}">
      <dgm:prSet/>
      <dgm:spPr/>
      <dgm:t>
        <a:bodyPr/>
        <a:lstStyle/>
        <a:p>
          <a:endParaRPr lang="en-US"/>
        </a:p>
      </dgm:t>
    </dgm:pt>
    <dgm:pt modelId="{A593039A-AE1E-43D0-8C16-34BFB5963078}" type="pres">
      <dgm:prSet presAssocID="{5545A4CC-4931-4DCE-BB35-B75E03A98D10}" presName="Name0" presStyleCnt="0">
        <dgm:presLayoutVars>
          <dgm:dir/>
          <dgm:animLvl val="lvl"/>
          <dgm:resizeHandles val="exact"/>
        </dgm:presLayoutVars>
      </dgm:prSet>
      <dgm:spPr/>
    </dgm:pt>
    <dgm:pt modelId="{6D8E2D2A-3E7E-4C59-A304-2890814E5CC9}" type="pres">
      <dgm:prSet presAssocID="{BBF54DCB-8F34-4917-ADF5-88A9CBD47B81}" presName="boxAndChildren" presStyleCnt="0"/>
      <dgm:spPr/>
    </dgm:pt>
    <dgm:pt modelId="{6D756A3E-FE34-45D8-860A-ED7498F006C3}" type="pres">
      <dgm:prSet presAssocID="{BBF54DCB-8F34-4917-ADF5-88A9CBD47B81}" presName="parentTextBox" presStyleLbl="node1" presStyleIdx="0" presStyleCnt="3"/>
      <dgm:spPr/>
    </dgm:pt>
    <dgm:pt modelId="{35C5E83A-B885-4BE4-90BD-62B89F3C131C}" type="pres">
      <dgm:prSet presAssocID="{DF0E6F59-5218-48FF-87A0-F6F0AA0445A2}" presName="sp" presStyleCnt="0"/>
      <dgm:spPr/>
    </dgm:pt>
    <dgm:pt modelId="{BCDE68D2-08B9-40D3-8B70-6EE8E10565D3}" type="pres">
      <dgm:prSet presAssocID="{C36EB10D-5E70-49D6-B07C-B1345BF5B591}" presName="arrowAndChildren" presStyleCnt="0"/>
      <dgm:spPr/>
    </dgm:pt>
    <dgm:pt modelId="{705E69DD-879D-4E76-BBA0-32B606E034B0}" type="pres">
      <dgm:prSet presAssocID="{C36EB10D-5E70-49D6-B07C-B1345BF5B591}" presName="parentTextArrow" presStyleLbl="node1" presStyleIdx="1" presStyleCnt="3"/>
      <dgm:spPr/>
    </dgm:pt>
    <dgm:pt modelId="{D0786F0E-187E-470D-B8D7-4A80523C5BA6}" type="pres">
      <dgm:prSet presAssocID="{39947349-27E8-40F8-8D28-49AF395E535B}" presName="sp" presStyleCnt="0"/>
      <dgm:spPr/>
    </dgm:pt>
    <dgm:pt modelId="{E1B1AC63-DA19-4290-A652-5CC28BF2D395}" type="pres">
      <dgm:prSet presAssocID="{32939230-16A8-4050-9E75-C7B645F25A29}" presName="arrowAndChildren" presStyleCnt="0"/>
      <dgm:spPr/>
    </dgm:pt>
    <dgm:pt modelId="{7705206A-F1E8-452B-B730-34FADB87C1CE}" type="pres">
      <dgm:prSet presAssocID="{32939230-16A8-4050-9E75-C7B645F25A29}" presName="parentTextArrow" presStyleLbl="node1" presStyleIdx="2" presStyleCnt="3"/>
      <dgm:spPr/>
    </dgm:pt>
  </dgm:ptLst>
  <dgm:cxnLst>
    <dgm:cxn modelId="{5C4F5700-FBDE-4E56-A04E-91DAA4CB1C25}" type="presOf" srcId="{5545A4CC-4931-4DCE-BB35-B75E03A98D10}" destId="{A593039A-AE1E-43D0-8C16-34BFB5963078}" srcOrd="0" destOrd="0" presId="urn:microsoft.com/office/officeart/2005/8/layout/process4"/>
    <dgm:cxn modelId="{3F53490C-FBA6-48E7-A9AC-CAE5698DFAE7}" type="presOf" srcId="{32939230-16A8-4050-9E75-C7B645F25A29}" destId="{7705206A-F1E8-452B-B730-34FADB87C1CE}" srcOrd="0" destOrd="0" presId="urn:microsoft.com/office/officeart/2005/8/layout/process4"/>
    <dgm:cxn modelId="{86460E6D-980C-440D-BF94-5AEDCC639713}" srcId="{5545A4CC-4931-4DCE-BB35-B75E03A98D10}" destId="{BBF54DCB-8F34-4917-ADF5-88A9CBD47B81}" srcOrd="2" destOrd="0" parTransId="{8A34A4A2-9490-44C8-B98E-C6D230FD41ED}" sibTransId="{3CF2D2E1-D05B-41DB-A638-4BDECF7C963A}"/>
    <dgm:cxn modelId="{F4578054-BE72-421F-AF0B-5E375C742AEB}" srcId="{5545A4CC-4931-4DCE-BB35-B75E03A98D10}" destId="{C36EB10D-5E70-49D6-B07C-B1345BF5B591}" srcOrd="1" destOrd="0" parTransId="{FA5A2056-3A1C-42B8-BA1F-CA9BA378216B}" sibTransId="{DF0E6F59-5218-48FF-87A0-F6F0AA0445A2}"/>
    <dgm:cxn modelId="{DA761D93-3C02-410D-84E6-FB3E5A59C6BE}" srcId="{5545A4CC-4931-4DCE-BB35-B75E03A98D10}" destId="{32939230-16A8-4050-9E75-C7B645F25A29}" srcOrd="0" destOrd="0" parTransId="{E56EFF09-4CF2-447B-AF9E-8FCAA9542F8C}" sibTransId="{39947349-27E8-40F8-8D28-49AF395E535B}"/>
    <dgm:cxn modelId="{49C192BC-6D99-4A2F-8779-B2D7D6586FF2}" type="presOf" srcId="{BBF54DCB-8F34-4917-ADF5-88A9CBD47B81}" destId="{6D756A3E-FE34-45D8-860A-ED7498F006C3}" srcOrd="0" destOrd="0" presId="urn:microsoft.com/office/officeart/2005/8/layout/process4"/>
    <dgm:cxn modelId="{7AF139CE-79A4-4AD3-9F26-8630EE89990E}" type="presOf" srcId="{C36EB10D-5E70-49D6-B07C-B1345BF5B591}" destId="{705E69DD-879D-4E76-BBA0-32B606E034B0}" srcOrd="0" destOrd="0" presId="urn:microsoft.com/office/officeart/2005/8/layout/process4"/>
    <dgm:cxn modelId="{6FC28952-2E10-49D0-A55F-CB69EC5BE705}" type="presParOf" srcId="{A593039A-AE1E-43D0-8C16-34BFB5963078}" destId="{6D8E2D2A-3E7E-4C59-A304-2890814E5CC9}" srcOrd="0" destOrd="0" presId="urn:microsoft.com/office/officeart/2005/8/layout/process4"/>
    <dgm:cxn modelId="{20837E12-29D8-4464-B5DE-E88A56CE4DA0}" type="presParOf" srcId="{6D8E2D2A-3E7E-4C59-A304-2890814E5CC9}" destId="{6D756A3E-FE34-45D8-860A-ED7498F006C3}" srcOrd="0" destOrd="0" presId="urn:microsoft.com/office/officeart/2005/8/layout/process4"/>
    <dgm:cxn modelId="{985F3CCA-C429-4677-8500-D380610CD705}" type="presParOf" srcId="{A593039A-AE1E-43D0-8C16-34BFB5963078}" destId="{35C5E83A-B885-4BE4-90BD-62B89F3C131C}" srcOrd="1" destOrd="0" presId="urn:microsoft.com/office/officeart/2005/8/layout/process4"/>
    <dgm:cxn modelId="{B023601D-85E5-4FF6-823C-5793D7659A44}" type="presParOf" srcId="{A593039A-AE1E-43D0-8C16-34BFB5963078}" destId="{BCDE68D2-08B9-40D3-8B70-6EE8E10565D3}" srcOrd="2" destOrd="0" presId="urn:microsoft.com/office/officeart/2005/8/layout/process4"/>
    <dgm:cxn modelId="{A3957587-47E5-4C24-B989-2D08040FAA04}" type="presParOf" srcId="{BCDE68D2-08B9-40D3-8B70-6EE8E10565D3}" destId="{705E69DD-879D-4E76-BBA0-32B606E034B0}" srcOrd="0" destOrd="0" presId="urn:microsoft.com/office/officeart/2005/8/layout/process4"/>
    <dgm:cxn modelId="{A8639410-5151-41AA-9E66-2585D66395A2}" type="presParOf" srcId="{A593039A-AE1E-43D0-8C16-34BFB5963078}" destId="{D0786F0E-187E-470D-B8D7-4A80523C5BA6}" srcOrd="3" destOrd="0" presId="urn:microsoft.com/office/officeart/2005/8/layout/process4"/>
    <dgm:cxn modelId="{C9371EC1-3488-4D82-B268-9096256C54AB}" type="presParOf" srcId="{A593039A-AE1E-43D0-8C16-34BFB5963078}" destId="{E1B1AC63-DA19-4290-A652-5CC28BF2D395}" srcOrd="4" destOrd="0" presId="urn:microsoft.com/office/officeart/2005/8/layout/process4"/>
    <dgm:cxn modelId="{648DED43-5074-4E4B-900A-8E44FFA62CC4}" type="presParOf" srcId="{E1B1AC63-DA19-4290-A652-5CC28BF2D395}" destId="{7705206A-F1E8-452B-B730-34FADB87C1C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1960CF-3619-4028-80E9-DFE83110E5C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C688D1C9-EA60-406C-BBA4-A8771CA82448}">
      <dgm:prSet/>
      <dgm:spPr/>
      <dgm:t>
        <a:bodyPr/>
        <a:lstStyle/>
        <a:p>
          <a:r>
            <a:rPr lang="en-GB"/>
            <a:t>Emergency services can’t say ‘NO’</a:t>
          </a:r>
          <a:endParaRPr lang="en-US"/>
        </a:p>
      </dgm:t>
    </dgm:pt>
    <dgm:pt modelId="{805C4B50-7538-43B2-98CC-3C1433A2BCDC}" type="parTrans" cxnId="{8B1C1709-9B59-404F-B215-37DC44210C02}">
      <dgm:prSet/>
      <dgm:spPr/>
      <dgm:t>
        <a:bodyPr/>
        <a:lstStyle/>
        <a:p>
          <a:endParaRPr lang="en-US"/>
        </a:p>
      </dgm:t>
    </dgm:pt>
    <dgm:pt modelId="{9AC3E2D3-09DC-41DE-A8FE-572860DCD957}" type="sibTrans" cxnId="{8B1C1709-9B59-404F-B215-37DC44210C02}">
      <dgm:prSet/>
      <dgm:spPr/>
      <dgm:t>
        <a:bodyPr/>
        <a:lstStyle/>
        <a:p>
          <a:endParaRPr lang="en-US"/>
        </a:p>
      </dgm:t>
    </dgm:pt>
    <dgm:pt modelId="{59305CCA-B506-4B81-A0EC-FEF244B04CD6}">
      <dgm:prSet/>
      <dgm:spPr/>
      <dgm:t>
        <a:bodyPr/>
        <a:lstStyle/>
        <a:p>
          <a:r>
            <a:rPr lang="en-GB"/>
            <a:t>They are 24/7 service</a:t>
          </a:r>
          <a:endParaRPr lang="en-US"/>
        </a:p>
      </dgm:t>
    </dgm:pt>
    <dgm:pt modelId="{50B2A0EF-A4CF-4EBD-8CAA-AF841C30B8C5}" type="parTrans" cxnId="{BC4AE912-964C-4577-8C5F-89F1A8044538}">
      <dgm:prSet/>
      <dgm:spPr/>
      <dgm:t>
        <a:bodyPr/>
        <a:lstStyle/>
        <a:p>
          <a:endParaRPr lang="en-US"/>
        </a:p>
      </dgm:t>
    </dgm:pt>
    <dgm:pt modelId="{DF4678AA-D79E-42B0-8623-347895EF2379}" type="sibTrans" cxnId="{BC4AE912-964C-4577-8C5F-89F1A8044538}">
      <dgm:prSet/>
      <dgm:spPr/>
      <dgm:t>
        <a:bodyPr/>
        <a:lstStyle/>
        <a:p>
          <a:endParaRPr lang="en-US"/>
        </a:p>
      </dgm:t>
    </dgm:pt>
    <dgm:pt modelId="{12412BE2-4C3E-47FB-A422-97ED04E26BF9}">
      <dgm:prSet phldr="0"/>
      <dgm:spPr/>
      <dgm:t>
        <a:bodyPr/>
        <a:lstStyle/>
        <a:p>
          <a:pPr rtl="0"/>
          <a:r>
            <a:rPr lang="en-GB"/>
            <a:t>People don’t know how to </a:t>
          </a:r>
          <a:r>
            <a:rPr lang="en-GB">
              <a:latin typeface="Calibri Light" panose="020F0302020204030204"/>
            </a:rPr>
            <a:t>cope</a:t>
          </a:r>
          <a:endParaRPr lang="en-US">
            <a:latin typeface="Calibri Light" panose="020F0302020204030204"/>
          </a:endParaRPr>
        </a:p>
      </dgm:t>
    </dgm:pt>
    <dgm:pt modelId="{996F7191-8DA9-45D2-8DA7-9CC13471800B}" type="parTrans" cxnId="{DA1E65B6-BF5B-4880-8FF8-E52A137144CC}">
      <dgm:prSet/>
      <dgm:spPr/>
    </dgm:pt>
    <dgm:pt modelId="{135DFE7E-FBA8-4E5D-A52F-7931427398A4}" type="sibTrans" cxnId="{DA1E65B6-BF5B-4880-8FF8-E52A137144CC}">
      <dgm:prSet/>
      <dgm:spPr/>
      <dgm:t>
        <a:bodyPr/>
        <a:lstStyle/>
        <a:p>
          <a:endParaRPr lang="en-GB"/>
        </a:p>
      </dgm:t>
    </dgm:pt>
    <dgm:pt modelId="{8D8CA4AF-2317-4EC6-B794-1E32F09D132D}">
      <dgm:prSet phldr="0"/>
      <dgm:spPr/>
      <dgm:t>
        <a:bodyPr/>
        <a:lstStyle/>
        <a:p>
          <a:r>
            <a:rPr lang="en-GB">
              <a:latin typeface="Calibri Light" panose="020F0302020204030204"/>
            </a:rPr>
            <a:t>999</a:t>
          </a:r>
          <a:r>
            <a:rPr lang="en-GB"/>
            <a:t> it’s easy!</a:t>
          </a:r>
        </a:p>
      </dgm:t>
    </dgm:pt>
    <dgm:pt modelId="{4DD26499-8B6E-4805-9C1A-D997EF908596}" type="parTrans" cxnId="{7F910ECE-FF70-40A2-A943-69AF577432C8}">
      <dgm:prSet/>
      <dgm:spPr/>
    </dgm:pt>
    <dgm:pt modelId="{655EC12D-4A4B-481D-B0FB-D1946A1B987C}" type="sibTrans" cxnId="{7F910ECE-FF70-40A2-A943-69AF577432C8}">
      <dgm:prSet/>
      <dgm:spPr/>
      <dgm:t>
        <a:bodyPr/>
        <a:lstStyle/>
        <a:p>
          <a:endParaRPr lang="en-GB"/>
        </a:p>
      </dgm:t>
    </dgm:pt>
    <dgm:pt modelId="{510BF29A-2D3F-478C-80B9-FFA83BBC5420}" type="pres">
      <dgm:prSet presAssocID="{491960CF-3619-4028-80E9-DFE83110E5C9}" presName="outerComposite" presStyleCnt="0">
        <dgm:presLayoutVars>
          <dgm:chMax val="5"/>
          <dgm:dir/>
          <dgm:resizeHandles val="exact"/>
        </dgm:presLayoutVars>
      </dgm:prSet>
      <dgm:spPr/>
    </dgm:pt>
    <dgm:pt modelId="{9A5C3228-4BF5-49CC-A292-192516ECD48C}" type="pres">
      <dgm:prSet presAssocID="{491960CF-3619-4028-80E9-DFE83110E5C9}" presName="dummyMaxCanvas" presStyleCnt="0">
        <dgm:presLayoutVars/>
      </dgm:prSet>
      <dgm:spPr/>
    </dgm:pt>
    <dgm:pt modelId="{2F4E423A-8F88-42DF-B879-72311ADA5A7B}" type="pres">
      <dgm:prSet presAssocID="{491960CF-3619-4028-80E9-DFE83110E5C9}" presName="FourNodes_1" presStyleLbl="node1" presStyleIdx="0" presStyleCnt="4">
        <dgm:presLayoutVars>
          <dgm:bulletEnabled val="1"/>
        </dgm:presLayoutVars>
      </dgm:prSet>
      <dgm:spPr/>
    </dgm:pt>
    <dgm:pt modelId="{2DEA1FBF-3213-4D46-B2CC-DB4237F0BAC1}" type="pres">
      <dgm:prSet presAssocID="{491960CF-3619-4028-80E9-DFE83110E5C9}" presName="FourNodes_2" presStyleLbl="node1" presStyleIdx="1" presStyleCnt="4">
        <dgm:presLayoutVars>
          <dgm:bulletEnabled val="1"/>
        </dgm:presLayoutVars>
      </dgm:prSet>
      <dgm:spPr/>
    </dgm:pt>
    <dgm:pt modelId="{F97B8CE3-B7CB-4A68-9058-8812B83B3B51}" type="pres">
      <dgm:prSet presAssocID="{491960CF-3619-4028-80E9-DFE83110E5C9}" presName="FourNodes_3" presStyleLbl="node1" presStyleIdx="2" presStyleCnt="4">
        <dgm:presLayoutVars>
          <dgm:bulletEnabled val="1"/>
        </dgm:presLayoutVars>
      </dgm:prSet>
      <dgm:spPr/>
    </dgm:pt>
    <dgm:pt modelId="{F2DAE528-F988-46FC-9282-129EA41723BA}" type="pres">
      <dgm:prSet presAssocID="{491960CF-3619-4028-80E9-DFE83110E5C9}" presName="FourNodes_4" presStyleLbl="node1" presStyleIdx="3" presStyleCnt="4">
        <dgm:presLayoutVars>
          <dgm:bulletEnabled val="1"/>
        </dgm:presLayoutVars>
      </dgm:prSet>
      <dgm:spPr/>
    </dgm:pt>
    <dgm:pt modelId="{46F99A70-89E3-4F23-941C-5C1091F8E810}" type="pres">
      <dgm:prSet presAssocID="{491960CF-3619-4028-80E9-DFE83110E5C9}" presName="FourConn_1-2" presStyleLbl="fgAccFollowNode1" presStyleIdx="0" presStyleCnt="3">
        <dgm:presLayoutVars>
          <dgm:bulletEnabled val="1"/>
        </dgm:presLayoutVars>
      </dgm:prSet>
      <dgm:spPr/>
    </dgm:pt>
    <dgm:pt modelId="{3AE02459-2756-42A0-85BF-2D18854B5D7B}" type="pres">
      <dgm:prSet presAssocID="{491960CF-3619-4028-80E9-DFE83110E5C9}" presName="FourConn_2-3" presStyleLbl="fgAccFollowNode1" presStyleIdx="1" presStyleCnt="3">
        <dgm:presLayoutVars>
          <dgm:bulletEnabled val="1"/>
        </dgm:presLayoutVars>
      </dgm:prSet>
      <dgm:spPr/>
    </dgm:pt>
    <dgm:pt modelId="{0169261E-4D4C-48CE-AFBF-4A02E327EA54}" type="pres">
      <dgm:prSet presAssocID="{491960CF-3619-4028-80E9-DFE83110E5C9}" presName="FourConn_3-4" presStyleLbl="fgAccFollowNode1" presStyleIdx="2" presStyleCnt="3">
        <dgm:presLayoutVars>
          <dgm:bulletEnabled val="1"/>
        </dgm:presLayoutVars>
      </dgm:prSet>
      <dgm:spPr/>
    </dgm:pt>
    <dgm:pt modelId="{E6FCB2F9-3680-4271-A826-70BA5CA4F0BC}" type="pres">
      <dgm:prSet presAssocID="{491960CF-3619-4028-80E9-DFE83110E5C9}" presName="FourNodes_1_text" presStyleLbl="node1" presStyleIdx="3" presStyleCnt="4">
        <dgm:presLayoutVars>
          <dgm:bulletEnabled val="1"/>
        </dgm:presLayoutVars>
      </dgm:prSet>
      <dgm:spPr/>
    </dgm:pt>
    <dgm:pt modelId="{FBD1FFCF-5958-4DF4-9DA2-66766DFB232A}" type="pres">
      <dgm:prSet presAssocID="{491960CF-3619-4028-80E9-DFE83110E5C9}" presName="FourNodes_2_text" presStyleLbl="node1" presStyleIdx="3" presStyleCnt="4">
        <dgm:presLayoutVars>
          <dgm:bulletEnabled val="1"/>
        </dgm:presLayoutVars>
      </dgm:prSet>
      <dgm:spPr/>
    </dgm:pt>
    <dgm:pt modelId="{9899AFBF-AE4F-4818-95BE-471CC4BA3EAA}" type="pres">
      <dgm:prSet presAssocID="{491960CF-3619-4028-80E9-DFE83110E5C9}" presName="FourNodes_3_text" presStyleLbl="node1" presStyleIdx="3" presStyleCnt="4">
        <dgm:presLayoutVars>
          <dgm:bulletEnabled val="1"/>
        </dgm:presLayoutVars>
      </dgm:prSet>
      <dgm:spPr/>
    </dgm:pt>
    <dgm:pt modelId="{E3FD330C-C85F-4514-914A-F2A2EF5F2A94}" type="pres">
      <dgm:prSet presAssocID="{491960CF-3619-4028-80E9-DFE83110E5C9}" presName="FourNodes_4_text" presStyleLbl="node1" presStyleIdx="3" presStyleCnt="4">
        <dgm:presLayoutVars>
          <dgm:bulletEnabled val="1"/>
        </dgm:presLayoutVars>
      </dgm:prSet>
      <dgm:spPr/>
    </dgm:pt>
  </dgm:ptLst>
  <dgm:cxnLst>
    <dgm:cxn modelId="{8B1C1709-9B59-404F-B215-37DC44210C02}" srcId="{491960CF-3619-4028-80E9-DFE83110E5C9}" destId="{C688D1C9-EA60-406C-BBA4-A8771CA82448}" srcOrd="2" destOrd="0" parTransId="{805C4B50-7538-43B2-98CC-3C1433A2BCDC}" sibTransId="{9AC3E2D3-09DC-41DE-A8FE-572860DCD957}"/>
    <dgm:cxn modelId="{AF9A5709-EE6D-4A9F-A2E0-C92EF58B13C1}" type="presOf" srcId="{8D8CA4AF-2317-4EC6-B794-1E32F09D132D}" destId="{FBD1FFCF-5958-4DF4-9DA2-66766DFB232A}" srcOrd="1" destOrd="0" presId="urn:microsoft.com/office/officeart/2005/8/layout/vProcess5"/>
    <dgm:cxn modelId="{BC4AE912-964C-4577-8C5F-89F1A8044538}" srcId="{491960CF-3619-4028-80E9-DFE83110E5C9}" destId="{59305CCA-B506-4B81-A0EC-FEF244B04CD6}" srcOrd="3" destOrd="0" parTransId="{50B2A0EF-A4CF-4EBD-8CAA-AF841C30B8C5}" sibTransId="{DF4678AA-D79E-42B0-8623-347895EF2379}"/>
    <dgm:cxn modelId="{15D5AD23-C331-4F2D-B56E-DB1AF7CAD900}" type="presOf" srcId="{12412BE2-4C3E-47FB-A422-97ED04E26BF9}" destId="{E6FCB2F9-3680-4271-A826-70BA5CA4F0BC}" srcOrd="1" destOrd="0" presId="urn:microsoft.com/office/officeart/2005/8/layout/vProcess5"/>
    <dgm:cxn modelId="{BAA31133-8F78-4DC9-AC0E-2C470112745C}" type="presOf" srcId="{59305CCA-B506-4B81-A0EC-FEF244B04CD6}" destId="{E3FD330C-C85F-4514-914A-F2A2EF5F2A94}" srcOrd="1" destOrd="0" presId="urn:microsoft.com/office/officeart/2005/8/layout/vProcess5"/>
    <dgm:cxn modelId="{D7371D42-3270-4852-9ABC-126F7F89E4A5}" type="presOf" srcId="{8D8CA4AF-2317-4EC6-B794-1E32F09D132D}" destId="{2DEA1FBF-3213-4D46-B2CC-DB4237F0BAC1}" srcOrd="0" destOrd="0" presId="urn:microsoft.com/office/officeart/2005/8/layout/vProcess5"/>
    <dgm:cxn modelId="{F5924E44-3A73-499E-A260-D9C31AFE8FFE}" type="presOf" srcId="{491960CF-3619-4028-80E9-DFE83110E5C9}" destId="{510BF29A-2D3F-478C-80B9-FFA83BBC5420}" srcOrd="0" destOrd="0" presId="urn:microsoft.com/office/officeart/2005/8/layout/vProcess5"/>
    <dgm:cxn modelId="{00B0C45A-D99A-4851-A4F1-27A0C3B6FFC0}" type="presOf" srcId="{135DFE7E-FBA8-4E5D-A52F-7931427398A4}" destId="{46F99A70-89E3-4F23-941C-5C1091F8E810}" srcOrd="0" destOrd="0" presId="urn:microsoft.com/office/officeart/2005/8/layout/vProcess5"/>
    <dgm:cxn modelId="{48933399-7776-486D-A107-195B619E5321}" type="presOf" srcId="{9AC3E2D3-09DC-41DE-A8FE-572860DCD957}" destId="{0169261E-4D4C-48CE-AFBF-4A02E327EA54}" srcOrd="0" destOrd="0" presId="urn:microsoft.com/office/officeart/2005/8/layout/vProcess5"/>
    <dgm:cxn modelId="{FFDF589F-63ED-4663-A319-63A83B8A5F83}" type="presOf" srcId="{59305CCA-B506-4B81-A0EC-FEF244B04CD6}" destId="{F2DAE528-F988-46FC-9282-129EA41723BA}" srcOrd="0" destOrd="0" presId="urn:microsoft.com/office/officeart/2005/8/layout/vProcess5"/>
    <dgm:cxn modelId="{8221A7A8-79E0-44CD-A017-B1B2577613E4}" type="presOf" srcId="{655EC12D-4A4B-481D-B0FB-D1946A1B987C}" destId="{3AE02459-2756-42A0-85BF-2D18854B5D7B}" srcOrd="0" destOrd="0" presId="urn:microsoft.com/office/officeart/2005/8/layout/vProcess5"/>
    <dgm:cxn modelId="{3CB435B3-0B1F-4228-9ABD-B9CA5F2AF54C}" type="presOf" srcId="{C688D1C9-EA60-406C-BBA4-A8771CA82448}" destId="{9899AFBF-AE4F-4818-95BE-471CC4BA3EAA}" srcOrd="1" destOrd="0" presId="urn:microsoft.com/office/officeart/2005/8/layout/vProcess5"/>
    <dgm:cxn modelId="{DA1E65B6-BF5B-4880-8FF8-E52A137144CC}" srcId="{491960CF-3619-4028-80E9-DFE83110E5C9}" destId="{12412BE2-4C3E-47FB-A422-97ED04E26BF9}" srcOrd="0" destOrd="0" parTransId="{996F7191-8DA9-45D2-8DA7-9CC13471800B}" sibTransId="{135DFE7E-FBA8-4E5D-A52F-7931427398A4}"/>
    <dgm:cxn modelId="{B7F170C7-61B0-473F-9535-DFF12200ECCE}" type="presOf" srcId="{12412BE2-4C3E-47FB-A422-97ED04E26BF9}" destId="{2F4E423A-8F88-42DF-B879-72311ADA5A7B}" srcOrd="0" destOrd="0" presId="urn:microsoft.com/office/officeart/2005/8/layout/vProcess5"/>
    <dgm:cxn modelId="{C56FD0CB-7E65-4C0F-8E49-94180F8125E9}" type="presOf" srcId="{C688D1C9-EA60-406C-BBA4-A8771CA82448}" destId="{F97B8CE3-B7CB-4A68-9058-8812B83B3B51}" srcOrd="0" destOrd="0" presId="urn:microsoft.com/office/officeart/2005/8/layout/vProcess5"/>
    <dgm:cxn modelId="{7F910ECE-FF70-40A2-A943-69AF577432C8}" srcId="{491960CF-3619-4028-80E9-DFE83110E5C9}" destId="{8D8CA4AF-2317-4EC6-B794-1E32F09D132D}" srcOrd="1" destOrd="0" parTransId="{4DD26499-8B6E-4805-9C1A-D997EF908596}" sibTransId="{655EC12D-4A4B-481D-B0FB-D1946A1B987C}"/>
    <dgm:cxn modelId="{6C34EE05-6181-45DC-99F6-1B59844AA021}" type="presParOf" srcId="{510BF29A-2D3F-478C-80B9-FFA83BBC5420}" destId="{9A5C3228-4BF5-49CC-A292-192516ECD48C}" srcOrd="0" destOrd="0" presId="urn:microsoft.com/office/officeart/2005/8/layout/vProcess5"/>
    <dgm:cxn modelId="{496E797E-5AD3-4AD3-91E5-598A71C525FF}" type="presParOf" srcId="{510BF29A-2D3F-478C-80B9-FFA83BBC5420}" destId="{2F4E423A-8F88-42DF-B879-72311ADA5A7B}" srcOrd="1" destOrd="0" presId="urn:microsoft.com/office/officeart/2005/8/layout/vProcess5"/>
    <dgm:cxn modelId="{9C8666FA-129D-4DD7-9550-F00F6B443461}" type="presParOf" srcId="{510BF29A-2D3F-478C-80B9-FFA83BBC5420}" destId="{2DEA1FBF-3213-4D46-B2CC-DB4237F0BAC1}" srcOrd="2" destOrd="0" presId="urn:microsoft.com/office/officeart/2005/8/layout/vProcess5"/>
    <dgm:cxn modelId="{92852E9E-B6D7-4051-A522-6A276BBB9E5F}" type="presParOf" srcId="{510BF29A-2D3F-478C-80B9-FFA83BBC5420}" destId="{F97B8CE3-B7CB-4A68-9058-8812B83B3B51}" srcOrd="3" destOrd="0" presId="urn:microsoft.com/office/officeart/2005/8/layout/vProcess5"/>
    <dgm:cxn modelId="{23CFC769-F732-4A75-9E36-3662A4AFF05E}" type="presParOf" srcId="{510BF29A-2D3F-478C-80B9-FFA83BBC5420}" destId="{F2DAE528-F988-46FC-9282-129EA41723BA}" srcOrd="4" destOrd="0" presId="urn:microsoft.com/office/officeart/2005/8/layout/vProcess5"/>
    <dgm:cxn modelId="{ACE67D0C-8344-4F17-969D-39DD48B132B4}" type="presParOf" srcId="{510BF29A-2D3F-478C-80B9-FFA83BBC5420}" destId="{46F99A70-89E3-4F23-941C-5C1091F8E810}" srcOrd="5" destOrd="0" presId="urn:microsoft.com/office/officeart/2005/8/layout/vProcess5"/>
    <dgm:cxn modelId="{70157086-081A-4187-B4F2-09F427E6ECC9}" type="presParOf" srcId="{510BF29A-2D3F-478C-80B9-FFA83BBC5420}" destId="{3AE02459-2756-42A0-85BF-2D18854B5D7B}" srcOrd="6" destOrd="0" presId="urn:microsoft.com/office/officeart/2005/8/layout/vProcess5"/>
    <dgm:cxn modelId="{ACC23CE3-9C28-4897-88A6-C39E7715D748}" type="presParOf" srcId="{510BF29A-2D3F-478C-80B9-FFA83BBC5420}" destId="{0169261E-4D4C-48CE-AFBF-4A02E327EA54}" srcOrd="7" destOrd="0" presId="urn:microsoft.com/office/officeart/2005/8/layout/vProcess5"/>
    <dgm:cxn modelId="{316157EA-8F1E-4319-BDCC-34F6A3C65D3D}" type="presParOf" srcId="{510BF29A-2D3F-478C-80B9-FFA83BBC5420}" destId="{E6FCB2F9-3680-4271-A826-70BA5CA4F0BC}" srcOrd="8" destOrd="0" presId="urn:microsoft.com/office/officeart/2005/8/layout/vProcess5"/>
    <dgm:cxn modelId="{8D5450FA-D0F1-4993-93C7-1CE3E69EC420}" type="presParOf" srcId="{510BF29A-2D3F-478C-80B9-FFA83BBC5420}" destId="{FBD1FFCF-5958-4DF4-9DA2-66766DFB232A}" srcOrd="9" destOrd="0" presId="urn:microsoft.com/office/officeart/2005/8/layout/vProcess5"/>
    <dgm:cxn modelId="{7C5FB844-69D7-4B11-92D2-574118EE4A97}" type="presParOf" srcId="{510BF29A-2D3F-478C-80B9-FFA83BBC5420}" destId="{9899AFBF-AE4F-4818-95BE-471CC4BA3EAA}" srcOrd="10" destOrd="0" presId="urn:microsoft.com/office/officeart/2005/8/layout/vProcess5"/>
    <dgm:cxn modelId="{E799CBC4-4BAC-4F98-BEB4-A29C119D5B59}" type="presParOf" srcId="{510BF29A-2D3F-478C-80B9-FFA83BBC5420}" destId="{E3FD330C-C85F-4514-914A-F2A2EF5F2A9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F9AEFD-5682-4D21-B05A-1FA9F16D59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E9ADA6-7F5D-4535-81CB-778C6C1E153F}">
      <dgm:prSet/>
      <dgm:spPr/>
      <dgm:t>
        <a:bodyPr/>
        <a:lstStyle/>
        <a:p>
          <a:r>
            <a:rPr lang="en-GB"/>
            <a:t>What type of situations or incidents might the police have to attend where mental health is a consideration? </a:t>
          </a:r>
          <a:endParaRPr lang="en-US"/>
        </a:p>
      </dgm:t>
    </dgm:pt>
    <dgm:pt modelId="{BB4153CD-91C5-4F06-9EF0-AA3A3316C60D}" type="parTrans" cxnId="{B17B5E3B-9B46-493B-B876-422EC26D206F}">
      <dgm:prSet/>
      <dgm:spPr/>
      <dgm:t>
        <a:bodyPr/>
        <a:lstStyle/>
        <a:p>
          <a:endParaRPr lang="en-US"/>
        </a:p>
      </dgm:t>
    </dgm:pt>
    <dgm:pt modelId="{BF56297B-E373-4A58-9196-A34B54D43A01}" type="sibTrans" cxnId="{B17B5E3B-9B46-493B-B876-422EC26D206F}">
      <dgm:prSet/>
      <dgm:spPr/>
      <dgm:t>
        <a:bodyPr/>
        <a:lstStyle/>
        <a:p>
          <a:endParaRPr lang="en-US"/>
        </a:p>
      </dgm:t>
    </dgm:pt>
    <dgm:pt modelId="{C1528B1E-D79E-4BDB-9E68-4AFCE216EB63}">
      <dgm:prSet/>
      <dgm:spPr/>
      <dgm:t>
        <a:bodyPr/>
        <a:lstStyle/>
        <a:p>
          <a:r>
            <a:rPr lang="en-GB"/>
            <a:t>What are the signs and behaviours of someone suffering a mental health episode? </a:t>
          </a:r>
          <a:endParaRPr lang="en-US"/>
        </a:p>
      </dgm:t>
    </dgm:pt>
    <dgm:pt modelId="{04A0CA85-91FF-4622-81A0-206F5562DA3B}" type="parTrans" cxnId="{275E714F-2B87-40E1-BD5E-FF867C05181B}">
      <dgm:prSet/>
      <dgm:spPr/>
      <dgm:t>
        <a:bodyPr/>
        <a:lstStyle/>
        <a:p>
          <a:endParaRPr lang="en-US"/>
        </a:p>
      </dgm:t>
    </dgm:pt>
    <dgm:pt modelId="{6A0AE70A-0A4D-4766-A06E-25D8F5384417}" type="sibTrans" cxnId="{275E714F-2B87-40E1-BD5E-FF867C05181B}">
      <dgm:prSet/>
      <dgm:spPr/>
      <dgm:t>
        <a:bodyPr/>
        <a:lstStyle/>
        <a:p>
          <a:endParaRPr lang="en-US"/>
        </a:p>
      </dgm:t>
    </dgm:pt>
    <dgm:pt modelId="{DBC7F922-B665-4E16-81B9-35413754A194}">
      <dgm:prSet/>
      <dgm:spPr/>
      <dgm:t>
        <a:bodyPr/>
        <a:lstStyle/>
        <a:p>
          <a:r>
            <a:rPr lang="en-GB"/>
            <a:t>What initial support can we offer a person suffering from mental health? </a:t>
          </a:r>
          <a:endParaRPr lang="en-US"/>
        </a:p>
      </dgm:t>
    </dgm:pt>
    <dgm:pt modelId="{DD303F41-2B0E-4E84-86D4-71013E5EA06B}" type="parTrans" cxnId="{CCD2D8EF-38AE-4991-A425-EC77400C3F8D}">
      <dgm:prSet/>
      <dgm:spPr/>
      <dgm:t>
        <a:bodyPr/>
        <a:lstStyle/>
        <a:p>
          <a:endParaRPr lang="en-US"/>
        </a:p>
      </dgm:t>
    </dgm:pt>
    <dgm:pt modelId="{1D326294-3855-424A-AA63-775FAB6FD915}" type="sibTrans" cxnId="{CCD2D8EF-38AE-4991-A425-EC77400C3F8D}">
      <dgm:prSet/>
      <dgm:spPr/>
      <dgm:t>
        <a:bodyPr/>
        <a:lstStyle/>
        <a:p>
          <a:endParaRPr lang="en-US"/>
        </a:p>
      </dgm:t>
    </dgm:pt>
    <dgm:pt modelId="{24B34D9B-9A80-42E4-881B-E32779CD1332}" type="pres">
      <dgm:prSet presAssocID="{C2F9AEFD-5682-4D21-B05A-1FA9F16D5930}" presName="linear" presStyleCnt="0">
        <dgm:presLayoutVars>
          <dgm:animLvl val="lvl"/>
          <dgm:resizeHandles val="exact"/>
        </dgm:presLayoutVars>
      </dgm:prSet>
      <dgm:spPr/>
    </dgm:pt>
    <dgm:pt modelId="{29DDDDF8-C04C-46DF-9EB9-EB42A60A176C}" type="pres">
      <dgm:prSet presAssocID="{6DE9ADA6-7F5D-4535-81CB-778C6C1E153F}" presName="parentText" presStyleLbl="node1" presStyleIdx="0" presStyleCnt="3">
        <dgm:presLayoutVars>
          <dgm:chMax val="0"/>
          <dgm:bulletEnabled val="1"/>
        </dgm:presLayoutVars>
      </dgm:prSet>
      <dgm:spPr/>
    </dgm:pt>
    <dgm:pt modelId="{697FAFEA-4A3E-4513-AD2B-E6181B9A225A}" type="pres">
      <dgm:prSet presAssocID="{BF56297B-E373-4A58-9196-A34B54D43A01}" presName="spacer" presStyleCnt="0"/>
      <dgm:spPr/>
    </dgm:pt>
    <dgm:pt modelId="{EEA2FF5F-981B-48A4-B027-23DCA16B9643}" type="pres">
      <dgm:prSet presAssocID="{C1528B1E-D79E-4BDB-9E68-4AFCE216EB63}" presName="parentText" presStyleLbl="node1" presStyleIdx="1" presStyleCnt="3">
        <dgm:presLayoutVars>
          <dgm:chMax val="0"/>
          <dgm:bulletEnabled val="1"/>
        </dgm:presLayoutVars>
      </dgm:prSet>
      <dgm:spPr/>
    </dgm:pt>
    <dgm:pt modelId="{9B5CB9E6-C8A3-41B0-A5DC-B96EAFC21E52}" type="pres">
      <dgm:prSet presAssocID="{6A0AE70A-0A4D-4766-A06E-25D8F5384417}" presName="spacer" presStyleCnt="0"/>
      <dgm:spPr/>
    </dgm:pt>
    <dgm:pt modelId="{2759AE5C-230C-4926-80ED-B81B0097B88E}" type="pres">
      <dgm:prSet presAssocID="{DBC7F922-B665-4E16-81B9-35413754A194}" presName="parentText" presStyleLbl="node1" presStyleIdx="2" presStyleCnt="3">
        <dgm:presLayoutVars>
          <dgm:chMax val="0"/>
          <dgm:bulletEnabled val="1"/>
        </dgm:presLayoutVars>
      </dgm:prSet>
      <dgm:spPr/>
    </dgm:pt>
  </dgm:ptLst>
  <dgm:cxnLst>
    <dgm:cxn modelId="{B17B5E3B-9B46-493B-B876-422EC26D206F}" srcId="{C2F9AEFD-5682-4D21-B05A-1FA9F16D5930}" destId="{6DE9ADA6-7F5D-4535-81CB-778C6C1E153F}" srcOrd="0" destOrd="0" parTransId="{BB4153CD-91C5-4F06-9EF0-AA3A3316C60D}" sibTransId="{BF56297B-E373-4A58-9196-A34B54D43A01}"/>
    <dgm:cxn modelId="{A75AE669-1805-4613-9278-49300C34A3D6}" type="presOf" srcId="{DBC7F922-B665-4E16-81B9-35413754A194}" destId="{2759AE5C-230C-4926-80ED-B81B0097B88E}" srcOrd="0" destOrd="0" presId="urn:microsoft.com/office/officeart/2005/8/layout/vList2"/>
    <dgm:cxn modelId="{35DBF869-D1EA-4A97-B270-B2728FD3CBEB}" type="presOf" srcId="{C1528B1E-D79E-4BDB-9E68-4AFCE216EB63}" destId="{EEA2FF5F-981B-48A4-B027-23DCA16B9643}" srcOrd="0" destOrd="0" presId="urn:microsoft.com/office/officeart/2005/8/layout/vList2"/>
    <dgm:cxn modelId="{275E714F-2B87-40E1-BD5E-FF867C05181B}" srcId="{C2F9AEFD-5682-4D21-B05A-1FA9F16D5930}" destId="{C1528B1E-D79E-4BDB-9E68-4AFCE216EB63}" srcOrd="1" destOrd="0" parTransId="{04A0CA85-91FF-4622-81A0-206F5562DA3B}" sibTransId="{6A0AE70A-0A4D-4766-A06E-25D8F5384417}"/>
    <dgm:cxn modelId="{1E718DD0-724D-404F-9302-C2C24C88D122}" type="presOf" srcId="{6DE9ADA6-7F5D-4535-81CB-778C6C1E153F}" destId="{29DDDDF8-C04C-46DF-9EB9-EB42A60A176C}" srcOrd="0" destOrd="0" presId="urn:microsoft.com/office/officeart/2005/8/layout/vList2"/>
    <dgm:cxn modelId="{6DA2C4D4-F25A-4ADD-B53C-5CC3997A0F04}" type="presOf" srcId="{C2F9AEFD-5682-4D21-B05A-1FA9F16D5930}" destId="{24B34D9B-9A80-42E4-881B-E32779CD1332}" srcOrd="0" destOrd="0" presId="urn:microsoft.com/office/officeart/2005/8/layout/vList2"/>
    <dgm:cxn modelId="{CCD2D8EF-38AE-4991-A425-EC77400C3F8D}" srcId="{C2F9AEFD-5682-4D21-B05A-1FA9F16D5930}" destId="{DBC7F922-B665-4E16-81B9-35413754A194}" srcOrd="2" destOrd="0" parTransId="{DD303F41-2B0E-4E84-86D4-71013E5EA06B}" sibTransId="{1D326294-3855-424A-AA63-775FAB6FD915}"/>
    <dgm:cxn modelId="{390AEC9B-BBCB-4339-99CB-CEC5326775D5}" type="presParOf" srcId="{24B34D9B-9A80-42E4-881B-E32779CD1332}" destId="{29DDDDF8-C04C-46DF-9EB9-EB42A60A176C}" srcOrd="0" destOrd="0" presId="urn:microsoft.com/office/officeart/2005/8/layout/vList2"/>
    <dgm:cxn modelId="{1CF2C28F-C874-410C-96EA-97570F6F4644}" type="presParOf" srcId="{24B34D9B-9A80-42E4-881B-E32779CD1332}" destId="{697FAFEA-4A3E-4513-AD2B-E6181B9A225A}" srcOrd="1" destOrd="0" presId="urn:microsoft.com/office/officeart/2005/8/layout/vList2"/>
    <dgm:cxn modelId="{29B153F9-1122-4A65-BA58-173281DE09DC}" type="presParOf" srcId="{24B34D9B-9A80-42E4-881B-E32779CD1332}" destId="{EEA2FF5F-981B-48A4-B027-23DCA16B9643}" srcOrd="2" destOrd="0" presId="urn:microsoft.com/office/officeart/2005/8/layout/vList2"/>
    <dgm:cxn modelId="{483939C0-7A21-4101-9DCF-57792E587FAF}" type="presParOf" srcId="{24B34D9B-9A80-42E4-881B-E32779CD1332}" destId="{9B5CB9E6-C8A3-41B0-A5DC-B96EAFC21E52}" srcOrd="3" destOrd="0" presId="urn:microsoft.com/office/officeart/2005/8/layout/vList2"/>
    <dgm:cxn modelId="{B2EBB95F-3426-45A1-AE47-E3EE334F728D}" type="presParOf" srcId="{24B34D9B-9A80-42E4-881B-E32779CD1332}" destId="{2759AE5C-230C-4926-80ED-B81B0097B88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CF88F-3E48-461C-A8A0-359A9B2CE61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BC1252B-7F5A-4853-BDCC-B044326A6C7D}">
      <dgm:prSet/>
      <dgm:spPr/>
      <dgm:t>
        <a:bodyPr/>
        <a:lstStyle/>
        <a:p>
          <a:r>
            <a:rPr lang="en-GB"/>
            <a:t>Experiencing hallucinations or delusional thoughts</a:t>
          </a:r>
          <a:endParaRPr lang="en-US"/>
        </a:p>
      </dgm:t>
    </dgm:pt>
    <dgm:pt modelId="{F8E717B2-E197-450B-8B89-7C8F04EF6773}" type="parTrans" cxnId="{3002656F-9DA9-4C65-947D-217286CF9C7E}">
      <dgm:prSet/>
      <dgm:spPr/>
      <dgm:t>
        <a:bodyPr/>
        <a:lstStyle/>
        <a:p>
          <a:endParaRPr lang="en-US"/>
        </a:p>
      </dgm:t>
    </dgm:pt>
    <dgm:pt modelId="{9D899CE1-5F44-4138-9888-654907606C03}" type="sibTrans" cxnId="{3002656F-9DA9-4C65-947D-217286CF9C7E}">
      <dgm:prSet/>
      <dgm:spPr/>
      <dgm:t>
        <a:bodyPr/>
        <a:lstStyle/>
        <a:p>
          <a:endParaRPr lang="en-US"/>
        </a:p>
      </dgm:t>
    </dgm:pt>
    <dgm:pt modelId="{5061F680-4661-4535-951B-09648514B489}">
      <dgm:prSet/>
      <dgm:spPr/>
      <dgm:t>
        <a:bodyPr/>
        <a:lstStyle/>
        <a:p>
          <a:r>
            <a:rPr lang="en-GB"/>
            <a:t>Disconnected and jumbled speech</a:t>
          </a:r>
          <a:endParaRPr lang="en-US"/>
        </a:p>
      </dgm:t>
    </dgm:pt>
    <dgm:pt modelId="{A343EE2F-88FD-45F9-92E6-1E99B7A4C351}" type="parTrans" cxnId="{22EC9AC3-B33E-4049-9965-6551ADC7473B}">
      <dgm:prSet/>
      <dgm:spPr/>
      <dgm:t>
        <a:bodyPr/>
        <a:lstStyle/>
        <a:p>
          <a:endParaRPr lang="en-US"/>
        </a:p>
      </dgm:t>
    </dgm:pt>
    <dgm:pt modelId="{98BA24DF-1F21-4D5A-ADE4-362FCCD8C157}" type="sibTrans" cxnId="{22EC9AC3-B33E-4049-9965-6551ADC7473B}">
      <dgm:prSet/>
      <dgm:spPr/>
      <dgm:t>
        <a:bodyPr/>
        <a:lstStyle/>
        <a:p>
          <a:endParaRPr lang="en-US"/>
        </a:p>
      </dgm:t>
    </dgm:pt>
    <dgm:pt modelId="{8F84D69C-8F16-431A-9010-950D6A03FC9A}">
      <dgm:prSet/>
      <dgm:spPr/>
      <dgm:t>
        <a:bodyPr/>
        <a:lstStyle/>
        <a:p>
          <a:r>
            <a:rPr lang="en-GB"/>
            <a:t>Memory issues exacerbated by stress and anxiety</a:t>
          </a:r>
          <a:endParaRPr lang="en-US"/>
        </a:p>
      </dgm:t>
    </dgm:pt>
    <dgm:pt modelId="{EC01CBB1-A8BB-4281-A2C8-1E15815A78FD}" type="parTrans" cxnId="{A411BDA2-FAED-4386-958C-E06457F778DC}">
      <dgm:prSet/>
      <dgm:spPr/>
      <dgm:t>
        <a:bodyPr/>
        <a:lstStyle/>
        <a:p>
          <a:endParaRPr lang="en-US"/>
        </a:p>
      </dgm:t>
    </dgm:pt>
    <dgm:pt modelId="{E6CC03D8-5DB2-4C09-9A7B-BA765A44DCE7}" type="sibTrans" cxnId="{A411BDA2-FAED-4386-958C-E06457F778DC}">
      <dgm:prSet/>
      <dgm:spPr/>
      <dgm:t>
        <a:bodyPr/>
        <a:lstStyle/>
        <a:p>
          <a:endParaRPr lang="en-US"/>
        </a:p>
      </dgm:t>
    </dgm:pt>
    <dgm:pt modelId="{E914EE72-D5AA-41DE-AD5F-52F21D2DE06A}">
      <dgm:prSet/>
      <dgm:spPr/>
      <dgm:t>
        <a:bodyPr/>
        <a:lstStyle/>
        <a:p>
          <a:r>
            <a:rPr lang="en-GB"/>
            <a:t>Side affects of medication – slowed thinking, slurred speech</a:t>
          </a:r>
          <a:endParaRPr lang="en-US"/>
        </a:p>
      </dgm:t>
    </dgm:pt>
    <dgm:pt modelId="{2EB739FE-1D49-4041-8C2E-9A5717CAE03B}" type="parTrans" cxnId="{559FBB16-19C7-4419-A2B3-611339740200}">
      <dgm:prSet/>
      <dgm:spPr/>
      <dgm:t>
        <a:bodyPr/>
        <a:lstStyle/>
        <a:p>
          <a:endParaRPr lang="en-US"/>
        </a:p>
      </dgm:t>
    </dgm:pt>
    <dgm:pt modelId="{41E10D19-AB93-475C-A02C-D9E7B8DCE13B}" type="sibTrans" cxnId="{559FBB16-19C7-4419-A2B3-611339740200}">
      <dgm:prSet/>
      <dgm:spPr/>
      <dgm:t>
        <a:bodyPr/>
        <a:lstStyle/>
        <a:p>
          <a:endParaRPr lang="en-US"/>
        </a:p>
      </dgm:t>
    </dgm:pt>
    <dgm:pt modelId="{F2BB9484-4F4B-42DF-86E8-F54311807E82}" type="pres">
      <dgm:prSet presAssocID="{D64CF88F-3E48-461C-A8A0-359A9B2CE61B}" presName="root" presStyleCnt="0">
        <dgm:presLayoutVars>
          <dgm:dir/>
          <dgm:resizeHandles val="exact"/>
        </dgm:presLayoutVars>
      </dgm:prSet>
      <dgm:spPr/>
    </dgm:pt>
    <dgm:pt modelId="{B4E2D5A4-7669-4FF2-A86F-A69DF6255B6D}" type="pres">
      <dgm:prSet presAssocID="{9BC1252B-7F5A-4853-BDCC-B044326A6C7D}" presName="compNode" presStyleCnt="0"/>
      <dgm:spPr/>
    </dgm:pt>
    <dgm:pt modelId="{C3B9699F-0E94-4149-BE11-C990DB87F165}" type="pres">
      <dgm:prSet presAssocID="{9BC1252B-7F5A-4853-BDCC-B044326A6C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D9A2C05-A671-4B6B-A0D0-B426E5B44C38}" type="pres">
      <dgm:prSet presAssocID="{9BC1252B-7F5A-4853-BDCC-B044326A6C7D}" presName="spaceRect" presStyleCnt="0"/>
      <dgm:spPr/>
    </dgm:pt>
    <dgm:pt modelId="{926C83DE-C517-4086-805F-9FD34352A55E}" type="pres">
      <dgm:prSet presAssocID="{9BC1252B-7F5A-4853-BDCC-B044326A6C7D}" presName="textRect" presStyleLbl="revTx" presStyleIdx="0" presStyleCnt="4">
        <dgm:presLayoutVars>
          <dgm:chMax val="1"/>
          <dgm:chPref val="1"/>
        </dgm:presLayoutVars>
      </dgm:prSet>
      <dgm:spPr/>
    </dgm:pt>
    <dgm:pt modelId="{7815884C-518C-4137-8AF3-0E72D0C727D3}" type="pres">
      <dgm:prSet presAssocID="{9D899CE1-5F44-4138-9888-654907606C03}" presName="sibTrans" presStyleCnt="0"/>
      <dgm:spPr/>
    </dgm:pt>
    <dgm:pt modelId="{FCF19404-291D-4C45-8F4F-D38952A417C7}" type="pres">
      <dgm:prSet presAssocID="{5061F680-4661-4535-951B-09648514B489}" presName="compNode" presStyleCnt="0"/>
      <dgm:spPr/>
    </dgm:pt>
    <dgm:pt modelId="{5E8671DE-3D6D-4AA0-8359-C7A38AEF9420}" type="pres">
      <dgm:prSet presAssocID="{5061F680-4661-4535-951B-09648514B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olume"/>
        </a:ext>
      </dgm:extLst>
    </dgm:pt>
    <dgm:pt modelId="{A44E5EC0-6836-40F4-B471-EFCAF71322C0}" type="pres">
      <dgm:prSet presAssocID="{5061F680-4661-4535-951B-09648514B489}" presName="spaceRect" presStyleCnt="0"/>
      <dgm:spPr/>
    </dgm:pt>
    <dgm:pt modelId="{7EEA2227-33FF-45F2-BD62-940C98AC9E01}" type="pres">
      <dgm:prSet presAssocID="{5061F680-4661-4535-951B-09648514B489}" presName="textRect" presStyleLbl="revTx" presStyleIdx="1" presStyleCnt="4">
        <dgm:presLayoutVars>
          <dgm:chMax val="1"/>
          <dgm:chPref val="1"/>
        </dgm:presLayoutVars>
      </dgm:prSet>
      <dgm:spPr/>
    </dgm:pt>
    <dgm:pt modelId="{60F7B782-82AD-418B-B6EC-2A089E6D77E1}" type="pres">
      <dgm:prSet presAssocID="{98BA24DF-1F21-4D5A-ADE4-362FCCD8C157}" presName="sibTrans" presStyleCnt="0"/>
      <dgm:spPr/>
    </dgm:pt>
    <dgm:pt modelId="{8BA121A4-A966-42AE-ABEF-412968661052}" type="pres">
      <dgm:prSet presAssocID="{8F84D69C-8F16-431A-9010-950D6A03FC9A}" presName="compNode" presStyleCnt="0"/>
      <dgm:spPr/>
    </dgm:pt>
    <dgm:pt modelId="{789CCFB6-F138-492C-9445-C301E2682B1A}" type="pres">
      <dgm:prSet presAssocID="{8F84D69C-8F16-431A-9010-950D6A03FC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2E54CB67-4C62-4F60-A801-ACDC56567C7D}" type="pres">
      <dgm:prSet presAssocID="{8F84D69C-8F16-431A-9010-950D6A03FC9A}" presName="spaceRect" presStyleCnt="0"/>
      <dgm:spPr/>
    </dgm:pt>
    <dgm:pt modelId="{F52F277F-B080-4DDA-979F-D9E6D4D702C5}" type="pres">
      <dgm:prSet presAssocID="{8F84D69C-8F16-431A-9010-950D6A03FC9A}" presName="textRect" presStyleLbl="revTx" presStyleIdx="2" presStyleCnt="4">
        <dgm:presLayoutVars>
          <dgm:chMax val="1"/>
          <dgm:chPref val="1"/>
        </dgm:presLayoutVars>
      </dgm:prSet>
      <dgm:spPr/>
    </dgm:pt>
    <dgm:pt modelId="{62A1C244-8DE0-4331-B818-277034EDDC5F}" type="pres">
      <dgm:prSet presAssocID="{E6CC03D8-5DB2-4C09-9A7B-BA765A44DCE7}" presName="sibTrans" presStyleCnt="0"/>
      <dgm:spPr/>
    </dgm:pt>
    <dgm:pt modelId="{C533576A-7D88-47FB-A928-8C87C925E88B}" type="pres">
      <dgm:prSet presAssocID="{E914EE72-D5AA-41DE-AD5F-52F21D2DE06A}" presName="compNode" presStyleCnt="0"/>
      <dgm:spPr/>
    </dgm:pt>
    <dgm:pt modelId="{999AA420-DB88-4643-951C-F7C5EAC81A6F}" type="pres">
      <dgm:prSet presAssocID="{E914EE72-D5AA-41DE-AD5F-52F21D2DE0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347EABDB-6ECE-4E8F-8707-9C77DD147DBA}" type="pres">
      <dgm:prSet presAssocID="{E914EE72-D5AA-41DE-AD5F-52F21D2DE06A}" presName="spaceRect" presStyleCnt="0"/>
      <dgm:spPr/>
    </dgm:pt>
    <dgm:pt modelId="{6D0BC452-1A15-447E-A992-BA490952B489}" type="pres">
      <dgm:prSet presAssocID="{E914EE72-D5AA-41DE-AD5F-52F21D2DE06A}" presName="textRect" presStyleLbl="revTx" presStyleIdx="3" presStyleCnt="4">
        <dgm:presLayoutVars>
          <dgm:chMax val="1"/>
          <dgm:chPref val="1"/>
        </dgm:presLayoutVars>
      </dgm:prSet>
      <dgm:spPr/>
    </dgm:pt>
  </dgm:ptLst>
  <dgm:cxnLst>
    <dgm:cxn modelId="{FC8E2309-D37B-41ED-BD7D-F7999E609A3C}" type="presOf" srcId="{9BC1252B-7F5A-4853-BDCC-B044326A6C7D}" destId="{926C83DE-C517-4086-805F-9FD34352A55E}" srcOrd="0" destOrd="0" presId="urn:microsoft.com/office/officeart/2018/2/layout/IconLabelList"/>
    <dgm:cxn modelId="{559FBB16-19C7-4419-A2B3-611339740200}" srcId="{D64CF88F-3E48-461C-A8A0-359A9B2CE61B}" destId="{E914EE72-D5AA-41DE-AD5F-52F21D2DE06A}" srcOrd="3" destOrd="0" parTransId="{2EB739FE-1D49-4041-8C2E-9A5717CAE03B}" sibTransId="{41E10D19-AB93-475C-A02C-D9E7B8DCE13B}"/>
    <dgm:cxn modelId="{37E8C139-9E45-42FB-9D4B-0634260244DA}" type="presOf" srcId="{5061F680-4661-4535-951B-09648514B489}" destId="{7EEA2227-33FF-45F2-BD62-940C98AC9E01}" srcOrd="0" destOrd="0" presId="urn:microsoft.com/office/officeart/2018/2/layout/IconLabelList"/>
    <dgm:cxn modelId="{3002656F-9DA9-4C65-947D-217286CF9C7E}" srcId="{D64CF88F-3E48-461C-A8A0-359A9B2CE61B}" destId="{9BC1252B-7F5A-4853-BDCC-B044326A6C7D}" srcOrd="0" destOrd="0" parTransId="{F8E717B2-E197-450B-8B89-7C8F04EF6773}" sibTransId="{9D899CE1-5F44-4138-9888-654907606C03}"/>
    <dgm:cxn modelId="{A9F0B47C-0782-4C76-8621-1FE3C86A5174}" type="presOf" srcId="{E914EE72-D5AA-41DE-AD5F-52F21D2DE06A}" destId="{6D0BC452-1A15-447E-A992-BA490952B489}" srcOrd="0" destOrd="0" presId="urn:microsoft.com/office/officeart/2018/2/layout/IconLabelList"/>
    <dgm:cxn modelId="{A411BDA2-FAED-4386-958C-E06457F778DC}" srcId="{D64CF88F-3E48-461C-A8A0-359A9B2CE61B}" destId="{8F84D69C-8F16-431A-9010-950D6A03FC9A}" srcOrd="2" destOrd="0" parTransId="{EC01CBB1-A8BB-4281-A2C8-1E15815A78FD}" sibTransId="{E6CC03D8-5DB2-4C09-9A7B-BA765A44DCE7}"/>
    <dgm:cxn modelId="{2508E9AF-41DA-46AB-84B0-4BC7022EA242}" type="presOf" srcId="{8F84D69C-8F16-431A-9010-950D6A03FC9A}" destId="{F52F277F-B080-4DDA-979F-D9E6D4D702C5}" srcOrd="0" destOrd="0" presId="urn:microsoft.com/office/officeart/2018/2/layout/IconLabelList"/>
    <dgm:cxn modelId="{22EC9AC3-B33E-4049-9965-6551ADC7473B}" srcId="{D64CF88F-3E48-461C-A8A0-359A9B2CE61B}" destId="{5061F680-4661-4535-951B-09648514B489}" srcOrd="1" destOrd="0" parTransId="{A343EE2F-88FD-45F9-92E6-1E99B7A4C351}" sibTransId="{98BA24DF-1F21-4D5A-ADE4-362FCCD8C157}"/>
    <dgm:cxn modelId="{7A93C0EA-BA54-40E2-ABA0-A1D5D48245FC}" type="presOf" srcId="{D64CF88F-3E48-461C-A8A0-359A9B2CE61B}" destId="{F2BB9484-4F4B-42DF-86E8-F54311807E82}" srcOrd="0" destOrd="0" presId="urn:microsoft.com/office/officeart/2018/2/layout/IconLabelList"/>
    <dgm:cxn modelId="{6CFBDFF9-1838-4977-87FD-E717A8356793}" type="presParOf" srcId="{F2BB9484-4F4B-42DF-86E8-F54311807E82}" destId="{B4E2D5A4-7669-4FF2-A86F-A69DF6255B6D}" srcOrd="0" destOrd="0" presId="urn:microsoft.com/office/officeart/2018/2/layout/IconLabelList"/>
    <dgm:cxn modelId="{10E9BC87-5A83-47A8-857C-93567A753AFD}" type="presParOf" srcId="{B4E2D5A4-7669-4FF2-A86F-A69DF6255B6D}" destId="{C3B9699F-0E94-4149-BE11-C990DB87F165}" srcOrd="0" destOrd="0" presId="urn:microsoft.com/office/officeart/2018/2/layout/IconLabelList"/>
    <dgm:cxn modelId="{CA8CC075-DD24-40D5-849E-C9D86D9BA0EA}" type="presParOf" srcId="{B4E2D5A4-7669-4FF2-A86F-A69DF6255B6D}" destId="{4D9A2C05-A671-4B6B-A0D0-B426E5B44C38}" srcOrd="1" destOrd="0" presId="urn:microsoft.com/office/officeart/2018/2/layout/IconLabelList"/>
    <dgm:cxn modelId="{15A15F6B-CB3C-43D9-A74D-2E1A48BEFC4B}" type="presParOf" srcId="{B4E2D5A4-7669-4FF2-A86F-A69DF6255B6D}" destId="{926C83DE-C517-4086-805F-9FD34352A55E}" srcOrd="2" destOrd="0" presId="urn:microsoft.com/office/officeart/2018/2/layout/IconLabelList"/>
    <dgm:cxn modelId="{A0C1D1ED-D56E-4F6F-B141-1A808F9F03FA}" type="presParOf" srcId="{F2BB9484-4F4B-42DF-86E8-F54311807E82}" destId="{7815884C-518C-4137-8AF3-0E72D0C727D3}" srcOrd="1" destOrd="0" presId="urn:microsoft.com/office/officeart/2018/2/layout/IconLabelList"/>
    <dgm:cxn modelId="{18F6B644-10A7-4186-9D9F-73B445FA2262}" type="presParOf" srcId="{F2BB9484-4F4B-42DF-86E8-F54311807E82}" destId="{FCF19404-291D-4C45-8F4F-D38952A417C7}" srcOrd="2" destOrd="0" presId="urn:microsoft.com/office/officeart/2018/2/layout/IconLabelList"/>
    <dgm:cxn modelId="{9C3A40AC-989F-47EF-B60C-251BE6D7D853}" type="presParOf" srcId="{FCF19404-291D-4C45-8F4F-D38952A417C7}" destId="{5E8671DE-3D6D-4AA0-8359-C7A38AEF9420}" srcOrd="0" destOrd="0" presId="urn:microsoft.com/office/officeart/2018/2/layout/IconLabelList"/>
    <dgm:cxn modelId="{B6ABBD10-0198-4AC7-A0F4-828EF327CE97}" type="presParOf" srcId="{FCF19404-291D-4C45-8F4F-D38952A417C7}" destId="{A44E5EC0-6836-40F4-B471-EFCAF71322C0}" srcOrd="1" destOrd="0" presId="urn:microsoft.com/office/officeart/2018/2/layout/IconLabelList"/>
    <dgm:cxn modelId="{01ABEE12-FCEE-48B2-BE91-6306A4C2C1CC}" type="presParOf" srcId="{FCF19404-291D-4C45-8F4F-D38952A417C7}" destId="{7EEA2227-33FF-45F2-BD62-940C98AC9E01}" srcOrd="2" destOrd="0" presId="urn:microsoft.com/office/officeart/2018/2/layout/IconLabelList"/>
    <dgm:cxn modelId="{BC57DDC1-89D2-4B03-B725-0E9B6B819041}" type="presParOf" srcId="{F2BB9484-4F4B-42DF-86E8-F54311807E82}" destId="{60F7B782-82AD-418B-B6EC-2A089E6D77E1}" srcOrd="3" destOrd="0" presId="urn:microsoft.com/office/officeart/2018/2/layout/IconLabelList"/>
    <dgm:cxn modelId="{F7E35FC3-FEAF-4C31-8FF5-F79820074038}" type="presParOf" srcId="{F2BB9484-4F4B-42DF-86E8-F54311807E82}" destId="{8BA121A4-A966-42AE-ABEF-412968661052}" srcOrd="4" destOrd="0" presId="urn:microsoft.com/office/officeart/2018/2/layout/IconLabelList"/>
    <dgm:cxn modelId="{DDAC3EEC-8CC9-4248-845E-1C05D2E702E9}" type="presParOf" srcId="{8BA121A4-A966-42AE-ABEF-412968661052}" destId="{789CCFB6-F138-492C-9445-C301E2682B1A}" srcOrd="0" destOrd="0" presId="urn:microsoft.com/office/officeart/2018/2/layout/IconLabelList"/>
    <dgm:cxn modelId="{DD6F3872-C30B-412A-8859-5586CCE3A434}" type="presParOf" srcId="{8BA121A4-A966-42AE-ABEF-412968661052}" destId="{2E54CB67-4C62-4F60-A801-ACDC56567C7D}" srcOrd="1" destOrd="0" presId="urn:microsoft.com/office/officeart/2018/2/layout/IconLabelList"/>
    <dgm:cxn modelId="{3AA9D40A-1147-4B41-8B7C-EA62A0945E7D}" type="presParOf" srcId="{8BA121A4-A966-42AE-ABEF-412968661052}" destId="{F52F277F-B080-4DDA-979F-D9E6D4D702C5}" srcOrd="2" destOrd="0" presId="urn:microsoft.com/office/officeart/2018/2/layout/IconLabelList"/>
    <dgm:cxn modelId="{21EF4BCB-131D-4840-AE5C-9C9AAE5D0FB3}" type="presParOf" srcId="{F2BB9484-4F4B-42DF-86E8-F54311807E82}" destId="{62A1C244-8DE0-4331-B818-277034EDDC5F}" srcOrd="5" destOrd="0" presId="urn:microsoft.com/office/officeart/2018/2/layout/IconLabelList"/>
    <dgm:cxn modelId="{D97F1450-12E8-4228-86F9-E76AB26631E7}" type="presParOf" srcId="{F2BB9484-4F4B-42DF-86E8-F54311807E82}" destId="{C533576A-7D88-47FB-A928-8C87C925E88B}" srcOrd="6" destOrd="0" presId="urn:microsoft.com/office/officeart/2018/2/layout/IconLabelList"/>
    <dgm:cxn modelId="{0F8E2A6F-B3FA-4474-B0D8-0790DB5513B3}" type="presParOf" srcId="{C533576A-7D88-47FB-A928-8C87C925E88B}" destId="{999AA420-DB88-4643-951C-F7C5EAC81A6F}" srcOrd="0" destOrd="0" presId="urn:microsoft.com/office/officeart/2018/2/layout/IconLabelList"/>
    <dgm:cxn modelId="{8C9083F8-BF97-4D18-AC84-08107329A78E}" type="presParOf" srcId="{C533576A-7D88-47FB-A928-8C87C925E88B}" destId="{347EABDB-6ECE-4E8F-8707-9C77DD147DBA}" srcOrd="1" destOrd="0" presId="urn:microsoft.com/office/officeart/2018/2/layout/IconLabelList"/>
    <dgm:cxn modelId="{C761E42C-9573-49A5-825D-3D9FD74F2040}" type="presParOf" srcId="{C533576A-7D88-47FB-A928-8C87C925E88B}" destId="{6D0BC452-1A15-447E-A992-BA490952B4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DAAAA8-95C2-46B4-9578-A54C6C3B680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AC2615B-73DC-4259-B08F-73241EF28865}">
      <dgm:prSet/>
      <dgm:spPr/>
      <dgm:t>
        <a:bodyPr/>
        <a:lstStyle/>
        <a:p>
          <a:pPr rtl="0"/>
          <a:r>
            <a:rPr lang="en-GB" b="1"/>
            <a:t>Psychotic </a:t>
          </a:r>
          <a:r>
            <a:rPr lang="en-GB" b="1">
              <a:latin typeface="Calibri Light" panose="020F0302020204030204"/>
            </a:rPr>
            <a:t>disorders</a:t>
          </a:r>
          <a:r>
            <a:rPr lang="en-GB">
              <a:latin typeface="Calibri Light" panose="020F0302020204030204"/>
            </a:rPr>
            <a:t> - </a:t>
          </a:r>
          <a:r>
            <a:rPr lang="en-US"/>
            <a:t>schizophrenia Hallucinations [Hearing voices]</a:t>
          </a:r>
          <a:endParaRPr lang="en-US">
            <a:latin typeface="Calibri Light" panose="020F0302020204030204"/>
          </a:endParaRPr>
        </a:p>
      </dgm:t>
    </dgm:pt>
    <dgm:pt modelId="{4E1C2267-37A7-42A6-A884-98073FB386DE}" type="parTrans" cxnId="{B9D4379C-F1D9-45C2-A01B-DEEB42665F99}">
      <dgm:prSet/>
      <dgm:spPr/>
      <dgm:t>
        <a:bodyPr/>
        <a:lstStyle/>
        <a:p>
          <a:endParaRPr lang="en-US"/>
        </a:p>
      </dgm:t>
    </dgm:pt>
    <dgm:pt modelId="{F1CD6349-2F09-4E89-A29A-376ABDE5A540}" type="sibTrans" cxnId="{B9D4379C-F1D9-45C2-A01B-DEEB42665F99}">
      <dgm:prSet/>
      <dgm:spPr/>
      <dgm:t>
        <a:bodyPr/>
        <a:lstStyle/>
        <a:p>
          <a:endParaRPr lang="en-US"/>
        </a:p>
      </dgm:t>
    </dgm:pt>
    <dgm:pt modelId="{B01ECAD0-2A5B-4352-AABB-5F6F1C1AACA1}">
      <dgm:prSet/>
      <dgm:spPr/>
      <dgm:t>
        <a:bodyPr/>
        <a:lstStyle/>
        <a:p>
          <a:pPr rtl="0"/>
          <a:r>
            <a:rPr lang="en-GB"/>
            <a:t>Personality  disorders</a:t>
          </a:r>
          <a:r>
            <a:rPr lang="en-GB">
              <a:latin typeface="Calibri Light" panose="020F0302020204030204"/>
            </a:rPr>
            <a:t> - </a:t>
          </a:r>
          <a:r>
            <a:rPr lang="en-US"/>
            <a:t>deeply ingrained mal-adaptive patterns of behavior</a:t>
          </a:r>
        </a:p>
      </dgm:t>
    </dgm:pt>
    <dgm:pt modelId="{CA706640-CFAE-4A9C-B4D0-FB5D2126D194}" type="parTrans" cxnId="{4D1B69AD-7B80-4E81-9390-EB5ADEBCB755}">
      <dgm:prSet/>
      <dgm:spPr/>
      <dgm:t>
        <a:bodyPr/>
        <a:lstStyle/>
        <a:p>
          <a:endParaRPr lang="en-US"/>
        </a:p>
      </dgm:t>
    </dgm:pt>
    <dgm:pt modelId="{CCF9A04E-F017-4DC3-846E-9998FAD11961}" type="sibTrans" cxnId="{4D1B69AD-7B80-4E81-9390-EB5ADEBCB755}">
      <dgm:prSet/>
      <dgm:spPr/>
      <dgm:t>
        <a:bodyPr/>
        <a:lstStyle/>
        <a:p>
          <a:endParaRPr lang="en-US"/>
        </a:p>
      </dgm:t>
    </dgm:pt>
    <dgm:pt modelId="{6A26DD93-C717-494B-AF76-9642C51B6459}">
      <dgm:prSet/>
      <dgm:spPr/>
      <dgm:t>
        <a:bodyPr/>
        <a:lstStyle/>
        <a:p>
          <a:pPr algn="l" rtl="0"/>
          <a:r>
            <a:rPr lang="en-GB"/>
            <a:t>Anxiety disorders</a:t>
          </a:r>
          <a:r>
            <a:rPr lang="en-GB">
              <a:latin typeface="Calibri Light" panose="020F0302020204030204"/>
            </a:rPr>
            <a:t> -</a:t>
          </a:r>
          <a:r>
            <a:rPr lang="en-US">
              <a:latin typeface="Calibri Light" panose="020F0302020204030204"/>
            </a:rPr>
            <a:t>palpitations, Obsessive</a:t>
          </a:r>
          <a:r>
            <a:rPr lang="en-US"/>
            <a:t> Compulsive disorder</a:t>
          </a:r>
          <a:endParaRPr lang="en-US">
            <a:latin typeface="Calibri Light" panose="020F0302020204030204"/>
          </a:endParaRPr>
        </a:p>
      </dgm:t>
    </dgm:pt>
    <dgm:pt modelId="{AE2CF899-7EA1-4C14-A735-1FA0A966C390}" type="parTrans" cxnId="{636FDE49-6D98-4CDD-A70D-D0A9D365A5B8}">
      <dgm:prSet/>
      <dgm:spPr/>
      <dgm:t>
        <a:bodyPr/>
        <a:lstStyle/>
        <a:p>
          <a:endParaRPr lang="en-US"/>
        </a:p>
      </dgm:t>
    </dgm:pt>
    <dgm:pt modelId="{B1823D7F-B7B8-4618-A7A8-8B00EBB36C9B}" type="sibTrans" cxnId="{636FDE49-6D98-4CDD-A70D-D0A9D365A5B8}">
      <dgm:prSet/>
      <dgm:spPr/>
      <dgm:t>
        <a:bodyPr/>
        <a:lstStyle/>
        <a:p>
          <a:endParaRPr lang="en-US"/>
        </a:p>
      </dgm:t>
    </dgm:pt>
    <dgm:pt modelId="{22B085AB-1337-4E19-A11A-F3B7F6CF88B9}">
      <dgm:prSet phldr="0"/>
      <dgm:spPr/>
      <dgm:t>
        <a:bodyPr/>
        <a:lstStyle/>
        <a:p>
          <a:pPr rtl="0"/>
          <a:r>
            <a:rPr lang="en-GB" b="1" dirty="0">
              <a:latin typeface="Calibri Light" panose="020F0302020204030204"/>
            </a:rPr>
            <a:t>Mood disorders</a:t>
          </a:r>
          <a:r>
            <a:rPr lang="en-GB" dirty="0">
              <a:latin typeface="Calibri Light" panose="020F0302020204030204"/>
            </a:rPr>
            <a:t> - </a:t>
          </a:r>
          <a:r>
            <a:rPr lang="en-US" dirty="0"/>
            <a:t>Depression and bi polar</a:t>
          </a:r>
        </a:p>
      </dgm:t>
    </dgm:pt>
    <dgm:pt modelId="{03CDE7F1-673A-49A1-A4CA-4B0AC11EED2C}" type="parTrans" cxnId="{9D64D055-170B-4331-A456-AC2FD06B6A2C}">
      <dgm:prSet/>
      <dgm:spPr/>
    </dgm:pt>
    <dgm:pt modelId="{1E3725BB-6297-4D51-B78B-DC04FD0D2259}" type="sibTrans" cxnId="{9D64D055-170B-4331-A456-AC2FD06B6A2C}">
      <dgm:prSet/>
      <dgm:spPr/>
    </dgm:pt>
    <dgm:pt modelId="{2A6D5EF7-D5A5-42B4-A254-81BEB4845F1A}">
      <dgm:prSet phldr="0"/>
      <dgm:spPr/>
      <dgm:t>
        <a:bodyPr/>
        <a:lstStyle/>
        <a:p>
          <a:pPr algn="l" rtl="0">
            <a:lnSpc>
              <a:spcPct val="90000"/>
            </a:lnSpc>
          </a:pPr>
          <a:r>
            <a:rPr lang="en-GB">
              <a:latin typeface="Calibri"/>
              <a:cs typeface="Calibri"/>
              <a:hlinkClick xmlns:r="http://schemas.openxmlformats.org/officeDocument/2006/relationships" r:id="rId1"/>
            </a:rPr>
            <a:t>How to spot the signs of mental illness - YouTube</a:t>
          </a:r>
          <a:endParaRPr lang="en-GB"/>
        </a:p>
      </dgm:t>
    </dgm:pt>
    <dgm:pt modelId="{4250963B-5FE0-40BB-8D60-825F08AF52B5}" type="parTrans" cxnId="{AB7FF5AF-B49A-4807-9BE0-088980639D34}">
      <dgm:prSet/>
      <dgm:spPr/>
    </dgm:pt>
    <dgm:pt modelId="{F4572E07-9855-40A2-91C3-F5B573636037}" type="sibTrans" cxnId="{AB7FF5AF-B49A-4807-9BE0-088980639D34}">
      <dgm:prSet/>
      <dgm:spPr/>
    </dgm:pt>
    <dgm:pt modelId="{9A01F12F-C724-4EBE-BBD7-B604B1A0931F}" type="pres">
      <dgm:prSet presAssocID="{AFDAAAA8-95C2-46B4-9578-A54C6C3B680C}" presName="linear" presStyleCnt="0">
        <dgm:presLayoutVars>
          <dgm:animLvl val="lvl"/>
          <dgm:resizeHandles val="exact"/>
        </dgm:presLayoutVars>
      </dgm:prSet>
      <dgm:spPr/>
    </dgm:pt>
    <dgm:pt modelId="{31369D61-2FB7-45A2-A704-3E52B634B039}" type="pres">
      <dgm:prSet presAssocID="{BAC2615B-73DC-4259-B08F-73241EF28865}" presName="parentText" presStyleLbl="node1" presStyleIdx="0" presStyleCnt="5">
        <dgm:presLayoutVars>
          <dgm:chMax val="0"/>
          <dgm:bulletEnabled val="1"/>
        </dgm:presLayoutVars>
      </dgm:prSet>
      <dgm:spPr/>
    </dgm:pt>
    <dgm:pt modelId="{85AA793F-21CB-4099-A045-4E301E41E684}" type="pres">
      <dgm:prSet presAssocID="{F1CD6349-2F09-4E89-A29A-376ABDE5A540}" presName="spacer" presStyleCnt="0"/>
      <dgm:spPr/>
    </dgm:pt>
    <dgm:pt modelId="{A97D300F-2B5C-4671-8C29-6D480752546E}" type="pres">
      <dgm:prSet presAssocID="{22B085AB-1337-4E19-A11A-F3B7F6CF88B9}" presName="parentText" presStyleLbl="node1" presStyleIdx="1" presStyleCnt="5">
        <dgm:presLayoutVars>
          <dgm:chMax val="0"/>
          <dgm:bulletEnabled val="1"/>
        </dgm:presLayoutVars>
      </dgm:prSet>
      <dgm:spPr/>
    </dgm:pt>
    <dgm:pt modelId="{C64BF5D6-3F92-48C8-80A9-D69B9B5BE028}" type="pres">
      <dgm:prSet presAssocID="{1E3725BB-6297-4D51-B78B-DC04FD0D2259}" presName="spacer" presStyleCnt="0"/>
      <dgm:spPr/>
    </dgm:pt>
    <dgm:pt modelId="{605FB209-0131-4656-8AC1-0D1334B21E0C}" type="pres">
      <dgm:prSet presAssocID="{B01ECAD0-2A5B-4352-AABB-5F6F1C1AACA1}" presName="parentText" presStyleLbl="node1" presStyleIdx="2" presStyleCnt="5">
        <dgm:presLayoutVars>
          <dgm:chMax val="0"/>
          <dgm:bulletEnabled val="1"/>
        </dgm:presLayoutVars>
      </dgm:prSet>
      <dgm:spPr/>
    </dgm:pt>
    <dgm:pt modelId="{FE11886A-A2E3-4F37-913F-0A7DA1983A7E}" type="pres">
      <dgm:prSet presAssocID="{CCF9A04E-F017-4DC3-846E-9998FAD11961}" presName="spacer" presStyleCnt="0"/>
      <dgm:spPr/>
    </dgm:pt>
    <dgm:pt modelId="{6D986DB0-88AB-4C32-B431-D42D752ACD07}" type="pres">
      <dgm:prSet presAssocID="{6A26DD93-C717-494B-AF76-9642C51B6459}" presName="parentText" presStyleLbl="node1" presStyleIdx="3" presStyleCnt="5">
        <dgm:presLayoutVars>
          <dgm:chMax val="0"/>
          <dgm:bulletEnabled val="1"/>
        </dgm:presLayoutVars>
      </dgm:prSet>
      <dgm:spPr/>
    </dgm:pt>
    <dgm:pt modelId="{38792B36-5625-4BB2-A514-71AA57C7BBFA}" type="pres">
      <dgm:prSet presAssocID="{B1823D7F-B7B8-4618-A7A8-8B00EBB36C9B}" presName="spacer" presStyleCnt="0"/>
      <dgm:spPr/>
    </dgm:pt>
    <dgm:pt modelId="{D7584AA5-1C5F-4FFB-B04A-F170BB0D65F1}" type="pres">
      <dgm:prSet presAssocID="{2A6D5EF7-D5A5-42B4-A254-81BEB4845F1A}" presName="parentText" presStyleLbl="node1" presStyleIdx="4" presStyleCnt="5">
        <dgm:presLayoutVars>
          <dgm:chMax val="0"/>
          <dgm:bulletEnabled val="1"/>
        </dgm:presLayoutVars>
      </dgm:prSet>
      <dgm:spPr/>
    </dgm:pt>
  </dgm:ptLst>
  <dgm:cxnLst>
    <dgm:cxn modelId="{7B06742B-A675-4CC2-B07C-CD5A9654275B}" type="presOf" srcId="{B01ECAD0-2A5B-4352-AABB-5F6F1C1AACA1}" destId="{605FB209-0131-4656-8AC1-0D1334B21E0C}" srcOrd="0" destOrd="0" presId="urn:microsoft.com/office/officeart/2005/8/layout/vList2"/>
    <dgm:cxn modelId="{636FDE49-6D98-4CDD-A70D-D0A9D365A5B8}" srcId="{AFDAAAA8-95C2-46B4-9578-A54C6C3B680C}" destId="{6A26DD93-C717-494B-AF76-9642C51B6459}" srcOrd="3" destOrd="0" parTransId="{AE2CF899-7EA1-4C14-A735-1FA0A966C390}" sibTransId="{B1823D7F-B7B8-4618-A7A8-8B00EBB36C9B}"/>
    <dgm:cxn modelId="{9D64D055-170B-4331-A456-AC2FD06B6A2C}" srcId="{AFDAAAA8-95C2-46B4-9578-A54C6C3B680C}" destId="{22B085AB-1337-4E19-A11A-F3B7F6CF88B9}" srcOrd="1" destOrd="0" parTransId="{03CDE7F1-673A-49A1-A4CA-4B0AC11EED2C}" sibTransId="{1E3725BB-6297-4D51-B78B-DC04FD0D2259}"/>
    <dgm:cxn modelId="{A501B284-2C40-41DB-99E2-57DE3DC9ED06}" type="presOf" srcId="{AFDAAAA8-95C2-46B4-9578-A54C6C3B680C}" destId="{9A01F12F-C724-4EBE-BBD7-B604B1A0931F}" srcOrd="0" destOrd="0" presId="urn:microsoft.com/office/officeart/2005/8/layout/vList2"/>
    <dgm:cxn modelId="{18092785-6FBF-4782-AA00-5A81533E18FD}" type="presOf" srcId="{2A6D5EF7-D5A5-42B4-A254-81BEB4845F1A}" destId="{D7584AA5-1C5F-4FFB-B04A-F170BB0D65F1}" srcOrd="0" destOrd="0" presId="urn:microsoft.com/office/officeart/2005/8/layout/vList2"/>
    <dgm:cxn modelId="{B9D4379C-F1D9-45C2-A01B-DEEB42665F99}" srcId="{AFDAAAA8-95C2-46B4-9578-A54C6C3B680C}" destId="{BAC2615B-73DC-4259-B08F-73241EF28865}" srcOrd="0" destOrd="0" parTransId="{4E1C2267-37A7-42A6-A884-98073FB386DE}" sibTransId="{F1CD6349-2F09-4E89-A29A-376ABDE5A540}"/>
    <dgm:cxn modelId="{4D1B69AD-7B80-4E81-9390-EB5ADEBCB755}" srcId="{AFDAAAA8-95C2-46B4-9578-A54C6C3B680C}" destId="{B01ECAD0-2A5B-4352-AABB-5F6F1C1AACA1}" srcOrd="2" destOrd="0" parTransId="{CA706640-CFAE-4A9C-B4D0-FB5D2126D194}" sibTransId="{CCF9A04E-F017-4DC3-846E-9998FAD11961}"/>
    <dgm:cxn modelId="{AB7FF5AF-B49A-4807-9BE0-088980639D34}" srcId="{AFDAAAA8-95C2-46B4-9578-A54C6C3B680C}" destId="{2A6D5EF7-D5A5-42B4-A254-81BEB4845F1A}" srcOrd="4" destOrd="0" parTransId="{4250963B-5FE0-40BB-8D60-825F08AF52B5}" sibTransId="{F4572E07-9855-40A2-91C3-F5B573636037}"/>
    <dgm:cxn modelId="{D5166EB9-83EE-45C3-B496-260D510B49DF}" type="presOf" srcId="{BAC2615B-73DC-4259-B08F-73241EF28865}" destId="{31369D61-2FB7-45A2-A704-3E52B634B039}" srcOrd="0" destOrd="0" presId="urn:microsoft.com/office/officeart/2005/8/layout/vList2"/>
    <dgm:cxn modelId="{0B25FBE4-CC22-44BB-80E3-ED3761343F82}" type="presOf" srcId="{6A26DD93-C717-494B-AF76-9642C51B6459}" destId="{6D986DB0-88AB-4C32-B431-D42D752ACD07}" srcOrd="0" destOrd="0" presId="urn:microsoft.com/office/officeart/2005/8/layout/vList2"/>
    <dgm:cxn modelId="{4E47D2ED-305B-4740-83B0-97B4E2C70ED2}" type="presOf" srcId="{22B085AB-1337-4E19-A11A-F3B7F6CF88B9}" destId="{A97D300F-2B5C-4671-8C29-6D480752546E}" srcOrd="0" destOrd="0" presId="urn:microsoft.com/office/officeart/2005/8/layout/vList2"/>
    <dgm:cxn modelId="{8165D1D9-FD88-4A4D-92D9-EA60B2B78002}" type="presParOf" srcId="{9A01F12F-C724-4EBE-BBD7-B604B1A0931F}" destId="{31369D61-2FB7-45A2-A704-3E52B634B039}" srcOrd="0" destOrd="0" presId="urn:microsoft.com/office/officeart/2005/8/layout/vList2"/>
    <dgm:cxn modelId="{87F482BA-C5DF-4A95-8B6D-2B9DC734037E}" type="presParOf" srcId="{9A01F12F-C724-4EBE-BBD7-B604B1A0931F}" destId="{85AA793F-21CB-4099-A045-4E301E41E684}" srcOrd="1" destOrd="0" presId="urn:microsoft.com/office/officeart/2005/8/layout/vList2"/>
    <dgm:cxn modelId="{575CC5BD-782E-49EC-8017-9A367ED9720D}" type="presParOf" srcId="{9A01F12F-C724-4EBE-BBD7-B604B1A0931F}" destId="{A97D300F-2B5C-4671-8C29-6D480752546E}" srcOrd="2" destOrd="0" presId="urn:microsoft.com/office/officeart/2005/8/layout/vList2"/>
    <dgm:cxn modelId="{6C238237-1E45-4D47-B43A-6CB5C53612BD}" type="presParOf" srcId="{9A01F12F-C724-4EBE-BBD7-B604B1A0931F}" destId="{C64BF5D6-3F92-48C8-80A9-D69B9B5BE028}" srcOrd="3" destOrd="0" presId="urn:microsoft.com/office/officeart/2005/8/layout/vList2"/>
    <dgm:cxn modelId="{EA0F00D2-0C8D-4939-8844-5C3E5C9BF195}" type="presParOf" srcId="{9A01F12F-C724-4EBE-BBD7-B604B1A0931F}" destId="{605FB209-0131-4656-8AC1-0D1334B21E0C}" srcOrd="4" destOrd="0" presId="urn:microsoft.com/office/officeart/2005/8/layout/vList2"/>
    <dgm:cxn modelId="{D693AD1C-C6AB-4436-AE0B-FFE6C9638133}" type="presParOf" srcId="{9A01F12F-C724-4EBE-BBD7-B604B1A0931F}" destId="{FE11886A-A2E3-4F37-913F-0A7DA1983A7E}" srcOrd="5" destOrd="0" presId="urn:microsoft.com/office/officeart/2005/8/layout/vList2"/>
    <dgm:cxn modelId="{314A2ECC-D63F-4AD9-8337-CCBF342A7B7E}" type="presParOf" srcId="{9A01F12F-C724-4EBE-BBD7-B604B1A0931F}" destId="{6D986DB0-88AB-4C32-B431-D42D752ACD07}" srcOrd="6" destOrd="0" presId="urn:microsoft.com/office/officeart/2005/8/layout/vList2"/>
    <dgm:cxn modelId="{A087AAE4-EE31-4161-9C60-854C22FF981D}" type="presParOf" srcId="{9A01F12F-C724-4EBE-BBD7-B604B1A0931F}" destId="{38792B36-5625-4BB2-A514-71AA57C7BBFA}" srcOrd="7" destOrd="0" presId="urn:microsoft.com/office/officeart/2005/8/layout/vList2"/>
    <dgm:cxn modelId="{C388B59E-1BEC-4436-BEFA-40AF54124FA7}" type="presParOf" srcId="{9A01F12F-C724-4EBE-BBD7-B604B1A0931F}" destId="{D7584AA5-1C5F-4FFB-B04A-F170BB0D65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4D647C-648F-4D85-AB71-9A58DD5A028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5B52BE3-2C2E-46AC-A9C5-266E5F4D690D}">
      <dgm:prSet/>
      <dgm:spPr/>
      <dgm:t>
        <a:bodyPr/>
        <a:lstStyle/>
        <a:p>
          <a:r>
            <a:rPr lang="en-GB"/>
            <a:t>Police Stations/Custody Suites are classified as a place of safety for S136 </a:t>
          </a:r>
          <a:endParaRPr lang="en-US"/>
        </a:p>
      </dgm:t>
    </dgm:pt>
    <dgm:pt modelId="{DA9242D2-99DE-4C0E-9CAF-B00A48A0EB21}" type="parTrans" cxnId="{191A8858-BC4E-4E8B-AD41-E4E456BC4D09}">
      <dgm:prSet/>
      <dgm:spPr/>
      <dgm:t>
        <a:bodyPr/>
        <a:lstStyle/>
        <a:p>
          <a:endParaRPr lang="en-US"/>
        </a:p>
      </dgm:t>
    </dgm:pt>
    <dgm:pt modelId="{B2DDD5B0-C77F-4B04-9C7A-34DD3A1C8099}" type="sibTrans" cxnId="{191A8858-BC4E-4E8B-AD41-E4E456BC4D09}">
      <dgm:prSet/>
      <dgm:spPr/>
      <dgm:t>
        <a:bodyPr/>
        <a:lstStyle/>
        <a:p>
          <a:endParaRPr lang="en-US"/>
        </a:p>
      </dgm:t>
    </dgm:pt>
    <dgm:pt modelId="{A22C358C-02CC-4F50-A805-3B16A337AF60}">
      <dgm:prSet/>
      <dgm:spPr/>
      <dgm:t>
        <a:bodyPr/>
        <a:lstStyle/>
        <a:p>
          <a:r>
            <a:rPr lang="en-GB"/>
            <a:t>However, they are a last resort and should only be used in certain situations. </a:t>
          </a:r>
          <a:endParaRPr lang="en-US"/>
        </a:p>
      </dgm:t>
    </dgm:pt>
    <dgm:pt modelId="{0C462DBD-8C24-464E-9770-FE81F0385B6C}" type="parTrans" cxnId="{AEAA7F69-4B51-4AA7-81C8-E16520131694}">
      <dgm:prSet/>
      <dgm:spPr/>
      <dgm:t>
        <a:bodyPr/>
        <a:lstStyle/>
        <a:p>
          <a:endParaRPr lang="en-US"/>
        </a:p>
      </dgm:t>
    </dgm:pt>
    <dgm:pt modelId="{79D86601-CF98-4B4A-838F-8DB7D1863910}" type="sibTrans" cxnId="{AEAA7F69-4B51-4AA7-81C8-E16520131694}">
      <dgm:prSet/>
      <dgm:spPr/>
      <dgm:t>
        <a:bodyPr/>
        <a:lstStyle/>
        <a:p>
          <a:endParaRPr lang="en-US"/>
        </a:p>
      </dgm:t>
    </dgm:pt>
    <dgm:pt modelId="{37C4030A-B836-4977-BCAE-A015599D7140}">
      <dgm:prSet/>
      <dgm:spPr/>
      <dgm:t>
        <a:bodyPr/>
        <a:lstStyle/>
        <a:p>
          <a:r>
            <a:rPr lang="en-GB"/>
            <a:t>i.e. If the prisoner is extremely violent and it’s not practical to take them to hospital</a:t>
          </a:r>
          <a:endParaRPr lang="en-US"/>
        </a:p>
      </dgm:t>
    </dgm:pt>
    <dgm:pt modelId="{BFA56BDF-BDF0-47C1-B713-E33BEE0B7569}" type="parTrans" cxnId="{B21EDD60-3E7D-44C9-BF76-3EEFF7194EBA}">
      <dgm:prSet/>
      <dgm:spPr/>
      <dgm:t>
        <a:bodyPr/>
        <a:lstStyle/>
        <a:p>
          <a:endParaRPr lang="en-US"/>
        </a:p>
      </dgm:t>
    </dgm:pt>
    <dgm:pt modelId="{380C6C16-914E-456E-9B0F-57683067658D}" type="sibTrans" cxnId="{B21EDD60-3E7D-44C9-BF76-3EEFF7194EBA}">
      <dgm:prSet/>
      <dgm:spPr/>
      <dgm:t>
        <a:bodyPr/>
        <a:lstStyle/>
        <a:p>
          <a:endParaRPr lang="en-US"/>
        </a:p>
      </dgm:t>
    </dgm:pt>
    <dgm:pt modelId="{0A6645DF-7D0A-404B-BF44-7227F9C9550C}" type="pres">
      <dgm:prSet presAssocID="{674D647C-648F-4D85-AB71-9A58DD5A028A}" presName="linear" presStyleCnt="0">
        <dgm:presLayoutVars>
          <dgm:animLvl val="lvl"/>
          <dgm:resizeHandles val="exact"/>
        </dgm:presLayoutVars>
      </dgm:prSet>
      <dgm:spPr/>
    </dgm:pt>
    <dgm:pt modelId="{763CA1C9-AF0E-4F86-AE48-D0F0AEBD3377}" type="pres">
      <dgm:prSet presAssocID="{05B52BE3-2C2E-46AC-A9C5-266E5F4D690D}" presName="parentText" presStyleLbl="node1" presStyleIdx="0" presStyleCnt="3">
        <dgm:presLayoutVars>
          <dgm:chMax val="0"/>
          <dgm:bulletEnabled val="1"/>
        </dgm:presLayoutVars>
      </dgm:prSet>
      <dgm:spPr/>
    </dgm:pt>
    <dgm:pt modelId="{4E6AE611-A4B6-45E2-9E8A-6CA9B15EFD1D}" type="pres">
      <dgm:prSet presAssocID="{B2DDD5B0-C77F-4B04-9C7A-34DD3A1C8099}" presName="spacer" presStyleCnt="0"/>
      <dgm:spPr/>
    </dgm:pt>
    <dgm:pt modelId="{BD932C9E-29B3-4387-B3B1-1835C7435230}" type="pres">
      <dgm:prSet presAssocID="{A22C358C-02CC-4F50-A805-3B16A337AF60}" presName="parentText" presStyleLbl="node1" presStyleIdx="1" presStyleCnt="3">
        <dgm:presLayoutVars>
          <dgm:chMax val="0"/>
          <dgm:bulletEnabled val="1"/>
        </dgm:presLayoutVars>
      </dgm:prSet>
      <dgm:spPr/>
    </dgm:pt>
    <dgm:pt modelId="{C9B1BCC1-4DC3-48A9-AF1B-D6F46C9F356D}" type="pres">
      <dgm:prSet presAssocID="{79D86601-CF98-4B4A-838F-8DB7D1863910}" presName="spacer" presStyleCnt="0"/>
      <dgm:spPr/>
    </dgm:pt>
    <dgm:pt modelId="{9441E9BD-6780-49DF-92ED-E2A56CF87B1B}" type="pres">
      <dgm:prSet presAssocID="{37C4030A-B836-4977-BCAE-A015599D7140}" presName="parentText" presStyleLbl="node1" presStyleIdx="2" presStyleCnt="3">
        <dgm:presLayoutVars>
          <dgm:chMax val="0"/>
          <dgm:bulletEnabled val="1"/>
        </dgm:presLayoutVars>
      </dgm:prSet>
      <dgm:spPr/>
    </dgm:pt>
  </dgm:ptLst>
  <dgm:cxnLst>
    <dgm:cxn modelId="{D5B79201-4313-4E8A-8888-3179BCE74CB2}" type="presOf" srcId="{05B52BE3-2C2E-46AC-A9C5-266E5F4D690D}" destId="{763CA1C9-AF0E-4F86-AE48-D0F0AEBD3377}" srcOrd="0" destOrd="0" presId="urn:microsoft.com/office/officeart/2005/8/layout/vList2"/>
    <dgm:cxn modelId="{0E37B804-7088-4DBC-BF8E-B9F723E7B796}" type="presOf" srcId="{37C4030A-B836-4977-BCAE-A015599D7140}" destId="{9441E9BD-6780-49DF-92ED-E2A56CF87B1B}" srcOrd="0" destOrd="0" presId="urn:microsoft.com/office/officeart/2005/8/layout/vList2"/>
    <dgm:cxn modelId="{E7596417-51DA-4699-9F18-77989F786841}" type="presOf" srcId="{A22C358C-02CC-4F50-A805-3B16A337AF60}" destId="{BD932C9E-29B3-4387-B3B1-1835C7435230}" srcOrd="0" destOrd="0" presId="urn:microsoft.com/office/officeart/2005/8/layout/vList2"/>
    <dgm:cxn modelId="{B21EDD60-3E7D-44C9-BF76-3EEFF7194EBA}" srcId="{674D647C-648F-4D85-AB71-9A58DD5A028A}" destId="{37C4030A-B836-4977-BCAE-A015599D7140}" srcOrd="2" destOrd="0" parTransId="{BFA56BDF-BDF0-47C1-B713-E33BEE0B7569}" sibTransId="{380C6C16-914E-456E-9B0F-57683067658D}"/>
    <dgm:cxn modelId="{AEAA7F69-4B51-4AA7-81C8-E16520131694}" srcId="{674D647C-648F-4D85-AB71-9A58DD5A028A}" destId="{A22C358C-02CC-4F50-A805-3B16A337AF60}" srcOrd="1" destOrd="0" parTransId="{0C462DBD-8C24-464E-9770-FE81F0385B6C}" sibTransId="{79D86601-CF98-4B4A-838F-8DB7D1863910}"/>
    <dgm:cxn modelId="{191A8858-BC4E-4E8B-AD41-E4E456BC4D09}" srcId="{674D647C-648F-4D85-AB71-9A58DD5A028A}" destId="{05B52BE3-2C2E-46AC-A9C5-266E5F4D690D}" srcOrd="0" destOrd="0" parTransId="{DA9242D2-99DE-4C0E-9CAF-B00A48A0EB21}" sibTransId="{B2DDD5B0-C77F-4B04-9C7A-34DD3A1C8099}"/>
    <dgm:cxn modelId="{6F4923C0-E5B7-4B8B-8219-1A6067E453E6}" type="presOf" srcId="{674D647C-648F-4D85-AB71-9A58DD5A028A}" destId="{0A6645DF-7D0A-404B-BF44-7227F9C9550C}" srcOrd="0" destOrd="0" presId="urn:microsoft.com/office/officeart/2005/8/layout/vList2"/>
    <dgm:cxn modelId="{7DC4E0B0-3C15-4740-B09F-C1B9DFD7FA6D}" type="presParOf" srcId="{0A6645DF-7D0A-404B-BF44-7227F9C9550C}" destId="{763CA1C9-AF0E-4F86-AE48-D0F0AEBD3377}" srcOrd="0" destOrd="0" presId="urn:microsoft.com/office/officeart/2005/8/layout/vList2"/>
    <dgm:cxn modelId="{A0036990-45C3-4DAD-9C36-5ABC0DD7B92A}" type="presParOf" srcId="{0A6645DF-7D0A-404B-BF44-7227F9C9550C}" destId="{4E6AE611-A4B6-45E2-9E8A-6CA9B15EFD1D}" srcOrd="1" destOrd="0" presId="urn:microsoft.com/office/officeart/2005/8/layout/vList2"/>
    <dgm:cxn modelId="{0421C3B5-E22A-4407-A30D-156609954A35}" type="presParOf" srcId="{0A6645DF-7D0A-404B-BF44-7227F9C9550C}" destId="{BD932C9E-29B3-4387-B3B1-1835C7435230}" srcOrd="2" destOrd="0" presId="urn:microsoft.com/office/officeart/2005/8/layout/vList2"/>
    <dgm:cxn modelId="{CEA53D91-0481-42FF-B1AD-6563EC0184E1}" type="presParOf" srcId="{0A6645DF-7D0A-404B-BF44-7227F9C9550C}" destId="{C9B1BCC1-4DC3-48A9-AF1B-D6F46C9F356D}" srcOrd="3" destOrd="0" presId="urn:microsoft.com/office/officeart/2005/8/layout/vList2"/>
    <dgm:cxn modelId="{5C5DF6C4-F702-445D-BF82-07CC9BBFDC85}" type="presParOf" srcId="{0A6645DF-7D0A-404B-BF44-7227F9C9550C}" destId="{9441E9BD-6780-49DF-92ED-E2A56CF87B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a:solidFill>
                <a:schemeClr val="tx1"/>
              </a:solidFill>
              <a:cs typeface="Arial" panose="020B0604020202020204" pitchFamily="34" charset="0"/>
            </a:rPr>
            <a:t>If they CANNOT understand information given to them about the decision to be made</a:t>
          </a:r>
          <a:endParaRPr lang="en-GB" b="1">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6EDE72-859F-447D-85F4-CA1FF7A27092}" type="doc">
      <dgm:prSet loTypeId="urn:microsoft.com/office/officeart/2005/8/layout/process1" loCatId="process" qsTypeId="urn:microsoft.com/office/officeart/2005/8/quickstyle/simple1" qsCatId="simple" csTypeId="urn:microsoft.com/office/officeart/2005/8/colors/accent2_2" csCatId="accent2" phldr="1"/>
      <dgm:spPr/>
    </dgm:pt>
    <dgm:pt modelId="{39383BE0-8227-4EB6-99A2-B193D0419AAC}">
      <dgm:prSet phldrT="[Text]" custT="1"/>
      <dgm:spPr/>
      <dgm:t>
        <a:bodyPr/>
        <a:lstStyle/>
        <a:p>
          <a:r>
            <a:rPr lang="en-GB" sz="2800">
              <a:solidFill>
                <a:schemeClr val="tx1"/>
              </a:solidFill>
            </a:rPr>
            <a:t>Restraint in any position INCREASES RISK</a:t>
          </a:r>
        </a:p>
      </dgm:t>
    </dgm:pt>
    <dgm:pt modelId="{B006B2C6-0082-497F-A29B-EED07C0460D8}" type="parTrans" cxnId="{C168626E-3588-4CFC-AFB4-1B70ECCE29CF}">
      <dgm:prSet/>
      <dgm:spPr/>
      <dgm:t>
        <a:bodyPr/>
        <a:lstStyle/>
        <a:p>
          <a:endParaRPr lang="en-GB"/>
        </a:p>
      </dgm:t>
    </dgm:pt>
    <dgm:pt modelId="{9A066D06-D598-45F2-908B-A1847ED581DB}" type="sibTrans" cxnId="{C168626E-3588-4CFC-AFB4-1B70ECCE29CF}">
      <dgm:prSet/>
      <dgm:spPr/>
      <dgm:t>
        <a:bodyPr/>
        <a:lstStyle/>
        <a:p>
          <a:endParaRPr lang="en-GB"/>
        </a:p>
      </dgm:t>
    </dgm:pt>
    <dgm:pt modelId="{A0C02353-5476-49D8-87D8-DE9642082068}">
      <dgm:prSet phldrT="[Text]" custT="1"/>
      <dgm:spPr/>
      <dgm:t>
        <a:bodyPr/>
        <a:lstStyle/>
        <a:p>
          <a:r>
            <a:rPr lang="en-GB" sz="2800">
              <a:solidFill>
                <a:schemeClr val="tx1"/>
              </a:solidFill>
            </a:rPr>
            <a:t>Restraint of a person taking anti-psychotic drugs INCREASES THE RISK of Sudden Death Syndrome</a:t>
          </a:r>
        </a:p>
      </dgm:t>
    </dgm:pt>
    <dgm:pt modelId="{64D63F7E-3311-48F8-B7B0-35153C50C609}" type="parTrans" cxnId="{14389683-DE2A-47FB-B415-0A040E067C06}">
      <dgm:prSet/>
      <dgm:spPr/>
      <dgm:t>
        <a:bodyPr/>
        <a:lstStyle/>
        <a:p>
          <a:endParaRPr lang="en-GB"/>
        </a:p>
      </dgm:t>
    </dgm:pt>
    <dgm:pt modelId="{E74D2AD3-7A80-4BFE-A2C0-950355443E7A}" type="sibTrans" cxnId="{14389683-DE2A-47FB-B415-0A040E067C06}">
      <dgm:prSet/>
      <dgm:spPr/>
      <dgm:t>
        <a:bodyPr/>
        <a:lstStyle/>
        <a:p>
          <a:endParaRPr lang="en-GB"/>
        </a:p>
      </dgm:t>
    </dgm:pt>
    <dgm:pt modelId="{E5FD3B80-97B6-45DA-9BBC-F7426302FEDB}">
      <dgm:prSet phldrT="[Text]" custT="1"/>
      <dgm:spPr/>
      <dgm:t>
        <a:bodyPr/>
        <a:lstStyle/>
        <a:p>
          <a:r>
            <a:rPr lang="en-GB" sz="2800">
              <a:solidFill>
                <a:schemeClr val="tx1"/>
              </a:solidFill>
            </a:rPr>
            <a:t>Prolonged Restraint take to A&amp;E for medical check</a:t>
          </a:r>
        </a:p>
      </dgm:t>
    </dgm:pt>
    <dgm:pt modelId="{1D89A963-7B99-4026-AC61-77BBE865F031}" type="parTrans" cxnId="{9FA6D9BB-DB1F-43EC-96DB-FC4869D7225B}">
      <dgm:prSet/>
      <dgm:spPr/>
      <dgm:t>
        <a:bodyPr/>
        <a:lstStyle/>
        <a:p>
          <a:endParaRPr lang="en-GB"/>
        </a:p>
      </dgm:t>
    </dgm:pt>
    <dgm:pt modelId="{641CDC59-1EF4-4447-A5BD-B875B82179C9}" type="sibTrans" cxnId="{9FA6D9BB-DB1F-43EC-96DB-FC4869D7225B}">
      <dgm:prSet/>
      <dgm:spPr/>
      <dgm:t>
        <a:bodyPr/>
        <a:lstStyle/>
        <a:p>
          <a:endParaRPr lang="en-GB"/>
        </a:p>
      </dgm:t>
    </dgm:pt>
    <dgm:pt modelId="{5ED84606-3770-4965-B481-5D4EA5DA036B}" type="pres">
      <dgm:prSet presAssocID="{E96EDE72-859F-447D-85F4-CA1FF7A27092}" presName="Name0" presStyleCnt="0">
        <dgm:presLayoutVars>
          <dgm:dir/>
          <dgm:resizeHandles val="exact"/>
        </dgm:presLayoutVars>
      </dgm:prSet>
      <dgm:spPr/>
    </dgm:pt>
    <dgm:pt modelId="{2299A12B-21E4-405B-9DF3-89CFA2ABD8C7}" type="pres">
      <dgm:prSet presAssocID="{39383BE0-8227-4EB6-99A2-B193D0419AAC}" presName="node" presStyleLbl="node1" presStyleIdx="0" presStyleCnt="3">
        <dgm:presLayoutVars>
          <dgm:bulletEnabled val="1"/>
        </dgm:presLayoutVars>
      </dgm:prSet>
      <dgm:spPr/>
    </dgm:pt>
    <dgm:pt modelId="{3DC396CA-1105-466B-8D18-C27C58D172EE}" type="pres">
      <dgm:prSet presAssocID="{9A066D06-D598-45F2-908B-A1847ED581DB}" presName="sibTrans" presStyleLbl="sibTrans2D1" presStyleIdx="0" presStyleCnt="2"/>
      <dgm:spPr/>
    </dgm:pt>
    <dgm:pt modelId="{00EE7DC4-6097-4B40-BA66-72986E0893F5}" type="pres">
      <dgm:prSet presAssocID="{9A066D06-D598-45F2-908B-A1847ED581DB}" presName="connectorText" presStyleLbl="sibTrans2D1" presStyleIdx="0" presStyleCnt="2"/>
      <dgm:spPr/>
    </dgm:pt>
    <dgm:pt modelId="{875D909D-0AE2-43F2-B057-1551DF872D6D}" type="pres">
      <dgm:prSet presAssocID="{A0C02353-5476-49D8-87D8-DE9642082068}" presName="node" presStyleLbl="node1" presStyleIdx="1" presStyleCnt="3">
        <dgm:presLayoutVars>
          <dgm:bulletEnabled val="1"/>
        </dgm:presLayoutVars>
      </dgm:prSet>
      <dgm:spPr/>
    </dgm:pt>
    <dgm:pt modelId="{4D27D3A9-A71C-4FB3-B539-CC1B3B921466}" type="pres">
      <dgm:prSet presAssocID="{E74D2AD3-7A80-4BFE-A2C0-950355443E7A}" presName="sibTrans" presStyleLbl="sibTrans2D1" presStyleIdx="1" presStyleCnt="2"/>
      <dgm:spPr/>
    </dgm:pt>
    <dgm:pt modelId="{B3241F5F-904C-4B6E-B579-5D1B319E5CEE}" type="pres">
      <dgm:prSet presAssocID="{E74D2AD3-7A80-4BFE-A2C0-950355443E7A}" presName="connectorText" presStyleLbl="sibTrans2D1" presStyleIdx="1" presStyleCnt="2"/>
      <dgm:spPr/>
    </dgm:pt>
    <dgm:pt modelId="{A0C2E134-F289-44B1-8C1A-5768AF18C77A}" type="pres">
      <dgm:prSet presAssocID="{E5FD3B80-97B6-45DA-9BBC-F7426302FEDB}" presName="node" presStyleLbl="node1" presStyleIdx="2" presStyleCnt="3">
        <dgm:presLayoutVars>
          <dgm:bulletEnabled val="1"/>
        </dgm:presLayoutVars>
      </dgm:prSet>
      <dgm:spPr/>
    </dgm:pt>
  </dgm:ptLst>
  <dgm:cxnLst>
    <dgm:cxn modelId="{087F8707-FE58-42CD-8F0A-2365816A84F2}" type="presOf" srcId="{9A066D06-D598-45F2-908B-A1847ED581DB}" destId="{00EE7DC4-6097-4B40-BA66-72986E0893F5}" srcOrd="1" destOrd="0" presId="urn:microsoft.com/office/officeart/2005/8/layout/process1"/>
    <dgm:cxn modelId="{DCE79C1E-D99A-4FDB-8BD3-18D4A7A9C88D}" type="presOf" srcId="{E96EDE72-859F-447D-85F4-CA1FF7A27092}" destId="{5ED84606-3770-4965-B481-5D4EA5DA036B}" srcOrd="0" destOrd="0" presId="urn:microsoft.com/office/officeart/2005/8/layout/process1"/>
    <dgm:cxn modelId="{0409846A-9B3A-4291-A0F3-8593EC78D50C}" type="presOf" srcId="{E74D2AD3-7A80-4BFE-A2C0-950355443E7A}" destId="{B3241F5F-904C-4B6E-B579-5D1B319E5CEE}" srcOrd="1" destOrd="0" presId="urn:microsoft.com/office/officeart/2005/8/layout/process1"/>
    <dgm:cxn modelId="{C168626E-3588-4CFC-AFB4-1B70ECCE29CF}" srcId="{E96EDE72-859F-447D-85F4-CA1FF7A27092}" destId="{39383BE0-8227-4EB6-99A2-B193D0419AAC}" srcOrd="0" destOrd="0" parTransId="{B006B2C6-0082-497F-A29B-EED07C0460D8}" sibTransId="{9A066D06-D598-45F2-908B-A1847ED581DB}"/>
    <dgm:cxn modelId="{DCDE2252-1133-4241-9251-6D53A2B3C6AB}" type="presOf" srcId="{39383BE0-8227-4EB6-99A2-B193D0419AAC}" destId="{2299A12B-21E4-405B-9DF3-89CFA2ABD8C7}" srcOrd="0" destOrd="0" presId="urn:microsoft.com/office/officeart/2005/8/layout/process1"/>
    <dgm:cxn modelId="{37F6F57D-2D2E-4158-A6F7-22DB66F52085}" type="presOf" srcId="{E5FD3B80-97B6-45DA-9BBC-F7426302FEDB}" destId="{A0C2E134-F289-44B1-8C1A-5768AF18C77A}" srcOrd="0" destOrd="0" presId="urn:microsoft.com/office/officeart/2005/8/layout/process1"/>
    <dgm:cxn modelId="{14389683-DE2A-47FB-B415-0A040E067C06}" srcId="{E96EDE72-859F-447D-85F4-CA1FF7A27092}" destId="{A0C02353-5476-49D8-87D8-DE9642082068}" srcOrd="1" destOrd="0" parTransId="{64D63F7E-3311-48F8-B7B0-35153C50C609}" sibTransId="{E74D2AD3-7A80-4BFE-A2C0-950355443E7A}"/>
    <dgm:cxn modelId="{9FA6D9BB-DB1F-43EC-96DB-FC4869D7225B}" srcId="{E96EDE72-859F-447D-85F4-CA1FF7A27092}" destId="{E5FD3B80-97B6-45DA-9BBC-F7426302FEDB}" srcOrd="2" destOrd="0" parTransId="{1D89A963-7B99-4026-AC61-77BBE865F031}" sibTransId="{641CDC59-1EF4-4447-A5BD-B875B82179C9}"/>
    <dgm:cxn modelId="{F9AB57BC-3B21-4C89-8E3D-FA22B6F5DE1E}" type="presOf" srcId="{A0C02353-5476-49D8-87D8-DE9642082068}" destId="{875D909D-0AE2-43F2-B057-1551DF872D6D}" srcOrd="0" destOrd="0" presId="urn:microsoft.com/office/officeart/2005/8/layout/process1"/>
    <dgm:cxn modelId="{881BCEBC-47D6-473D-8BE9-A31D916F6F9C}" type="presOf" srcId="{E74D2AD3-7A80-4BFE-A2C0-950355443E7A}" destId="{4D27D3A9-A71C-4FB3-B539-CC1B3B921466}" srcOrd="0" destOrd="0" presId="urn:microsoft.com/office/officeart/2005/8/layout/process1"/>
    <dgm:cxn modelId="{489339F1-CC1B-4BF5-8B15-7C73DA4858B8}" type="presOf" srcId="{9A066D06-D598-45F2-908B-A1847ED581DB}" destId="{3DC396CA-1105-466B-8D18-C27C58D172EE}" srcOrd="0" destOrd="0" presId="urn:microsoft.com/office/officeart/2005/8/layout/process1"/>
    <dgm:cxn modelId="{DDD96DB4-3AA0-4D91-B11F-A69636200EFA}" type="presParOf" srcId="{5ED84606-3770-4965-B481-5D4EA5DA036B}" destId="{2299A12B-21E4-405B-9DF3-89CFA2ABD8C7}" srcOrd="0" destOrd="0" presId="urn:microsoft.com/office/officeart/2005/8/layout/process1"/>
    <dgm:cxn modelId="{0D7E3500-2674-416E-A8DA-B14F79F7718F}" type="presParOf" srcId="{5ED84606-3770-4965-B481-5D4EA5DA036B}" destId="{3DC396CA-1105-466B-8D18-C27C58D172EE}" srcOrd="1" destOrd="0" presId="urn:microsoft.com/office/officeart/2005/8/layout/process1"/>
    <dgm:cxn modelId="{08F9B24C-9F93-4BBD-B404-1AEF602A0644}" type="presParOf" srcId="{3DC396CA-1105-466B-8D18-C27C58D172EE}" destId="{00EE7DC4-6097-4B40-BA66-72986E0893F5}" srcOrd="0" destOrd="0" presId="urn:microsoft.com/office/officeart/2005/8/layout/process1"/>
    <dgm:cxn modelId="{64101770-797E-436A-BDC6-F793A699F963}" type="presParOf" srcId="{5ED84606-3770-4965-B481-5D4EA5DA036B}" destId="{875D909D-0AE2-43F2-B057-1551DF872D6D}" srcOrd="2" destOrd="0" presId="urn:microsoft.com/office/officeart/2005/8/layout/process1"/>
    <dgm:cxn modelId="{7FE0C952-26D4-4A21-BA76-90BE28CB5F3F}" type="presParOf" srcId="{5ED84606-3770-4965-B481-5D4EA5DA036B}" destId="{4D27D3A9-A71C-4FB3-B539-CC1B3B921466}" srcOrd="3" destOrd="0" presId="urn:microsoft.com/office/officeart/2005/8/layout/process1"/>
    <dgm:cxn modelId="{536F82B7-3A2B-4098-B150-E8FD2EBB9EEF}" type="presParOf" srcId="{4D27D3A9-A71C-4FB3-B539-CC1B3B921466}" destId="{B3241F5F-904C-4B6E-B579-5D1B319E5CEE}" srcOrd="0" destOrd="0" presId="urn:microsoft.com/office/officeart/2005/8/layout/process1"/>
    <dgm:cxn modelId="{B50B2A53-47C3-49A2-89F3-BC3C2FCD837E}" type="presParOf" srcId="{5ED84606-3770-4965-B481-5D4EA5DA036B}" destId="{A0C2E134-F289-44B1-8C1A-5768AF18C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89BD8C-1A43-49FC-96B8-326ACBE19BD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C91F9CC-E552-45C1-8A80-F2E58844CB84}">
      <dgm:prSet custT="1"/>
      <dgm:spPr/>
      <dgm:t>
        <a:bodyPr/>
        <a:lstStyle/>
        <a:p>
          <a:r>
            <a:rPr lang="en-GB" sz="2100" dirty="0"/>
            <a:t>•</a:t>
          </a:r>
          <a:r>
            <a:rPr lang="en-GB" sz="2800" dirty="0">
              <a:solidFill>
                <a:schemeClr val="tx1"/>
              </a:solidFill>
            </a:rPr>
            <a:t>Cutting</a:t>
          </a:r>
          <a:endParaRPr lang="en-US" sz="2800" dirty="0">
            <a:solidFill>
              <a:schemeClr val="tx1"/>
            </a:solidFill>
          </a:endParaRPr>
        </a:p>
      </dgm:t>
    </dgm:pt>
    <dgm:pt modelId="{DF50752E-CD97-483A-831A-2908A04E701F}" type="parTrans" cxnId="{3495E6E1-C948-48CF-B7F0-763B6ECFE73D}">
      <dgm:prSet/>
      <dgm:spPr/>
      <dgm:t>
        <a:bodyPr/>
        <a:lstStyle/>
        <a:p>
          <a:endParaRPr lang="en-US"/>
        </a:p>
      </dgm:t>
    </dgm:pt>
    <dgm:pt modelId="{ACF09B9A-2783-4B14-B763-B90866A7F9DA}" type="sibTrans" cxnId="{3495E6E1-C948-48CF-B7F0-763B6ECFE73D}">
      <dgm:prSet/>
      <dgm:spPr/>
      <dgm:t>
        <a:bodyPr/>
        <a:lstStyle/>
        <a:p>
          <a:endParaRPr lang="en-US"/>
        </a:p>
      </dgm:t>
    </dgm:pt>
    <dgm:pt modelId="{872F717C-A50D-46A0-8488-94F0137BAB6E}">
      <dgm:prSet custT="1"/>
      <dgm:spPr/>
      <dgm:t>
        <a:bodyPr/>
        <a:lstStyle/>
        <a:p>
          <a:r>
            <a:rPr lang="en-GB" sz="1600" dirty="0"/>
            <a:t>•</a:t>
          </a:r>
          <a:r>
            <a:rPr lang="en-GB" sz="2400" dirty="0">
              <a:solidFill>
                <a:schemeClr val="tx1"/>
              </a:solidFill>
            </a:rPr>
            <a:t>Burning      </a:t>
          </a:r>
          <a:r>
            <a:rPr lang="en-GB" sz="2400" dirty="0"/>
            <a:t>     </a:t>
          </a:r>
          <a:r>
            <a:rPr lang="en-GB" sz="1600" dirty="0"/>
            <a:t>                </a:t>
          </a:r>
          <a:endParaRPr lang="en-US" sz="1600" dirty="0"/>
        </a:p>
      </dgm:t>
    </dgm:pt>
    <dgm:pt modelId="{C82632E5-DF55-446D-B223-4FB0C8076786}" type="parTrans" cxnId="{B209C6AA-DE3D-40CE-809A-41E346EE3589}">
      <dgm:prSet/>
      <dgm:spPr/>
      <dgm:t>
        <a:bodyPr/>
        <a:lstStyle/>
        <a:p>
          <a:endParaRPr lang="en-US"/>
        </a:p>
      </dgm:t>
    </dgm:pt>
    <dgm:pt modelId="{2A0767A9-A282-453F-B1F7-2E53E1637183}" type="sibTrans" cxnId="{B209C6AA-DE3D-40CE-809A-41E346EE3589}">
      <dgm:prSet/>
      <dgm:spPr/>
      <dgm:t>
        <a:bodyPr/>
        <a:lstStyle/>
        <a:p>
          <a:endParaRPr lang="en-US"/>
        </a:p>
      </dgm:t>
    </dgm:pt>
    <dgm:pt modelId="{DAB2D090-73E2-4DBB-9260-6C6CA563D8DF}">
      <dgm:prSet/>
      <dgm:spPr/>
      <dgm:t>
        <a:bodyPr/>
        <a:lstStyle/>
        <a:p>
          <a:r>
            <a:rPr lang="en-GB" dirty="0"/>
            <a:t>•</a:t>
          </a:r>
          <a:r>
            <a:rPr lang="en-GB" dirty="0">
              <a:solidFill>
                <a:schemeClr val="tx1"/>
              </a:solidFill>
            </a:rPr>
            <a:t>Ingesting poisons</a:t>
          </a:r>
          <a:endParaRPr lang="en-US" dirty="0">
            <a:solidFill>
              <a:schemeClr val="tx1"/>
            </a:solidFill>
          </a:endParaRPr>
        </a:p>
      </dgm:t>
    </dgm:pt>
    <dgm:pt modelId="{7CFA3677-684C-4A3A-B04C-74370A3ABD51}" type="parTrans" cxnId="{798521BD-D39E-41CC-8B87-44D565658A9B}">
      <dgm:prSet/>
      <dgm:spPr/>
      <dgm:t>
        <a:bodyPr/>
        <a:lstStyle/>
        <a:p>
          <a:endParaRPr lang="en-US"/>
        </a:p>
      </dgm:t>
    </dgm:pt>
    <dgm:pt modelId="{B0752280-091E-4881-89E1-F894F131C6D2}" type="sibTrans" cxnId="{798521BD-D39E-41CC-8B87-44D565658A9B}">
      <dgm:prSet/>
      <dgm:spPr/>
      <dgm:t>
        <a:bodyPr/>
        <a:lstStyle/>
        <a:p>
          <a:endParaRPr lang="en-US"/>
        </a:p>
      </dgm:t>
    </dgm:pt>
    <dgm:pt modelId="{855E3F5E-E338-422E-9B18-647D849FE776}">
      <dgm:prSet custT="1"/>
      <dgm:spPr/>
      <dgm:t>
        <a:bodyPr/>
        <a:lstStyle/>
        <a:p>
          <a:r>
            <a:rPr lang="en-GB" sz="2100" dirty="0"/>
            <a:t>•</a:t>
          </a:r>
          <a:r>
            <a:rPr lang="en-GB" sz="2400" dirty="0">
              <a:solidFill>
                <a:schemeClr val="tx1"/>
              </a:solidFill>
            </a:rPr>
            <a:t>Pulling hair out     </a:t>
          </a:r>
          <a:r>
            <a:rPr lang="en-GB" sz="2100" dirty="0"/>
            <a:t>           </a:t>
          </a:r>
          <a:endParaRPr lang="en-US" sz="2100" dirty="0"/>
        </a:p>
      </dgm:t>
    </dgm:pt>
    <dgm:pt modelId="{83692006-72C2-4556-ACF3-2C1B9E91A037}" type="parTrans" cxnId="{E709C07A-CA3F-4044-A0E4-779DC40F8955}">
      <dgm:prSet/>
      <dgm:spPr/>
      <dgm:t>
        <a:bodyPr/>
        <a:lstStyle/>
        <a:p>
          <a:endParaRPr lang="en-US"/>
        </a:p>
      </dgm:t>
    </dgm:pt>
    <dgm:pt modelId="{9A1E19A2-4868-433E-B78E-1B3F5C21EFF3}" type="sibTrans" cxnId="{E709C07A-CA3F-4044-A0E4-779DC40F8955}">
      <dgm:prSet/>
      <dgm:spPr/>
      <dgm:t>
        <a:bodyPr/>
        <a:lstStyle/>
        <a:p>
          <a:endParaRPr lang="en-US"/>
        </a:p>
      </dgm:t>
    </dgm:pt>
    <dgm:pt modelId="{275F3327-7A95-49D2-B28F-73D54B6EBC59}">
      <dgm:prSet custT="1"/>
      <dgm:spPr/>
      <dgm:t>
        <a:bodyPr/>
        <a:lstStyle/>
        <a:p>
          <a:r>
            <a:rPr lang="en-GB" sz="2100" dirty="0"/>
            <a:t>•</a:t>
          </a:r>
          <a:r>
            <a:rPr lang="en-GB" sz="2000" dirty="0">
              <a:solidFill>
                <a:schemeClr val="tx1"/>
              </a:solidFill>
            </a:rPr>
            <a:t>Not eating/overeating</a:t>
          </a:r>
          <a:endParaRPr lang="en-US" sz="2000" dirty="0">
            <a:solidFill>
              <a:schemeClr val="tx1"/>
            </a:solidFill>
          </a:endParaRPr>
        </a:p>
      </dgm:t>
    </dgm:pt>
    <dgm:pt modelId="{77D9CAE3-1871-40DF-A095-B63F356BFBF9}" type="parTrans" cxnId="{EE4FE694-9442-47E1-9550-1A51263BCB2F}">
      <dgm:prSet/>
      <dgm:spPr/>
      <dgm:t>
        <a:bodyPr/>
        <a:lstStyle/>
        <a:p>
          <a:endParaRPr lang="en-US"/>
        </a:p>
      </dgm:t>
    </dgm:pt>
    <dgm:pt modelId="{20C3504F-32E6-4FAA-8FE4-4B116B2560F1}" type="sibTrans" cxnId="{EE4FE694-9442-47E1-9550-1A51263BCB2F}">
      <dgm:prSet/>
      <dgm:spPr/>
      <dgm:t>
        <a:bodyPr/>
        <a:lstStyle/>
        <a:p>
          <a:endParaRPr lang="en-US"/>
        </a:p>
      </dgm:t>
    </dgm:pt>
    <dgm:pt modelId="{00027D08-7255-482A-8110-89B217074C51}">
      <dgm:prSet custT="1"/>
      <dgm:spPr/>
      <dgm:t>
        <a:bodyPr/>
        <a:lstStyle/>
        <a:p>
          <a:r>
            <a:rPr lang="en-GB" sz="2100" dirty="0"/>
            <a:t>•</a:t>
          </a:r>
          <a:r>
            <a:rPr lang="en-GB" sz="2400" dirty="0">
              <a:solidFill>
                <a:schemeClr val="tx1"/>
              </a:solidFill>
            </a:rPr>
            <a:t>Over exercising</a:t>
          </a:r>
          <a:endParaRPr lang="en-US" sz="2400" dirty="0">
            <a:solidFill>
              <a:schemeClr val="tx1"/>
            </a:solidFill>
          </a:endParaRPr>
        </a:p>
      </dgm:t>
    </dgm:pt>
    <dgm:pt modelId="{9638FFEF-5F00-4254-8B67-F7C912F0D0A4}" type="parTrans" cxnId="{B5032DBF-E733-4E5B-8475-7848B8E3F7D4}">
      <dgm:prSet/>
      <dgm:spPr/>
      <dgm:t>
        <a:bodyPr/>
        <a:lstStyle/>
        <a:p>
          <a:endParaRPr lang="en-US"/>
        </a:p>
      </dgm:t>
    </dgm:pt>
    <dgm:pt modelId="{1800A141-E5A5-41F5-B675-E08937DBBD89}" type="sibTrans" cxnId="{B5032DBF-E733-4E5B-8475-7848B8E3F7D4}">
      <dgm:prSet/>
      <dgm:spPr/>
      <dgm:t>
        <a:bodyPr/>
        <a:lstStyle/>
        <a:p>
          <a:endParaRPr lang="en-US"/>
        </a:p>
      </dgm:t>
    </dgm:pt>
    <dgm:pt modelId="{1A619DAB-DA08-49F4-BA4E-18DA732072BB}">
      <dgm:prSet custT="1"/>
      <dgm:spPr/>
      <dgm:t>
        <a:bodyPr/>
        <a:lstStyle/>
        <a:p>
          <a:r>
            <a:rPr lang="en-GB" sz="2100" dirty="0"/>
            <a:t>•</a:t>
          </a:r>
          <a:r>
            <a:rPr lang="en-GB" sz="2400" dirty="0">
              <a:solidFill>
                <a:schemeClr val="tx1"/>
              </a:solidFill>
            </a:rPr>
            <a:t>Risk taking behaviour</a:t>
          </a:r>
          <a:endParaRPr lang="en-US" sz="2400" dirty="0">
            <a:solidFill>
              <a:schemeClr val="tx1"/>
            </a:solidFill>
          </a:endParaRPr>
        </a:p>
      </dgm:t>
    </dgm:pt>
    <dgm:pt modelId="{48DBBE93-D410-456C-AAC4-9B5DED971DBF}" type="parTrans" cxnId="{86866306-E1AA-4D51-B1F2-43E6CFFA6D6C}">
      <dgm:prSet/>
      <dgm:spPr/>
      <dgm:t>
        <a:bodyPr/>
        <a:lstStyle/>
        <a:p>
          <a:endParaRPr lang="en-US"/>
        </a:p>
      </dgm:t>
    </dgm:pt>
    <dgm:pt modelId="{091E70E9-1489-4BB0-A036-74843D4BBEB9}" type="sibTrans" cxnId="{86866306-E1AA-4D51-B1F2-43E6CFFA6D6C}">
      <dgm:prSet/>
      <dgm:spPr/>
      <dgm:t>
        <a:bodyPr/>
        <a:lstStyle/>
        <a:p>
          <a:endParaRPr lang="en-US"/>
        </a:p>
      </dgm:t>
    </dgm:pt>
    <dgm:pt modelId="{78CC0DAC-11BE-4F5A-9F8A-B76DFDA25F3A}">
      <dgm:prSet custT="1"/>
      <dgm:spPr/>
      <dgm:t>
        <a:bodyPr/>
        <a:lstStyle/>
        <a:p>
          <a:r>
            <a:rPr lang="en-GB" sz="2100" dirty="0"/>
            <a:t>•</a:t>
          </a:r>
          <a:r>
            <a:rPr lang="en-GB" sz="2400" dirty="0">
              <a:solidFill>
                <a:schemeClr val="tx1"/>
              </a:solidFill>
            </a:rPr>
            <a:t>Taking an overdose</a:t>
          </a:r>
          <a:endParaRPr lang="en-US" sz="2400" dirty="0">
            <a:solidFill>
              <a:schemeClr val="tx1"/>
            </a:solidFill>
          </a:endParaRPr>
        </a:p>
      </dgm:t>
    </dgm:pt>
    <dgm:pt modelId="{8EEDF9F7-D6D8-4260-B0E2-9D2B06CB07C3}" type="parTrans" cxnId="{4B5FE68A-3E9F-46FD-AB16-90678DB888CC}">
      <dgm:prSet/>
      <dgm:spPr/>
      <dgm:t>
        <a:bodyPr/>
        <a:lstStyle/>
        <a:p>
          <a:endParaRPr lang="en-US"/>
        </a:p>
      </dgm:t>
    </dgm:pt>
    <dgm:pt modelId="{516019F5-5853-4B8A-9F14-61C332F419C5}" type="sibTrans" cxnId="{4B5FE68A-3E9F-46FD-AB16-90678DB888CC}">
      <dgm:prSet/>
      <dgm:spPr/>
      <dgm:t>
        <a:bodyPr/>
        <a:lstStyle/>
        <a:p>
          <a:endParaRPr lang="en-US"/>
        </a:p>
      </dgm:t>
    </dgm:pt>
    <dgm:pt modelId="{43B7517B-62E9-46CB-915B-413639B2186E}">
      <dgm:prSet/>
      <dgm:spPr/>
      <dgm:t>
        <a:bodyPr/>
        <a:lstStyle/>
        <a:p>
          <a:r>
            <a:rPr lang="en-GB" dirty="0"/>
            <a:t>•</a:t>
          </a:r>
          <a:r>
            <a:rPr lang="en-GB" dirty="0">
              <a:solidFill>
                <a:schemeClr val="tx1"/>
              </a:solidFill>
            </a:rPr>
            <a:t>Hitting oneself</a:t>
          </a:r>
          <a:endParaRPr lang="en-US" dirty="0">
            <a:solidFill>
              <a:schemeClr val="tx1"/>
            </a:solidFill>
          </a:endParaRPr>
        </a:p>
      </dgm:t>
    </dgm:pt>
    <dgm:pt modelId="{9B1A46A1-FF62-4F53-84D1-E69B9BD08F7A}" type="parTrans" cxnId="{3D98DA86-5BD5-428D-AE2D-3A408DA5B6D0}">
      <dgm:prSet/>
      <dgm:spPr/>
      <dgm:t>
        <a:bodyPr/>
        <a:lstStyle/>
        <a:p>
          <a:endParaRPr lang="en-US"/>
        </a:p>
      </dgm:t>
    </dgm:pt>
    <dgm:pt modelId="{64D68D90-D24F-483F-BC48-CEE15B431C5A}" type="sibTrans" cxnId="{3D98DA86-5BD5-428D-AE2D-3A408DA5B6D0}">
      <dgm:prSet/>
      <dgm:spPr/>
      <dgm:t>
        <a:bodyPr/>
        <a:lstStyle/>
        <a:p>
          <a:endParaRPr lang="en-US"/>
        </a:p>
      </dgm:t>
    </dgm:pt>
    <dgm:pt modelId="{200B85DF-F380-4AE8-9B95-7773359D01C6}">
      <dgm:prSet/>
      <dgm:spPr/>
      <dgm:t>
        <a:bodyPr/>
        <a:lstStyle/>
        <a:p>
          <a:r>
            <a:rPr lang="en-GB" dirty="0"/>
            <a:t>•</a:t>
          </a:r>
          <a:r>
            <a:rPr lang="en-GB" dirty="0">
              <a:solidFill>
                <a:schemeClr val="tx1"/>
              </a:solidFill>
            </a:rPr>
            <a:t>Self-strangulation</a:t>
          </a:r>
          <a:endParaRPr lang="en-US" dirty="0">
            <a:solidFill>
              <a:schemeClr val="tx1"/>
            </a:solidFill>
          </a:endParaRPr>
        </a:p>
      </dgm:t>
    </dgm:pt>
    <dgm:pt modelId="{A2BBB3F0-D410-4A07-AF0A-BB177CAF5533}" type="parTrans" cxnId="{CFD54044-F149-46E8-90CC-541815582F3D}">
      <dgm:prSet/>
      <dgm:spPr/>
      <dgm:t>
        <a:bodyPr/>
        <a:lstStyle/>
        <a:p>
          <a:endParaRPr lang="en-US"/>
        </a:p>
      </dgm:t>
    </dgm:pt>
    <dgm:pt modelId="{EFE995E9-FA29-4389-B710-EAEB766E9D47}" type="sibTrans" cxnId="{CFD54044-F149-46E8-90CC-541815582F3D}">
      <dgm:prSet/>
      <dgm:spPr/>
      <dgm:t>
        <a:bodyPr/>
        <a:lstStyle/>
        <a:p>
          <a:endParaRPr lang="en-US"/>
        </a:p>
      </dgm:t>
    </dgm:pt>
    <dgm:pt modelId="{83A24093-37BE-4AA1-A8F4-BF4F6BDD9286}" type="pres">
      <dgm:prSet presAssocID="{C889BD8C-1A43-49FC-96B8-326ACBE19BD7}" presName="diagram" presStyleCnt="0">
        <dgm:presLayoutVars>
          <dgm:dir/>
          <dgm:resizeHandles val="exact"/>
        </dgm:presLayoutVars>
      </dgm:prSet>
      <dgm:spPr/>
    </dgm:pt>
    <dgm:pt modelId="{8425FCC7-F679-4A5C-862F-A58B7D4E5D4E}" type="pres">
      <dgm:prSet presAssocID="{6C91F9CC-E552-45C1-8A80-F2E58844CB84}" presName="node" presStyleLbl="node1" presStyleIdx="0" presStyleCnt="10">
        <dgm:presLayoutVars>
          <dgm:bulletEnabled val="1"/>
        </dgm:presLayoutVars>
      </dgm:prSet>
      <dgm:spPr/>
    </dgm:pt>
    <dgm:pt modelId="{1A0384BF-E4C2-4D18-AE9B-A19A7D8AEF7D}" type="pres">
      <dgm:prSet presAssocID="{ACF09B9A-2783-4B14-B763-B90866A7F9DA}" presName="sibTrans" presStyleCnt="0"/>
      <dgm:spPr/>
    </dgm:pt>
    <dgm:pt modelId="{A4CDA160-B0A8-4D45-AE2E-410C01E5E820}" type="pres">
      <dgm:prSet presAssocID="{872F717C-A50D-46A0-8488-94F0137BAB6E}" presName="node" presStyleLbl="node1" presStyleIdx="1" presStyleCnt="10">
        <dgm:presLayoutVars>
          <dgm:bulletEnabled val="1"/>
        </dgm:presLayoutVars>
      </dgm:prSet>
      <dgm:spPr/>
    </dgm:pt>
    <dgm:pt modelId="{774B7F1F-9C9F-44BC-B1D3-2792D1008675}" type="pres">
      <dgm:prSet presAssocID="{2A0767A9-A282-453F-B1F7-2E53E1637183}" presName="sibTrans" presStyleCnt="0"/>
      <dgm:spPr/>
    </dgm:pt>
    <dgm:pt modelId="{7421D7AE-4479-4F99-B0FC-40823FA806A6}" type="pres">
      <dgm:prSet presAssocID="{DAB2D090-73E2-4DBB-9260-6C6CA563D8DF}" presName="node" presStyleLbl="node1" presStyleIdx="2" presStyleCnt="10">
        <dgm:presLayoutVars>
          <dgm:bulletEnabled val="1"/>
        </dgm:presLayoutVars>
      </dgm:prSet>
      <dgm:spPr/>
    </dgm:pt>
    <dgm:pt modelId="{416A5A04-D4F3-4424-90DA-5EDE5040747B}" type="pres">
      <dgm:prSet presAssocID="{B0752280-091E-4881-89E1-F894F131C6D2}" presName="sibTrans" presStyleCnt="0"/>
      <dgm:spPr/>
    </dgm:pt>
    <dgm:pt modelId="{89D9593D-BD19-4AE1-A74F-162FFBC72E02}" type="pres">
      <dgm:prSet presAssocID="{855E3F5E-E338-422E-9B18-647D849FE776}" presName="node" presStyleLbl="node1" presStyleIdx="3" presStyleCnt="10">
        <dgm:presLayoutVars>
          <dgm:bulletEnabled val="1"/>
        </dgm:presLayoutVars>
      </dgm:prSet>
      <dgm:spPr/>
    </dgm:pt>
    <dgm:pt modelId="{2C2F874E-2DE1-48DB-B4F0-F6C84CDACD8A}" type="pres">
      <dgm:prSet presAssocID="{9A1E19A2-4868-433E-B78E-1B3F5C21EFF3}" presName="sibTrans" presStyleCnt="0"/>
      <dgm:spPr/>
    </dgm:pt>
    <dgm:pt modelId="{A1B87C89-3D5F-439E-8DEB-EFBDFE1E7CA6}" type="pres">
      <dgm:prSet presAssocID="{275F3327-7A95-49D2-B28F-73D54B6EBC59}" presName="node" presStyleLbl="node1" presStyleIdx="4" presStyleCnt="10">
        <dgm:presLayoutVars>
          <dgm:bulletEnabled val="1"/>
        </dgm:presLayoutVars>
      </dgm:prSet>
      <dgm:spPr/>
    </dgm:pt>
    <dgm:pt modelId="{C2574FF0-360E-4A18-B8AC-C969A28801A1}" type="pres">
      <dgm:prSet presAssocID="{20C3504F-32E6-4FAA-8FE4-4B116B2560F1}" presName="sibTrans" presStyleCnt="0"/>
      <dgm:spPr/>
    </dgm:pt>
    <dgm:pt modelId="{309D8AE3-11F6-4AD0-8AA7-8B589EF3A0B4}" type="pres">
      <dgm:prSet presAssocID="{00027D08-7255-482A-8110-89B217074C51}" presName="node" presStyleLbl="node1" presStyleIdx="5" presStyleCnt="10">
        <dgm:presLayoutVars>
          <dgm:bulletEnabled val="1"/>
        </dgm:presLayoutVars>
      </dgm:prSet>
      <dgm:spPr/>
    </dgm:pt>
    <dgm:pt modelId="{94A5424A-3E48-4E9C-A5FA-194D73526E7F}" type="pres">
      <dgm:prSet presAssocID="{1800A141-E5A5-41F5-B675-E08937DBBD89}" presName="sibTrans" presStyleCnt="0"/>
      <dgm:spPr/>
    </dgm:pt>
    <dgm:pt modelId="{82691C82-F71C-4512-97A7-B1AE11A9D29F}" type="pres">
      <dgm:prSet presAssocID="{1A619DAB-DA08-49F4-BA4E-18DA732072BB}" presName="node" presStyleLbl="node1" presStyleIdx="6" presStyleCnt="10">
        <dgm:presLayoutVars>
          <dgm:bulletEnabled val="1"/>
        </dgm:presLayoutVars>
      </dgm:prSet>
      <dgm:spPr/>
    </dgm:pt>
    <dgm:pt modelId="{91F82C92-A9F8-41A3-BD32-3177DF08BE15}" type="pres">
      <dgm:prSet presAssocID="{091E70E9-1489-4BB0-A036-74843D4BBEB9}" presName="sibTrans" presStyleCnt="0"/>
      <dgm:spPr/>
    </dgm:pt>
    <dgm:pt modelId="{AE577D38-D9BA-4913-8BCC-7E7EE796AA52}" type="pres">
      <dgm:prSet presAssocID="{78CC0DAC-11BE-4F5A-9F8A-B76DFDA25F3A}" presName="node" presStyleLbl="node1" presStyleIdx="7" presStyleCnt="10">
        <dgm:presLayoutVars>
          <dgm:bulletEnabled val="1"/>
        </dgm:presLayoutVars>
      </dgm:prSet>
      <dgm:spPr/>
    </dgm:pt>
    <dgm:pt modelId="{25765E95-A11C-4BEC-86D6-EF8F08B3BDFA}" type="pres">
      <dgm:prSet presAssocID="{516019F5-5853-4B8A-9F14-61C332F419C5}" presName="sibTrans" presStyleCnt="0"/>
      <dgm:spPr/>
    </dgm:pt>
    <dgm:pt modelId="{263AEBE6-AC7C-4955-9097-3A9F456A1655}" type="pres">
      <dgm:prSet presAssocID="{43B7517B-62E9-46CB-915B-413639B2186E}" presName="node" presStyleLbl="node1" presStyleIdx="8" presStyleCnt="10" custLinFactNeighborX="-2068" custLinFactNeighborY="-6893">
        <dgm:presLayoutVars>
          <dgm:bulletEnabled val="1"/>
        </dgm:presLayoutVars>
      </dgm:prSet>
      <dgm:spPr/>
    </dgm:pt>
    <dgm:pt modelId="{60708A9F-46F4-4DB0-814C-F100F2A3CEC9}" type="pres">
      <dgm:prSet presAssocID="{64D68D90-D24F-483F-BC48-CEE15B431C5A}" presName="sibTrans" presStyleCnt="0"/>
      <dgm:spPr/>
    </dgm:pt>
    <dgm:pt modelId="{D6DC2602-8228-4632-96D4-49CC85118EF6}" type="pres">
      <dgm:prSet presAssocID="{200B85DF-F380-4AE8-9B95-7773359D01C6}" presName="node" presStyleLbl="node1" presStyleIdx="9" presStyleCnt="10" custLinFactNeighborX="-5000" custLinFactNeighborY="-1149">
        <dgm:presLayoutVars>
          <dgm:bulletEnabled val="1"/>
        </dgm:presLayoutVars>
      </dgm:prSet>
      <dgm:spPr/>
    </dgm:pt>
  </dgm:ptLst>
  <dgm:cxnLst>
    <dgm:cxn modelId="{86866306-E1AA-4D51-B1F2-43E6CFFA6D6C}" srcId="{C889BD8C-1A43-49FC-96B8-326ACBE19BD7}" destId="{1A619DAB-DA08-49F4-BA4E-18DA732072BB}" srcOrd="6" destOrd="0" parTransId="{48DBBE93-D410-456C-AAC4-9B5DED971DBF}" sibTransId="{091E70E9-1489-4BB0-A036-74843D4BBEB9}"/>
    <dgm:cxn modelId="{9B71D70A-03C2-4ED5-A92A-AFA87A55E31B}" type="presOf" srcId="{1A619DAB-DA08-49F4-BA4E-18DA732072BB}" destId="{82691C82-F71C-4512-97A7-B1AE11A9D29F}" srcOrd="0" destOrd="0" presId="urn:microsoft.com/office/officeart/2005/8/layout/default"/>
    <dgm:cxn modelId="{78E9360E-041A-4D6E-B2A8-49A52733AD52}" type="presOf" srcId="{6C91F9CC-E552-45C1-8A80-F2E58844CB84}" destId="{8425FCC7-F679-4A5C-862F-A58B7D4E5D4E}" srcOrd="0" destOrd="0" presId="urn:microsoft.com/office/officeart/2005/8/layout/default"/>
    <dgm:cxn modelId="{CFD54044-F149-46E8-90CC-541815582F3D}" srcId="{C889BD8C-1A43-49FC-96B8-326ACBE19BD7}" destId="{200B85DF-F380-4AE8-9B95-7773359D01C6}" srcOrd="9" destOrd="0" parTransId="{A2BBB3F0-D410-4A07-AF0A-BB177CAF5533}" sibTransId="{EFE995E9-FA29-4389-B710-EAEB766E9D47}"/>
    <dgm:cxn modelId="{786FF36D-4B47-48E7-8945-623B7ABCCD29}" type="presOf" srcId="{275F3327-7A95-49D2-B28F-73D54B6EBC59}" destId="{A1B87C89-3D5F-439E-8DEB-EFBDFE1E7CA6}" srcOrd="0" destOrd="0" presId="urn:microsoft.com/office/officeart/2005/8/layout/default"/>
    <dgm:cxn modelId="{D181E56E-D794-4B41-A3C4-9CC26F7A0E57}" type="presOf" srcId="{200B85DF-F380-4AE8-9B95-7773359D01C6}" destId="{D6DC2602-8228-4632-96D4-49CC85118EF6}" srcOrd="0" destOrd="0" presId="urn:microsoft.com/office/officeart/2005/8/layout/default"/>
    <dgm:cxn modelId="{A6B0A353-862F-42B5-B11A-585D8E042AF8}" type="presOf" srcId="{C889BD8C-1A43-49FC-96B8-326ACBE19BD7}" destId="{83A24093-37BE-4AA1-A8F4-BF4F6BDD9286}" srcOrd="0" destOrd="0" presId="urn:microsoft.com/office/officeart/2005/8/layout/default"/>
    <dgm:cxn modelId="{E709C07A-CA3F-4044-A0E4-779DC40F8955}" srcId="{C889BD8C-1A43-49FC-96B8-326ACBE19BD7}" destId="{855E3F5E-E338-422E-9B18-647D849FE776}" srcOrd="3" destOrd="0" parTransId="{83692006-72C2-4556-ACF3-2C1B9E91A037}" sibTransId="{9A1E19A2-4868-433E-B78E-1B3F5C21EFF3}"/>
    <dgm:cxn modelId="{3D98DA86-5BD5-428D-AE2D-3A408DA5B6D0}" srcId="{C889BD8C-1A43-49FC-96B8-326ACBE19BD7}" destId="{43B7517B-62E9-46CB-915B-413639B2186E}" srcOrd="8" destOrd="0" parTransId="{9B1A46A1-FF62-4F53-84D1-E69B9BD08F7A}" sibTransId="{64D68D90-D24F-483F-BC48-CEE15B431C5A}"/>
    <dgm:cxn modelId="{4B5FE68A-3E9F-46FD-AB16-90678DB888CC}" srcId="{C889BD8C-1A43-49FC-96B8-326ACBE19BD7}" destId="{78CC0DAC-11BE-4F5A-9F8A-B76DFDA25F3A}" srcOrd="7" destOrd="0" parTransId="{8EEDF9F7-D6D8-4260-B0E2-9D2B06CB07C3}" sibTransId="{516019F5-5853-4B8A-9F14-61C332F419C5}"/>
    <dgm:cxn modelId="{EE4FE694-9442-47E1-9550-1A51263BCB2F}" srcId="{C889BD8C-1A43-49FC-96B8-326ACBE19BD7}" destId="{275F3327-7A95-49D2-B28F-73D54B6EBC59}" srcOrd="4" destOrd="0" parTransId="{77D9CAE3-1871-40DF-A095-B63F356BFBF9}" sibTransId="{20C3504F-32E6-4FAA-8FE4-4B116B2560F1}"/>
    <dgm:cxn modelId="{BC0A239B-C20C-44E4-88AD-791F213A02E4}" type="presOf" srcId="{43B7517B-62E9-46CB-915B-413639B2186E}" destId="{263AEBE6-AC7C-4955-9097-3A9F456A1655}" srcOrd="0" destOrd="0" presId="urn:microsoft.com/office/officeart/2005/8/layout/default"/>
    <dgm:cxn modelId="{A440269B-D804-42FC-BF01-46118FBC73CA}" type="presOf" srcId="{872F717C-A50D-46A0-8488-94F0137BAB6E}" destId="{A4CDA160-B0A8-4D45-AE2E-410C01E5E820}" srcOrd="0" destOrd="0" presId="urn:microsoft.com/office/officeart/2005/8/layout/default"/>
    <dgm:cxn modelId="{06A52FA2-8A4D-4E23-9035-5641FD7A0FAA}" type="presOf" srcId="{855E3F5E-E338-422E-9B18-647D849FE776}" destId="{89D9593D-BD19-4AE1-A74F-162FFBC72E02}" srcOrd="0" destOrd="0" presId="urn:microsoft.com/office/officeart/2005/8/layout/default"/>
    <dgm:cxn modelId="{B209C6AA-DE3D-40CE-809A-41E346EE3589}" srcId="{C889BD8C-1A43-49FC-96B8-326ACBE19BD7}" destId="{872F717C-A50D-46A0-8488-94F0137BAB6E}" srcOrd="1" destOrd="0" parTransId="{C82632E5-DF55-446D-B223-4FB0C8076786}" sibTransId="{2A0767A9-A282-453F-B1F7-2E53E1637183}"/>
    <dgm:cxn modelId="{798521BD-D39E-41CC-8B87-44D565658A9B}" srcId="{C889BD8C-1A43-49FC-96B8-326ACBE19BD7}" destId="{DAB2D090-73E2-4DBB-9260-6C6CA563D8DF}" srcOrd="2" destOrd="0" parTransId="{7CFA3677-684C-4A3A-B04C-74370A3ABD51}" sibTransId="{B0752280-091E-4881-89E1-F894F131C6D2}"/>
    <dgm:cxn modelId="{B5032DBF-E733-4E5B-8475-7848B8E3F7D4}" srcId="{C889BD8C-1A43-49FC-96B8-326ACBE19BD7}" destId="{00027D08-7255-482A-8110-89B217074C51}" srcOrd="5" destOrd="0" parTransId="{9638FFEF-5F00-4254-8B67-F7C912F0D0A4}" sibTransId="{1800A141-E5A5-41F5-B675-E08937DBBD89}"/>
    <dgm:cxn modelId="{CC8BFECF-DA07-4628-B221-FFA63558CF17}" type="presOf" srcId="{00027D08-7255-482A-8110-89B217074C51}" destId="{309D8AE3-11F6-4AD0-8AA7-8B589EF3A0B4}" srcOrd="0" destOrd="0" presId="urn:microsoft.com/office/officeart/2005/8/layout/default"/>
    <dgm:cxn modelId="{3495E6E1-C948-48CF-B7F0-763B6ECFE73D}" srcId="{C889BD8C-1A43-49FC-96B8-326ACBE19BD7}" destId="{6C91F9CC-E552-45C1-8A80-F2E58844CB84}" srcOrd="0" destOrd="0" parTransId="{DF50752E-CD97-483A-831A-2908A04E701F}" sibTransId="{ACF09B9A-2783-4B14-B763-B90866A7F9DA}"/>
    <dgm:cxn modelId="{0348ADE7-E928-454A-9E7B-8DB62C128D13}" type="presOf" srcId="{78CC0DAC-11BE-4F5A-9F8A-B76DFDA25F3A}" destId="{AE577D38-D9BA-4913-8BCC-7E7EE796AA52}" srcOrd="0" destOrd="0" presId="urn:microsoft.com/office/officeart/2005/8/layout/default"/>
    <dgm:cxn modelId="{D8FCF9FE-95C2-41E9-A69E-8D9B1E425319}" type="presOf" srcId="{DAB2D090-73E2-4DBB-9260-6C6CA563D8DF}" destId="{7421D7AE-4479-4F99-B0FC-40823FA806A6}" srcOrd="0" destOrd="0" presId="urn:microsoft.com/office/officeart/2005/8/layout/default"/>
    <dgm:cxn modelId="{66A0EB4E-AB3D-4FB9-89A2-BF1AF0C35C40}" type="presParOf" srcId="{83A24093-37BE-4AA1-A8F4-BF4F6BDD9286}" destId="{8425FCC7-F679-4A5C-862F-A58B7D4E5D4E}" srcOrd="0" destOrd="0" presId="urn:microsoft.com/office/officeart/2005/8/layout/default"/>
    <dgm:cxn modelId="{C2B7C544-BE52-4FCB-AD84-CF32B2C16858}" type="presParOf" srcId="{83A24093-37BE-4AA1-A8F4-BF4F6BDD9286}" destId="{1A0384BF-E4C2-4D18-AE9B-A19A7D8AEF7D}" srcOrd="1" destOrd="0" presId="urn:microsoft.com/office/officeart/2005/8/layout/default"/>
    <dgm:cxn modelId="{B88EEA55-8B9C-40A5-89D5-C567DE48B8B7}" type="presParOf" srcId="{83A24093-37BE-4AA1-A8F4-BF4F6BDD9286}" destId="{A4CDA160-B0A8-4D45-AE2E-410C01E5E820}" srcOrd="2" destOrd="0" presId="urn:microsoft.com/office/officeart/2005/8/layout/default"/>
    <dgm:cxn modelId="{D8B8B189-F84D-4DB9-B75B-B8C4C21E5A41}" type="presParOf" srcId="{83A24093-37BE-4AA1-A8F4-BF4F6BDD9286}" destId="{774B7F1F-9C9F-44BC-B1D3-2792D1008675}" srcOrd="3" destOrd="0" presId="urn:microsoft.com/office/officeart/2005/8/layout/default"/>
    <dgm:cxn modelId="{4F78FD7F-C8FA-4703-9601-52260EF04758}" type="presParOf" srcId="{83A24093-37BE-4AA1-A8F4-BF4F6BDD9286}" destId="{7421D7AE-4479-4F99-B0FC-40823FA806A6}" srcOrd="4" destOrd="0" presId="urn:microsoft.com/office/officeart/2005/8/layout/default"/>
    <dgm:cxn modelId="{D809FD73-0A7E-4833-A262-8766BBA02946}" type="presParOf" srcId="{83A24093-37BE-4AA1-A8F4-BF4F6BDD9286}" destId="{416A5A04-D4F3-4424-90DA-5EDE5040747B}" srcOrd="5" destOrd="0" presId="urn:microsoft.com/office/officeart/2005/8/layout/default"/>
    <dgm:cxn modelId="{A543F7E6-6642-4FF0-8311-731F6457406A}" type="presParOf" srcId="{83A24093-37BE-4AA1-A8F4-BF4F6BDD9286}" destId="{89D9593D-BD19-4AE1-A74F-162FFBC72E02}" srcOrd="6" destOrd="0" presId="urn:microsoft.com/office/officeart/2005/8/layout/default"/>
    <dgm:cxn modelId="{CC0D4DE1-CAD2-4BD7-9E10-F59863A04EB7}" type="presParOf" srcId="{83A24093-37BE-4AA1-A8F4-BF4F6BDD9286}" destId="{2C2F874E-2DE1-48DB-B4F0-F6C84CDACD8A}" srcOrd="7" destOrd="0" presId="urn:microsoft.com/office/officeart/2005/8/layout/default"/>
    <dgm:cxn modelId="{6BF57D72-81F4-4AAA-9A01-9B3855AD25BE}" type="presParOf" srcId="{83A24093-37BE-4AA1-A8F4-BF4F6BDD9286}" destId="{A1B87C89-3D5F-439E-8DEB-EFBDFE1E7CA6}" srcOrd="8" destOrd="0" presId="urn:microsoft.com/office/officeart/2005/8/layout/default"/>
    <dgm:cxn modelId="{50BDDD0A-9FDF-4771-A23B-C35532936AE0}" type="presParOf" srcId="{83A24093-37BE-4AA1-A8F4-BF4F6BDD9286}" destId="{C2574FF0-360E-4A18-B8AC-C969A28801A1}" srcOrd="9" destOrd="0" presId="urn:microsoft.com/office/officeart/2005/8/layout/default"/>
    <dgm:cxn modelId="{E6B48445-5B60-4210-85C9-06A3E336026F}" type="presParOf" srcId="{83A24093-37BE-4AA1-A8F4-BF4F6BDD9286}" destId="{309D8AE3-11F6-4AD0-8AA7-8B589EF3A0B4}" srcOrd="10" destOrd="0" presId="urn:microsoft.com/office/officeart/2005/8/layout/default"/>
    <dgm:cxn modelId="{F09FC2DE-24F6-4FC6-82ED-41E86E9FE405}" type="presParOf" srcId="{83A24093-37BE-4AA1-A8F4-BF4F6BDD9286}" destId="{94A5424A-3E48-4E9C-A5FA-194D73526E7F}" srcOrd="11" destOrd="0" presId="urn:microsoft.com/office/officeart/2005/8/layout/default"/>
    <dgm:cxn modelId="{51ACBF44-35C0-45EC-96B5-B4F3111EAA02}" type="presParOf" srcId="{83A24093-37BE-4AA1-A8F4-BF4F6BDD9286}" destId="{82691C82-F71C-4512-97A7-B1AE11A9D29F}" srcOrd="12" destOrd="0" presId="urn:microsoft.com/office/officeart/2005/8/layout/default"/>
    <dgm:cxn modelId="{D2989E9B-249D-4AD1-8CF3-CB2DBCAE8D44}" type="presParOf" srcId="{83A24093-37BE-4AA1-A8F4-BF4F6BDD9286}" destId="{91F82C92-A9F8-41A3-BD32-3177DF08BE15}" srcOrd="13" destOrd="0" presId="urn:microsoft.com/office/officeart/2005/8/layout/default"/>
    <dgm:cxn modelId="{2C284909-A51A-45FF-A281-F2B166159C01}" type="presParOf" srcId="{83A24093-37BE-4AA1-A8F4-BF4F6BDD9286}" destId="{AE577D38-D9BA-4913-8BCC-7E7EE796AA52}" srcOrd="14" destOrd="0" presId="urn:microsoft.com/office/officeart/2005/8/layout/default"/>
    <dgm:cxn modelId="{59617605-1E2C-47CD-ADB7-FE1922F1F46D}" type="presParOf" srcId="{83A24093-37BE-4AA1-A8F4-BF4F6BDD9286}" destId="{25765E95-A11C-4BEC-86D6-EF8F08B3BDFA}" srcOrd="15" destOrd="0" presId="urn:microsoft.com/office/officeart/2005/8/layout/default"/>
    <dgm:cxn modelId="{32A40187-C310-4CBF-BC97-7919FBB7CDFC}" type="presParOf" srcId="{83A24093-37BE-4AA1-A8F4-BF4F6BDD9286}" destId="{263AEBE6-AC7C-4955-9097-3A9F456A1655}" srcOrd="16" destOrd="0" presId="urn:microsoft.com/office/officeart/2005/8/layout/default"/>
    <dgm:cxn modelId="{3A38C748-A850-4CBE-A086-0107323D5DD8}" type="presParOf" srcId="{83A24093-37BE-4AA1-A8F4-BF4F6BDD9286}" destId="{60708A9F-46F4-4DB0-814C-F100F2A3CEC9}" srcOrd="17" destOrd="0" presId="urn:microsoft.com/office/officeart/2005/8/layout/default"/>
    <dgm:cxn modelId="{44242BCE-A35C-4FBD-9C65-4BF9717A859B}" type="presParOf" srcId="{83A24093-37BE-4AA1-A8F4-BF4F6BDD9286}" destId="{D6DC2602-8228-4632-96D4-49CC85118EF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56A3E-FE34-45D8-860A-ED7498F006C3}">
      <dsp:nvSpPr>
        <dsp:cNvPr id="0" name=""/>
        <dsp:cNvSpPr/>
      </dsp:nvSpPr>
      <dsp:spPr>
        <a:xfrm>
          <a:off x="0" y="4121538"/>
          <a:ext cx="7037387" cy="13527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Poor mental health makes your thinking, feeling or reacting become difficult, or even impossible. This can feel just as bad as a physical illness, or even worse.</a:t>
          </a:r>
          <a:endParaRPr lang="en-US" sz="2300" kern="1200"/>
        </a:p>
      </dsp:txBody>
      <dsp:txXfrm>
        <a:off x="0" y="4121538"/>
        <a:ext cx="7037387" cy="1352780"/>
      </dsp:txXfrm>
    </dsp:sp>
    <dsp:sp modelId="{705E69DD-879D-4E76-BBA0-32B606E034B0}">
      <dsp:nvSpPr>
        <dsp:cNvPr id="0" name=""/>
        <dsp:cNvSpPr/>
      </dsp:nvSpPr>
      <dsp:spPr>
        <a:xfrm rot="10800000">
          <a:off x="0" y="2061253"/>
          <a:ext cx="7037387" cy="2080576"/>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Good mental health means being able to think, feel and react in the ways that you need and want to live your life. </a:t>
          </a:r>
          <a:endParaRPr lang="en-US" sz="2300" kern="1200"/>
        </a:p>
      </dsp:txBody>
      <dsp:txXfrm rot="10800000">
        <a:off x="0" y="2061253"/>
        <a:ext cx="7037387" cy="1351896"/>
      </dsp:txXfrm>
    </dsp:sp>
    <dsp:sp modelId="{7705206A-F1E8-452B-B730-34FADB87C1CE}">
      <dsp:nvSpPr>
        <dsp:cNvPr id="0" name=""/>
        <dsp:cNvSpPr/>
      </dsp:nvSpPr>
      <dsp:spPr>
        <a:xfrm rot="10800000">
          <a:off x="0" y="967"/>
          <a:ext cx="7037387" cy="208057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Like physical health: everybody has it and we need to take care of it.</a:t>
          </a:r>
          <a:endParaRPr lang="en-US" sz="2300" kern="1200"/>
        </a:p>
      </dsp:txBody>
      <dsp:txXfrm rot="10800000">
        <a:off x="0" y="967"/>
        <a:ext cx="7037387" cy="1351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423A-8F88-42DF-B879-72311ADA5A7B}">
      <dsp:nvSpPr>
        <dsp:cNvPr id="0" name=""/>
        <dsp:cNvSpPr/>
      </dsp:nvSpPr>
      <dsp:spPr>
        <a:xfrm>
          <a:off x="0" y="0"/>
          <a:ext cx="5333466" cy="119986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People don’t know how to </a:t>
          </a:r>
          <a:r>
            <a:rPr lang="en-GB" sz="3100" kern="1200">
              <a:latin typeface="Calibri Light" panose="020F0302020204030204"/>
            </a:rPr>
            <a:t>cope</a:t>
          </a:r>
          <a:endParaRPr lang="en-US" sz="3100" kern="1200">
            <a:latin typeface="Calibri Light" panose="020F0302020204030204"/>
          </a:endParaRPr>
        </a:p>
      </dsp:txBody>
      <dsp:txXfrm>
        <a:off x="35143" y="35143"/>
        <a:ext cx="3937332" cy="1129576"/>
      </dsp:txXfrm>
    </dsp:sp>
    <dsp:sp modelId="{2DEA1FBF-3213-4D46-B2CC-DB4237F0BAC1}">
      <dsp:nvSpPr>
        <dsp:cNvPr id="0" name=""/>
        <dsp:cNvSpPr/>
      </dsp:nvSpPr>
      <dsp:spPr>
        <a:xfrm>
          <a:off x="446677" y="1418019"/>
          <a:ext cx="5333466" cy="1199862"/>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999</a:t>
          </a:r>
          <a:r>
            <a:rPr lang="en-GB" sz="3100" kern="1200"/>
            <a:t> it’s easy!</a:t>
          </a:r>
        </a:p>
      </dsp:txBody>
      <dsp:txXfrm>
        <a:off x="481820" y="1453162"/>
        <a:ext cx="4036592" cy="1129576"/>
      </dsp:txXfrm>
    </dsp:sp>
    <dsp:sp modelId="{F97B8CE3-B7CB-4A68-9058-8812B83B3B51}">
      <dsp:nvSpPr>
        <dsp:cNvPr id="0" name=""/>
        <dsp:cNvSpPr/>
      </dsp:nvSpPr>
      <dsp:spPr>
        <a:xfrm>
          <a:off x="886688" y="2836038"/>
          <a:ext cx="5333466" cy="1199862"/>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Emergency services can’t say ‘NO’</a:t>
          </a:r>
          <a:endParaRPr lang="en-US" sz="3100" kern="1200"/>
        </a:p>
      </dsp:txBody>
      <dsp:txXfrm>
        <a:off x="921831" y="2871181"/>
        <a:ext cx="4043258" cy="1129576"/>
      </dsp:txXfrm>
    </dsp:sp>
    <dsp:sp modelId="{F2DAE528-F988-46FC-9282-129EA41723BA}">
      <dsp:nvSpPr>
        <dsp:cNvPr id="0" name=""/>
        <dsp:cNvSpPr/>
      </dsp:nvSpPr>
      <dsp:spPr>
        <a:xfrm>
          <a:off x="1333366" y="4254057"/>
          <a:ext cx="5333466" cy="1199862"/>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are 24/7 service</a:t>
          </a:r>
          <a:endParaRPr lang="en-US" sz="3100" kern="1200"/>
        </a:p>
      </dsp:txBody>
      <dsp:txXfrm>
        <a:off x="1368509" y="4289200"/>
        <a:ext cx="4036592" cy="1129576"/>
      </dsp:txXfrm>
    </dsp:sp>
    <dsp:sp modelId="{46F99A70-89E3-4F23-941C-5C1091F8E810}">
      <dsp:nvSpPr>
        <dsp:cNvPr id="0" name=""/>
        <dsp:cNvSpPr/>
      </dsp:nvSpPr>
      <dsp:spPr>
        <a:xfrm>
          <a:off x="4553555" y="918985"/>
          <a:ext cx="779910" cy="779910"/>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729035" y="918985"/>
        <a:ext cx="428950" cy="586882"/>
      </dsp:txXfrm>
    </dsp:sp>
    <dsp:sp modelId="{3AE02459-2756-42A0-85BF-2D18854B5D7B}">
      <dsp:nvSpPr>
        <dsp:cNvPr id="0" name=""/>
        <dsp:cNvSpPr/>
      </dsp:nvSpPr>
      <dsp:spPr>
        <a:xfrm>
          <a:off x="5000233" y="2337004"/>
          <a:ext cx="779910" cy="779910"/>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175713" y="2337004"/>
        <a:ext cx="428950" cy="586882"/>
      </dsp:txXfrm>
    </dsp:sp>
    <dsp:sp modelId="{0169261E-4D4C-48CE-AFBF-4A02E327EA54}">
      <dsp:nvSpPr>
        <dsp:cNvPr id="0" name=""/>
        <dsp:cNvSpPr/>
      </dsp:nvSpPr>
      <dsp:spPr>
        <a:xfrm>
          <a:off x="5440244" y="3755023"/>
          <a:ext cx="779910" cy="779910"/>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615724" y="3755023"/>
        <a:ext cx="428950" cy="58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DDDF8-C04C-46DF-9EB9-EB42A60A176C}">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type of situations or incidents might the police have to attend where mental health is a consideration? </a:t>
          </a:r>
          <a:endParaRPr lang="en-US" sz="3400" kern="1200"/>
        </a:p>
      </dsp:txBody>
      <dsp:txXfrm>
        <a:off x="66025" y="114994"/>
        <a:ext cx="10383550" cy="1220470"/>
      </dsp:txXfrm>
    </dsp:sp>
    <dsp:sp modelId="{EEA2FF5F-981B-48A4-B027-23DCA16B9643}">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are the signs and behaviours of someone suffering a mental health episode? </a:t>
          </a:r>
          <a:endParaRPr lang="en-US" sz="3400" kern="1200"/>
        </a:p>
      </dsp:txBody>
      <dsp:txXfrm>
        <a:off x="66025" y="1565434"/>
        <a:ext cx="10383550" cy="1220470"/>
      </dsp:txXfrm>
    </dsp:sp>
    <dsp:sp modelId="{2759AE5C-230C-4926-80ED-B81B0097B88E}">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initial support can we offer a person suffering from mental health? </a:t>
          </a:r>
          <a:endParaRPr lang="en-US" sz="3400" kern="1200"/>
        </a:p>
      </dsp:txBody>
      <dsp:txXfrm>
        <a:off x="66025" y="3015873"/>
        <a:ext cx="10383550"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9699F-0E94-4149-BE11-C990DB87F165}">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C83DE-C517-4086-805F-9FD34352A55E}">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Experiencing hallucinations or delusional thoughts</a:t>
          </a:r>
          <a:endParaRPr lang="en-US" sz="1700" kern="1200"/>
        </a:p>
      </dsp:txBody>
      <dsp:txXfrm>
        <a:off x="100682" y="2427484"/>
        <a:ext cx="2370489" cy="720000"/>
      </dsp:txXfrm>
    </dsp:sp>
    <dsp:sp modelId="{5E8671DE-3D6D-4AA0-8359-C7A38AEF9420}">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A2227-33FF-45F2-BD62-940C98AC9E0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Disconnected and jumbled speech</a:t>
          </a:r>
          <a:endParaRPr lang="en-US" sz="1700" kern="1200"/>
        </a:p>
      </dsp:txBody>
      <dsp:txXfrm>
        <a:off x="2886007" y="2427484"/>
        <a:ext cx="2370489" cy="720000"/>
      </dsp:txXfrm>
    </dsp:sp>
    <dsp:sp modelId="{789CCFB6-F138-492C-9445-C301E2682B1A}">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F277F-B080-4DDA-979F-D9E6D4D702C5}">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Memory issues exacerbated by stress and anxiety</a:t>
          </a:r>
          <a:endParaRPr lang="en-US" sz="1700" kern="1200"/>
        </a:p>
      </dsp:txBody>
      <dsp:txXfrm>
        <a:off x="5671332" y="2427484"/>
        <a:ext cx="2370489" cy="720000"/>
      </dsp:txXfrm>
    </dsp:sp>
    <dsp:sp modelId="{999AA420-DB88-4643-951C-F7C5EAC81A6F}">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BC452-1A15-447E-A992-BA490952B48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Side affects of medication – slowed thinking, slurred speech</a:t>
          </a:r>
          <a:endParaRPr lang="en-US" sz="1700" kern="1200"/>
        </a:p>
      </dsp:txBody>
      <dsp:txXfrm>
        <a:off x="8456657" y="2427484"/>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69D61-2FB7-45A2-A704-3E52B634B039}">
      <dsp:nvSpPr>
        <dsp:cNvPr id="0" name=""/>
        <dsp:cNvSpPr/>
      </dsp:nvSpPr>
      <dsp:spPr>
        <a:xfrm>
          <a:off x="0" y="2183"/>
          <a:ext cx="7037387"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a:t>Psychotic </a:t>
          </a:r>
          <a:r>
            <a:rPr lang="en-GB" sz="2600" b="1" kern="1200">
              <a:latin typeface="Calibri Light" panose="020F0302020204030204"/>
            </a:rPr>
            <a:t>disorders</a:t>
          </a:r>
          <a:r>
            <a:rPr lang="en-GB" sz="2600" kern="1200">
              <a:latin typeface="Calibri Light" panose="020F0302020204030204"/>
            </a:rPr>
            <a:t> - </a:t>
          </a:r>
          <a:r>
            <a:rPr lang="en-US" sz="2600" kern="1200"/>
            <a:t>schizophrenia Hallucinations [Hearing voices]</a:t>
          </a:r>
          <a:endParaRPr lang="en-US" sz="2600" kern="1200">
            <a:latin typeface="Calibri Light" panose="020F0302020204030204"/>
          </a:endParaRPr>
        </a:p>
      </dsp:txBody>
      <dsp:txXfrm>
        <a:off x="50489" y="52672"/>
        <a:ext cx="6936409" cy="933302"/>
      </dsp:txXfrm>
    </dsp:sp>
    <dsp:sp modelId="{A97D300F-2B5C-4671-8C29-6D480752546E}">
      <dsp:nvSpPr>
        <dsp:cNvPr id="0" name=""/>
        <dsp:cNvSpPr/>
      </dsp:nvSpPr>
      <dsp:spPr>
        <a:xfrm>
          <a:off x="0" y="1111343"/>
          <a:ext cx="7037387"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dirty="0">
              <a:latin typeface="Calibri Light" panose="020F0302020204030204"/>
            </a:rPr>
            <a:t>Mood disorders</a:t>
          </a:r>
          <a:r>
            <a:rPr lang="en-GB" sz="2600" kern="1200" dirty="0">
              <a:latin typeface="Calibri Light" panose="020F0302020204030204"/>
            </a:rPr>
            <a:t> - </a:t>
          </a:r>
          <a:r>
            <a:rPr lang="en-US" sz="2600" kern="1200" dirty="0"/>
            <a:t>Depression and bi polar</a:t>
          </a:r>
        </a:p>
      </dsp:txBody>
      <dsp:txXfrm>
        <a:off x="50489" y="1161832"/>
        <a:ext cx="6936409" cy="933302"/>
      </dsp:txXfrm>
    </dsp:sp>
    <dsp:sp modelId="{605FB209-0131-4656-8AC1-0D1334B21E0C}">
      <dsp:nvSpPr>
        <dsp:cNvPr id="0" name=""/>
        <dsp:cNvSpPr/>
      </dsp:nvSpPr>
      <dsp:spPr>
        <a:xfrm>
          <a:off x="0" y="2220503"/>
          <a:ext cx="7037387"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Personality  disorders</a:t>
          </a:r>
          <a:r>
            <a:rPr lang="en-GB" sz="2600" kern="1200">
              <a:latin typeface="Calibri Light" panose="020F0302020204030204"/>
            </a:rPr>
            <a:t> - </a:t>
          </a:r>
          <a:r>
            <a:rPr lang="en-US" sz="2600" kern="1200"/>
            <a:t>deeply ingrained mal-adaptive patterns of behavior</a:t>
          </a:r>
        </a:p>
      </dsp:txBody>
      <dsp:txXfrm>
        <a:off x="50489" y="2270992"/>
        <a:ext cx="6936409" cy="933302"/>
      </dsp:txXfrm>
    </dsp:sp>
    <dsp:sp modelId="{6D986DB0-88AB-4C32-B431-D42D752ACD07}">
      <dsp:nvSpPr>
        <dsp:cNvPr id="0" name=""/>
        <dsp:cNvSpPr/>
      </dsp:nvSpPr>
      <dsp:spPr>
        <a:xfrm>
          <a:off x="0" y="3329663"/>
          <a:ext cx="7037387"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Anxiety disorders</a:t>
          </a:r>
          <a:r>
            <a:rPr lang="en-GB" sz="2600" kern="1200">
              <a:latin typeface="Calibri Light" panose="020F0302020204030204"/>
            </a:rPr>
            <a:t> -</a:t>
          </a:r>
          <a:r>
            <a:rPr lang="en-US" sz="2600" kern="1200">
              <a:latin typeface="Calibri Light" panose="020F0302020204030204"/>
            </a:rPr>
            <a:t>palpitations, Obsessive</a:t>
          </a:r>
          <a:r>
            <a:rPr lang="en-US" sz="2600" kern="1200"/>
            <a:t> Compulsive disorder</a:t>
          </a:r>
          <a:endParaRPr lang="en-US" sz="2600" kern="1200">
            <a:latin typeface="Calibri Light" panose="020F0302020204030204"/>
          </a:endParaRPr>
        </a:p>
      </dsp:txBody>
      <dsp:txXfrm>
        <a:off x="50489" y="3380152"/>
        <a:ext cx="6936409" cy="933302"/>
      </dsp:txXfrm>
    </dsp:sp>
    <dsp:sp modelId="{D7584AA5-1C5F-4FFB-B04A-F170BB0D65F1}">
      <dsp:nvSpPr>
        <dsp:cNvPr id="0" name=""/>
        <dsp:cNvSpPr/>
      </dsp:nvSpPr>
      <dsp:spPr>
        <a:xfrm>
          <a:off x="0" y="4438823"/>
          <a:ext cx="7037387"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Calibri"/>
              <a:cs typeface="Calibri"/>
              <a:hlinkClick xmlns:r="http://schemas.openxmlformats.org/officeDocument/2006/relationships" r:id="rId1"/>
            </a:rPr>
            <a:t>How to spot the signs of mental illness - YouTube</a:t>
          </a:r>
          <a:endParaRPr lang="en-GB" sz="2600" kern="1200"/>
        </a:p>
      </dsp:txBody>
      <dsp:txXfrm>
        <a:off x="50489" y="4489312"/>
        <a:ext cx="6936409" cy="9333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CA1C9-AF0E-4F86-AE48-D0F0AEBD3377}">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Stations/Custody Suites are classified as a place of safety for S136 </a:t>
          </a:r>
          <a:endParaRPr lang="en-US" sz="3100" kern="1200"/>
        </a:p>
      </dsp:txBody>
      <dsp:txXfrm>
        <a:off x="84655" y="121095"/>
        <a:ext cx="6497523" cy="1564849"/>
      </dsp:txXfrm>
    </dsp:sp>
    <dsp:sp modelId="{BD932C9E-29B3-4387-B3B1-1835C7435230}">
      <dsp:nvSpPr>
        <dsp:cNvPr id="0" name=""/>
        <dsp:cNvSpPr/>
      </dsp:nvSpPr>
      <dsp:spPr>
        <a:xfrm>
          <a:off x="0" y="1859880"/>
          <a:ext cx="6666833" cy="17341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However, they are a last resort and should only be used in certain situations. </a:t>
          </a:r>
          <a:endParaRPr lang="en-US" sz="3100" kern="1200"/>
        </a:p>
      </dsp:txBody>
      <dsp:txXfrm>
        <a:off x="84655" y="1944535"/>
        <a:ext cx="6497523" cy="1564849"/>
      </dsp:txXfrm>
    </dsp:sp>
    <dsp:sp modelId="{9441E9BD-6780-49DF-92ED-E2A56CF87B1B}">
      <dsp:nvSpPr>
        <dsp:cNvPr id="0" name=""/>
        <dsp:cNvSpPr/>
      </dsp:nvSpPr>
      <dsp:spPr>
        <a:xfrm>
          <a:off x="0" y="3683319"/>
          <a:ext cx="6666833" cy="17341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i.e. If the prisoner is extremely violent and it’s not practical to take them to hospital</a:t>
          </a:r>
          <a:endParaRPr lang="en-US" sz="3100" kern="1200"/>
        </a:p>
      </dsp:txBody>
      <dsp:txXfrm>
        <a:off x="84655" y="3767974"/>
        <a:ext cx="6497523"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understand information given to them about the decision to be made</a:t>
          </a:r>
          <a:endParaRPr lang="en-GB" sz="2300" b="1" kern="120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9A12B-21E4-405B-9DF3-89CFA2ABD8C7}">
      <dsp:nvSpPr>
        <dsp:cNvPr id="0" name=""/>
        <dsp:cNvSpPr/>
      </dsp:nvSpPr>
      <dsp:spPr>
        <a:xfrm>
          <a:off x="9131"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in any position INCREASES RISK</a:t>
          </a:r>
        </a:p>
      </dsp:txBody>
      <dsp:txXfrm>
        <a:off x="89067" y="1248193"/>
        <a:ext cx="2569348" cy="3396643"/>
      </dsp:txXfrm>
    </dsp:sp>
    <dsp:sp modelId="{3DC396CA-1105-466B-8D18-C27C58D172EE}">
      <dsp:nvSpPr>
        <dsp:cNvPr id="0" name=""/>
        <dsp:cNvSpPr/>
      </dsp:nvSpPr>
      <dsp:spPr>
        <a:xfrm>
          <a:off x="3011273"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11273" y="2743461"/>
        <a:ext cx="405016" cy="406108"/>
      </dsp:txXfrm>
    </dsp:sp>
    <dsp:sp modelId="{875D909D-0AE2-43F2-B057-1551DF872D6D}">
      <dsp:nvSpPr>
        <dsp:cNvPr id="0" name=""/>
        <dsp:cNvSpPr/>
      </dsp:nvSpPr>
      <dsp:spPr>
        <a:xfrm>
          <a:off x="3830039"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of a person taking anti-psychotic drugs INCREASES THE RISK of Sudden Death Syndrome</a:t>
          </a:r>
        </a:p>
      </dsp:txBody>
      <dsp:txXfrm>
        <a:off x="3909975" y="1248193"/>
        <a:ext cx="2569348" cy="3396643"/>
      </dsp:txXfrm>
    </dsp:sp>
    <dsp:sp modelId="{4D27D3A9-A71C-4FB3-B539-CC1B3B921466}">
      <dsp:nvSpPr>
        <dsp:cNvPr id="0" name=""/>
        <dsp:cNvSpPr/>
      </dsp:nvSpPr>
      <dsp:spPr>
        <a:xfrm>
          <a:off x="6832182"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32182" y="2743461"/>
        <a:ext cx="405016" cy="406108"/>
      </dsp:txXfrm>
    </dsp:sp>
    <dsp:sp modelId="{A0C2E134-F289-44B1-8C1A-5768AF18C77A}">
      <dsp:nvSpPr>
        <dsp:cNvPr id="0" name=""/>
        <dsp:cNvSpPr/>
      </dsp:nvSpPr>
      <dsp:spPr>
        <a:xfrm>
          <a:off x="7650948"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Prolonged Restraint take to A&amp;E for medical check</a:t>
          </a:r>
        </a:p>
      </dsp:txBody>
      <dsp:txXfrm>
        <a:off x="7730884" y="1248193"/>
        <a:ext cx="2569348" cy="33966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FCC7-F679-4A5C-862F-A58B7D4E5D4E}">
      <dsp:nvSpPr>
        <dsp:cNvPr id="0" name=""/>
        <dsp:cNvSpPr/>
      </dsp:nvSpPr>
      <dsp:spPr>
        <a:xfrm>
          <a:off x="2741" y="22536"/>
          <a:ext cx="2174563" cy="13047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800" kern="1200" dirty="0">
              <a:solidFill>
                <a:schemeClr val="tx1"/>
              </a:solidFill>
            </a:rPr>
            <a:t>Cutting</a:t>
          </a:r>
          <a:endParaRPr lang="en-US" sz="2800" kern="1200" dirty="0">
            <a:solidFill>
              <a:schemeClr val="tx1"/>
            </a:solidFill>
          </a:endParaRPr>
        </a:p>
      </dsp:txBody>
      <dsp:txXfrm>
        <a:off x="2741" y="22536"/>
        <a:ext cx="2174563" cy="1304738"/>
      </dsp:txXfrm>
    </dsp:sp>
    <dsp:sp modelId="{A4CDA160-B0A8-4D45-AE2E-410C01E5E820}">
      <dsp:nvSpPr>
        <dsp:cNvPr id="0" name=""/>
        <dsp:cNvSpPr/>
      </dsp:nvSpPr>
      <dsp:spPr>
        <a:xfrm>
          <a:off x="2394761" y="22536"/>
          <a:ext cx="2174563" cy="1304738"/>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t>
          </a:r>
          <a:r>
            <a:rPr lang="en-GB" sz="2400" kern="1200" dirty="0">
              <a:solidFill>
                <a:schemeClr val="tx1"/>
              </a:solidFill>
            </a:rPr>
            <a:t>Burning      </a:t>
          </a:r>
          <a:r>
            <a:rPr lang="en-GB" sz="2400" kern="1200" dirty="0"/>
            <a:t>     </a:t>
          </a:r>
          <a:r>
            <a:rPr lang="en-GB" sz="1600" kern="1200" dirty="0"/>
            <a:t>                </a:t>
          </a:r>
          <a:endParaRPr lang="en-US" sz="1600" kern="1200" dirty="0"/>
        </a:p>
      </dsp:txBody>
      <dsp:txXfrm>
        <a:off x="2394761" y="22536"/>
        <a:ext cx="2174563" cy="1304738"/>
      </dsp:txXfrm>
    </dsp:sp>
    <dsp:sp modelId="{7421D7AE-4479-4F99-B0FC-40823FA806A6}">
      <dsp:nvSpPr>
        <dsp:cNvPr id="0" name=""/>
        <dsp:cNvSpPr/>
      </dsp:nvSpPr>
      <dsp:spPr>
        <a:xfrm>
          <a:off x="4786781" y="22536"/>
          <a:ext cx="2174563" cy="1304738"/>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Ingesting poisons</a:t>
          </a:r>
          <a:endParaRPr lang="en-US" sz="2800" kern="1200" dirty="0">
            <a:solidFill>
              <a:schemeClr val="tx1"/>
            </a:solidFill>
          </a:endParaRPr>
        </a:p>
      </dsp:txBody>
      <dsp:txXfrm>
        <a:off x="4786781" y="22536"/>
        <a:ext cx="2174563" cy="1304738"/>
      </dsp:txXfrm>
    </dsp:sp>
    <dsp:sp modelId="{89D9593D-BD19-4AE1-A74F-162FFBC72E02}">
      <dsp:nvSpPr>
        <dsp:cNvPr id="0" name=""/>
        <dsp:cNvSpPr/>
      </dsp:nvSpPr>
      <dsp:spPr>
        <a:xfrm>
          <a:off x="7178802" y="22536"/>
          <a:ext cx="2174563" cy="130473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Pulling hair out     </a:t>
          </a:r>
          <a:r>
            <a:rPr lang="en-GB" sz="2100" kern="1200" dirty="0"/>
            <a:t>           </a:t>
          </a:r>
          <a:endParaRPr lang="en-US" sz="2100" kern="1200" dirty="0"/>
        </a:p>
      </dsp:txBody>
      <dsp:txXfrm>
        <a:off x="7178802" y="22536"/>
        <a:ext cx="2174563" cy="1304738"/>
      </dsp:txXfrm>
    </dsp:sp>
    <dsp:sp modelId="{A1B87C89-3D5F-439E-8DEB-EFBDFE1E7CA6}">
      <dsp:nvSpPr>
        <dsp:cNvPr id="0" name=""/>
        <dsp:cNvSpPr/>
      </dsp:nvSpPr>
      <dsp:spPr>
        <a:xfrm>
          <a:off x="2741" y="1544730"/>
          <a:ext cx="2174563" cy="1304738"/>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000" kern="1200" dirty="0">
              <a:solidFill>
                <a:schemeClr val="tx1"/>
              </a:solidFill>
            </a:rPr>
            <a:t>Not eating/overeating</a:t>
          </a:r>
          <a:endParaRPr lang="en-US" sz="2000" kern="1200" dirty="0">
            <a:solidFill>
              <a:schemeClr val="tx1"/>
            </a:solidFill>
          </a:endParaRPr>
        </a:p>
      </dsp:txBody>
      <dsp:txXfrm>
        <a:off x="2741" y="1544730"/>
        <a:ext cx="2174563" cy="1304738"/>
      </dsp:txXfrm>
    </dsp:sp>
    <dsp:sp modelId="{309D8AE3-11F6-4AD0-8AA7-8B589EF3A0B4}">
      <dsp:nvSpPr>
        <dsp:cNvPr id="0" name=""/>
        <dsp:cNvSpPr/>
      </dsp:nvSpPr>
      <dsp:spPr>
        <a:xfrm>
          <a:off x="2394761" y="1544730"/>
          <a:ext cx="2174563" cy="1304738"/>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Over exercising</a:t>
          </a:r>
          <a:endParaRPr lang="en-US" sz="2400" kern="1200" dirty="0">
            <a:solidFill>
              <a:schemeClr val="tx1"/>
            </a:solidFill>
          </a:endParaRPr>
        </a:p>
      </dsp:txBody>
      <dsp:txXfrm>
        <a:off x="2394761" y="1544730"/>
        <a:ext cx="2174563" cy="1304738"/>
      </dsp:txXfrm>
    </dsp:sp>
    <dsp:sp modelId="{82691C82-F71C-4512-97A7-B1AE11A9D29F}">
      <dsp:nvSpPr>
        <dsp:cNvPr id="0" name=""/>
        <dsp:cNvSpPr/>
      </dsp:nvSpPr>
      <dsp:spPr>
        <a:xfrm>
          <a:off x="4786781" y="1544730"/>
          <a:ext cx="2174563" cy="130473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Risk taking behaviour</a:t>
          </a:r>
          <a:endParaRPr lang="en-US" sz="2400" kern="1200" dirty="0">
            <a:solidFill>
              <a:schemeClr val="tx1"/>
            </a:solidFill>
          </a:endParaRPr>
        </a:p>
      </dsp:txBody>
      <dsp:txXfrm>
        <a:off x="4786781" y="1544730"/>
        <a:ext cx="2174563" cy="1304738"/>
      </dsp:txXfrm>
    </dsp:sp>
    <dsp:sp modelId="{AE577D38-D9BA-4913-8BCC-7E7EE796AA52}">
      <dsp:nvSpPr>
        <dsp:cNvPr id="0" name=""/>
        <dsp:cNvSpPr/>
      </dsp:nvSpPr>
      <dsp:spPr>
        <a:xfrm>
          <a:off x="7178802" y="1544730"/>
          <a:ext cx="2174563" cy="1304738"/>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Taking an overdose</a:t>
          </a:r>
          <a:endParaRPr lang="en-US" sz="2400" kern="1200" dirty="0">
            <a:solidFill>
              <a:schemeClr val="tx1"/>
            </a:solidFill>
          </a:endParaRPr>
        </a:p>
      </dsp:txBody>
      <dsp:txXfrm>
        <a:off x="7178802" y="1544730"/>
        <a:ext cx="2174563" cy="1304738"/>
      </dsp:txXfrm>
    </dsp:sp>
    <dsp:sp modelId="{263AEBE6-AC7C-4955-9097-3A9F456A1655}">
      <dsp:nvSpPr>
        <dsp:cNvPr id="0" name=""/>
        <dsp:cNvSpPr/>
      </dsp:nvSpPr>
      <dsp:spPr>
        <a:xfrm>
          <a:off x="2349791" y="2976989"/>
          <a:ext cx="2174563" cy="1304738"/>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Hitting oneself</a:t>
          </a:r>
          <a:endParaRPr lang="en-US" sz="2800" kern="1200" dirty="0">
            <a:solidFill>
              <a:schemeClr val="tx1"/>
            </a:solidFill>
          </a:endParaRPr>
        </a:p>
      </dsp:txBody>
      <dsp:txXfrm>
        <a:off x="2349791" y="2976989"/>
        <a:ext cx="2174563" cy="1304738"/>
      </dsp:txXfrm>
    </dsp:sp>
    <dsp:sp modelId="{D6DC2602-8228-4632-96D4-49CC85118EF6}">
      <dsp:nvSpPr>
        <dsp:cNvPr id="0" name=""/>
        <dsp:cNvSpPr/>
      </dsp:nvSpPr>
      <dsp:spPr>
        <a:xfrm>
          <a:off x="4678053" y="3051934"/>
          <a:ext cx="2174563" cy="130473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Self-strangulation</a:t>
          </a:r>
          <a:endParaRPr lang="en-US" sz="2800" kern="1200" dirty="0">
            <a:solidFill>
              <a:schemeClr val="tx1"/>
            </a:solidFill>
          </a:endParaRPr>
        </a:p>
      </dsp:txBody>
      <dsp:txXfrm>
        <a:off x="4678053" y="3051934"/>
        <a:ext cx="2174563" cy="130473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26D69-F652-448E-8F70-71FEEFC8FC73}"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BD382-A155-452A-840B-60F9DADA7DD9}" type="slidenum">
              <a:rPr lang="en-GB" smtClean="0"/>
              <a:t>‹#›</a:t>
            </a:fld>
            <a:endParaRPr lang="en-GB"/>
          </a:p>
        </p:txBody>
      </p:sp>
    </p:spTree>
    <p:extLst>
      <p:ext uri="{BB962C8B-B14F-4D97-AF65-F5344CB8AC3E}">
        <p14:creationId xmlns:p14="http://schemas.microsoft.com/office/powerpoint/2010/main" val="4046264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media/5a7e3ed3ed915d74e33f1006/former-members-of-the-armed-forces-and-the-criminal-justice-system.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about-mental-health-problem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FB49AezFJxs&amp;feature=youtu.b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hlinkClick r:id="rId3"/>
              </a:rPr>
              <a:t>https://www.justiceinspectorates.gov.uk/hmicfrs/publications/policing-and-mental-health-picking-up-the-pieces/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1</a:t>
            </a:fld>
            <a:endParaRPr lang="en-GB"/>
          </a:p>
        </p:txBody>
      </p:sp>
    </p:spTree>
    <p:extLst>
      <p:ext uri="{BB962C8B-B14F-4D97-AF65-F5344CB8AC3E}">
        <p14:creationId xmlns:p14="http://schemas.microsoft.com/office/powerpoint/2010/main" val="1496622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a:p>
        </p:txBody>
      </p:sp>
    </p:spTree>
    <p:extLst>
      <p:ext uri="{BB962C8B-B14F-4D97-AF65-F5344CB8AC3E}">
        <p14:creationId xmlns:p14="http://schemas.microsoft.com/office/powerpoint/2010/main" val="254047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Act recognises that people may suffer discrimination and be disadvantaged for many reasons. These groups above are called protected characteristic under the Act. Protected from discrimination. </a:t>
            </a:r>
          </a:p>
          <a:p>
            <a:endParaRPr lang="en-GB"/>
          </a:p>
          <a:p>
            <a:r>
              <a:rPr lang="en-GB"/>
              <a:t>A person has a disability if they have a physical or mental impairment which had a substantial and long term effect on that persons ability to carryout normal activities, include conditions such as AIDS and cancer.</a:t>
            </a:r>
          </a:p>
          <a:p>
            <a:r>
              <a:rPr lang="en-GB"/>
              <a:t>Refers to group of people defined by their race, colour, nationality include gypsy and traveller communities.  </a:t>
            </a:r>
          </a:p>
          <a:p>
            <a:r>
              <a:rPr lang="en-GB"/>
              <a:t>Belief includes religious beliefs including lack of beliefs (atheism). A belief should affect the way you live your life for it to be included under the definition. </a:t>
            </a:r>
          </a:p>
          <a:p>
            <a:endParaRPr lang="en-GB"/>
          </a:p>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a:t>
            </a:fld>
            <a:endParaRPr lang="en-GB">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0E24C-CB3E-E38D-3D00-11B1DF01E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2630D7-C6A3-1B2A-C93D-A44ED90C7D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44848-5A35-8457-0210-075149FFDC54}"/>
              </a:ext>
            </a:extLst>
          </p:cNvPr>
          <p:cNvSpPr>
            <a:spLocks noGrp="1"/>
          </p:cNvSpPr>
          <p:nvPr>
            <p:ph type="body" idx="1"/>
          </p:nvPr>
        </p:nvSpPr>
        <p:spPr/>
        <p:txBody>
          <a:bodyPr/>
          <a:lstStyle/>
          <a:p>
            <a:r>
              <a:rPr lang="en-GB"/>
              <a:t>Other Barriers  - Like most of these Iceberg models it is the hidden element of our differences that can effect a diverse society. </a:t>
            </a:r>
          </a:p>
          <a:p>
            <a:r>
              <a:rPr lang="en-GB"/>
              <a:t>Trying to understand these unseen differences will always be a challenge for many police officers. Our actions &amp; behaviour has to take into account the differences in people. </a:t>
            </a:r>
          </a:p>
          <a:p>
            <a:r>
              <a:rPr lang="en-GB"/>
              <a:t>Inclusion is not just about what we can see it is valuing all our differences including the ‘hidden’ elements.</a:t>
            </a:r>
          </a:p>
        </p:txBody>
      </p:sp>
      <p:sp>
        <p:nvSpPr>
          <p:cNvPr id="4" name="Slide Number Placeholder 3">
            <a:extLst>
              <a:ext uri="{FF2B5EF4-FFF2-40B4-BE49-F238E27FC236}">
                <a16:creationId xmlns:a16="http://schemas.microsoft.com/office/drawing/2014/main" id="{B1E29DEC-B444-BE14-750C-E63B970B2067}"/>
              </a:ext>
            </a:extLst>
          </p:cNvPr>
          <p:cNvSpPr>
            <a:spLocks noGrp="1"/>
          </p:cNvSpPr>
          <p:nvPr>
            <p:ph type="sldNum" sz="quarter" idx="5"/>
          </p:nvPr>
        </p:nvSpPr>
        <p:spPr/>
        <p:txBody>
          <a:bodyPr/>
          <a:lstStyle/>
          <a:p>
            <a:fld id="{4DE0FC52-B713-423C-9F36-BA4B041A2061}" type="slidenum">
              <a:rPr lang="en-GB" smtClean="0"/>
              <a:t>4</a:t>
            </a:fld>
            <a:endParaRPr lang="en-GB"/>
          </a:p>
        </p:txBody>
      </p:sp>
    </p:spTree>
    <p:extLst>
      <p:ext uri="{BB962C8B-B14F-4D97-AF65-F5344CB8AC3E}">
        <p14:creationId xmlns:p14="http://schemas.microsoft.com/office/powerpoint/2010/main" val="103083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9</a:t>
            </a:fld>
            <a:endParaRPr lang="en-GB"/>
          </a:p>
        </p:txBody>
      </p:sp>
    </p:spTree>
    <p:extLst>
      <p:ext uri="{BB962C8B-B14F-4D97-AF65-F5344CB8AC3E}">
        <p14:creationId xmlns:p14="http://schemas.microsoft.com/office/powerpoint/2010/main" val="31488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https://www.gov.uk/government/news/new-league-tables-show-how-quickly-police-forces-answer-999-calls</a:t>
            </a:r>
          </a:p>
          <a:p>
            <a:r>
              <a:rPr lang="en-GB" dirty="0"/>
              <a:t>https://www.theguardian.com/society/2020/oct/18</a:t>
            </a:r>
            <a:r>
              <a:rPr lang="en-GB"/>
              <a:t>/police-999-callouts-to-people-suffering-mental-health-crises-soars</a:t>
            </a:r>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14</a:t>
            </a:fld>
            <a:endParaRPr lang="en-GB"/>
          </a:p>
        </p:txBody>
      </p:sp>
    </p:spTree>
    <p:extLst>
      <p:ext uri="{BB962C8B-B14F-4D97-AF65-F5344CB8AC3E}">
        <p14:creationId xmlns:p14="http://schemas.microsoft.com/office/powerpoint/2010/main" val="3388513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Former members of the armed forces and the criminal justice system (publishing.service.gov.uk)</a:t>
            </a:r>
            <a:endParaRPr lang="en-GB" dirty="0"/>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16</a:t>
            </a:fld>
            <a:endParaRPr lang="en-GB"/>
          </a:p>
        </p:txBody>
      </p:sp>
    </p:spTree>
    <p:extLst>
      <p:ext uri="{BB962C8B-B14F-4D97-AF65-F5344CB8AC3E}">
        <p14:creationId xmlns:p14="http://schemas.microsoft.com/office/powerpoint/2010/main" val="2972847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You can read the Mental Health Act on the government legislation website</a:t>
            </a:r>
            <a:r>
              <a:rPr lang="en-GB"/>
              <a:t>.</a:t>
            </a:r>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18</a:t>
            </a:fld>
            <a:endParaRPr lang="en-GB"/>
          </a:p>
        </p:txBody>
      </p:sp>
    </p:spTree>
    <p:extLst>
      <p:ext uri="{BB962C8B-B14F-4D97-AF65-F5344CB8AC3E}">
        <p14:creationId xmlns:p14="http://schemas.microsoft.com/office/powerpoint/2010/main" val="3331742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https://www.mind.org.uk/media-a/2958/statistics-facts-2017.pdf</a:t>
            </a:r>
          </a:p>
          <a:p>
            <a:r>
              <a:rPr lang="en-GB" dirty="0">
                <a:hlinkClick r:id="rId3"/>
              </a:rPr>
              <a:t>What are mental health problems? - Mind</a:t>
            </a:r>
            <a:endParaRPr lang="en-US" b="1" dirty="0"/>
          </a:p>
        </p:txBody>
      </p:sp>
      <p:sp>
        <p:nvSpPr>
          <p:cNvPr id="4" name="Slide Number Placeholder 3"/>
          <p:cNvSpPr>
            <a:spLocks noGrp="1"/>
          </p:cNvSpPr>
          <p:nvPr>
            <p:ph type="sldNum" sz="quarter" idx="5"/>
          </p:nvPr>
        </p:nvSpPr>
        <p:spPr/>
        <p:txBody>
          <a:bodyPr/>
          <a:lstStyle/>
          <a:p>
            <a:fld id="{60FBD382-A155-452A-840B-60F9DADA7DD9}" type="slidenum">
              <a:rPr lang="en-GB" smtClean="0"/>
              <a:t>19</a:t>
            </a:fld>
            <a:endParaRPr lang="en-GB"/>
          </a:p>
        </p:txBody>
      </p:sp>
    </p:spTree>
    <p:extLst>
      <p:ext uri="{BB962C8B-B14F-4D97-AF65-F5344CB8AC3E}">
        <p14:creationId xmlns:p14="http://schemas.microsoft.com/office/powerpoint/2010/main" val="1090359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/6/7-8</a:t>
            </a:r>
          </a:p>
        </p:txBody>
      </p:sp>
      <p:sp>
        <p:nvSpPr>
          <p:cNvPr id="4" name="Slide Number Placeholder 3"/>
          <p:cNvSpPr>
            <a:spLocks noGrp="1"/>
          </p:cNvSpPr>
          <p:nvPr>
            <p:ph type="sldNum" sz="quarter" idx="5"/>
          </p:nvPr>
        </p:nvSpPr>
        <p:spPr/>
        <p:txBody>
          <a:bodyPr/>
          <a:lstStyle/>
          <a:p>
            <a:fld id="{60FBD382-A155-452A-840B-60F9DADA7DD9}" type="slidenum">
              <a:rPr lang="en-GB" smtClean="0"/>
              <a:t>20</a:t>
            </a:fld>
            <a:endParaRPr lang="en-GB"/>
          </a:p>
        </p:txBody>
      </p:sp>
    </p:spTree>
    <p:extLst>
      <p:ext uri="{BB962C8B-B14F-4D97-AF65-F5344CB8AC3E}">
        <p14:creationId xmlns:p14="http://schemas.microsoft.com/office/powerpoint/2010/main" val="3601350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cs typeface="Calibri"/>
            </a:endParaRPr>
          </a:p>
          <a:p>
            <a:r>
              <a:rPr lang="en-GB" b="1"/>
              <a:t>Barriers to communication</a:t>
            </a:r>
            <a:endParaRPr lang="en-US"/>
          </a:p>
          <a:p>
            <a:r>
              <a:rPr lang="en-GB"/>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endParaRPr lang="en-US"/>
          </a:p>
          <a:p>
            <a:r>
              <a:rPr lang="en-GB"/>
              <a:t>People with disordered thinking find it hard to keep a logical order to their ideas and their thoughts and speech may be jumbled and disconnected, giving the impression that they are talking nonsense.</a:t>
            </a:r>
            <a:endParaRPr lang="en-US"/>
          </a:p>
          <a:p>
            <a:r>
              <a:rPr lang="en-GB"/>
              <a:t>Memory issues exacerbated by stress and anxiety</a:t>
            </a:r>
            <a:endParaRPr lang="en-US"/>
          </a:p>
          <a:p>
            <a:r>
              <a:rPr lang="en-GB"/>
              <a:t>Side affects of medication – loss of mental sharpness, dizziness, memory problems, </a:t>
            </a:r>
            <a:endParaRPr lang="en-US"/>
          </a:p>
          <a:p>
            <a:r>
              <a:rPr lang="en-GB"/>
              <a:t>poor concentration;</a:t>
            </a:r>
            <a:endParaRPr lang="en-US"/>
          </a:p>
          <a:p>
            <a:r>
              <a:rPr lang="en-GB"/>
              <a:t> rapid heartbeat;</a:t>
            </a:r>
            <a:endParaRPr lang="en-US"/>
          </a:p>
          <a:p>
            <a:r>
              <a:rPr lang="en-GB"/>
              <a:t> shaking or muscle spasms;</a:t>
            </a:r>
            <a:endParaRPr lang="en-US"/>
          </a:p>
          <a:p>
            <a:r>
              <a:rPr lang="en-GB"/>
              <a:t> sleep disturbance;</a:t>
            </a:r>
            <a:endParaRPr lang="en-US"/>
          </a:p>
          <a:p>
            <a:r>
              <a:rPr lang="en-GB"/>
              <a:t> slowed thinking;</a:t>
            </a:r>
            <a:endParaRPr lang="en-US"/>
          </a:p>
          <a:p>
            <a:r>
              <a:rPr lang="en-GB"/>
              <a:t> slurred speech;</a:t>
            </a:r>
            <a:endParaRPr lang="en-US"/>
          </a:p>
          <a:p>
            <a:endParaRPr lang="en-GB"/>
          </a:p>
          <a:p>
            <a:r>
              <a:rPr lang="en-GB"/>
              <a:t>Many of these presentations you may find in people who are under the influence of drugs or alcohol.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24</a:t>
            </a:fld>
            <a:endParaRPr lang="en-GB"/>
          </a:p>
        </p:txBody>
      </p:sp>
    </p:spTree>
    <p:extLst>
      <p:ext uri="{BB962C8B-B14F-4D97-AF65-F5344CB8AC3E}">
        <p14:creationId xmlns:p14="http://schemas.microsoft.com/office/powerpoint/2010/main" val="1244427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PSYCHOTIC  DISORDERS- Persons ability to think clearly ,make judgements.ie schizophrenia Hallucinations [Hearing voices].Illness can increase with substance abuse</a:t>
            </a:r>
          </a:p>
          <a:p>
            <a:endParaRPr lang="en-US"/>
          </a:p>
          <a:p>
            <a:r>
              <a:rPr lang="en-US"/>
              <a:t>MOOD DISORDERS- Concerns a persons emotional state. Depression and bi polar disorder. Depression is negative thoughts. Bi polar reoccurring mood swings. Not going out</a:t>
            </a:r>
          </a:p>
          <a:p>
            <a:endParaRPr lang="en-US"/>
          </a:p>
          <a:p>
            <a:r>
              <a:rPr lang="en-US"/>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p>
          <a:p>
            <a:r>
              <a:rPr lang="en-US"/>
              <a:t>ANXIETY DISORDERS – Excessive uncontrollable. Worrying about every day things.</a:t>
            </a:r>
          </a:p>
          <a:p>
            <a:endParaRPr lang="en-US"/>
          </a:p>
          <a:p>
            <a:r>
              <a:rPr lang="en-US"/>
              <a:t>Panic disorders such as palpitations, sweating and trembling</a:t>
            </a:r>
          </a:p>
          <a:p>
            <a:r>
              <a:rPr lang="en-US"/>
              <a:t>Obsessive Compulsive disorder [OCD] E.g. cleanliness ,taking showers</a:t>
            </a:r>
          </a:p>
          <a:p>
            <a:endParaRPr lang="en-US"/>
          </a:p>
          <a:p>
            <a:r>
              <a:rPr lang="en-US"/>
              <a:t>YOUTUBE LINK-HOW TO SPOT MENTAL ILLNESS [5MIN 17 SECONDS] – </a:t>
            </a:r>
            <a:r>
              <a:rPr lang="en-US">
                <a:hlinkClick r:id="rId3"/>
              </a:rPr>
              <a:t>How to spot the signs of mental illness - YouTube</a:t>
            </a:r>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25</a:t>
            </a:fld>
            <a:endParaRPr lang="en-GB"/>
          </a:p>
        </p:txBody>
      </p:sp>
    </p:spTree>
    <p:extLst>
      <p:ext uri="{BB962C8B-B14F-4D97-AF65-F5344CB8AC3E}">
        <p14:creationId xmlns:p14="http://schemas.microsoft.com/office/powerpoint/2010/main" val="39778368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b="1" dirty="0"/>
              <a:t>What are the main pieces of legislation police officers use when dealing with mental health or vulnerability issues? </a:t>
            </a:r>
            <a:endParaRPr lang="en-GB" dirty="0"/>
          </a:p>
          <a:p>
            <a:pPr>
              <a:spcBef>
                <a:spcPct val="0"/>
              </a:spcBef>
            </a:pPr>
            <a:endParaRPr lang="en-GB" dirty="0"/>
          </a:p>
          <a:p>
            <a:pPr>
              <a:spcBef>
                <a:spcPct val="0"/>
              </a:spcBef>
            </a:pPr>
            <a:r>
              <a:rPr lang="en-GB" dirty="0"/>
              <a:t>The following legislation covers police powers in relation to MH. </a:t>
            </a:r>
            <a:endParaRPr lang="en-US" dirty="0"/>
          </a:p>
          <a:p>
            <a:pPr>
              <a:spcBef>
                <a:spcPct val="0"/>
              </a:spcBef>
            </a:pPr>
            <a:endParaRPr lang="en-GB" dirty="0"/>
          </a:p>
          <a:p>
            <a:pPr>
              <a:spcBef>
                <a:spcPct val="0"/>
              </a:spcBef>
            </a:pPr>
            <a:r>
              <a:rPr lang="en-GB" b="1" dirty="0"/>
              <a:t>Mental Health Act 1983 </a:t>
            </a:r>
            <a:r>
              <a:rPr lang="en-GB" dirty="0"/>
              <a:t>[As amended by the Mental Health Act 2007 &amp; PACA 2017]  This is the Act that gives the police power to deal with those in MH Crisis – we will look at these powers in detail in this session.</a:t>
            </a:r>
            <a:endParaRPr lang="en-US" dirty="0"/>
          </a:p>
          <a:p>
            <a:pPr>
              <a:spcBef>
                <a:spcPct val="0"/>
              </a:spcBef>
            </a:pPr>
            <a:endParaRPr lang="en-GB" dirty="0"/>
          </a:p>
          <a:p>
            <a:pPr>
              <a:spcBef>
                <a:spcPct val="0"/>
              </a:spcBef>
            </a:pPr>
            <a:r>
              <a:rPr lang="en-GB" b="1" dirty="0"/>
              <a:t>Code of Practice (2015)</a:t>
            </a:r>
            <a:r>
              <a:rPr lang="en-GB" dirty="0"/>
              <a:t> – This shows professionals how to carry out their roles and responsibilities under the MHA 1983, to ensure that all patients receive high quality and safe care. </a:t>
            </a:r>
            <a:endParaRPr lang="en-US" dirty="0"/>
          </a:p>
          <a:p>
            <a:pPr>
              <a:spcBef>
                <a:spcPct val="0"/>
              </a:spcBef>
            </a:pPr>
            <a:endParaRPr lang="en-GB" dirty="0"/>
          </a:p>
          <a:p>
            <a:r>
              <a:rPr lang="en-GB" dirty="0"/>
              <a:t>There have been significant changes in legislation, case law, policy and professional practice since the last code was published in 2008.</a:t>
            </a:r>
            <a:endParaRPr lang="en-US" dirty="0"/>
          </a:p>
          <a:p>
            <a:endParaRPr lang="en-GB" dirty="0"/>
          </a:p>
          <a:p>
            <a:r>
              <a:rPr lang="en-GB" dirty="0"/>
              <a:t>The </a:t>
            </a:r>
            <a:r>
              <a:rPr lang="en-GB" dirty="0">
                <a:hlinkClick r:id="rId3"/>
              </a:rPr>
              <a:t>revised code</a:t>
            </a:r>
            <a:r>
              <a:rPr lang="en-GB" dirty="0"/>
              <a:t> aims to provide stronger protection for patients and clarify roles, rights and responsibilities. This includes:</a:t>
            </a:r>
            <a:endParaRPr lang="en-US" dirty="0"/>
          </a:p>
          <a:p>
            <a:r>
              <a:rPr lang="en-GB" dirty="0"/>
              <a:t>involving the patient and, where appropriate, their families and carers in discussions about the patient’s care at every stage</a:t>
            </a:r>
            <a:endParaRPr lang="en-US" dirty="0"/>
          </a:p>
          <a:p>
            <a:r>
              <a:rPr lang="en-GB" dirty="0"/>
              <a:t>providing personalised care</a:t>
            </a:r>
            <a:endParaRPr lang="en-US" dirty="0"/>
          </a:p>
          <a:p>
            <a:endParaRPr lang="en-GB" dirty="0"/>
          </a:p>
          <a:p>
            <a:r>
              <a:rPr lang="en-GB" dirty="0"/>
              <a:t>minimising the use of inappropriate blanket restrictions, restrictive interventions and the use of police cells as places of safety.</a:t>
            </a:r>
            <a:endParaRPr lang="en-US" dirty="0"/>
          </a:p>
          <a:p>
            <a:r>
              <a:rPr lang="en-GB" dirty="0"/>
              <a:t>The main changes to the code include:</a:t>
            </a:r>
            <a:endParaRPr lang="en-US" dirty="0"/>
          </a:p>
          <a:p>
            <a:endParaRPr lang="en-GB" dirty="0"/>
          </a:p>
          <a:p>
            <a:pPr marL="171450" indent="-171450">
              <a:buFont typeface="Arial,Sans-Serif"/>
              <a:buChar char="•"/>
            </a:pPr>
            <a:r>
              <a:rPr lang="en-GB" dirty="0"/>
              <a:t>5 new guiding principles</a:t>
            </a:r>
            <a:endParaRPr lang="en-US" dirty="0"/>
          </a:p>
          <a:p>
            <a:pPr marL="171450" indent="-171450">
              <a:buFont typeface="Arial,Sans-Serif"/>
              <a:buChar char="•"/>
            </a:pPr>
            <a:r>
              <a:rPr lang="en-GB" dirty="0"/>
              <a:t>new chapters on care planning, human rights, equality and health inequalities</a:t>
            </a:r>
            <a:endParaRPr lang="en-US" dirty="0"/>
          </a:p>
          <a:p>
            <a:pPr marL="171450" indent="-171450">
              <a:buFont typeface="Arial,Sans-Serif"/>
              <a:buChar char="•"/>
            </a:pPr>
            <a:r>
              <a:rPr lang="en-GB" dirty="0"/>
              <a:t>consideration of when to use the Mental Health Act and when to use the Mental Capacity Act 2005 and Deprivation of Liberty Safeguards and information to support victims</a:t>
            </a:r>
            <a:endParaRPr lang="en-US" dirty="0"/>
          </a:p>
          <a:p>
            <a:pPr marL="171450" indent="-171450">
              <a:buFont typeface="Arial,Sans-Serif"/>
              <a:buChar char="•"/>
            </a:pPr>
            <a:r>
              <a:rPr lang="en-GB" dirty="0"/>
              <a:t>new sections on physical health care, blanket restrictions, duties to support patients with dementia and immigration detainees</a:t>
            </a:r>
            <a:endParaRPr lang="en-US" dirty="0"/>
          </a:p>
          <a:p>
            <a:pPr marL="171450" indent="-171450">
              <a:buFont typeface="Arial,Sans-Serif"/>
              <a:buChar char="•"/>
            </a:pPr>
            <a:r>
              <a:rPr lang="en-GB" dirty="0"/>
              <a:t>significantly updated chapters on the appropriate use of restrictive interventions, particularly seclusion and long-term segregation, police powers and places of safety</a:t>
            </a:r>
            <a:endParaRPr lang="en-US" dirty="0"/>
          </a:p>
          <a:p>
            <a:pPr marL="171450" indent="-171450">
              <a:buFont typeface="Arial,Sans-Serif"/>
              <a:buChar char="•"/>
            </a:pPr>
            <a:r>
              <a:rPr lang="en-GB" dirty="0"/>
              <a:t>further guidance on how to support children and young people, those with a learning disability or autism.</a:t>
            </a:r>
            <a:endParaRPr lang="en-US" dirty="0"/>
          </a:p>
          <a:p>
            <a:endParaRPr lang="en-GB" dirty="0"/>
          </a:p>
          <a:p>
            <a:r>
              <a:rPr lang="en-GB" dirty="0"/>
              <a:t>This code came into force on 1st April 2015</a:t>
            </a:r>
            <a:endParaRPr lang="en-US" dirty="0"/>
          </a:p>
          <a:p>
            <a:endParaRPr lang="en-GB" dirty="0"/>
          </a:p>
          <a:p>
            <a:r>
              <a:rPr lang="en-GB" b="1" dirty="0"/>
              <a:t>Mental Capacity Act 2005 </a:t>
            </a:r>
            <a:endParaRPr lang="en-US" dirty="0"/>
          </a:p>
          <a:p>
            <a:r>
              <a:rPr lang="en-GB" dirty="0"/>
              <a:t>Another Act which gives the police powers to assist those suffering mental health concerns – again we will look at out powers under this act during this session.</a:t>
            </a:r>
            <a:endParaRPr lang="en-US" dirty="0"/>
          </a:p>
          <a:p>
            <a:endParaRPr lang="en-GB" dirty="0">
              <a:cs typeface="Calibri"/>
            </a:endParaRPr>
          </a:p>
          <a:p>
            <a:r>
              <a:rPr lang="en-GB" dirty="0"/>
              <a:t>https://www.gov.uk/government/news/new-mental-health-act-code-of-practice</a:t>
            </a:r>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26</a:t>
            </a:fld>
            <a:endParaRPr lang="en-GB"/>
          </a:p>
        </p:txBody>
      </p:sp>
    </p:spTree>
    <p:extLst>
      <p:ext uri="{BB962C8B-B14F-4D97-AF65-F5344CB8AC3E}">
        <p14:creationId xmlns:p14="http://schemas.microsoft.com/office/powerpoint/2010/main" val="1195784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Basically- </a:t>
            </a:r>
            <a:r>
              <a:rPr lang="en-US" dirty="0"/>
              <a:t>Detention and conveyance to a place of safety.</a:t>
            </a:r>
          </a:p>
          <a:p>
            <a:endParaRPr lang="en-US" dirty="0"/>
          </a:p>
          <a:p>
            <a:r>
              <a:rPr lang="en-US" dirty="0"/>
              <a:t>The belief is the Police Officer’s - </a:t>
            </a:r>
            <a:r>
              <a:rPr lang="en-GB" dirty="0"/>
              <a:t>This is the decision of the police officer - not Dr or Nurse or any other person</a:t>
            </a:r>
          </a:p>
          <a:p>
            <a:endParaRPr lang="en-US" dirty="0"/>
          </a:p>
          <a:p>
            <a:r>
              <a:rPr lang="en-US" dirty="0"/>
              <a:t>S136 is a preserved power of arrest so you do not need to use the Necessity criteria or caution the subject..</a:t>
            </a:r>
          </a:p>
          <a:p>
            <a:r>
              <a:rPr lang="en-US" dirty="0"/>
              <a:t>The CoP advises against using the word arrest when detaining a person under S136.    </a:t>
            </a:r>
          </a:p>
          <a:p>
            <a:endParaRPr lang="en-US" dirty="0"/>
          </a:p>
          <a:p>
            <a:r>
              <a:rPr lang="en-US" dirty="0"/>
              <a:t>A good phrase might be, ‘’ I am GOING TO LOOK AFTER YOU OR TAKE CARE OF YOU , you are being detained for your own safety…’’</a:t>
            </a:r>
          </a:p>
          <a:p>
            <a:endParaRPr lang="en-US" dirty="0"/>
          </a:p>
          <a:p>
            <a:r>
              <a:rPr lang="en-GB" dirty="0"/>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endParaRPr lang="en-US" dirty="0"/>
          </a:p>
          <a:p>
            <a:r>
              <a:rPr lang="en-GB" dirty="0"/>
              <a:t>When using </a:t>
            </a:r>
            <a:r>
              <a:rPr lang="en-GB" u="sng" dirty="0">
                <a:hlinkClick r:id="rId3"/>
              </a:rPr>
              <a:t>section 136</a:t>
            </a:r>
            <a:r>
              <a:rPr lang="en-GB" dirty="0"/>
              <a:t> MHA 1983, officers should make it clear to people that they will </a:t>
            </a:r>
            <a:r>
              <a:rPr lang="en-GB" b="1" dirty="0"/>
              <a:t>have to come with the police because of the officer’s concern for their wellbeing, and that they have no choice in the matter.</a:t>
            </a:r>
            <a:endParaRPr lang="en-US" dirty="0"/>
          </a:p>
          <a:p>
            <a:endParaRPr lang="en-US" dirty="0"/>
          </a:p>
          <a:p>
            <a:r>
              <a:rPr lang="en-GB" b="1" dirty="0"/>
              <a:t>Persons detained under Section 136 are deemed to be in legal custody and can be searched under Section 32, PACE 1984. The police officer may search the person at any time whilst the person is detained if they have reasonable ground for believing that the person:</a:t>
            </a:r>
            <a:endParaRPr lang="en-US" dirty="0"/>
          </a:p>
          <a:p>
            <a:r>
              <a:rPr lang="en-GB" b="1" dirty="0"/>
              <a:t>a) May present a danger to themselves or others and</a:t>
            </a:r>
            <a:endParaRPr lang="en-US" dirty="0"/>
          </a:p>
          <a:p>
            <a:r>
              <a:rPr lang="en-GB" b="1" dirty="0"/>
              <a:t>b) Is concealing an item that could be used to cause physical injury to themselves or others.</a:t>
            </a:r>
            <a:endParaRPr lang="en-US" dirty="0"/>
          </a:p>
          <a:p>
            <a:endParaRPr lang="en-US" dirty="0"/>
          </a:p>
          <a:p>
            <a:endParaRPr lang="en-US" dirty="0"/>
          </a:p>
          <a:p>
            <a:r>
              <a:rPr lang="en-US" b="1" dirty="0"/>
              <a:t>WHAT KINDS OF BEHAVIOUR WOULD SUPPORT </a:t>
            </a:r>
            <a:r>
              <a:rPr lang="en-US" dirty="0"/>
              <a:t>‘’immediate need of care or control?’’</a:t>
            </a:r>
          </a:p>
          <a:p>
            <a:r>
              <a:rPr lang="en-US" dirty="0"/>
              <a:t>It is not enough to be suffering from a mental disorder alone as people live successfully in the community despite suffering from mental illness.</a:t>
            </a:r>
          </a:p>
          <a:p>
            <a:endParaRPr lang="en-US" dirty="0"/>
          </a:p>
          <a:p>
            <a:r>
              <a:rPr lang="en-US" dirty="0"/>
              <a:t>We will discuss what is a place of safety? later in the session</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27</a:t>
            </a:fld>
            <a:endParaRPr lang="en-GB"/>
          </a:p>
        </p:txBody>
      </p:sp>
    </p:spTree>
    <p:extLst>
      <p:ext uri="{BB962C8B-B14F-4D97-AF65-F5344CB8AC3E}">
        <p14:creationId xmlns:p14="http://schemas.microsoft.com/office/powerpoint/2010/main" val="2070479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 the amendment from the </a:t>
            </a:r>
            <a:r>
              <a:rPr lang="en-GB" b="1"/>
              <a:t>POLICE AND CRIME ACT 2017 </a:t>
            </a:r>
            <a:r>
              <a:rPr lang="en-GB"/>
              <a:t>there is now a requirement for Police to Seek Health Advice Before Detaining Under S136 Mental Health Act 1983</a:t>
            </a:r>
            <a:endParaRPr lang="en-US"/>
          </a:p>
          <a:p>
            <a:endParaRPr lang="en-GB"/>
          </a:p>
          <a:p>
            <a:r>
              <a:rPr lang="en-GB"/>
              <a:t>Before deciding to remove a person to, or keep a person at, a place of safety</a:t>
            </a:r>
            <a:endParaRPr lang="en-US"/>
          </a:p>
          <a:p>
            <a:r>
              <a:rPr lang="en-GB"/>
              <a:t>The police officer must, if it is practicable to do so, consult with-</a:t>
            </a:r>
            <a:endParaRPr lang="en-US"/>
          </a:p>
          <a:p>
            <a:pPr marL="285750" indent="-285750">
              <a:buFont typeface="Arial,Sans-Serif"/>
              <a:buChar char="•"/>
            </a:pPr>
            <a:r>
              <a:rPr lang="en-GB"/>
              <a:t>Doctor</a:t>
            </a:r>
            <a:endParaRPr lang="en-US"/>
          </a:p>
          <a:p>
            <a:pPr marL="285750" indent="-285750">
              <a:buFont typeface="Arial,Sans-Serif"/>
              <a:buChar char="•"/>
            </a:pPr>
            <a:r>
              <a:rPr lang="en-GB"/>
              <a:t>Nurse</a:t>
            </a:r>
            <a:endParaRPr lang="en-US"/>
          </a:p>
          <a:p>
            <a:pPr marL="285750" indent="-285750">
              <a:buFont typeface="Arial,Sans-Serif"/>
              <a:buChar char="•"/>
            </a:pPr>
            <a:r>
              <a:rPr lang="en-GB"/>
              <a:t>Approved Mental Health Professional</a:t>
            </a:r>
            <a:endParaRPr lang="en-US"/>
          </a:p>
          <a:p>
            <a:pPr>
              <a:buFont typeface="Arial,Sans-Serif"/>
              <a:buChar char="•"/>
            </a:pPr>
            <a:r>
              <a:rPr lang="en-GB"/>
              <a:t>A registered medical practitioner,</a:t>
            </a:r>
          </a:p>
          <a:p>
            <a:pPr marL="285750" indent="-285750">
              <a:buFont typeface="Arial,Sans-Serif"/>
              <a:buChar char="•"/>
            </a:pPr>
            <a:r>
              <a:rPr lang="en-GB"/>
              <a:t>Paramedic</a:t>
            </a:r>
            <a:endParaRPr lang="en-US"/>
          </a:p>
          <a:p>
            <a:pPr marL="285750" indent="-285750">
              <a:buFont typeface="Arial,Sans-Serif"/>
              <a:buChar char="•"/>
            </a:pPr>
            <a:r>
              <a:rPr lang="en-GB"/>
              <a:t>occupational therapist.</a:t>
            </a:r>
            <a:endParaRPr lang="en-US"/>
          </a:p>
          <a:p>
            <a:endParaRPr lang="en-GB"/>
          </a:p>
          <a:p>
            <a:r>
              <a:rPr lang="en-GB"/>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endParaRPr lang="en-US"/>
          </a:p>
          <a:p>
            <a:endParaRPr lang="en-GB"/>
          </a:p>
          <a:p>
            <a:r>
              <a:rPr lang="en-GB"/>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endParaRPr lang="en-US"/>
          </a:p>
          <a:p>
            <a:r>
              <a:rPr lang="en-GB"/>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endParaRPr lang="en-US"/>
          </a:p>
          <a:p>
            <a:endParaRPr lang="en-GB"/>
          </a:p>
          <a:p>
            <a:r>
              <a:rPr lang="en-GB"/>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endParaRPr lang="en-US"/>
          </a:p>
          <a:p>
            <a:endParaRPr lang="en-US"/>
          </a:p>
          <a:p>
            <a:r>
              <a:rPr lang="en-US" b="1"/>
              <a:t>S136 FINAL DECISION IS ALWAYS THE POLICE OFFICER [JPLANE]</a:t>
            </a:r>
            <a:endParaRPr lang="en-US"/>
          </a:p>
          <a:p>
            <a:endParaRPr lang="en-US"/>
          </a:p>
          <a:p>
            <a:r>
              <a:rPr lang="en-US"/>
              <a:t>Force policies cover exactly how to contact medical professionals. – once operational you will be told the contact numbers for your local MH places of safety.</a:t>
            </a:r>
          </a:p>
          <a:p>
            <a:endParaRPr lang="en-US"/>
          </a:p>
          <a:p>
            <a:r>
              <a:rPr lang="en-US"/>
              <a:t>Best Practice of Sec 136-</a:t>
            </a:r>
          </a:p>
          <a:p>
            <a:r>
              <a:rPr lang="en-US"/>
              <a:t>At place of Safety relay circumstances to shift coordinator.</a:t>
            </a:r>
          </a:p>
          <a:p>
            <a:r>
              <a:rPr lang="en-US"/>
              <a:t>Ask them if they are going to accept the detention.</a:t>
            </a:r>
          </a:p>
          <a:p>
            <a:r>
              <a:rPr lang="en-US"/>
              <a:t>If they do, the detention powers become joint as health </a:t>
            </a:r>
            <a:r>
              <a:rPr lang="en-US" err="1"/>
              <a:t>carers</a:t>
            </a:r>
            <a:r>
              <a:rPr lang="en-US"/>
              <a:t> have the same powers to stop the individual leaving the place of safety.[This is important as it determines if you remain at the place of safety].</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28</a:t>
            </a:fld>
            <a:endParaRPr lang="en-GB"/>
          </a:p>
        </p:txBody>
      </p:sp>
    </p:spTree>
    <p:extLst>
      <p:ext uri="{BB962C8B-B14F-4D97-AF65-F5344CB8AC3E}">
        <p14:creationId xmlns:p14="http://schemas.microsoft.com/office/powerpoint/2010/main" val="2518723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clear stance is that the officer must believe the person or someone else may suffer some kind of harm if they do not take action to remove them.</a:t>
            </a:r>
            <a:endParaRPr lang="en-US"/>
          </a:p>
          <a:p>
            <a:endParaRPr lang="en-GB"/>
          </a:p>
          <a:p>
            <a:r>
              <a:rPr lang="en-GB" b="1"/>
              <a:t>Simply behaving in an odd or unusual way does not necessarily mean they should be removed.</a:t>
            </a:r>
            <a:endParaRPr lang="en-US"/>
          </a:p>
          <a:p>
            <a:endParaRPr lang="en-GB"/>
          </a:p>
          <a:p>
            <a:r>
              <a:rPr lang="en-GB"/>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29</a:t>
            </a:fld>
            <a:endParaRPr lang="en-GB"/>
          </a:p>
        </p:txBody>
      </p:sp>
    </p:spTree>
    <p:extLst>
      <p:ext uri="{BB962C8B-B14F-4D97-AF65-F5344CB8AC3E}">
        <p14:creationId xmlns:p14="http://schemas.microsoft.com/office/powerpoint/2010/main" val="1817222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There may be many more options that students come up with.</a:t>
            </a:r>
            <a:endParaRPr lang="en-GB"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9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900" dirty="0">
                <a:latin typeface="Arial" panose="020B0604020202020204" pitchFamily="34" charset="0"/>
                <a:cs typeface="Arial" panose="020B0604020202020204" pitchFamily="34" charset="0"/>
              </a:rPr>
              <a:t>Trainer</a:t>
            </a:r>
            <a:r>
              <a:rPr lang="en-US" altLang="en-US" sz="900" baseline="0" dirty="0">
                <a:latin typeface="Arial" panose="020B0604020202020204" pitchFamily="34" charset="0"/>
                <a:cs typeface="Arial" panose="020B0604020202020204" pitchFamily="34" charset="0"/>
              </a:rPr>
              <a:t> to discuss each example in turn. Trainer to give examples</a:t>
            </a:r>
            <a:endParaRPr lang="en-US" altLang="en-US" sz="9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30</a:t>
            </a:fld>
            <a:endParaRPr lang="en-GB"/>
          </a:p>
        </p:txBody>
      </p:sp>
    </p:spTree>
    <p:extLst>
      <p:ext uri="{BB962C8B-B14F-4D97-AF65-F5344CB8AC3E}">
        <p14:creationId xmlns:p14="http://schemas.microsoft.com/office/powerpoint/2010/main" val="3914892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place of safety</a:t>
            </a:r>
            <a:endParaRPr lang="en-GB" dirty="0"/>
          </a:p>
          <a:p>
            <a:r>
              <a:rPr lang="en-GB" u="sng" dirty="0">
                <a:hlinkClick r:id="rId3"/>
              </a:rPr>
              <a:t>Section 135</a:t>
            </a:r>
            <a:r>
              <a:rPr lang="en-GB" dirty="0"/>
              <a:t>(6) MHA 1983 defines a place of safety as:</a:t>
            </a:r>
            <a:endParaRPr lang="en-US" dirty="0"/>
          </a:p>
          <a:p>
            <a:pPr marL="285750" indent="-285750">
              <a:buFont typeface="Arial,Sans-Serif"/>
              <a:buChar char="•"/>
            </a:pPr>
            <a:r>
              <a:rPr lang="en-GB" dirty="0"/>
              <a:t>residential accommodation provided by a local social services authority under </a:t>
            </a:r>
            <a:r>
              <a:rPr lang="en-GB" u="sng" dirty="0">
                <a:hlinkClick r:id="rId4"/>
              </a:rPr>
              <a:t>Part I</a:t>
            </a:r>
            <a:r>
              <a:rPr lang="en-GB" dirty="0"/>
              <a:t> of the Care Act 2014 or </a:t>
            </a:r>
            <a:r>
              <a:rPr lang="en-GB" u="sng" dirty="0">
                <a:hlinkClick r:id="rId5"/>
              </a:rPr>
              <a:t>Part IV</a:t>
            </a:r>
            <a:r>
              <a:rPr lang="en-GB" dirty="0"/>
              <a:t> of the Social Services and Well-being (Wales) Act 2014</a:t>
            </a:r>
            <a:endParaRPr lang="en-US" dirty="0"/>
          </a:p>
          <a:p>
            <a:pPr marL="285750" indent="-285750">
              <a:buFont typeface="Arial,Sans-Serif"/>
              <a:buChar char="•"/>
            </a:pPr>
            <a:r>
              <a:rPr lang="en-GB" dirty="0"/>
              <a:t>a hospital (as defined by this act)</a:t>
            </a:r>
            <a:endParaRPr lang="en-US" dirty="0"/>
          </a:p>
          <a:p>
            <a:pPr marL="285750" indent="-285750">
              <a:buFont typeface="Arial,Sans-Serif"/>
              <a:buChar char="•"/>
            </a:pPr>
            <a:r>
              <a:rPr lang="en-GB" dirty="0"/>
              <a:t>a police station – more about this on next two slides</a:t>
            </a:r>
            <a:endParaRPr lang="en-US" dirty="0"/>
          </a:p>
          <a:p>
            <a:pPr marL="285750" indent="-285750">
              <a:buFont typeface="Arial,Sans-Serif"/>
              <a:buChar char="•"/>
            </a:pPr>
            <a:r>
              <a:rPr lang="en-GB" dirty="0"/>
              <a:t>an independent hospital or care home for people who are mentally disordered</a:t>
            </a:r>
            <a:endParaRPr lang="en-US" dirty="0"/>
          </a:p>
          <a:p>
            <a:pPr marL="285750" indent="-285750">
              <a:buFont typeface="Arial,Sans-Serif"/>
              <a:buChar char="•"/>
            </a:pPr>
            <a:r>
              <a:rPr lang="en-GB" dirty="0"/>
              <a:t>any other suitable place.</a:t>
            </a:r>
            <a:endParaRPr lang="en-US" dirty="0"/>
          </a:p>
          <a:p>
            <a:endParaRPr lang="en-US" dirty="0"/>
          </a:p>
          <a:p>
            <a:r>
              <a:rPr lang="en-US" dirty="0"/>
              <a:t>Search BOB via Mental Health and click on contact details and telephone numbers</a:t>
            </a:r>
          </a:p>
          <a:p>
            <a:r>
              <a:rPr lang="en-US" dirty="0"/>
              <a:t>SWP Places of Safety - </a:t>
            </a:r>
          </a:p>
          <a:p>
            <a:pPr marL="342900" indent="-342900">
              <a:spcBef>
                <a:spcPct val="0"/>
              </a:spcBef>
              <a:spcAft>
                <a:spcPct val="0"/>
              </a:spcAft>
              <a:buFont typeface="Arial,Sans-Serif"/>
              <a:buChar char="•"/>
            </a:pPr>
            <a:r>
              <a:rPr lang="en-GB" b="1" dirty="0"/>
              <a:t>Royal Glamorgan Hospital </a:t>
            </a:r>
            <a:r>
              <a:rPr lang="en-GB" dirty="0"/>
              <a:t>– Mental Health Unit</a:t>
            </a:r>
            <a:endParaRPr lang="en-US" dirty="0"/>
          </a:p>
          <a:p>
            <a:pPr marL="342900" indent="-342900">
              <a:spcBef>
                <a:spcPct val="0"/>
              </a:spcBef>
              <a:spcAft>
                <a:spcPct val="0"/>
              </a:spcAft>
              <a:buFont typeface="Arial,Sans-Serif"/>
              <a:buChar char="•"/>
            </a:pPr>
            <a:r>
              <a:rPr lang="en-GB" b="1" dirty="0"/>
              <a:t>Prince Charles Hospital, Merthyr </a:t>
            </a:r>
            <a:r>
              <a:rPr lang="en-GB" dirty="0"/>
              <a:t>- The Crisis Suite </a:t>
            </a:r>
            <a:endParaRPr lang="en-US" dirty="0"/>
          </a:p>
          <a:p>
            <a:pPr marL="342900" indent="-342900">
              <a:spcBef>
                <a:spcPct val="0"/>
              </a:spcBef>
              <a:spcAft>
                <a:spcPct val="0"/>
              </a:spcAft>
              <a:buFont typeface="Arial,Sans-Serif"/>
              <a:buChar char="•"/>
            </a:pPr>
            <a:r>
              <a:rPr lang="en-GB" b="1" dirty="0" err="1"/>
              <a:t>Llandough</a:t>
            </a:r>
            <a:r>
              <a:rPr lang="en-GB" b="1" dirty="0"/>
              <a:t> Hospital, Cardiff </a:t>
            </a:r>
            <a:r>
              <a:rPr lang="en-GB" dirty="0"/>
              <a:t>- </a:t>
            </a:r>
            <a:r>
              <a:rPr lang="en-GB" dirty="0" err="1"/>
              <a:t>Hafan</a:t>
            </a:r>
            <a:r>
              <a:rPr lang="en-GB" dirty="0"/>
              <a:t> y </a:t>
            </a:r>
            <a:r>
              <a:rPr lang="en-GB" dirty="0" err="1"/>
              <a:t>Coed</a:t>
            </a:r>
            <a:r>
              <a:rPr lang="en-GB" dirty="0"/>
              <a:t> </a:t>
            </a:r>
            <a:endParaRPr lang="en-US" dirty="0"/>
          </a:p>
          <a:p>
            <a:pPr marL="342900" indent="-342900">
              <a:spcBef>
                <a:spcPct val="0"/>
              </a:spcBef>
              <a:spcAft>
                <a:spcPct val="0"/>
              </a:spcAft>
              <a:buFont typeface="Arial,Sans-Serif"/>
              <a:buChar char="•"/>
            </a:pPr>
            <a:r>
              <a:rPr lang="en-GB" b="1" dirty="0"/>
              <a:t>Princess Of Wales Hospital, Bridgend </a:t>
            </a:r>
            <a:r>
              <a:rPr lang="en-GB" dirty="0"/>
              <a:t>- The </a:t>
            </a:r>
            <a:r>
              <a:rPr lang="en-GB" dirty="0" err="1"/>
              <a:t>Coity</a:t>
            </a:r>
            <a:r>
              <a:rPr lang="en-GB" dirty="0"/>
              <a:t> Clinic </a:t>
            </a:r>
            <a:endParaRPr lang="en-US" dirty="0"/>
          </a:p>
          <a:p>
            <a:pPr marL="342900" indent="-342900">
              <a:spcBef>
                <a:spcPct val="0"/>
              </a:spcBef>
              <a:spcAft>
                <a:spcPct val="0"/>
              </a:spcAft>
              <a:buFont typeface="Arial,Sans-Serif"/>
              <a:buChar char="•"/>
            </a:pPr>
            <a:r>
              <a:rPr lang="en-GB" b="1" dirty="0"/>
              <a:t>Neath Port Talbot Hospital </a:t>
            </a:r>
            <a:r>
              <a:rPr lang="en-GB" dirty="0"/>
              <a:t>– Ward F Mental Health Unit</a:t>
            </a:r>
            <a:endParaRPr lang="en-US" dirty="0"/>
          </a:p>
          <a:p>
            <a:pPr marL="342900" indent="-342900">
              <a:spcBef>
                <a:spcPct val="0"/>
              </a:spcBef>
              <a:spcAft>
                <a:spcPct val="0"/>
              </a:spcAft>
              <a:buFont typeface="Arial,Sans-Serif"/>
              <a:buChar char="•"/>
            </a:pPr>
            <a:r>
              <a:rPr lang="en-GB" b="1" dirty="0" err="1"/>
              <a:t>Cefn</a:t>
            </a:r>
            <a:r>
              <a:rPr lang="en-GB" b="1" dirty="0"/>
              <a:t> </a:t>
            </a:r>
            <a:r>
              <a:rPr lang="en-GB" b="1" dirty="0" err="1"/>
              <a:t>Coed</a:t>
            </a:r>
            <a:r>
              <a:rPr lang="en-GB" b="1" dirty="0"/>
              <a:t> Hospital, Swansea</a:t>
            </a:r>
            <a:endParaRPr lang="en-US" dirty="0"/>
          </a:p>
          <a:p>
            <a:pPr marL="342900" indent="-342900">
              <a:spcBef>
                <a:spcPct val="0"/>
              </a:spcBef>
              <a:spcAft>
                <a:spcPct val="0"/>
              </a:spcAft>
              <a:buFont typeface="Arial,Sans-Serif"/>
              <a:buChar char="•"/>
            </a:pPr>
            <a:endParaRPr lang="en-GB" dirty="0"/>
          </a:p>
          <a:p>
            <a:pPr>
              <a:spcBef>
                <a:spcPct val="0"/>
              </a:spcBef>
              <a:spcAft>
                <a:spcPct val="0"/>
              </a:spcAft>
            </a:pPr>
            <a:r>
              <a:rPr lang="en-GB" dirty="0"/>
              <a:t>Gwent Place of Safety –</a:t>
            </a:r>
            <a:endParaRPr lang="en-US" dirty="0"/>
          </a:p>
          <a:p>
            <a:pPr marL="171450" indent="-171450">
              <a:spcBef>
                <a:spcPct val="0"/>
              </a:spcBef>
              <a:spcAft>
                <a:spcPct val="0"/>
              </a:spcAft>
              <a:buFont typeface="Arial,Sans-Serif"/>
              <a:buChar char="•"/>
            </a:pPr>
            <a:r>
              <a:rPr lang="en-GB" b="1" dirty="0"/>
              <a:t>St </a:t>
            </a:r>
            <a:r>
              <a:rPr lang="en-GB" b="1" dirty="0" err="1"/>
              <a:t>Cadocs</a:t>
            </a:r>
            <a:r>
              <a:rPr lang="en-GB" b="1" dirty="0"/>
              <a:t> hospital, Caerleon, Newport</a:t>
            </a:r>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31</a:t>
            </a:fld>
            <a:endParaRPr lang="en-GB"/>
          </a:p>
        </p:txBody>
      </p:sp>
    </p:spTree>
    <p:extLst>
      <p:ext uri="{BB962C8B-B14F-4D97-AF65-F5344CB8AC3E}">
        <p14:creationId xmlns:p14="http://schemas.microsoft.com/office/powerpoint/2010/main" val="14236812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32</a:t>
            </a:fld>
            <a:endParaRPr lang="en-GB"/>
          </a:p>
        </p:txBody>
      </p:sp>
    </p:spTree>
    <p:extLst>
      <p:ext uri="{BB962C8B-B14F-4D97-AF65-F5344CB8AC3E}">
        <p14:creationId xmlns:p14="http://schemas.microsoft.com/office/powerpoint/2010/main" val="829457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GB"/>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33</a:t>
            </a:fld>
            <a:endParaRPr lang="en-GB"/>
          </a:p>
        </p:txBody>
      </p:sp>
    </p:spTree>
    <p:extLst>
      <p:ext uri="{BB962C8B-B14F-4D97-AF65-F5344CB8AC3E}">
        <p14:creationId xmlns:p14="http://schemas.microsoft.com/office/powerpoint/2010/main" val="365705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t>E.G Persons walking close to Hazards/ putting themselves or others in danger/Threatening /Engaged in self Harm</a:t>
            </a:r>
            <a:endParaRPr lang="en-US"/>
          </a:p>
          <a:p>
            <a:endParaRPr lang="en-GB"/>
          </a:p>
          <a:p>
            <a:r>
              <a:rPr lang="en-GB"/>
              <a:t>Click – Discuss the places where S136 powers can be used by police</a:t>
            </a:r>
            <a:endParaRPr lang="en-US"/>
          </a:p>
          <a:p>
            <a:endParaRPr lang="en-GB"/>
          </a:p>
          <a:p>
            <a:r>
              <a:rPr lang="en-US"/>
              <a:t>S136 is an emergency power to resolve difficulties associated with a person suffering mental health crisis in a public place.</a:t>
            </a:r>
          </a:p>
          <a:p>
            <a:r>
              <a:rPr lang="en-US"/>
              <a:t>Act has been changed from ‘found in a public place’ to ‘remove from a public place.’</a:t>
            </a:r>
          </a:p>
          <a:p>
            <a:endParaRPr lang="en-US"/>
          </a:p>
          <a:p>
            <a:r>
              <a:rPr lang="en-US"/>
              <a:t>You can now use S136 in any public or private place except for the below:-</a:t>
            </a:r>
          </a:p>
          <a:p>
            <a:endParaRPr lang="en-US"/>
          </a:p>
          <a:p>
            <a:r>
              <a:rPr lang="en-GB"/>
              <a:t>Section 136 (1A) now applies anywhere </a:t>
            </a:r>
            <a:r>
              <a:rPr lang="en-GB" b="1"/>
              <a:t>except</a:t>
            </a:r>
            <a:r>
              <a:rPr lang="en-GB"/>
              <a:t> </a:t>
            </a:r>
            <a:r>
              <a:rPr lang="en-GB" b="1"/>
              <a:t>a ‘house, flat or room’ where someone lives or any non communal ,’yard, garden, garage or outhouse’ </a:t>
            </a:r>
            <a:r>
              <a:rPr lang="en-GB"/>
              <a:t>but includes railway lines, private vehicles, hospital wards, rooftops of buildings, hotel rooms (if you are staying for a night or short term you can use your powers under S136(1A) but not if it is longer term it is considered a dwelling so you would not be able to use your S136 powers - please see additional handout of updated S136 guidance) and the workplace.</a:t>
            </a:r>
            <a:endParaRPr lang="en-US"/>
          </a:p>
          <a:p>
            <a:endParaRPr lang="en-GB"/>
          </a:p>
          <a:p>
            <a:endParaRPr lang="en-GB"/>
          </a:p>
          <a:p>
            <a:r>
              <a:rPr lang="en-GB"/>
              <a:t>Example of Locations Where S136 Can Be Now Used</a:t>
            </a:r>
            <a:endParaRPr lang="en-US"/>
          </a:p>
          <a:p>
            <a:pPr marL="285750" indent="-285750">
              <a:buFont typeface="Arial,Sans-Serif"/>
              <a:buChar char="•"/>
            </a:pPr>
            <a:r>
              <a:rPr lang="en-GB"/>
              <a:t>Railway lines</a:t>
            </a:r>
            <a:endParaRPr lang="en-US"/>
          </a:p>
          <a:p>
            <a:pPr marL="285750" indent="-285750">
              <a:buFont typeface="Arial,Sans-Serif"/>
              <a:buChar char="•"/>
            </a:pPr>
            <a:r>
              <a:rPr lang="en-GB"/>
              <a:t>Private vehicles*</a:t>
            </a:r>
            <a:endParaRPr lang="en-US"/>
          </a:p>
          <a:p>
            <a:pPr marL="171450" indent="-171450">
              <a:buFont typeface="Arial,Sans-Serif"/>
              <a:buChar char="•"/>
            </a:pPr>
            <a:r>
              <a:rPr lang="en-GB"/>
              <a:t>Rooftops of buildings</a:t>
            </a:r>
            <a:endParaRPr lang="en-US"/>
          </a:p>
          <a:p>
            <a:pPr marL="171450" indent="-171450">
              <a:buFont typeface="Arial,Sans-Serif"/>
              <a:buChar char="•"/>
            </a:pPr>
            <a:r>
              <a:rPr lang="en-GB"/>
              <a:t>Shopping centres</a:t>
            </a:r>
            <a:endParaRPr lang="en-US"/>
          </a:p>
          <a:p>
            <a:pPr marL="171450" indent="-171450">
              <a:buFont typeface="Arial,Sans-Serif"/>
              <a:buChar char="•"/>
            </a:pPr>
            <a:r>
              <a:rPr lang="en-GB"/>
              <a:t>Police stations (includes custody)</a:t>
            </a:r>
            <a:endParaRPr lang="en-US"/>
          </a:p>
          <a:p>
            <a:pPr marL="171450" indent="-171450">
              <a:buFont typeface="Arial,Sans-Serif"/>
              <a:buChar char="•"/>
            </a:pPr>
            <a:r>
              <a:rPr lang="en-GB"/>
              <a:t>Offices</a:t>
            </a:r>
            <a:endParaRPr lang="en-US"/>
          </a:p>
          <a:p>
            <a:pPr marL="171450" indent="-171450">
              <a:buFont typeface="Arial,Sans-Serif"/>
              <a:buChar char="•"/>
            </a:pPr>
            <a:r>
              <a:rPr lang="en-GB"/>
              <a:t>Schools</a:t>
            </a:r>
            <a:endParaRPr lang="en-US"/>
          </a:p>
          <a:p>
            <a:pPr marL="171450" indent="-171450">
              <a:buFont typeface="Arial,Sans-Serif"/>
              <a:buChar char="•"/>
            </a:pPr>
            <a:r>
              <a:rPr lang="en-GB"/>
              <a:t>Workplace</a:t>
            </a:r>
            <a:endParaRPr lang="en-US"/>
          </a:p>
          <a:p>
            <a:pPr marL="171450" indent="-171450">
              <a:buFont typeface="Arial"/>
              <a:buChar char="•"/>
            </a:pPr>
            <a:r>
              <a:rPr lang="en-GB"/>
              <a:t>•Hospital wards</a:t>
            </a:r>
            <a:endParaRPr lang="en-US"/>
          </a:p>
          <a:p>
            <a:pPr marL="171450" indent="-171450">
              <a:buFont typeface="Arial"/>
              <a:buChar char="•"/>
            </a:pPr>
            <a:r>
              <a:rPr lang="en-GB"/>
              <a:t>•Gardens and car parks associated with communal residential property</a:t>
            </a:r>
            <a:endParaRPr lang="en-US"/>
          </a:p>
          <a:p>
            <a:pPr marL="171450" indent="-171450">
              <a:buFont typeface="Arial"/>
              <a:buChar char="•"/>
            </a:pPr>
            <a:r>
              <a:rPr lang="en-GB"/>
              <a:t>•Non-residential parts of residential buildings with restricted entry</a:t>
            </a:r>
          </a:p>
          <a:p>
            <a:pPr marL="171450" indent="-171450">
              <a:buFont typeface="Arial"/>
              <a:buChar char="•"/>
            </a:pPr>
            <a:endParaRPr lang="en-GB"/>
          </a:p>
          <a:p>
            <a:pPr marL="171450" indent="-171450">
              <a:buFont typeface="Arial"/>
              <a:buChar char="•"/>
            </a:pPr>
            <a:r>
              <a:rPr lang="en-GB"/>
              <a:t>Locations Where S136 Cannot Be Used</a:t>
            </a:r>
            <a:endParaRPr lang="en-US"/>
          </a:p>
          <a:p>
            <a:pPr marL="171450" indent="-171450">
              <a:buFont typeface="Arial,Sans-Serif"/>
              <a:buChar char="•"/>
            </a:pPr>
            <a:r>
              <a:rPr lang="en-GB" b="1"/>
              <a:t>In or on a dwelling including the associated grounds (i.e. garden)</a:t>
            </a:r>
            <a:endParaRPr lang="en-US"/>
          </a:p>
          <a:p>
            <a:pPr marL="171450" indent="-171450">
              <a:buFont typeface="Arial,Sans-Serif"/>
              <a:buChar char="•"/>
            </a:pPr>
            <a:r>
              <a:rPr lang="en-GB"/>
              <a:t>A tent</a:t>
            </a:r>
            <a:endParaRPr lang="en-US"/>
          </a:p>
          <a:p>
            <a:pPr marL="171450" indent="-171450">
              <a:buFont typeface="Arial,Sans-Serif"/>
              <a:buChar char="•"/>
            </a:pPr>
            <a:r>
              <a:rPr lang="en-GB"/>
              <a:t>A caravan or campervan*</a:t>
            </a:r>
            <a:endParaRPr lang="en-US"/>
          </a:p>
          <a:p>
            <a:pPr marL="171450" indent="-171450">
              <a:buFont typeface="Arial,Sans-Serif"/>
              <a:buChar char="•"/>
            </a:pPr>
            <a:r>
              <a:rPr lang="en-GB"/>
              <a:t>A private room in a care home where a person lives</a:t>
            </a:r>
            <a:endParaRPr lang="en-US"/>
          </a:p>
          <a:p>
            <a:pPr marL="171450" indent="-171450">
              <a:buFont typeface="Arial,Sans-Serif"/>
              <a:buChar char="•"/>
            </a:pPr>
            <a:r>
              <a:rPr lang="en-GB"/>
              <a:t>A place of state detention e.g. prison</a:t>
            </a:r>
            <a:endParaRPr lang="en-US"/>
          </a:p>
          <a:p>
            <a:pPr marL="171450" indent="-171450">
              <a:buFont typeface="Arial,Sans-Serif"/>
              <a:buChar char="•"/>
            </a:pPr>
            <a:endParaRPr lang="en-GB"/>
          </a:p>
          <a:p>
            <a:pPr marL="171450" indent="-171450">
              <a:buFont typeface="Arial"/>
              <a:buChar char="•"/>
            </a:pPr>
            <a:r>
              <a:rPr lang="en-GB"/>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endParaRPr lang="en-US"/>
          </a:p>
          <a:p>
            <a:pPr marL="171450" indent="-171450">
              <a:buFont typeface="Arial"/>
              <a:buChar char="•"/>
            </a:pPr>
            <a:endParaRPr lang="en-GB"/>
          </a:p>
          <a:p>
            <a:pPr marL="171450" indent="-171450">
              <a:buFont typeface="Arial"/>
              <a:buChar char="•"/>
            </a:pPr>
            <a:r>
              <a:rPr lang="en-GB"/>
              <a:t>Police can enter any location where S136 can be used, if necessary by force, to find and remove a person. Where possible, the help of a person responsible for that place to gain entry should be sought.</a:t>
            </a:r>
            <a:endParaRPr lang="en-US"/>
          </a:p>
          <a:p>
            <a:pPr marL="171450" indent="-171450">
              <a:buFont typeface="Arial"/>
              <a:buChar char="•"/>
            </a:pPr>
            <a:r>
              <a:rPr lang="en-GB" b="1"/>
              <a:t>You may force entry (S136 (1B)) to any premises where S136 may be utilised in order to do so. This will be useful when S17 saving life and limb does not apply. </a:t>
            </a:r>
            <a:r>
              <a:rPr lang="en-GB" b="1" err="1"/>
              <a:t>i.e</a:t>
            </a:r>
            <a:r>
              <a:rPr lang="en-GB" b="1"/>
              <a:t> S136(1B) can be used where there are concerns for someone’s welfare (but not quite as serious as S17 saving life and limb) and there is a suggestion that someone is in immediate need of care or control because of a mental disorder, the police can force entry to private premises, other then dwellings, in order to exercise powers under S136. </a:t>
            </a:r>
            <a:endParaRPr lang="en-US"/>
          </a:p>
          <a:p>
            <a:pPr marL="285750" indent="-285750">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34</a:t>
            </a:fld>
            <a:endParaRPr lang="en-GB"/>
          </a:p>
        </p:txBody>
      </p:sp>
    </p:spTree>
    <p:extLst>
      <p:ext uri="{BB962C8B-B14F-4D97-AF65-F5344CB8AC3E}">
        <p14:creationId xmlns:p14="http://schemas.microsoft.com/office/powerpoint/2010/main" val="1926189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Why do we use police vehicles for S136? (Transportation)</a:t>
            </a:r>
            <a:endParaRPr lang="en-GB"/>
          </a:p>
          <a:p>
            <a:endParaRPr lang="en-US"/>
          </a:p>
          <a:p>
            <a:r>
              <a:rPr lang="en-US"/>
              <a:t>This is one of the biggest issues-Ambulances are often not available to attend physical injuries let alone S136 conveyance.. Transport of S136 [and S135] to a place of safety should be by Ambulance.</a:t>
            </a:r>
          </a:p>
          <a:p>
            <a:endParaRPr lang="en-US"/>
          </a:p>
          <a:p>
            <a:r>
              <a:rPr lang="en-US"/>
              <a:t>Only violent persons should be conveyed in a police van-with a paramedic accompanying in the vehicle and the ambulance following.</a:t>
            </a:r>
          </a:p>
          <a:p>
            <a:endParaRPr lang="en-US"/>
          </a:p>
          <a:p>
            <a:r>
              <a:rPr lang="en-US" b="1"/>
              <a:t>So why do we use police vehicles – quicker to transport. </a:t>
            </a:r>
            <a:endParaRPr lang="en-US"/>
          </a:p>
          <a:p>
            <a:endParaRPr lang="en-US" b="1">
              <a:cs typeface="Calibri"/>
            </a:endParaRPr>
          </a:p>
          <a:p>
            <a:r>
              <a:rPr lang="en-US"/>
              <a:t>If an ambulance is not available within 30 minutes,</a:t>
            </a:r>
            <a:r>
              <a:rPr lang="en-GB"/>
              <a:t> or it is inappropriate to wait for one because the person is in need of urgent physical or medical intervention or treatment, police transport will be used to convey the person detained under Section 136 to an Emergency Department .</a:t>
            </a:r>
            <a:endParaRPr lang="en-US"/>
          </a:p>
          <a:p>
            <a:endParaRPr lang="en-GB"/>
          </a:p>
          <a:p>
            <a:r>
              <a:rPr lang="en-US"/>
              <a:t> Also given the detainee’s condition worsening or the possibility of self harm, an ambulance is the best place for them. We may need to justify why this was not done.</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36</a:t>
            </a:fld>
            <a:endParaRPr lang="en-GB"/>
          </a:p>
        </p:txBody>
      </p:sp>
    </p:spTree>
    <p:extLst>
      <p:ext uri="{BB962C8B-B14F-4D97-AF65-F5344CB8AC3E}">
        <p14:creationId xmlns:p14="http://schemas.microsoft.com/office/powerpoint/2010/main" val="209863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Maudsley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a:latin typeface="Arial" panose="020B0604020202020204" pitchFamily="34" charset="0"/>
              <a:cs typeface="Arial" panose="020B0604020202020204" pitchFamily="34" charset="0"/>
            </a:endParaRPr>
          </a:p>
          <a:p>
            <a:pPr eaLnBrk="1" hangingPunct="1">
              <a:spcBef>
                <a:spcPct val="0"/>
              </a:spcBef>
              <a:defRPr/>
            </a:pPr>
            <a:r>
              <a:rPr lang="en-GB" altLang="en-US" sz="110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a:effectLst/>
                <a:latin typeface="Calibri" panose="020F0502020204030204" pitchFamily="34" charset="0"/>
                <a:ea typeface="Times New Roman" panose="02020603050405020304" pitchFamily="18" charset="0"/>
              </a:rPr>
              <a:t>Q. How are you going to restrain a person suffering from a mental illness?</a:t>
            </a:r>
            <a:endParaRPr lang="en-GB" sz="1800">
              <a:effectLst/>
              <a:latin typeface="Times New Roman" panose="02020603050405020304" pitchFamily="18" charset="0"/>
              <a:ea typeface="Times New Roman" panose="02020603050405020304" pitchFamily="18" charset="0"/>
            </a:endParaRPr>
          </a:p>
          <a:p>
            <a:r>
              <a:rPr lang="en-GB" sz="1800" b="1">
                <a:effectLst/>
                <a:latin typeface="Calibri" panose="020F0502020204030204" pitchFamily="34" charset="0"/>
                <a:ea typeface="Times New Roman" panose="02020603050405020304" pitchFamily="18" charset="0"/>
              </a:rPr>
              <a:t>Q. What considerations should you have when doing this?</a:t>
            </a:r>
            <a:endParaRPr lang="en-GB" sz="1800">
              <a:effectLst/>
              <a:latin typeface="Times New Roman" panose="02020603050405020304" pitchFamily="18" charset="0"/>
              <a:ea typeface="Times New Roman" panose="02020603050405020304" pitchFamily="18"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link to OST training – risks of prolonged restraint.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highlight: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See case </a:t>
            </a:r>
            <a:r>
              <a:rPr lang="en-GB" altLang="en-US" sz="1100" err="1">
                <a:latin typeface="Arial" panose="020B0604020202020204" pitchFamily="34" charset="0"/>
                <a:cs typeface="Arial" panose="020B0604020202020204" pitchFamily="34" charset="0"/>
              </a:rPr>
              <a:t>Osaleni</a:t>
            </a:r>
            <a:r>
              <a:rPr lang="en-GB" altLang="en-US" sz="1100">
                <a:latin typeface="Arial" panose="020B0604020202020204" pitchFamily="34" charset="0"/>
                <a:cs typeface="Arial" panose="020B0604020202020204" pitchFamily="34" charset="0"/>
              </a:rPr>
              <a:t> Lewis … comments from Coroner: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South Wales Police Policy Statement Sec 135 Mental </a:t>
            </a:r>
            <a:r>
              <a:rPr lang="en-GB" altLang="en-US" sz="1100" err="1">
                <a:latin typeface="Arial" panose="020B0604020202020204" pitchFamily="34" charset="0"/>
                <a:cs typeface="Arial" panose="020B0604020202020204" pitchFamily="34" charset="0"/>
              </a:rPr>
              <a:t>Helath</a:t>
            </a:r>
            <a:r>
              <a:rPr lang="en-GB" altLang="en-US" sz="1100">
                <a:latin typeface="Arial" panose="020B0604020202020204" pitchFamily="34" charset="0"/>
                <a:cs typeface="Arial" panose="020B0604020202020204" pitchFamily="34" charset="0"/>
              </a:rPr>
              <a:t> Act: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Section 3 Criminal Law Act 1967 3(1) </a:t>
            </a:r>
          </a:p>
          <a:p>
            <a:r>
              <a:rPr lang="en-GB" altLang="en-US" sz="110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a:latin typeface="Arial" panose="020B0604020202020204" pitchFamily="34" charset="0"/>
                <a:cs typeface="Arial" panose="020B0604020202020204" pitchFamily="34" charset="0"/>
              </a:rPr>
              <a:t> </a:t>
            </a:r>
          </a:p>
          <a:p>
            <a:r>
              <a:rPr lang="en-GB" altLang="en-US" sz="1100">
                <a:latin typeface="Arial" panose="020B0604020202020204" pitchFamily="34" charset="0"/>
                <a:cs typeface="Arial" panose="020B0604020202020204" pitchFamily="34" charset="0"/>
              </a:rPr>
              <a:t>Sections 5/6 Mental Capacity Act 2005 </a:t>
            </a:r>
          </a:p>
          <a:p>
            <a:r>
              <a:rPr lang="en-GB" altLang="en-US" sz="110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Other power: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No restraint position can ever be totally safe or free of risk. </a:t>
            </a:r>
          </a:p>
          <a:p>
            <a:r>
              <a:rPr lang="en-GB" altLang="en-US" sz="1100">
                <a:latin typeface="Arial" panose="020B0604020202020204" pitchFamily="34" charset="0"/>
                <a:cs typeface="Arial" panose="020B0604020202020204" pitchFamily="34" charset="0"/>
              </a:rPr>
              <a:t> All take-down techniques carry additional risks. </a:t>
            </a:r>
          </a:p>
          <a:p>
            <a:r>
              <a:rPr lang="en-GB" altLang="en-US" sz="110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IPCC refers Leon Briggs investigation to the CPS</a:t>
            </a:r>
          </a:p>
          <a:p>
            <a:r>
              <a:rPr lang="en-GB" altLang="en-US" sz="110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a:latin typeface="Arial" panose="020B0604020202020204" pitchFamily="34" charset="0"/>
                <a:cs typeface="Arial" panose="020B0604020202020204" pitchFamily="34" charset="0"/>
              </a:rPr>
              <a:t>IPCC Commissioner Mary </a:t>
            </a:r>
            <a:r>
              <a:rPr lang="en-GB" altLang="en-US" sz="1100" err="1">
                <a:latin typeface="Arial" panose="020B0604020202020204" pitchFamily="34" charset="0"/>
                <a:cs typeface="Arial" panose="020B0604020202020204" pitchFamily="34" charset="0"/>
              </a:rPr>
              <a:t>Cunneen</a:t>
            </a:r>
            <a:r>
              <a:rPr lang="en-GB" altLang="en-US" sz="1100">
                <a:latin typeface="Arial" panose="020B0604020202020204" pitchFamily="34" charset="0"/>
                <a:cs typeface="Arial" panose="020B0604020202020204" pitchFamily="34" charset="0"/>
              </a:rPr>
              <a:t> said:</a:t>
            </a:r>
          </a:p>
          <a:p>
            <a:r>
              <a:rPr lang="en-GB" altLang="en-US" sz="110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a:latin typeface="Arial" panose="020B0604020202020204" pitchFamily="34" charset="0"/>
                <a:cs typeface="Arial" panose="020B0604020202020204" pitchFamily="34" charset="0"/>
              </a:rPr>
              <a:t>The role of the CPS is to decide whether any person should be charged.</a:t>
            </a:r>
          </a:p>
          <a:p>
            <a:r>
              <a:rPr lang="en-GB" altLang="en-US" sz="110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a:latin typeface="Arial" panose="020B0604020202020204" pitchFamily="34" charset="0"/>
                <a:cs typeface="Arial" panose="020B0604020202020204" pitchFamily="34" charset="0"/>
              </a:rPr>
            </a:b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Notes:</a:t>
            </a: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A referral to the CPS does not mean that criminal charges will necessarily follow</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 Trainer to signpost the students on Moodle to the C of P ‘Memorandum of Understanding – The Police Use of Restraint in Mental Health &amp; learning Disability Settings’ which students should read ***</a:t>
            </a:r>
          </a:p>
          <a:p>
            <a:endParaRPr lang="en-GB" altLang="en-US" sz="1100">
              <a:latin typeface="Arial" panose="020B0604020202020204" pitchFamily="34" charset="0"/>
              <a:cs typeface="Arial" panose="020B0604020202020204" pitchFamily="34" charset="0"/>
            </a:endParaRPr>
          </a:p>
          <a:p>
            <a:r>
              <a:rPr lang="en-GB" sz="1600"/>
              <a:t>This Memorandum of Understanding (MoU) provides clarity on the role of the police service in responding to incidents within mental health and learning disability settings. The intention is to outline when and how the responsibilities of the police service fit in to the established roles and responsibilities of care providers.</a:t>
            </a: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linkClick r:id="rId3"/>
              </a:rPr>
              <a:t>https://www.youtube.com/watch?v=WcSUs9iZv-g</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43</a:t>
            </a:fld>
            <a:endParaRPr lang="en-GB"/>
          </a:p>
        </p:txBody>
      </p:sp>
    </p:spTree>
    <p:extLst>
      <p:ext uri="{BB962C8B-B14F-4D97-AF65-F5344CB8AC3E}">
        <p14:creationId xmlns:p14="http://schemas.microsoft.com/office/powerpoint/2010/main" val="2686296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A00F-8A1E-937E-0C37-D4965CA94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C01AB9-68E9-6954-6F1F-1EBAB967F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014A2-5E0E-CC8A-7C6A-805CE8C3DBDD}"/>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BACEA102-4E59-C0C6-3490-CB47200F4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21598-BDD0-25EB-822D-95F556AE13F1}"/>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26322446"/>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74EF-CC47-DA2C-1D14-19128666D1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C9D1F-F351-99E9-704D-1F7BED52C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C81C8-7F86-1B23-3BDC-CA22F995E235}"/>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89BDC27F-326D-53C7-B021-3152566DD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ADB96-74AD-4080-E6AF-4E4E4F88D8C8}"/>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723382743"/>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095B-2197-17A3-DF08-60F5B165A8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83415B-60E5-B60E-1E18-BED1FA9484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159BE7-98B9-B0B8-5522-30C7506BFD83}"/>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32286759-9CBF-0342-BA34-6B5C02674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9C705-15D6-F45E-7683-79CB97794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02176458"/>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7FA4-E472-AA5A-34D6-D25926EB7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037CA-89E0-E1F5-09D7-2ECD42438A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BF140-6771-6D58-9682-36E96682B7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560EB8-8F3A-369E-685B-1E5C625FEB54}"/>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6" name="Footer Placeholder 5">
            <a:extLst>
              <a:ext uri="{FF2B5EF4-FFF2-40B4-BE49-F238E27FC236}">
                <a16:creationId xmlns:a16="http://schemas.microsoft.com/office/drawing/2014/main" id="{B9B92D61-6817-3C8C-38AE-A8BB020C1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51967-FD4C-C3E7-5F14-D967106D82DB}"/>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133309137"/>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6083-4F47-DD63-0927-C2BB98F416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B43CE5-29F6-F56E-258D-B621356F3C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80D91C-73DB-7968-D5BE-41187458AD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6BA9D0-4A0D-35F1-97CB-A023A2E295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7AEFE-774C-096C-6296-07F1C1D657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F649E2-690E-4926-3DCB-ED9DE886C115}"/>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8" name="Footer Placeholder 7">
            <a:extLst>
              <a:ext uri="{FF2B5EF4-FFF2-40B4-BE49-F238E27FC236}">
                <a16:creationId xmlns:a16="http://schemas.microsoft.com/office/drawing/2014/main" id="{9BC9D7BC-5D9D-DE53-61D0-79831F0258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0F6AE7-E556-3734-9425-B212328FE30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078469162"/>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4ADCD-99D8-E536-9469-8302D28CD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CF661C-FC49-E7BD-93D6-029107FD5FB1}"/>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4" name="Footer Placeholder 3">
            <a:extLst>
              <a:ext uri="{FF2B5EF4-FFF2-40B4-BE49-F238E27FC236}">
                <a16:creationId xmlns:a16="http://schemas.microsoft.com/office/drawing/2014/main" id="{DC4C841C-38FA-9364-3D49-848DEF227D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72A83B-1858-3546-032A-6B0259AB0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6476656"/>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391F20-426D-AD34-3260-D18DDF7E7E0C}"/>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3" name="Footer Placeholder 2">
            <a:extLst>
              <a:ext uri="{FF2B5EF4-FFF2-40B4-BE49-F238E27FC236}">
                <a16:creationId xmlns:a16="http://schemas.microsoft.com/office/drawing/2014/main" id="{4EF39E80-A516-9A4F-C7E0-BF3F3A16B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DF236E-92E4-3F41-621D-85E43A56A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58898032"/>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88CE-29CD-766B-FC2D-68E8B40C51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8E6420-740D-C511-A99F-0011A9164D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384F85-C6D5-E8AB-A48B-3263A226F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200FD4-462A-18D7-BCCD-CB6B3991BF66}"/>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6" name="Footer Placeholder 5">
            <a:extLst>
              <a:ext uri="{FF2B5EF4-FFF2-40B4-BE49-F238E27FC236}">
                <a16:creationId xmlns:a16="http://schemas.microsoft.com/office/drawing/2014/main" id="{1F71FDC6-D777-44F8-03F3-3EB15C4B4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D7221-9F20-70C3-40DB-174D2EF4ADE7}"/>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28753554"/>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038D-86F6-BF89-BCBB-6BDD90B5DE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133FF7-956E-EEB2-B5F2-1E16F0836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25FCAA-4B9D-F65B-3DF7-DD1FFCEC9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481AA5-C105-16BA-8CFC-FB1FC93ED324}"/>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6" name="Footer Placeholder 5">
            <a:extLst>
              <a:ext uri="{FF2B5EF4-FFF2-40B4-BE49-F238E27FC236}">
                <a16:creationId xmlns:a16="http://schemas.microsoft.com/office/drawing/2014/main" id="{4840222E-2BB9-8D9B-4F89-72F0B30C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16A5A-54CC-EBBE-0D94-B03A8368C16D}"/>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143517348"/>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7C26-71B7-1CE5-59E6-2F0F279DCE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9E891D-D97B-C1D5-BEBF-48084A441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5BE78-A1F9-41E2-44A3-B9329D83473A}"/>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2D7A0753-7492-1A6B-F22C-2EE58283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F624C-0CB1-3633-90B7-B8BAA6C4B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575484539"/>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49D9A-F419-F0CF-93B5-C554586BBD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1071A-39F4-F709-24E1-228BF37201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5D07-077B-3077-6D75-4022ADC868A0}"/>
              </a:ext>
            </a:extLst>
          </p:cNvPr>
          <p:cNvSpPr>
            <a:spLocks noGrp="1"/>
          </p:cNvSpPr>
          <p:nvPr>
            <p:ph type="dt" sz="half" idx="10"/>
          </p:nvPr>
        </p:nvSpPr>
        <p:spPr/>
        <p:txBody>
          <a:body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258A6A2B-6E71-7E86-B7AA-C61D6B507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9157-017A-32F0-D5CA-03EAB4F1C48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264502129"/>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2673342108"/>
      </p:ext>
    </p:extLst>
  </p:cSld>
  <p:clrMapOvr>
    <a:masterClrMapping/>
  </p:clrMapOvr>
  <p:transition spd="slow">
    <p:fade/>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ransition spd="slow">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ransition spd="slow">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ransition spd="slow">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ransition spd="slow">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ransition spd="slow">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ransition spd="slow">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ransition spd="slow">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ransition spd="slow">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ransition spd="slow">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ransition spd="slow">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ransition spd="slow">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ransition spd="slow">
    <p:fade/>
  </p:transition>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ransition spd="slow">
    <p:fade/>
  </p:transition>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ransition spd="slow">
    <p:fade/>
  </p:transition>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ransition spd="slow">
    <p:fade/>
  </p:transition>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ransition spd="slow">
    <p:fade/>
  </p:transition>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ransition spd="slow">
    <p:fade/>
  </p:transition>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ransition spd="slow">
    <p:fade/>
  </p:transition>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ransition spd="slow">
    <p:fade/>
  </p:transition>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ransition spd="slow">
    <p:fade/>
  </p:transition>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ransition spd="slow">
    <p:fade/>
  </p:transition>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ransition spd="slow">
    <p:fade/>
  </p:transition>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image" Target="../media/image2.jpeg"/><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6FBB29-BA46-2EA1-8B1C-DD27C9BF71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3B1AE5-2C33-10F6-A9DF-47B4BCA4B2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0DBBF-EBC6-F807-D536-E63255B08B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4BDF10-1E45-420C-8C44-8B5EE9E9E4E1}" type="datetimeFigureOut">
              <a:rPr lang="en-GB" smtClean="0"/>
              <a:t>21/10/2024</a:t>
            </a:fld>
            <a:endParaRPr lang="en-GB"/>
          </a:p>
        </p:txBody>
      </p:sp>
      <p:sp>
        <p:nvSpPr>
          <p:cNvPr id="5" name="Footer Placeholder 4">
            <a:extLst>
              <a:ext uri="{FF2B5EF4-FFF2-40B4-BE49-F238E27FC236}">
                <a16:creationId xmlns:a16="http://schemas.microsoft.com/office/drawing/2014/main" id="{F668E003-D2CC-E422-8866-0E2EE5339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2D5D9F-BC88-663B-2C31-096D8D38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AA9895-CB52-41FA-89F4-A26ED9316F8F}" type="slidenum">
              <a:rPr lang="en-GB" smtClean="0"/>
              <a:t>‹#›</a:t>
            </a:fld>
            <a:endParaRPr lang="en-GB"/>
          </a:p>
        </p:txBody>
      </p:sp>
    </p:spTree>
    <p:extLst>
      <p:ext uri="{BB962C8B-B14F-4D97-AF65-F5344CB8AC3E}">
        <p14:creationId xmlns:p14="http://schemas.microsoft.com/office/powerpoint/2010/main" val="30463110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4" r:id="rId12"/>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49" r:id="rId12"/>
    <p:sldLayoutId id="214748365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59" r:id="rId22"/>
  </p:sldLayoutIdLst>
  <p:transition spd="slow">
    <p:fade/>
  </p:transition>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pn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7.svg"/><Relationship Id="rId9" Type="http://schemas.microsoft.com/office/2007/relationships/diagramDrawing" Target="../diagrams/drawing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7.sv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4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3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3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mind.org.uk/media-a/2116/2013-12-03-mind_police_final_web.pdf" TargetMode="External"/><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safeguardingworcestershire.org.uk/wp-content/uploads/2024/01/CSPR-Worcestershire-Alfie.pdf"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hyperlink" Target="https://www.justiceinspectorates.gov.uk/hmicfrs/news/news-feed/police-cannot-fix-a-broken-mental-health-system/" TargetMode="External"/><Relationship Id="rId1" Type="http://schemas.openxmlformats.org/officeDocument/2006/relationships/slideLayout" Target="../slideLayouts/slideLayout2.xml"/><Relationship Id="rId5" Type="http://schemas.openxmlformats.org/officeDocument/2006/relationships/hyperlink" Target="https://www.gov.uk/government/news/new-league-tables-show-how-quickly-police-forces-answer-999-calls" TargetMode="External"/><Relationship Id="rId4" Type="http://schemas.openxmlformats.org/officeDocument/2006/relationships/hyperlink" Target="https://onlinelibrary.wiley.com/doi/full/10.1002/cbm.22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82EB2-AF92-B8E9-C578-72489964B9A0}"/>
              </a:ext>
            </a:extLst>
          </p:cNvPr>
          <p:cNvSpPr>
            <a:spLocks noGrp="1"/>
          </p:cNvSpPr>
          <p:nvPr>
            <p:ph type="ctrTitle"/>
          </p:nvPr>
        </p:nvSpPr>
        <p:spPr>
          <a:xfrm>
            <a:off x="890338" y="640080"/>
            <a:ext cx="3734014" cy="3566160"/>
          </a:xfrm>
        </p:spPr>
        <p:txBody>
          <a:bodyPr anchor="b">
            <a:normAutofit/>
          </a:bodyPr>
          <a:lstStyle/>
          <a:p>
            <a:pPr algn="l"/>
            <a:r>
              <a:rPr lang="en-GB" sz="5000" b="1" i="0">
                <a:effectLst/>
                <a:latin typeface="Agenda"/>
              </a:rPr>
              <a:t>Policing and mental health: Picking up the pieces</a:t>
            </a:r>
          </a:p>
        </p:txBody>
      </p:sp>
      <p:sp>
        <p:nvSpPr>
          <p:cNvPr id="3" name="Subtitle 2">
            <a:extLst>
              <a:ext uri="{FF2B5EF4-FFF2-40B4-BE49-F238E27FC236}">
                <a16:creationId xmlns:a16="http://schemas.microsoft.com/office/drawing/2014/main" id="{1D4C60DE-B7F1-0308-F0FF-3F4307CAC004}"/>
              </a:ext>
            </a:extLst>
          </p:cNvPr>
          <p:cNvSpPr>
            <a:spLocks noGrp="1"/>
          </p:cNvSpPr>
          <p:nvPr>
            <p:ph type="subTitle" idx="1"/>
          </p:nvPr>
        </p:nvSpPr>
        <p:spPr>
          <a:xfrm>
            <a:off x="890339" y="4636008"/>
            <a:ext cx="3734014" cy="1572768"/>
          </a:xfrm>
        </p:spPr>
        <p:txBody>
          <a:bodyPr vert="horz" lIns="91440" tIns="45720" rIns="91440" bIns="45720" rtlCol="0" anchor="t">
            <a:normAutofit fontScale="92500" lnSpcReduction="10000"/>
          </a:bodyPr>
          <a:lstStyle/>
          <a:p>
            <a:pPr algn="l"/>
            <a:r>
              <a:rPr lang="en-GB" dirty="0"/>
              <a:t>Week 4</a:t>
            </a:r>
          </a:p>
          <a:p>
            <a:pPr algn="l"/>
            <a:r>
              <a:rPr lang="en-GB" dirty="0"/>
              <a:t>BMPL 5015</a:t>
            </a:r>
            <a:endParaRPr lang="en-GB" dirty="0">
              <a:ea typeface="Calibri"/>
              <a:cs typeface="Calibri"/>
            </a:endParaRPr>
          </a:p>
          <a:p>
            <a:pPr algn="l"/>
            <a:r>
              <a:rPr lang="en-GB" dirty="0"/>
              <a:t>Equality Act</a:t>
            </a:r>
          </a:p>
          <a:p>
            <a:pPr algn="l"/>
            <a:r>
              <a:rPr lang="en-GB" dirty="0"/>
              <a:t>Mental Health    </a:t>
            </a:r>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road, sky, car, outdoor&#10;&#10;Description automatically generated">
            <a:extLst>
              <a:ext uri="{FF2B5EF4-FFF2-40B4-BE49-F238E27FC236}">
                <a16:creationId xmlns:a16="http://schemas.microsoft.com/office/drawing/2014/main" id="{4D8A10E7-DE92-BE11-F3DD-D3F9A146C230}"/>
              </a:ext>
            </a:extLst>
          </p:cNvPr>
          <p:cNvPicPr>
            <a:picLocks noChangeAspect="1"/>
          </p:cNvPicPr>
          <p:nvPr/>
        </p:nvPicPr>
        <p:blipFill rotWithShape="1">
          <a:blip r:embed="rId3"/>
          <a:srcRect l="9550" r="1848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945932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grpId="0" nodeType="with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par>
                                <p:cTn id="16" presetID="10" presetClass="entr" presetSubtype="0" fill="hold" grpId="0" nodeType="withEffect">
                                  <p:stCondLst>
                                    <p:cond delay="1000"/>
                                  </p:stCondLst>
                                  <p:iterate type="wd">
                                    <p:tmPct val="15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childTnLst>
                                </p:cTn>
                              </p:par>
                              <p:par>
                                <p:cTn id="19" presetID="10" presetClass="entr" presetSubtype="0" fill="hold" grpId="0" nodeType="withEffect">
                                  <p:stCondLst>
                                    <p:cond delay="500"/>
                                  </p:stCondLst>
                                  <p:iterate type="wd">
                                    <p:tmPct val="15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838200" y="365125"/>
            <a:ext cx="10515600" cy="1325563"/>
          </a:xfrm>
        </p:spPr>
        <p:txBody>
          <a:bodyPr>
            <a:normAutofit/>
          </a:bodyPr>
          <a:lstStyle/>
          <a:p>
            <a:r>
              <a:rPr lang="en-GB" sz="5400"/>
              <a:t>Equality Act 2010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838200" y="1690688"/>
            <a:ext cx="10515600" cy="4490656"/>
          </a:xfrm>
        </p:spPr>
        <p:txBody>
          <a:bodyPr>
            <a:normAutofit/>
          </a:bodyPr>
          <a:lstStyle/>
          <a:p>
            <a:r>
              <a:rPr lang="en-GB" sz="2000"/>
              <a:t>October 2010 – 116 separate legislations into one Act</a:t>
            </a:r>
          </a:p>
          <a:p>
            <a:r>
              <a:rPr lang="en-GB" sz="2000"/>
              <a:t>Protects individuals from discriminatory and unfair treatment</a:t>
            </a:r>
          </a:p>
          <a:p>
            <a:r>
              <a:rPr lang="en-GB" sz="2000"/>
              <a:t> Sex Discrimination Act 1975</a:t>
            </a:r>
          </a:p>
          <a:p>
            <a:r>
              <a:rPr lang="en-GB" sz="2000"/>
              <a:t>Race Relations Act 1976</a:t>
            </a:r>
          </a:p>
          <a:p>
            <a:r>
              <a:rPr lang="en-GB" sz="2000"/>
              <a:t>Disability Discrimination Act 1995</a:t>
            </a:r>
          </a:p>
          <a:p>
            <a:r>
              <a:rPr lang="en-GB" sz="2000"/>
              <a:t>Equal Pay Act 1970</a:t>
            </a:r>
          </a:p>
          <a:p>
            <a:r>
              <a:rPr lang="en-GB" sz="2000"/>
              <a:t>Employment Equality (Religion or Belief) Regulations 2003</a:t>
            </a:r>
          </a:p>
          <a:p>
            <a:r>
              <a:rPr lang="en-GB" sz="2000"/>
              <a:t>Employment Equality (Sexual Orientation) Regulations 2003</a:t>
            </a:r>
          </a:p>
          <a:p>
            <a:r>
              <a:rPr lang="en-GB" sz="2000"/>
              <a:t>Employment Equality (Age) Regulations 2003</a:t>
            </a:r>
          </a:p>
          <a:p>
            <a:r>
              <a:rPr lang="en-GB" sz="2000"/>
              <a:t>Equality Act 2006, Part 2</a:t>
            </a:r>
          </a:p>
          <a:p>
            <a:r>
              <a:rPr lang="en-GB" sz="2000"/>
              <a:t>Equality Act (Sexual Orientation) Regulations 2007</a:t>
            </a:r>
          </a:p>
        </p:txBody>
      </p:sp>
    </p:spTree>
    <p:extLst>
      <p:ext uri="{BB962C8B-B14F-4D97-AF65-F5344CB8AC3E}">
        <p14:creationId xmlns:p14="http://schemas.microsoft.com/office/powerpoint/2010/main" val="4159076138"/>
      </p:ext>
    </p:extLst>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7826" y="675861"/>
            <a:ext cx="8534400" cy="543339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3</a:t>
            </a:fld>
            <a:endParaRPr lang="en-US">
              <a:solidFill>
                <a:srgbClr val="FFFFFF"/>
              </a:solidFill>
            </a:endParaRPr>
          </a:p>
        </p:txBody>
      </p:sp>
    </p:spTree>
    <p:extLst>
      <p:ext uri="{BB962C8B-B14F-4D97-AF65-F5344CB8AC3E}">
        <p14:creationId xmlns:p14="http://schemas.microsoft.com/office/powerpoint/2010/main" val="2941934017"/>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415EE-80BB-0D37-DAF5-51290775FEDE}"/>
            </a:ext>
          </a:extLst>
        </p:cNvPr>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DAD8089C-E3D9-D8E4-2B0A-FC5A25DB4482}"/>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a:t>
            </a:fld>
            <a:endParaRPr lang="en-GB"/>
          </a:p>
        </p:txBody>
      </p:sp>
      <p:pic>
        <p:nvPicPr>
          <p:cNvPr id="2" name="Picture 1">
            <a:extLst>
              <a:ext uri="{FF2B5EF4-FFF2-40B4-BE49-F238E27FC236}">
                <a16:creationId xmlns:a16="http://schemas.microsoft.com/office/drawing/2014/main" id="{C5C883D8-0B2B-B947-EF74-646E05252951}"/>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144588027"/>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E2CB-408B-E124-ABF8-472682A7817F}"/>
              </a:ext>
            </a:extLst>
          </p:cNvPr>
          <p:cNvSpPr>
            <a:spLocks noGrp="1"/>
          </p:cNvSpPr>
          <p:nvPr>
            <p:ph type="title"/>
          </p:nvPr>
        </p:nvSpPr>
        <p:spPr/>
        <p:txBody>
          <a:bodyPr/>
          <a:lstStyle/>
          <a:p>
            <a:r>
              <a:rPr lang="en-GB" dirty="0"/>
              <a:t>Race Current Debates </a:t>
            </a:r>
          </a:p>
        </p:txBody>
      </p:sp>
      <p:sp>
        <p:nvSpPr>
          <p:cNvPr id="3" name="Content Placeholder 2">
            <a:extLst>
              <a:ext uri="{FF2B5EF4-FFF2-40B4-BE49-F238E27FC236}">
                <a16:creationId xmlns:a16="http://schemas.microsoft.com/office/drawing/2014/main" id="{01FBECC3-A7D7-7B44-0CA9-FCED1D156073}"/>
              </a:ext>
            </a:extLst>
          </p:cNvPr>
          <p:cNvSpPr>
            <a:spLocks noGrp="1"/>
          </p:cNvSpPr>
          <p:nvPr>
            <p:ph idx="1"/>
          </p:nvPr>
        </p:nvSpPr>
        <p:spPr/>
        <p:txBody>
          <a:bodyPr vert="horz" lIns="91440" tIns="45720" rIns="91440" bIns="45720" rtlCol="0" anchor="t">
            <a:noAutofit/>
          </a:bodyPr>
          <a:lstStyle/>
          <a:p>
            <a:r>
              <a:rPr lang="en-GB" sz="2000" dirty="0"/>
              <a:t>Black or White Fishing</a:t>
            </a:r>
            <a:endParaRPr lang="en-US" sz="2000" dirty="0">
              <a:ea typeface="Calibri"/>
              <a:cs typeface="Calibri"/>
            </a:endParaRPr>
          </a:p>
          <a:p>
            <a:r>
              <a:rPr lang="en-GB" sz="2000" dirty="0"/>
              <a:t>What is it? – DISCUSS</a:t>
            </a:r>
            <a:endParaRPr lang="en-GB" sz="2000" dirty="0">
              <a:ea typeface="Calibri"/>
              <a:cs typeface="Calibri"/>
            </a:endParaRPr>
          </a:p>
          <a:p>
            <a:r>
              <a:rPr lang="en-GB" sz="2000" dirty="0">
                <a:latin typeface="Calibri"/>
                <a:ea typeface="Calibri"/>
                <a:cs typeface="Calibri"/>
              </a:rPr>
              <a:t>Blackfishing or White Fishing is when White or Black public figures / influencers / Singers do everything in their power to appear Black / Mix-raced or white</a:t>
            </a:r>
          </a:p>
          <a:p>
            <a:r>
              <a:rPr lang="en-GB" sz="2000" dirty="0">
                <a:latin typeface="Calibri"/>
                <a:ea typeface="Calibri"/>
                <a:cs typeface="Calibri"/>
              </a:rPr>
              <a:t>How do they achieve this appearance?</a:t>
            </a:r>
          </a:p>
          <a:p>
            <a:r>
              <a:rPr lang="en-GB" sz="2000" dirty="0">
                <a:latin typeface="Calibri"/>
                <a:ea typeface="Calibri"/>
                <a:cs typeface="Calibri"/>
              </a:rPr>
              <a:t>Make up / Hair / Clothes / style of language </a:t>
            </a:r>
          </a:p>
          <a:p>
            <a:r>
              <a:rPr lang="en-GB" sz="2000" dirty="0">
                <a:latin typeface="Calibri"/>
                <a:ea typeface="Calibri"/>
                <a:cs typeface="Calibri"/>
              </a:rPr>
              <a:t>People who have ‘Fished’</a:t>
            </a:r>
          </a:p>
          <a:p>
            <a:pPr lvl="1"/>
            <a:r>
              <a:rPr lang="en-GB" sz="2000" dirty="0">
                <a:latin typeface="Calibri"/>
                <a:ea typeface="Calibri"/>
                <a:cs typeface="Calibri"/>
              </a:rPr>
              <a:t>Do we know any?</a:t>
            </a:r>
          </a:p>
          <a:p>
            <a:pPr lvl="1"/>
            <a:r>
              <a:rPr lang="en-GB" sz="2000" dirty="0"/>
              <a:t>The term was first used on Twitter by journalist Wanna Thompson said she noticed white celebrities "cosplaying" or dressing up as black women on social media.</a:t>
            </a:r>
            <a:endParaRPr lang="en-GB" sz="2000" dirty="0">
              <a:ea typeface="Calibri"/>
              <a:cs typeface="Calibri"/>
            </a:endParaRPr>
          </a:p>
          <a:p>
            <a:pPr lvl="1"/>
            <a:endParaRPr lang="en-GB" dirty="0"/>
          </a:p>
        </p:txBody>
      </p:sp>
    </p:spTree>
    <p:extLst>
      <p:ext uri="{BB962C8B-B14F-4D97-AF65-F5344CB8AC3E}">
        <p14:creationId xmlns:p14="http://schemas.microsoft.com/office/powerpoint/2010/main" val="216924013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C236-8783-1DFD-5A73-6D12C55DB76F}"/>
              </a:ext>
            </a:extLst>
          </p:cNvPr>
          <p:cNvSpPr>
            <a:spLocks noGrp="1"/>
          </p:cNvSpPr>
          <p:nvPr>
            <p:ph type="title"/>
          </p:nvPr>
        </p:nvSpPr>
        <p:spPr>
          <a:xfrm>
            <a:off x="5282647" y="609601"/>
            <a:ext cx="5826631" cy="1216024"/>
          </a:xfrm>
        </p:spPr>
        <p:txBody>
          <a:bodyPr>
            <a:normAutofit fontScale="90000"/>
          </a:bodyPr>
          <a:lstStyle/>
          <a:p>
            <a:r>
              <a:rPr lang="en-GB" dirty="0"/>
              <a:t>People who have ‘Fished’</a:t>
            </a:r>
          </a:p>
        </p:txBody>
      </p:sp>
      <p:pic>
        <p:nvPicPr>
          <p:cNvPr id="1028" name="Picture 4" descr="Jesy Nelson">
            <a:extLst>
              <a:ext uri="{FF2B5EF4-FFF2-40B4-BE49-F238E27FC236}">
                <a16:creationId xmlns:a16="http://schemas.microsoft.com/office/drawing/2014/main" id="{39BA5F4F-D3A2-FA97-FF24-2F3CB714A0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71" r="29420"/>
          <a:stretch/>
        </p:blipFill>
        <p:spPr bwMode="auto">
          <a:xfrm>
            <a:off x="939635" y="948518"/>
            <a:ext cx="3729968" cy="49473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53C70F-6C53-3D94-83DA-2F27726D79B1}"/>
              </a:ext>
            </a:extLst>
          </p:cNvPr>
          <p:cNvSpPr>
            <a:spLocks noGrp="1"/>
          </p:cNvSpPr>
          <p:nvPr>
            <p:ph idx="1"/>
          </p:nvPr>
        </p:nvSpPr>
        <p:spPr>
          <a:xfrm>
            <a:off x="5282647" y="1946072"/>
            <a:ext cx="5578836" cy="4308304"/>
          </a:xfrm>
        </p:spPr>
        <p:txBody>
          <a:bodyPr vert="horz" lIns="91440" tIns="45720" rIns="91440" bIns="45720" rtlCol="0" anchor="t">
            <a:normAutofit fontScale="77500" lnSpcReduction="20000"/>
          </a:bodyPr>
          <a:lstStyle/>
          <a:p>
            <a:r>
              <a:rPr lang="en-GB" b="0" i="0" dirty="0">
                <a:effectLst/>
                <a:latin typeface="Calibri"/>
                <a:ea typeface="Calibri"/>
                <a:cs typeface="Calibri"/>
              </a:rPr>
              <a:t>Jessy Nelson</a:t>
            </a:r>
          </a:p>
          <a:p>
            <a:r>
              <a:rPr lang="en-GB" dirty="0">
                <a:latin typeface="Calibri"/>
                <a:ea typeface="Calibri"/>
                <a:cs typeface="Calibri"/>
              </a:rPr>
              <a:t>Music Video </a:t>
            </a:r>
          </a:p>
          <a:p>
            <a:r>
              <a:rPr lang="en-GB" dirty="0">
                <a:latin typeface="Calibri"/>
                <a:ea typeface="Calibri"/>
                <a:cs typeface="Calibri"/>
              </a:rPr>
              <a:t>Hair was a wig</a:t>
            </a:r>
          </a:p>
          <a:p>
            <a:r>
              <a:rPr lang="en-GB" dirty="0">
                <a:latin typeface="Calibri"/>
                <a:ea typeface="Calibri"/>
                <a:cs typeface="Calibri"/>
              </a:rPr>
              <a:t>Been on holidays 3 weeks before video</a:t>
            </a:r>
          </a:p>
          <a:p>
            <a:r>
              <a:rPr lang="en-GB" b="0" i="1" dirty="0">
                <a:effectLst/>
                <a:latin typeface="Calibri"/>
                <a:ea typeface="Calibri"/>
                <a:cs typeface="Calibri"/>
              </a:rPr>
              <a:t>"I'm just really lucky that as a white girl, when I'm in the sun I tan so dark.</a:t>
            </a:r>
            <a:endParaRPr lang="en-GB" i="1" dirty="0">
              <a:latin typeface="Calibri"/>
              <a:ea typeface="Calibri"/>
              <a:cs typeface="Calibri"/>
            </a:endParaRPr>
          </a:p>
          <a:p>
            <a:pPr marL="0" indent="0">
              <a:buNone/>
            </a:pPr>
            <a:r>
              <a:rPr lang="en-GB" dirty="0"/>
              <a:t>Fall out – </a:t>
            </a:r>
          </a:p>
          <a:p>
            <a:pPr algn="l" fontAlgn="base"/>
            <a:r>
              <a:rPr lang="en-GB" b="0" i="0" dirty="0">
                <a:solidFill>
                  <a:srgbClr val="141414"/>
                </a:solidFill>
                <a:effectLst/>
                <a:latin typeface="Calibri"/>
                <a:ea typeface="Calibri"/>
                <a:cs typeface="Calibri"/>
              </a:rPr>
              <a:t>Targeted as a white person making money from copying traditionally black characteristics like hairstyles.</a:t>
            </a:r>
          </a:p>
          <a:p>
            <a:pPr algn="l" fontAlgn="base"/>
            <a:r>
              <a:rPr lang="en-GB" dirty="0">
                <a:solidFill>
                  <a:srgbClr val="141414"/>
                </a:solidFill>
                <a:latin typeface="Calibri"/>
                <a:ea typeface="Calibri"/>
                <a:cs typeface="Calibri"/>
              </a:rPr>
              <a:t>A</a:t>
            </a:r>
            <a:r>
              <a:rPr lang="en-GB" b="0" i="0" dirty="0">
                <a:solidFill>
                  <a:srgbClr val="141414"/>
                </a:solidFill>
                <a:effectLst/>
                <a:latin typeface="Calibri"/>
                <a:ea typeface="Calibri"/>
                <a:cs typeface="Calibri"/>
              </a:rPr>
              <a:t>rgue that blackfishing allows a person to pick and choose the "cool" parts of being black, without facing any of the racism or discrimination  </a:t>
            </a:r>
            <a:endParaRPr lang="en-GB" dirty="0">
              <a:latin typeface="Calibri"/>
              <a:ea typeface="Calibri"/>
              <a:cs typeface="Calibri"/>
            </a:endParaRPr>
          </a:p>
        </p:txBody>
      </p:sp>
    </p:spTree>
    <p:extLst>
      <p:ext uri="{BB962C8B-B14F-4D97-AF65-F5344CB8AC3E}">
        <p14:creationId xmlns:p14="http://schemas.microsoft.com/office/powerpoint/2010/main" val="3448272286"/>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im Kardashian">
            <a:extLst>
              <a:ext uri="{FF2B5EF4-FFF2-40B4-BE49-F238E27FC236}">
                <a16:creationId xmlns:a16="http://schemas.microsoft.com/office/drawing/2014/main" id="{91ACC684-04CD-F5CA-FAD7-8BA79103C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6893" y="321733"/>
            <a:ext cx="3975425" cy="223617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F130A45-128E-3BE8-1BC4-A0917870F00E}"/>
              </a:ext>
            </a:extLst>
          </p:cNvPr>
          <p:cNvPicPr>
            <a:picLocks noChangeAspect="1"/>
          </p:cNvPicPr>
          <p:nvPr/>
        </p:nvPicPr>
        <p:blipFill>
          <a:blip r:embed="rId3"/>
          <a:stretch>
            <a:fillRect/>
          </a:stretch>
        </p:blipFill>
        <p:spPr>
          <a:xfrm>
            <a:off x="1998451" y="3006496"/>
            <a:ext cx="4923867" cy="3385159"/>
          </a:xfrm>
          <a:prstGeom prst="rect">
            <a:avLst/>
          </a:prstGeom>
        </p:spPr>
      </p:pic>
      <p:pic>
        <p:nvPicPr>
          <p:cNvPr id="2056" name="Picture 8" descr="Bruno Mars | Biography, Music &amp; News | Billboard">
            <a:extLst>
              <a:ext uri="{FF2B5EF4-FFF2-40B4-BE49-F238E27FC236}">
                <a16:creationId xmlns:a16="http://schemas.microsoft.com/office/drawing/2014/main" id="{2DC0ED71-22E1-376E-AD56-7576D0C8D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25142" y="321735"/>
            <a:ext cx="2750331" cy="32189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ta has been accused of 'blackfishing'">
            <a:extLst>
              <a:ext uri="{FF2B5EF4-FFF2-40B4-BE49-F238E27FC236}">
                <a16:creationId xmlns:a16="http://schemas.microsoft.com/office/drawing/2014/main" id="{918769FD-654A-AF47-01A9-CC13ACD3D3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00537" y="4267009"/>
            <a:ext cx="2199278" cy="213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458359"/>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8FFB-246F-7CD2-5693-F7507B397AFD}"/>
              </a:ext>
            </a:extLst>
          </p:cNvPr>
          <p:cNvSpPr>
            <a:spLocks noGrp="1"/>
          </p:cNvSpPr>
          <p:nvPr>
            <p:ph type="title"/>
          </p:nvPr>
        </p:nvSpPr>
        <p:spPr>
          <a:xfrm>
            <a:off x="1050879" y="609601"/>
            <a:ext cx="9810604" cy="628890"/>
          </a:xfrm>
        </p:spPr>
        <p:txBody>
          <a:bodyPr>
            <a:normAutofit fontScale="90000"/>
          </a:bodyPr>
          <a:lstStyle/>
          <a:p>
            <a:r>
              <a:rPr lang="en-GB" dirty="0"/>
              <a:t>Fishing </a:t>
            </a:r>
          </a:p>
        </p:txBody>
      </p:sp>
      <p:sp>
        <p:nvSpPr>
          <p:cNvPr id="3" name="Content Placeholder 2">
            <a:extLst>
              <a:ext uri="{FF2B5EF4-FFF2-40B4-BE49-F238E27FC236}">
                <a16:creationId xmlns:a16="http://schemas.microsoft.com/office/drawing/2014/main" id="{D8BD64AF-C0AA-BA9F-99FE-CAFF16245D65}"/>
              </a:ext>
            </a:extLst>
          </p:cNvPr>
          <p:cNvSpPr>
            <a:spLocks noGrp="1"/>
          </p:cNvSpPr>
          <p:nvPr>
            <p:ph idx="1"/>
          </p:nvPr>
        </p:nvSpPr>
        <p:spPr>
          <a:xfrm>
            <a:off x="1050879" y="1481560"/>
            <a:ext cx="9810604" cy="4772818"/>
          </a:xfrm>
        </p:spPr>
        <p:txBody>
          <a:bodyPr vert="horz" lIns="91440" tIns="45720" rIns="91440" bIns="45720" rtlCol="0" anchor="t">
            <a:normAutofit fontScale="92500" lnSpcReduction="20000"/>
          </a:bodyPr>
          <a:lstStyle/>
          <a:p>
            <a:pPr algn="l" fontAlgn="base"/>
            <a:r>
              <a:rPr lang="en-GB" b="1" i="0" u="sng" dirty="0">
                <a:solidFill>
                  <a:srgbClr val="141414"/>
                </a:solidFill>
                <a:effectLst/>
                <a:latin typeface="Calibri"/>
                <a:ea typeface="Calibri"/>
                <a:cs typeface="Calibri"/>
              </a:rPr>
              <a:t>Kim Kardashian</a:t>
            </a:r>
            <a:r>
              <a:rPr lang="en-GB" b="0" i="0" dirty="0">
                <a:solidFill>
                  <a:srgbClr val="141414"/>
                </a:solidFill>
                <a:effectLst/>
                <a:latin typeface="Calibri"/>
                <a:ea typeface="Calibri"/>
                <a:cs typeface="Calibri"/>
              </a:rPr>
              <a:t> Make-up tutorial video on Instagram </a:t>
            </a:r>
          </a:p>
          <a:p>
            <a:pPr algn="l" fontAlgn="base"/>
            <a:r>
              <a:rPr lang="en-GB" dirty="0">
                <a:solidFill>
                  <a:srgbClr val="141414"/>
                </a:solidFill>
                <a:latin typeface="Calibri"/>
                <a:ea typeface="Calibri"/>
                <a:cs typeface="Calibri"/>
              </a:rPr>
              <a:t>Said </a:t>
            </a:r>
            <a:r>
              <a:rPr lang="en-GB" b="0" i="0" dirty="0">
                <a:solidFill>
                  <a:srgbClr val="141414"/>
                </a:solidFill>
                <a:effectLst/>
                <a:latin typeface="Calibri"/>
                <a:ea typeface="Calibri"/>
                <a:cs typeface="Calibri"/>
              </a:rPr>
              <a:t>"don't judge me for my pale hands" - highlighting the difference between the shade of makeup on her face and the paler natural skin tone of her hand.</a:t>
            </a:r>
          </a:p>
          <a:p>
            <a:pPr algn="l" fontAlgn="base"/>
            <a:r>
              <a:rPr lang="en-GB" b="0" i="0" dirty="0">
                <a:solidFill>
                  <a:srgbClr val="141414"/>
                </a:solidFill>
                <a:effectLst/>
                <a:latin typeface="Calibri"/>
                <a:ea typeface="Calibri"/>
                <a:cs typeface="Calibri"/>
              </a:rPr>
              <a:t>Social media claimed this was an example of blackfishing Kim’s heritage is American-Armenian and European, appeared to be putting on darker makeup to seem more African American.</a:t>
            </a:r>
          </a:p>
          <a:p>
            <a:pPr algn="l" fontAlgn="base"/>
            <a:r>
              <a:rPr lang="en-GB" b="1" u="sng" dirty="0">
                <a:solidFill>
                  <a:srgbClr val="141414"/>
                </a:solidFill>
                <a:latin typeface="Calibri"/>
                <a:ea typeface="Calibri"/>
                <a:cs typeface="Calibri"/>
              </a:rPr>
              <a:t>Rita Ora </a:t>
            </a:r>
            <a:r>
              <a:rPr lang="en-GB" b="0" i="0" dirty="0">
                <a:solidFill>
                  <a:srgbClr val="141414"/>
                </a:solidFill>
                <a:effectLst/>
                <a:latin typeface="Calibri"/>
                <a:ea typeface="Calibri"/>
                <a:cs typeface="Calibri"/>
              </a:rPr>
              <a:t>- white but born in with Albanian Heritage</a:t>
            </a:r>
          </a:p>
          <a:p>
            <a:pPr algn="l" fontAlgn="base"/>
            <a:r>
              <a:rPr lang="en-GB" b="0" i="0" dirty="0">
                <a:solidFill>
                  <a:srgbClr val="141414"/>
                </a:solidFill>
                <a:effectLst/>
                <a:latin typeface="Calibri"/>
                <a:ea typeface="Calibri"/>
                <a:cs typeface="Calibri"/>
              </a:rPr>
              <a:t>Referenced her Albanian heritage in her music/videos</a:t>
            </a:r>
          </a:p>
          <a:p>
            <a:pPr algn="l" fontAlgn="base"/>
            <a:r>
              <a:rPr lang="en-GB" b="0" i="0" dirty="0">
                <a:solidFill>
                  <a:srgbClr val="141414"/>
                </a:solidFill>
                <a:effectLst/>
                <a:latin typeface="Calibri"/>
                <a:ea typeface="Calibri"/>
                <a:cs typeface="Calibri"/>
              </a:rPr>
              <a:t>Has stated that she thinks she's benefited from people believing she has black heritage.</a:t>
            </a:r>
          </a:p>
          <a:p>
            <a:pPr algn="l" fontAlgn="base"/>
            <a:r>
              <a:rPr lang="en-GB" b="0" i="0" dirty="0">
                <a:solidFill>
                  <a:srgbClr val="141414"/>
                </a:solidFill>
                <a:effectLst/>
                <a:latin typeface="Calibri"/>
                <a:ea typeface="Calibri"/>
                <a:cs typeface="Calibri"/>
              </a:rPr>
              <a:t>"A lot of people think that I have Black heritage,</a:t>
            </a:r>
            <a:r>
              <a:rPr lang="en-GB" dirty="0">
                <a:solidFill>
                  <a:srgbClr val="141414"/>
                </a:solidFill>
                <a:latin typeface="Calibri"/>
                <a:ea typeface="Calibri"/>
                <a:cs typeface="Calibri"/>
              </a:rPr>
              <a:t> </a:t>
            </a:r>
            <a:r>
              <a:rPr lang="en-GB" b="0" i="0" dirty="0">
                <a:solidFill>
                  <a:srgbClr val="141414"/>
                </a:solidFill>
                <a:effectLst/>
                <a:latin typeface="Calibri"/>
                <a:ea typeface="Calibri"/>
                <a:cs typeface="Calibri"/>
              </a:rPr>
              <a:t>but I like that... it gets me places,"</a:t>
            </a:r>
          </a:p>
          <a:p>
            <a:endParaRPr lang="en-GB" dirty="0"/>
          </a:p>
        </p:txBody>
      </p:sp>
    </p:spTree>
    <p:extLst>
      <p:ext uri="{BB962C8B-B14F-4D97-AF65-F5344CB8AC3E}">
        <p14:creationId xmlns:p14="http://schemas.microsoft.com/office/powerpoint/2010/main" val="1444573184"/>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9F39-2826-8E24-71C1-EFACC2BA02A8}"/>
              </a:ext>
            </a:extLst>
          </p:cNvPr>
          <p:cNvSpPr>
            <a:spLocks noGrp="1"/>
          </p:cNvSpPr>
          <p:nvPr>
            <p:ph type="title"/>
          </p:nvPr>
        </p:nvSpPr>
        <p:spPr>
          <a:xfrm>
            <a:off x="1050879" y="609601"/>
            <a:ext cx="9810604" cy="550459"/>
          </a:xfrm>
        </p:spPr>
        <p:txBody>
          <a:bodyPr>
            <a:normAutofit fontScale="90000"/>
          </a:bodyPr>
          <a:lstStyle/>
          <a:p>
            <a:r>
              <a:rPr lang="en-GB" dirty="0"/>
              <a:t>Fishing</a:t>
            </a:r>
          </a:p>
        </p:txBody>
      </p:sp>
      <p:sp>
        <p:nvSpPr>
          <p:cNvPr id="3" name="Content Placeholder 2">
            <a:extLst>
              <a:ext uri="{FF2B5EF4-FFF2-40B4-BE49-F238E27FC236}">
                <a16:creationId xmlns:a16="http://schemas.microsoft.com/office/drawing/2014/main" id="{A35E7EB9-C919-332E-DA5E-71EA342D0C49}"/>
              </a:ext>
            </a:extLst>
          </p:cNvPr>
          <p:cNvSpPr>
            <a:spLocks noGrp="1"/>
          </p:cNvSpPr>
          <p:nvPr>
            <p:ph idx="1"/>
          </p:nvPr>
        </p:nvSpPr>
        <p:spPr>
          <a:xfrm>
            <a:off x="1050879" y="1269242"/>
            <a:ext cx="9810604" cy="4985135"/>
          </a:xfrm>
        </p:spPr>
        <p:txBody>
          <a:bodyPr vert="horz" lIns="91440" tIns="45720" rIns="91440" bIns="45720" rtlCol="0" anchor="t">
            <a:normAutofit fontScale="85000" lnSpcReduction="10000"/>
          </a:bodyPr>
          <a:lstStyle/>
          <a:p>
            <a:pPr fontAlgn="base"/>
            <a:r>
              <a:rPr lang="en-GB" b="1" i="0" u="sng" dirty="0">
                <a:effectLst/>
                <a:latin typeface="Calibri"/>
                <a:ea typeface="Calibri"/>
                <a:cs typeface="Calibri"/>
              </a:rPr>
              <a:t>Bruno Mars </a:t>
            </a:r>
            <a:r>
              <a:rPr lang="en-GB" i="0" dirty="0">
                <a:effectLst/>
                <a:latin typeface="Calibri"/>
                <a:ea typeface="Calibri"/>
                <a:cs typeface="Calibri"/>
              </a:rPr>
              <a:t>from Philippines and </a:t>
            </a:r>
            <a:r>
              <a:rPr lang="en-GB" b="0" i="0" dirty="0">
                <a:effectLst/>
                <a:latin typeface="Calibri"/>
                <a:ea typeface="Calibri"/>
                <a:cs typeface="Calibri"/>
              </a:rPr>
              <a:t>Puerto Rican heritage.</a:t>
            </a:r>
          </a:p>
          <a:p>
            <a:pPr fontAlgn="base"/>
            <a:r>
              <a:rPr lang="en-GB" dirty="0">
                <a:latin typeface="Calibri"/>
                <a:ea typeface="Calibri"/>
                <a:cs typeface="Calibri"/>
              </a:rPr>
              <a:t>Accused of copying </a:t>
            </a:r>
            <a:r>
              <a:rPr lang="en-GB" b="0" i="0" dirty="0">
                <a:effectLst/>
                <a:latin typeface="Calibri"/>
                <a:ea typeface="Calibri"/>
                <a:cs typeface="Calibri"/>
              </a:rPr>
              <a:t>black culture in his music and style and uses this to his benefit.</a:t>
            </a:r>
          </a:p>
          <a:p>
            <a:pPr algn="l" fontAlgn="base"/>
            <a:r>
              <a:rPr lang="en-GB" b="0" i="0" dirty="0">
                <a:effectLst/>
                <a:latin typeface="Calibri"/>
                <a:ea typeface="Calibri"/>
                <a:cs typeface="Calibri"/>
              </a:rPr>
              <a:t>Mars – states that he is inspired by famous black music stars from past - "The only reason I'm here is because of James Brown, Prince, Michael Jackson.“</a:t>
            </a:r>
          </a:p>
          <a:p>
            <a:pPr fontAlgn="base"/>
            <a:r>
              <a:rPr lang="en-GB" b="1" i="0" u="sng" dirty="0">
                <a:effectLst/>
                <a:latin typeface="Calibri"/>
                <a:ea typeface="Calibri"/>
                <a:cs typeface="Calibri"/>
              </a:rPr>
              <a:t>Ariana Grande </a:t>
            </a:r>
            <a:r>
              <a:rPr lang="en-GB" b="0" i="0" dirty="0">
                <a:effectLst/>
                <a:latin typeface="Calibri"/>
                <a:ea typeface="Calibri"/>
                <a:cs typeface="Calibri"/>
              </a:rPr>
              <a:t>ethnically fully European-American, of Italian descent</a:t>
            </a:r>
          </a:p>
          <a:p>
            <a:pPr algn="l" fontAlgn="base"/>
            <a:r>
              <a:rPr lang="en-GB" b="0" i="0" dirty="0">
                <a:effectLst/>
                <a:latin typeface="Calibri"/>
                <a:ea typeface="Calibri"/>
                <a:cs typeface="Calibri"/>
              </a:rPr>
              <a:t>Images of dark skin </a:t>
            </a:r>
            <a:r>
              <a:rPr lang="en-GB" dirty="0">
                <a:latin typeface="Calibri"/>
                <a:ea typeface="Calibri"/>
                <a:cs typeface="Calibri"/>
              </a:rPr>
              <a:t>/ accused of </a:t>
            </a:r>
            <a:r>
              <a:rPr lang="en-GB" b="0" i="0" dirty="0">
                <a:effectLst/>
                <a:latin typeface="Calibri"/>
                <a:ea typeface="Calibri"/>
                <a:cs typeface="Calibri"/>
              </a:rPr>
              <a:t>profiting off ‘non-white cultures in music and video’ </a:t>
            </a:r>
            <a:endParaRPr lang="en-GB" b="0" i="0">
              <a:effectLst/>
              <a:latin typeface="Calibri"/>
              <a:ea typeface="Calibri"/>
              <a:cs typeface="Calibri"/>
            </a:endParaRPr>
          </a:p>
          <a:p>
            <a:pPr algn="l" fontAlgn="base"/>
            <a:r>
              <a:rPr lang="en-GB" b="0" i="0" dirty="0">
                <a:effectLst/>
                <a:latin typeface="Calibri"/>
                <a:ea typeface="Calibri"/>
                <a:cs typeface="Calibri"/>
              </a:rPr>
              <a:t>“Break Up with Your Girlfriend I’m Bored,” song/video accused of exotifying queerness and using it for shock value.</a:t>
            </a:r>
          </a:p>
          <a:p>
            <a:pPr algn="l" fontAlgn="base"/>
            <a:r>
              <a:rPr lang="en-GB" b="0" i="0" dirty="0">
                <a:effectLst/>
                <a:latin typeface="Calibri"/>
                <a:ea typeface="Calibri"/>
                <a:cs typeface="Calibri"/>
              </a:rPr>
              <a:t>“Capitalising on something she is not”. Grande is exploiting queer women's sexualities for clicks and views while actual queer women are physically and verbally assaulted for being identifiably queer in public.</a:t>
            </a:r>
            <a:endParaRPr lang="en-GB" b="1">
              <a:latin typeface="Calibri"/>
              <a:ea typeface="Calibri"/>
              <a:cs typeface="Calibri"/>
            </a:endParaRPr>
          </a:p>
        </p:txBody>
      </p:sp>
    </p:spTree>
    <p:extLst>
      <p:ext uri="{BB962C8B-B14F-4D97-AF65-F5344CB8AC3E}">
        <p14:creationId xmlns:p14="http://schemas.microsoft.com/office/powerpoint/2010/main" val="116121896"/>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riah Carey attends Variety's Power of Women Presented by Lifetime, Arrivals, The Beverly Wilshire, Los Angeles, USA - 11 Oct 2019">
            <a:extLst>
              <a:ext uri="{FF2B5EF4-FFF2-40B4-BE49-F238E27FC236}">
                <a16:creationId xmlns:a16="http://schemas.microsoft.com/office/drawing/2014/main" id="{361C6A6A-779A-BD75-D57E-33035C4F8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45" y="617855"/>
            <a:ext cx="4590551" cy="58176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dele">
            <a:extLst>
              <a:ext uri="{FF2B5EF4-FFF2-40B4-BE49-F238E27FC236}">
                <a16:creationId xmlns:a16="http://schemas.microsoft.com/office/drawing/2014/main" id="{0F5FC7CC-E207-74B9-68A0-5A9E8C2C3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705" y="775523"/>
            <a:ext cx="4757195" cy="5115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150564"/>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0B81-0DA1-5A7F-9C75-49992026F000}"/>
              </a:ext>
            </a:extLst>
          </p:cNvPr>
          <p:cNvSpPr>
            <a:spLocks noGrp="1"/>
          </p:cNvSpPr>
          <p:nvPr>
            <p:ph type="title"/>
          </p:nvPr>
        </p:nvSpPr>
        <p:spPr>
          <a:xfrm>
            <a:off x="724256" y="615951"/>
            <a:ext cx="4774177" cy="2071590"/>
          </a:xfrm>
        </p:spPr>
        <p:txBody>
          <a:bodyPr anchor="b">
            <a:normAutofit/>
          </a:bodyPr>
          <a:lstStyle/>
          <a:p>
            <a:pPr algn="ctr"/>
            <a:r>
              <a:rPr lang="en-GB" dirty="0"/>
              <a:t>Fishing White / black</a:t>
            </a:r>
          </a:p>
        </p:txBody>
      </p:sp>
      <p:sp>
        <p:nvSpPr>
          <p:cNvPr id="3" name="Content Placeholder 2">
            <a:extLst>
              <a:ext uri="{FF2B5EF4-FFF2-40B4-BE49-F238E27FC236}">
                <a16:creationId xmlns:a16="http://schemas.microsoft.com/office/drawing/2014/main" id="{D13E704D-FBCA-AE0E-C64E-B307A4B7CC18}"/>
              </a:ext>
            </a:extLst>
          </p:cNvPr>
          <p:cNvSpPr>
            <a:spLocks noGrp="1"/>
          </p:cNvSpPr>
          <p:nvPr>
            <p:ph idx="1"/>
          </p:nvPr>
        </p:nvSpPr>
        <p:spPr>
          <a:xfrm>
            <a:off x="5522149" y="289366"/>
            <a:ext cx="6321508" cy="5980915"/>
          </a:xfrm>
        </p:spPr>
        <p:txBody>
          <a:bodyPr anchor="ctr">
            <a:normAutofit/>
          </a:bodyPr>
          <a:lstStyle/>
          <a:p>
            <a:pPr fontAlgn="base">
              <a:lnSpc>
                <a:spcPct val="90000"/>
              </a:lnSpc>
            </a:pPr>
            <a:r>
              <a:rPr lang="en-GB" sz="2200" b="1" i="0" dirty="0">
                <a:effectLst/>
                <a:latin typeface="Calibri"/>
                <a:ea typeface="Calibri"/>
                <a:cs typeface="Calibri"/>
              </a:rPr>
              <a:t>Mariah Carey </a:t>
            </a:r>
            <a:r>
              <a:rPr lang="en-GB" sz="2200" i="0" dirty="0">
                <a:effectLst/>
                <a:latin typeface="Calibri"/>
                <a:ea typeface="Calibri"/>
                <a:cs typeface="Calibri"/>
              </a:rPr>
              <a:t>- father is African-American and Venezuelan, while her mother is white Irish.</a:t>
            </a:r>
          </a:p>
          <a:p>
            <a:pPr fontAlgn="base">
              <a:lnSpc>
                <a:spcPct val="90000"/>
              </a:lnSpc>
            </a:pPr>
            <a:r>
              <a:rPr lang="en-GB" sz="2200" dirty="0">
                <a:latin typeface="Calibri"/>
                <a:ea typeface="Calibri"/>
                <a:cs typeface="Calibri"/>
              </a:rPr>
              <a:t>Thoughts on her image?</a:t>
            </a:r>
          </a:p>
          <a:p>
            <a:pPr fontAlgn="base">
              <a:lnSpc>
                <a:spcPct val="90000"/>
              </a:lnSpc>
            </a:pPr>
            <a:r>
              <a:rPr lang="en-GB" sz="2200" i="0" dirty="0">
                <a:effectLst/>
                <a:latin typeface="Calibri"/>
                <a:ea typeface="Calibri"/>
                <a:cs typeface="Calibri"/>
              </a:rPr>
              <a:t>Has struggled with her identity, as many people in the music industry were unaware of her ethnicity</a:t>
            </a:r>
          </a:p>
          <a:p>
            <a:pPr fontAlgn="base">
              <a:lnSpc>
                <a:spcPct val="90000"/>
              </a:lnSpc>
            </a:pPr>
            <a:r>
              <a:rPr lang="en-GB" sz="2200" dirty="0">
                <a:latin typeface="Calibri"/>
                <a:ea typeface="Calibri"/>
                <a:cs typeface="Calibri"/>
              </a:rPr>
              <a:t>Stated - ‘Lack of understanding of her background’</a:t>
            </a:r>
          </a:p>
          <a:p>
            <a:pPr fontAlgn="base">
              <a:lnSpc>
                <a:spcPct val="90000"/>
              </a:lnSpc>
            </a:pPr>
            <a:r>
              <a:rPr lang="en-GB" sz="2200" b="1" i="0" dirty="0">
                <a:effectLst/>
                <a:latin typeface="Calibri"/>
                <a:ea typeface="Calibri"/>
                <a:cs typeface="Calibri"/>
              </a:rPr>
              <a:t>Adele</a:t>
            </a:r>
            <a:r>
              <a:rPr lang="en-GB" sz="2200" i="0" dirty="0">
                <a:effectLst/>
                <a:latin typeface="Calibri"/>
                <a:ea typeface="Calibri"/>
                <a:cs typeface="Calibri"/>
              </a:rPr>
              <a:t> 2020 celebrating Notting Hill Carnival - traditional celebration of Caribbean and black culture </a:t>
            </a:r>
          </a:p>
          <a:p>
            <a:pPr fontAlgn="base">
              <a:lnSpc>
                <a:spcPct val="90000"/>
              </a:lnSpc>
            </a:pPr>
            <a:r>
              <a:rPr lang="en-GB" sz="2200" i="0" dirty="0">
                <a:effectLst/>
                <a:latin typeface="Calibri"/>
                <a:ea typeface="Calibri"/>
                <a:cs typeface="Calibri"/>
              </a:rPr>
              <a:t>Hair in Bantu knots / bikini with the Jamaican flag on it.</a:t>
            </a:r>
          </a:p>
          <a:p>
            <a:pPr fontAlgn="base">
              <a:lnSpc>
                <a:spcPct val="90000"/>
              </a:lnSpc>
            </a:pPr>
            <a:r>
              <a:rPr lang="en-GB" sz="2200" i="0" dirty="0">
                <a:effectLst/>
                <a:latin typeface="Calibri"/>
                <a:ea typeface="Calibri"/>
                <a:cs typeface="Calibri"/>
              </a:rPr>
              <a:t>Many black people defended Adele by claiming that Notting Hill Carnival is about celebrating Jamaican culture and all she's done has done that respectfully.</a:t>
            </a:r>
          </a:p>
          <a:p>
            <a:pPr fontAlgn="base">
              <a:lnSpc>
                <a:spcPct val="90000"/>
              </a:lnSpc>
            </a:pPr>
            <a:endParaRPr lang="en-GB" sz="1700" i="0" dirty="0">
              <a:effectLst/>
              <a:latin typeface="-apple-system"/>
            </a:endParaRPr>
          </a:p>
          <a:p>
            <a:pPr>
              <a:lnSpc>
                <a:spcPct val="90000"/>
              </a:lnSpc>
            </a:pPr>
            <a:endParaRPr lang="en-GB" sz="1700" dirty="0"/>
          </a:p>
        </p:txBody>
      </p:sp>
      <p:pic>
        <p:nvPicPr>
          <p:cNvPr id="4098" name="Picture 2" descr="Adele">
            <a:extLst>
              <a:ext uri="{FF2B5EF4-FFF2-40B4-BE49-F238E27FC236}">
                <a16:creationId xmlns:a16="http://schemas.microsoft.com/office/drawing/2014/main" id="{03FEA59B-FAE2-53D8-657A-8E8480A9C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538"/>
          <a:stretch/>
        </p:blipFill>
        <p:spPr bwMode="auto">
          <a:xfrm>
            <a:off x="724255" y="3555468"/>
            <a:ext cx="4717534" cy="22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708997"/>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hotos from Beyoncé's Star-Studded Renaissance Tour Film Premiere">
            <a:extLst>
              <a:ext uri="{FF2B5EF4-FFF2-40B4-BE49-F238E27FC236}">
                <a16:creationId xmlns:a16="http://schemas.microsoft.com/office/drawing/2014/main" id="{D7AE6909-6B5C-3C0E-ACE0-B459C5DFFA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1"/>
          <a:stretch/>
        </p:blipFill>
        <p:spPr bwMode="auto">
          <a:xfrm>
            <a:off x="7590808" y="10"/>
            <a:ext cx="4601192" cy="6857990"/>
          </a:xfrm>
          <a:custGeom>
            <a:avLst/>
            <a:gdLst/>
            <a:ahLst/>
            <a:cxnLst/>
            <a:rect l="l" t="t" r="r" b="b"/>
            <a:pathLst>
              <a:path w="4601192" h="6858000">
                <a:moveTo>
                  <a:pt x="738252" y="0"/>
                </a:moveTo>
                <a:lnTo>
                  <a:pt x="4601192" y="0"/>
                </a:lnTo>
                <a:lnTo>
                  <a:pt x="4601192" y="6858000"/>
                </a:lnTo>
                <a:lnTo>
                  <a:pt x="26600" y="6858000"/>
                </a:lnTo>
                <a:cubicBezTo>
                  <a:pt x="26892" y="6848886"/>
                  <a:pt x="27183" y="6839772"/>
                  <a:pt x="27474" y="6830658"/>
                </a:cubicBezTo>
                <a:cubicBezTo>
                  <a:pt x="26407" y="6820509"/>
                  <a:pt x="23746" y="6812097"/>
                  <a:pt x="18997" y="6807120"/>
                </a:cubicBezTo>
                <a:cubicBezTo>
                  <a:pt x="17525" y="6790325"/>
                  <a:pt x="29162" y="6774261"/>
                  <a:pt x="7137" y="6760865"/>
                </a:cubicBezTo>
                <a:cubicBezTo>
                  <a:pt x="-18690" y="6741525"/>
                  <a:pt x="36582" y="6698874"/>
                  <a:pt x="1509" y="6697766"/>
                </a:cubicBezTo>
                <a:cubicBezTo>
                  <a:pt x="39664" y="6667189"/>
                  <a:pt x="16022" y="6652694"/>
                  <a:pt x="8215" y="6616463"/>
                </a:cubicBezTo>
                <a:cubicBezTo>
                  <a:pt x="-6748" y="6590470"/>
                  <a:pt x="28879" y="6504828"/>
                  <a:pt x="36391" y="6432223"/>
                </a:cubicBezTo>
                <a:cubicBezTo>
                  <a:pt x="48645" y="6390313"/>
                  <a:pt x="62897" y="6411448"/>
                  <a:pt x="63226" y="6361482"/>
                </a:cubicBezTo>
                <a:cubicBezTo>
                  <a:pt x="58956" y="6358292"/>
                  <a:pt x="79553" y="6313235"/>
                  <a:pt x="84789" y="6290409"/>
                </a:cubicBezTo>
                <a:cubicBezTo>
                  <a:pt x="90026" y="6267583"/>
                  <a:pt x="70411" y="6240753"/>
                  <a:pt x="94648" y="6224529"/>
                </a:cubicBezTo>
                <a:cubicBezTo>
                  <a:pt x="175790" y="6142756"/>
                  <a:pt x="124488" y="6086153"/>
                  <a:pt x="150795" y="6009109"/>
                </a:cubicBezTo>
                <a:cubicBezTo>
                  <a:pt x="170315" y="5931813"/>
                  <a:pt x="154171" y="5972490"/>
                  <a:pt x="162963" y="5933293"/>
                </a:cubicBezTo>
                <a:lnTo>
                  <a:pt x="160072" y="5876809"/>
                </a:lnTo>
                <a:lnTo>
                  <a:pt x="145227" y="5835476"/>
                </a:lnTo>
                <a:cubicBezTo>
                  <a:pt x="134911" y="5801040"/>
                  <a:pt x="143825" y="5789510"/>
                  <a:pt x="148142" y="5777976"/>
                </a:cubicBezTo>
                <a:cubicBezTo>
                  <a:pt x="148142" y="5777862"/>
                  <a:pt x="148143" y="5777748"/>
                  <a:pt x="148143" y="5777634"/>
                </a:cubicBezTo>
                <a:lnTo>
                  <a:pt x="140074" y="5767522"/>
                </a:lnTo>
                <a:cubicBezTo>
                  <a:pt x="132636" y="5758605"/>
                  <a:pt x="127887" y="5750074"/>
                  <a:pt x="135915" y="5738405"/>
                </a:cubicBezTo>
                <a:lnTo>
                  <a:pt x="136567" y="5737743"/>
                </a:lnTo>
                <a:lnTo>
                  <a:pt x="123490" y="5720450"/>
                </a:lnTo>
                <a:cubicBezTo>
                  <a:pt x="137298" y="5702285"/>
                  <a:pt x="135593" y="5690529"/>
                  <a:pt x="123832" y="5675478"/>
                </a:cubicBezTo>
                <a:cubicBezTo>
                  <a:pt x="121625" y="5666952"/>
                  <a:pt x="122504" y="5659387"/>
                  <a:pt x="124569" y="5652490"/>
                </a:cubicBezTo>
                <a:lnTo>
                  <a:pt x="127524" y="5645356"/>
                </a:lnTo>
                <a:lnTo>
                  <a:pt x="115687" y="5603540"/>
                </a:lnTo>
                <a:cubicBezTo>
                  <a:pt x="116187" y="5593593"/>
                  <a:pt x="116685" y="5583645"/>
                  <a:pt x="117185" y="5573698"/>
                </a:cubicBezTo>
                <a:lnTo>
                  <a:pt x="128187" y="5578724"/>
                </a:lnTo>
                <a:lnTo>
                  <a:pt x="132990" y="5580535"/>
                </a:lnTo>
                <a:lnTo>
                  <a:pt x="133470" y="5580018"/>
                </a:lnTo>
                <a:lnTo>
                  <a:pt x="132923" y="5578485"/>
                </a:lnTo>
                <a:lnTo>
                  <a:pt x="132746" y="5563711"/>
                </a:lnTo>
                <a:cubicBezTo>
                  <a:pt x="132951" y="5549489"/>
                  <a:pt x="135516" y="5507940"/>
                  <a:pt x="134153" y="5493153"/>
                </a:cubicBezTo>
                <a:lnTo>
                  <a:pt x="124566" y="5474991"/>
                </a:lnTo>
                <a:cubicBezTo>
                  <a:pt x="119073" y="5461062"/>
                  <a:pt x="126245" y="5443046"/>
                  <a:pt x="123118" y="5430764"/>
                </a:cubicBezTo>
                <a:lnTo>
                  <a:pt x="127731" y="5390706"/>
                </a:lnTo>
                <a:lnTo>
                  <a:pt x="122359" y="5329235"/>
                </a:lnTo>
                <a:cubicBezTo>
                  <a:pt x="102663" y="5299213"/>
                  <a:pt x="95991" y="5269553"/>
                  <a:pt x="85293" y="5241830"/>
                </a:cubicBezTo>
                <a:cubicBezTo>
                  <a:pt x="72658" y="5199576"/>
                  <a:pt x="114666" y="5223439"/>
                  <a:pt x="73923" y="5173808"/>
                </a:cubicBezTo>
                <a:cubicBezTo>
                  <a:pt x="85313" y="5166518"/>
                  <a:pt x="84547" y="5159670"/>
                  <a:pt x="76238" y="5148983"/>
                </a:cubicBezTo>
                <a:cubicBezTo>
                  <a:pt x="80247" y="5132464"/>
                  <a:pt x="94902" y="5092755"/>
                  <a:pt x="97978" y="5074694"/>
                </a:cubicBezTo>
                <a:cubicBezTo>
                  <a:pt x="110731" y="5059292"/>
                  <a:pt x="83944" y="5055678"/>
                  <a:pt x="94694" y="5040617"/>
                </a:cubicBezTo>
                <a:cubicBezTo>
                  <a:pt x="94802" y="5025081"/>
                  <a:pt x="78298" y="5051506"/>
                  <a:pt x="73697" y="5034877"/>
                </a:cubicBezTo>
                <a:cubicBezTo>
                  <a:pt x="71814" y="5019478"/>
                  <a:pt x="53847" y="5017763"/>
                  <a:pt x="60452" y="5009251"/>
                </a:cubicBezTo>
                <a:cubicBezTo>
                  <a:pt x="62654" y="5006415"/>
                  <a:pt x="67586" y="5002823"/>
                  <a:pt x="76752" y="4997718"/>
                </a:cubicBezTo>
                <a:cubicBezTo>
                  <a:pt x="63037" y="4977564"/>
                  <a:pt x="80093" y="4971299"/>
                  <a:pt x="83605" y="4941112"/>
                </a:cubicBezTo>
                <a:cubicBezTo>
                  <a:pt x="71413" y="4930089"/>
                  <a:pt x="74481" y="4919724"/>
                  <a:pt x="82334" y="4909026"/>
                </a:cubicBezTo>
                <a:cubicBezTo>
                  <a:pt x="74598" y="4880945"/>
                  <a:pt x="84463" y="4853361"/>
                  <a:pt x="84533" y="4820775"/>
                </a:cubicBezTo>
                <a:cubicBezTo>
                  <a:pt x="66992" y="4787591"/>
                  <a:pt x="91097" y="4766727"/>
                  <a:pt x="91061" y="4731916"/>
                </a:cubicBezTo>
                <a:cubicBezTo>
                  <a:pt x="97317" y="4695770"/>
                  <a:pt x="116230" y="4627327"/>
                  <a:pt x="122071" y="4603897"/>
                </a:cubicBezTo>
                <a:cubicBezTo>
                  <a:pt x="117440" y="4600264"/>
                  <a:pt x="120402" y="4591022"/>
                  <a:pt x="126106" y="4591335"/>
                </a:cubicBezTo>
                <a:cubicBezTo>
                  <a:pt x="123756" y="4586933"/>
                  <a:pt x="111571" y="4577124"/>
                  <a:pt x="120368" y="4575090"/>
                </a:cubicBezTo>
                <a:lnTo>
                  <a:pt x="116699" y="4558891"/>
                </a:lnTo>
                <a:lnTo>
                  <a:pt x="117721" y="4555518"/>
                </a:lnTo>
                <a:cubicBezTo>
                  <a:pt x="123273" y="4548594"/>
                  <a:pt x="135291" y="4542181"/>
                  <a:pt x="121288" y="4532201"/>
                </a:cubicBezTo>
                <a:cubicBezTo>
                  <a:pt x="136928" y="4512310"/>
                  <a:pt x="128725" y="4502391"/>
                  <a:pt x="147711" y="4486617"/>
                </a:cubicBezTo>
                <a:cubicBezTo>
                  <a:pt x="158484" y="4463542"/>
                  <a:pt x="122280" y="4473495"/>
                  <a:pt x="144056" y="4443395"/>
                </a:cubicBezTo>
                <a:cubicBezTo>
                  <a:pt x="140912" y="4425979"/>
                  <a:pt x="142547" y="4407926"/>
                  <a:pt x="148799" y="4390977"/>
                </a:cubicBezTo>
                <a:cubicBezTo>
                  <a:pt x="155595" y="4391868"/>
                  <a:pt x="150366" y="4381694"/>
                  <a:pt x="150189" y="4377953"/>
                </a:cubicBezTo>
                <a:cubicBezTo>
                  <a:pt x="154054" y="4379688"/>
                  <a:pt x="159180" y="4373931"/>
                  <a:pt x="157161" y="4370129"/>
                </a:cubicBezTo>
                <a:cubicBezTo>
                  <a:pt x="168992" y="4355089"/>
                  <a:pt x="204839" y="4311648"/>
                  <a:pt x="221172" y="4287716"/>
                </a:cubicBezTo>
                <a:cubicBezTo>
                  <a:pt x="232682" y="4263059"/>
                  <a:pt x="256375" y="4254679"/>
                  <a:pt x="255165" y="4226534"/>
                </a:cubicBezTo>
                <a:cubicBezTo>
                  <a:pt x="266015" y="4203483"/>
                  <a:pt x="282023" y="4186568"/>
                  <a:pt x="285944" y="4164636"/>
                </a:cubicBezTo>
                <a:cubicBezTo>
                  <a:pt x="294955" y="4159143"/>
                  <a:pt x="300526" y="4152620"/>
                  <a:pt x="295693" y="4141582"/>
                </a:cubicBezTo>
                <a:cubicBezTo>
                  <a:pt x="308142" y="4121141"/>
                  <a:pt x="322089" y="4121228"/>
                  <a:pt x="319223" y="4103323"/>
                </a:cubicBezTo>
                <a:cubicBezTo>
                  <a:pt x="351512" y="4098587"/>
                  <a:pt x="328609" y="4093027"/>
                  <a:pt x="333663" y="4077824"/>
                </a:cubicBezTo>
                <a:cubicBezTo>
                  <a:pt x="335974" y="4064831"/>
                  <a:pt x="315731" y="4079163"/>
                  <a:pt x="320953" y="4068192"/>
                </a:cubicBezTo>
                <a:cubicBezTo>
                  <a:pt x="333427" y="4060380"/>
                  <a:pt x="315984" y="4050720"/>
                  <a:pt x="329962" y="4043196"/>
                </a:cubicBezTo>
                <a:cubicBezTo>
                  <a:pt x="341100" y="4053666"/>
                  <a:pt x="341751" y="4018950"/>
                  <a:pt x="353517" y="4024856"/>
                </a:cubicBezTo>
                <a:cubicBezTo>
                  <a:pt x="343556" y="4005479"/>
                  <a:pt x="366490" y="4012360"/>
                  <a:pt x="369715" y="3996365"/>
                </a:cubicBezTo>
                <a:cubicBezTo>
                  <a:pt x="367475" y="3986595"/>
                  <a:pt x="369211" y="3981543"/>
                  <a:pt x="379555" y="3979401"/>
                </a:cubicBezTo>
                <a:cubicBezTo>
                  <a:pt x="367646" y="3933458"/>
                  <a:pt x="388974" y="3961494"/>
                  <a:pt x="394185" y="3928228"/>
                </a:cubicBezTo>
                <a:cubicBezTo>
                  <a:pt x="396507" y="3898275"/>
                  <a:pt x="404954" y="3867782"/>
                  <a:pt x="390160" y="3828676"/>
                </a:cubicBezTo>
                <a:cubicBezTo>
                  <a:pt x="384585" y="3819798"/>
                  <a:pt x="387756" y="3808027"/>
                  <a:pt x="397237" y="3802385"/>
                </a:cubicBezTo>
                <a:cubicBezTo>
                  <a:pt x="398869" y="3801415"/>
                  <a:pt x="400632" y="3800665"/>
                  <a:pt x="402468" y="3800163"/>
                </a:cubicBezTo>
                <a:cubicBezTo>
                  <a:pt x="406187" y="3784407"/>
                  <a:pt x="412833" y="3729161"/>
                  <a:pt x="419553" y="3707849"/>
                </a:cubicBezTo>
                <a:cubicBezTo>
                  <a:pt x="427191" y="3696536"/>
                  <a:pt x="450857" y="3687984"/>
                  <a:pt x="442791" y="3672289"/>
                </a:cubicBezTo>
                <a:cubicBezTo>
                  <a:pt x="454321" y="3676732"/>
                  <a:pt x="442406" y="3654553"/>
                  <a:pt x="453506" y="3651490"/>
                </a:cubicBezTo>
                <a:cubicBezTo>
                  <a:pt x="462536" y="3649938"/>
                  <a:pt x="461024" y="3642848"/>
                  <a:pt x="463867" y="3637308"/>
                </a:cubicBezTo>
                <a:cubicBezTo>
                  <a:pt x="472833" y="3633114"/>
                  <a:pt x="478706" y="3605537"/>
                  <a:pt x="476438" y="3596088"/>
                </a:cubicBezTo>
                <a:cubicBezTo>
                  <a:pt x="464530" y="3569650"/>
                  <a:pt x="500049" y="3546790"/>
                  <a:pt x="491497" y="3525619"/>
                </a:cubicBezTo>
                <a:cubicBezTo>
                  <a:pt x="491833" y="3519984"/>
                  <a:pt x="493497" y="3515264"/>
                  <a:pt x="495979" y="3511139"/>
                </a:cubicBezTo>
                <a:lnTo>
                  <a:pt x="504897" y="3500760"/>
                </a:lnTo>
                <a:lnTo>
                  <a:pt x="511383" y="3500156"/>
                </a:lnTo>
                <a:lnTo>
                  <a:pt x="514661" y="3492522"/>
                </a:lnTo>
                <a:lnTo>
                  <a:pt x="516591" y="3490924"/>
                </a:lnTo>
                <a:cubicBezTo>
                  <a:pt x="520304" y="3487883"/>
                  <a:pt x="523811" y="3484792"/>
                  <a:pt x="526604" y="3481328"/>
                </a:cubicBezTo>
                <a:cubicBezTo>
                  <a:pt x="501233" y="3472978"/>
                  <a:pt x="546190" y="3450491"/>
                  <a:pt x="521677" y="3450102"/>
                </a:cubicBezTo>
                <a:cubicBezTo>
                  <a:pt x="532617" y="3429618"/>
                  <a:pt x="506415" y="3434623"/>
                  <a:pt x="537252" y="3420520"/>
                </a:cubicBezTo>
                <a:cubicBezTo>
                  <a:pt x="538177" y="3379165"/>
                  <a:pt x="597072" y="3324511"/>
                  <a:pt x="584418" y="3284165"/>
                </a:cubicBezTo>
                <a:cubicBezTo>
                  <a:pt x="595839" y="3253336"/>
                  <a:pt x="600583" y="3260142"/>
                  <a:pt x="605777" y="3235544"/>
                </a:cubicBezTo>
                <a:cubicBezTo>
                  <a:pt x="616179" y="3195982"/>
                  <a:pt x="622759" y="3088699"/>
                  <a:pt x="624913" y="3057384"/>
                </a:cubicBezTo>
                <a:cubicBezTo>
                  <a:pt x="621988" y="3054365"/>
                  <a:pt x="620005" y="3051091"/>
                  <a:pt x="618697" y="3047652"/>
                </a:cubicBezTo>
                <a:lnTo>
                  <a:pt x="616644" y="3037529"/>
                </a:lnTo>
                <a:lnTo>
                  <a:pt x="617876" y="3036541"/>
                </a:lnTo>
                <a:cubicBezTo>
                  <a:pt x="621043" y="3031669"/>
                  <a:pt x="621147" y="3028266"/>
                  <a:pt x="619896" y="3025524"/>
                </a:cubicBezTo>
                <a:lnTo>
                  <a:pt x="617374" y="3022606"/>
                </a:lnTo>
                <a:cubicBezTo>
                  <a:pt x="617526" y="3020033"/>
                  <a:pt x="617679" y="3017460"/>
                  <a:pt x="617831" y="3014887"/>
                </a:cubicBezTo>
                <a:lnTo>
                  <a:pt x="616227" y="2999257"/>
                </a:lnTo>
                <a:lnTo>
                  <a:pt x="618274" y="2996732"/>
                </a:lnTo>
                <a:cubicBezTo>
                  <a:pt x="618686" y="2989081"/>
                  <a:pt x="619099" y="2981431"/>
                  <a:pt x="619511" y="2973780"/>
                </a:cubicBezTo>
                <a:lnTo>
                  <a:pt x="620642" y="2973655"/>
                </a:lnTo>
                <a:cubicBezTo>
                  <a:pt x="623208" y="2972846"/>
                  <a:pt x="625154" y="2971263"/>
                  <a:pt x="625859" y="2968014"/>
                </a:cubicBezTo>
                <a:cubicBezTo>
                  <a:pt x="641104" y="2975784"/>
                  <a:pt x="632553" y="2967071"/>
                  <a:pt x="633290" y="2956801"/>
                </a:cubicBezTo>
                <a:cubicBezTo>
                  <a:pt x="657130" y="2966578"/>
                  <a:pt x="649356" y="2935726"/>
                  <a:pt x="664209" y="2933298"/>
                </a:cubicBezTo>
                <a:cubicBezTo>
                  <a:pt x="664212" y="2925534"/>
                  <a:pt x="664649" y="2917501"/>
                  <a:pt x="665622" y="2909390"/>
                </a:cubicBezTo>
                <a:lnTo>
                  <a:pt x="666516" y="2904671"/>
                </a:lnTo>
                <a:lnTo>
                  <a:pt x="666785" y="2904615"/>
                </a:lnTo>
                <a:cubicBezTo>
                  <a:pt x="667515" y="2903671"/>
                  <a:pt x="668011" y="2902150"/>
                  <a:pt x="668228" y="2899714"/>
                </a:cubicBezTo>
                <a:cubicBezTo>
                  <a:pt x="668200" y="2898499"/>
                  <a:pt x="668172" y="2897282"/>
                  <a:pt x="668144" y="2896066"/>
                </a:cubicBezTo>
                <a:lnTo>
                  <a:pt x="669877" y="2886912"/>
                </a:lnTo>
                <a:lnTo>
                  <a:pt x="672144" y="2884014"/>
                </a:lnTo>
                <a:lnTo>
                  <a:pt x="675452" y="2883229"/>
                </a:lnTo>
                <a:cubicBezTo>
                  <a:pt x="675391" y="2882933"/>
                  <a:pt x="675329" y="2882639"/>
                  <a:pt x="675268" y="2882343"/>
                </a:cubicBezTo>
                <a:cubicBezTo>
                  <a:pt x="671128" y="2875325"/>
                  <a:pt x="663714" y="2872524"/>
                  <a:pt x="687009" y="2866529"/>
                </a:cubicBezTo>
                <a:cubicBezTo>
                  <a:pt x="681161" y="2850828"/>
                  <a:pt x="694937" y="2849285"/>
                  <a:pt x="703772" y="2829536"/>
                </a:cubicBezTo>
                <a:cubicBezTo>
                  <a:pt x="697142" y="2820214"/>
                  <a:pt x="701540" y="2813723"/>
                  <a:pt x="709503" y="2807759"/>
                </a:cubicBezTo>
                <a:cubicBezTo>
                  <a:pt x="709675" y="2787664"/>
                  <a:pt x="722617" y="2770658"/>
                  <a:pt x="729434" y="2748755"/>
                </a:cubicBezTo>
                <a:cubicBezTo>
                  <a:pt x="723495" y="2723695"/>
                  <a:pt x="745457" y="2713438"/>
                  <a:pt x="752657" y="2690022"/>
                </a:cubicBezTo>
                <a:cubicBezTo>
                  <a:pt x="738132" y="2667595"/>
                  <a:pt x="772440" y="2674802"/>
                  <a:pt x="782299" y="2663439"/>
                </a:cubicBezTo>
                <a:lnTo>
                  <a:pt x="783672" y="2660083"/>
                </a:lnTo>
                <a:cubicBezTo>
                  <a:pt x="783367" y="2657010"/>
                  <a:pt x="783060" y="2653937"/>
                  <a:pt x="782755" y="2650864"/>
                </a:cubicBezTo>
                <a:lnTo>
                  <a:pt x="781641" y="2647388"/>
                </a:lnTo>
                <a:cubicBezTo>
                  <a:pt x="781160" y="2644997"/>
                  <a:pt x="781208" y="2643412"/>
                  <a:pt x="781648" y="2642321"/>
                </a:cubicBezTo>
                <a:lnTo>
                  <a:pt x="781893" y="2642199"/>
                </a:lnTo>
                <a:cubicBezTo>
                  <a:pt x="781736" y="2640614"/>
                  <a:pt x="781577" y="2639031"/>
                  <a:pt x="781420" y="2637446"/>
                </a:cubicBezTo>
                <a:cubicBezTo>
                  <a:pt x="780062" y="2629421"/>
                  <a:pt x="778210" y="2621608"/>
                  <a:pt x="776013" y="2614161"/>
                </a:cubicBezTo>
                <a:cubicBezTo>
                  <a:pt x="789698" y="2608058"/>
                  <a:pt x="773433" y="2580448"/>
                  <a:pt x="799274" y="2583767"/>
                </a:cubicBezTo>
                <a:cubicBezTo>
                  <a:pt x="797076" y="2573730"/>
                  <a:pt x="786332" y="2567549"/>
                  <a:pt x="803286" y="2571126"/>
                </a:cubicBezTo>
                <a:lnTo>
                  <a:pt x="804150" y="2569441"/>
                </a:lnTo>
                <a:lnTo>
                  <a:pt x="800301" y="2563632"/>
                </a:lnTo>
                <a:cubicBezTo>
                  <a:pt x="798670" y="2557453"/>
                  <a:pt x="797071" y="2551799"/>
                  <a:pt x="793576" y="2556344"/>
                </a:cubicBezTo>
                <a:cubicBezTo>
                  <a:pt x="785387" y="2548895"/>
                  <a:pt x="796146" y="2540807"/>
                  <a:pt x="788869" y="2533157"/>
                </a:cubicBezTo>
                <a:cubicBezTo>
                  <a:pt x="786041" y="2522927"/>
                  <a:pt x="797801" y="2536851"/>
                  <a:pt x="796781" y="2524899"/>
                </a:cubicBezTo>
                <a:cubicBezTo>
                  <a:pt x="796934" y="2523879"/>
                  <a:pt x="797088" y="2522860"/>
                  <a:pt x="797241" y="2521840"/>
                </a:cubicBezTo>
                <a:lnTo>
                  <a:pt x="796029" y="2516618"/>
                </a:lnTo>
                <a:lnTo>
                  <a:pt x="792761" y="2514462"/>
                </a:lnTo>
                <a:cubicBezTo>
                  <a:pt x="790774" y="2512148"/>
                  <a:pt x="789910" y="2508859"/>
                  <a:pt x="791595" y="2503381"/>
                </a:cubicBezTo>
                <a:lnTo>
                  <a:pt x="792181" y="2502571"/>
                </a:lnTo>
                <a:lnTo>
                  <a:pt x="788824" y="2501027"/>
                </a:lnTo>
                <a:lnTo>
                  <a:pt x="787270" y="2492600"/>
                </a:lnTo>
                <a:lnTo>
                  <a:pt x="778877" y="2485183"/>
                </a:lnTo>
                <a:lnTo>
                  <a:pt x="780557" y="2480669"/>
                </a:lnTo>
                <a:lnTo>
                  <a:pt x="783964" y="2480825"/>
                </a:lnTo>
                <a:lnTo>
                  <a:pt x="775765" y="2465130"/>
                </a:lnTo>
                <a:cubicBezTo>
                  <a:pt x="778982" y="2455259"/>
                  <a:pt x="775818" y="2449073"/>
                  <a:pt x="770558" y="2443685"/>
                </a:cubicBezTo>
                <a:cubicBezTo>
                  <a:pt x="768821" y="2423506"/>
                  <a:pt x="759680" y="2407402"/>
                  <a:pt x="753813" y="2385914"/>
                </a:cubicBezTo>
                <a:cubicBezTo>
                  <a:pt x="755336" y="2360280"/>
                  <a:pt x="741334" y="2351643"/>
                  <a:pt x="735113" y="2328662"/>
                </a:cubicBezTo>
                <a:cubicBezTo>
                  <a:pt x="742984" y="2301647"/>
                  <a:pt x="715756" y="2318371"/>
                  <a:pt x="713172" y="2298217"/>
                </a:cubicBezTo>
                <a:cubicBezTo>
                  <a:pt x="718425" y="2262517"/>
                  <a:pt x="703833" y="2301922"/>
                  <a:pt x="698974" y="2250782"/>
                </a:cubicBezTo>
                <a:cubicBezTo>
                  <a:pt x="700296" y="2247398"/>
                  <a:pt x="697378" y="2241930"/>
                  <a:pt x="695006" y="2243352"/>
                </a:cubicBezTo>
                <a:cubicBezTo>
                  <a:pt x="695218" y="2239945"/>
                  <a:pt x="698649" y="2230878"/>
                  <a:pt x="694540" y="2231409"/>
                </a:cubicBezTo>
                <a:cubicBezTo>
                  <a:pt x="691262" y="2215680"/>
                  <a:pt x="690791" y="2199138"/>
                  <a:pt x="693174" y="2183375"/>
                </a:cubicBezTo>
                <a:cubicBezTo>
                  <a:pt x="680938" y="2154998"/>
                  <a:pt x="702415" y="2165592"/>
                  <a:pt x="696594" y="2144085"/>
                </a:cubicBezTo>
                <a:cubicBezTo>
                  <a:pt x="685630" y="2128897"/>
                  <a:pt x="690840" y="2120189"/>
                  <a:pt x="682003" y="2101383"/>
                </a:cubicBezTo>
                <a:cubicBezTo>
                  <a:pt x="690702" y="2092860"/>
                  <a:pt x="683661" y="2086506"/>
                  <a:pt x="680520" y="2079956"/>
                </a:cubicBezTo>
                <a:lnTo>
                  <a:pt x="680002" y="2076836"/>
                </a:lnTo>
                <a:lnTo>
                  <a:pt x="682664" y="2062205"/>
                </a:lnTo>
                <a:cubicBezTo>
                  <a:pt x="677435" y="2059982"/>
                  <a:pt x="685036" y="2051541"/>
                  <a:pt x="686574" y="2047621"/>
                </a:cubicBezTo>
                <a:cubicBezTo>
                  <a:pt x="683137" y="2047669"/>
                  <a:pt x="681618" y="2039112"/>
                  <a:pt x="684505" y="2035989"/>
                </a:cubicBezTo>
                <a:cubicBezTo>
                  <a:pt x="697744" y="1971545"/>
                  <a:pt x="665102" y="2008454"/>
                  <a:pt x="684926" y="1969476"/>
                </a:cubicBezTo>
                <a:cubicBezTo>
                  <a:pt x="689323" y="1943615"/>
                  <a:pt x="649725" y="1944656"/>
                  <a:pt x="669491" y="1917869"/>
                </a:cubicBezTo>
                <a:cubicBezTo>
                  <a:pt x="670499" y="1886102"/>
                  <a:pt x="656602" y="1866056"/>
                  <a:pt x="668084" y="1836507"/>
                </a:cubicBezTo>
                <a:cubicBezTo>
                  <a:pt x="668964" y="1806766"/>
                  <a:pt x="663816" y="1781182"/>
                  <a:pt x="669261" y="1755879"/>
                </a:cubicBezTo>
                <a:cubicBezTo>
                  <a:pt x="664845" y="1745788"/>
                  <a:pt x="663293" y="1736202"/>
                  <a:pt x="670934" y="1726651"/>
                </a:cubicBezTo>
                <a:cubicBezTo>
                  <a:pt x="669678" y="1698957"/>
                  <a:pt x="659604" y="1692528"/>
                  <a:pt x="668418" y="1674709"/>
                </a:cubicBezTo>
                <a:cubicBezTo>
                  <a:pt x="663052" y="1669668"/>
                  <a:pt x="660191" y="1666183"/>
                  <a:pt x="658947" y="1663502"/>
                </a:cubicBezTo>
                <a:cubicBezTo>
                  <a:pt x="655218" y="1655460"/>
                  <a:pt x="666065" y="1654644"/>
                  <a:pt x="667634" y="1640672"/>
                </a:cubicBezTo>
                <a:cubicBezTo>
                  <a:pt x="670870" y="1625689"/>
                  <a:pt x="680041" y="1650492"/>
                  <a:pt x="680416" y="1636309"/>
                </a:cubicBezTo>
                <a:cubicBezTo>
                  <a:pt x="674381" y="1622116"/>
                  <a:pt x="690581" y="1619938"/>
                  <a:pt x="683355" y="1605349"/>
                </a:cubicBezTo>
                <a:cubicBezTo>
                  <a:pt x="671388" y="1611345"/>
                  <a:pt x="684009" y="1573894"/>
                  <a:pt x="673311" y="1574712"/>
                </a:cubicBezTo>
                <a:cubicBezTo>
                  <a:pt x="687788" y="1558635"/>
                  <a:pt x="668681" y="1555273"/>
                  <a:pt x="672392" y="1536647"/>
                </a:cubicBezTo>
                <a:cubicBezTo>
                  <a:pt x="677688" y="1527242"/>
                  <a:pt x="678342" y="1521025"/>
                  <a:pt x="671702" y="1513896"/>
                </a:cubicBezTo>
                <a:cubicBezTo>
                  <a:pt x="697596" y="1470305"/>
                  <a:pt x="671673" y="1490329"/>
                  <a:pt x="680462" y="1452296"/>
                </a:cubicBezTo>
                <a:cubicBezTo>
                  <a:pt x="690082" y="1419160"/>
                  <a:pt x="695497" y="1382582"/>
                  <a:pt x="720892" y="1347657"/>
                </a:cubicBezTo>
                <a:cubicBezTo>
                  <a:pt x="728252" y="1340763"/>
                  <a:pt x="730408" y="1326684"/>
                  <a:pt x="725707" y="1316214"/>
                </a:cubicBezTo>
                <a:cubicBezTo>
                  <a:pt x="724898" y="1314411"/>
                  <a:pt x="723913" y="1312787"/>
                  <a:pt x="722781" y="1311390"/>
                </a:cubicBezTo>
                <a:cubicBezTo>
                  <a:pt x="740925" y="1290091"/>
                  <a:pt x="731077" y="1279232"/>
                  <a:pt x="743580" y="1268952"/>
                </a:cubicBezTo>
                <a:cubicBezTo>
                  <a:pt x="747716" y="1237645"/>
                  <a:pt x="734341" y="1214150"/>
                  <a:pt x="745282" y="1204622"/>
                </a:cubicBezTo>
                <a:cubicBezTo>
                  <a:pt x="744051" y="1188944"/>
                  <a:pt x="730234" y="1168727"/>
                  <a:pt x="741960" y="1155703"/>
                </a:cubicBezTo>
                <a:cubicBezTo>
                  <a:pt x="731985" y="1155066"/>
                  <a:pt x="748925" y="1136907"/>
                  <a:pt x="742087" y="1128440"/>
                </a:cubicBezTo>
                <a:cubicBezTo>
                  <a:pt x="736171" y="1122556"/>
                  <a:pt x="739932" y="1115674"/>
                  <a:pt x="739973" y="1108417"/>
                </a:cubicBezTo>
                <a:cubicBezTo>
                  <a:pt x="735099" y="1099737"/>
                  <a:pt x="741268" y="1067483"/>
                  <a:pt x="746465" y="1058433"/>
                </a:cubicBezTo>
                <a:cubicBezTo>
                  <a:pt x="765005" y="1035713"/>
                  <a:pt x="748052" y="994640"/>
                  <a:pt x="762191" y="975987"/>
                </a:cubicBezTo>
                <a:cubicBezTo>
                  <a:pt x="764072" y="969800"/>
                  <a:pt x="764654" y="963971"/>
                  <a:pt x="764423" y="958395"/>
                </a:cubicBezTo>
                <a:lnTo>
                  <a:pt x="761915" y="943118"/>
                </a:lnTo>
                <a:lnTo>
                  <a:pt x="757474" y="939439"/>
                </a:lnTo>
                <a:cubicBezTo>
                  <a:pt x="757647" y="936206"/>
                  <a:pt x="757819" y="932972"/>
                  <a:pt x="757991" y="929739"/>
                </a:cubicBezTo>
                <a:lnTo>
                  <a:pt x="757204" y="927127"/>
                </a:lnTo>
                <a:cubicBezTo>
                  <a:pt x="755678" y="922138"/>
                  <a:pt x="754319" y="917190"/>
                  <a:pt x="753613" y="912177"/>
                </a:cubicBezTo>
                <a:cubicBezTo>
                  <a:pt x="775028" y="915106"/>
                  <a:pt x="751138" y="870019"/>
                  <a:pt x="768933" y="881067"/>
                </a:cubicBezTo>
                <a:cubicBezTo>
                  <a:pt x="768780" y="854032"/>
                  <a:pt x="782103" y="846928"/>
                  <a:pt x="765219" y="817416"/>
                </a:cubicBezTo>
                <a:cubicBezTo>
                  <a:pt x="780144" y="772732"/>
                  <a:pt x="762831" y="740070"/>
                  <a:pt x="787152" y="702815"/>
                </a:cubicBezTo>
                <a:cubicBezTo>
                  <a:pt x="777404" y="708645"/>
                  <a:pt x="779667" y="685431"/>
                  <a:pt x="783947" y="672401"/>
                </a:cubicBezTo>
                <a:cubicBezTo>
                  <a:pt x="745609" y="693593"/>
                  <a:pt x="816557" y="618072"/>
                  <a:pt x="789277" y="612154"/>
                </a:cubicBezTo>
                <a:cubicBezTo>
                  <a:pt x="814029" y="607196"/>
                  <a:pt x="790950" y="545243"/>
                  <a:pt x="816705" y="516197"/>
                </a:cubicBezTo>
                <a:cubicBezTo>
                  <a:pt x="818115" y="496236"/>
                  <a:pt x="819907" y="464307"/>
                  <a:pt x="823696" y="446558"/>
                </a:cubicBezTo>
                <a:lnTo>
                  <a:pt x="819138" y="402046"/>
                </a:lnTo>
                <a:cubicBezTo>
                  <a:pt x="813660" y="377878"/>
                  <a:pt x="816214" y="373884"/>
                  <a:pt x="809089" y="322733"/>
                </a:cubicBezTo>
                <a:cubicBezTo>
                  <a:pt x="809391" y="257376"/>
                  <a:pt x="793760" y="267420"/>
                  <a:pt x="798307" y="204587"/>
                </a:cubicBezTo>
                <a:cubicBezTo>
                  <a:pt x="791298" y="201120"/>
                  <a:pt x="789378" y="133016"/>
                  <a:pt x="784841" y="127724"/>
                </a:cubicBezTo>
                <a:lnTo>
                  <a:pt x="774543" y="110945"/>
                </a:lnTo>
                <a:lnTo>
                  <a:pt x="775980" y="108356"/>
                </a:lnTo>
                <a:cubicBezTo>
                  <a:pt x="778096" y="97517"/>
                  <a:pt x="775985" y="91347"/>
                  <a:pt x="772015" y="87265"/>
                </a:cubicBezTo>
                <a:lnTo>
                  <a:pt x="765760" y="83713"/>
                </a:lnTo>
                <a:lnTo>
                  <a:pt x="761352" y="69573"/>
                </a:lnTo>
                <a:lnTo>
                  <a:pt x="748123" y="42623"/>
                </a:lnTo>
                <a:lnTo>
                  <a:pt x="749910" y="36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E807BA-1298-E205-2065-2177AF0CD8C0}"/>
              </a:ext>
            </a:extLst>
          </p:cNvPr>
          <p:cNvSpPr>
            <a:spLocks noGrp="1"/>
          </p:cNvSpPr>
          <p:nvPr>
            <p:ph type="title"/>
          </p:nvPr>
        </p:nvSpPr>
        <p:spPr>
          <a:xfrm>
            <a:off x="1050879" y="609601"/>
            <a:ext cx="6721521" cy="1216024"/>
          </a:xfrm>
        </p:spPr>
        <p:txBody>
          <a:bodyPr>
            <a:normAutofit/>
          </a:bodyPr>
          <a:lstStyle/>
          <a:p>
            <a:r>
              <a:rPr lang="en-GB" dirty="0"/>
              <a:t>Beyonce - Whiteness</a:t>
            </a:r>
          </a:p>
        </p:txBody>
      </p:sp>
      <p:sp>
        <p:nvSpPr>
          <p:cNvPr id="3" name="Content Placeholder 2">
            <a:extLst>
              <a:ext uri="{FF2B5EF4-FFF2-40B4-BE49-F238E27FC236}">
                <a16:creationId xmlns:a16="http://schemas.microsoft.com/office/drawing/2014/main" id="{2BD91A9F-BCA7-9A16-5171-7CEC0ACDE38A}"/>
              </a:ext>
            </a:extLst>
          </p:cNvPr>
          <p:cNvSpPr>
            <a:spLocks noGrp="1"/>
          </p:cNvSpPr>
          <p:nvPr>
            <p:ph idx="1"/>
          </p:nvPr>
        </p:nvSpPr>
        <p:spPr>
          <a:xfrm>
            <a:off x="1050879" y="2135875"/>
            <a:ext cx="5670643" cy="4118502"/>
          </a:xfrm>
        </p:spPr>
        <p:txBody>
          <a:bodyPr>
            <a:normAutofit/>
          </a:bodyPr>
          <a:lstStyle/>
          <a:p>
            <a:r>
              <a:rPr lang="en-GB" dirty="0">
                <a:latin typeface="cnn_sans_display"/>
              </a:rPr>
              <a:t>Recent appearance in Los Angeles premiere of her new film questions about racism and colourism in America.</a:t>
            </a:r>
          </a:p>
          <a:p>
            <a:r>
              <a:rPr lang="en-GB" dirty="0">
                <a:latin typeface="cnn_sans_display"/>
              </a:rPr>
              <a:t>Images of her in a silver gown, with platinum hair and what many perceived to be a lighter skin tone.</a:t>
            </a:r>
          </a:p>
          <a:p>
            <a:r>
              <a:rPr lang="en-GB" dirty="0">
                <a:latin typeface="cnn_sans_display"/>
              </a:rPr>
              <a:t>Social Media – goes mad!</a:t>
            </a:r>
          </a:p>
          <a:p>
            <a:endParaRPr lang="en-GB" dirty="0">
              <a:latin typeface="cnn_sans_display"/>
            </a:endParaRPr>
          </a:p>
          <a:p>
            <a:endParaRPr lang="en-GB" dirty="0"/>
          </a:p>
        </p:txBody>
      </p:sp>
      <p:pic>
        <p:nvPicPr>
          <p:cNvPr id="4" name="Picture 2" descr="Beyoncé Is The Most Nominated Artist At The 2023 GRAMMYs: A Breakdown Of  Her Record-Setting History At Music's Biggest Night | GRAMMY.com">
            <a:extLst>
              <a:ext uri="{FF2B5EF4-FFF2-40B4-BE49-F238E27FC236}">
                <a16:creationId xmlns:a16="http://schemas.microsoft.com/office/drawing/2014/main" id="{D73056BB-0A13-07F6-6495-5E81DF71A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13" r="10694" b="3"/>
          <a:stretch/>
        </p:blipFill>
        <p:spPr bwMode="auto">
          <a:xfrm>
            <a:off x="7281505" y="2351786"/>
            <a:ext cx="2106092" cy="277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408421"/>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E68D1E0-CA6D-A93E-3EA1-97410F7D3578}"/>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What is Mental Disorder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54F20F-D529-2B14-EEE8-4D5BA7F8901C}"/>
              </a:ext>
            </a:extLst>
          </p:cNvPr>
          <p:cNvGraphicFramePr>
            <a:graphicFrameLocks noGrp="1"/>
          </p:cNvGraphicFramePr>
          <p:nvPr>
            <p:ph idx="1"/>
            <p:extLst>
              <p:ext uri="{D42A27DB-BD31-4B8C-83A1-F6EECF244321}">
                <p14:modId xmlns:p14="http://schemas.microsoft.com/office/powerpoint/2010/main" val="2903095267"/>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764308"/>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D517-A0D7-C214-B85C-25BDED00791C}"/>
              </a:ext>
            </a:extLst>
          </p:cNvPr>
          <p:cNvSpPr>
            <a:spLocks noGrp="1"/>
          </p:cNvSpPr>
          <p:nvPr>
            <p:ph type="title"/>
          </p:nvPr>
        </p:nvSpPr>
        <p:spPr>
          <a:xfrm>
            <a:off x="838200" y="365125"/>
            <a:ext cx="10515600" cy="708301"/>
          </a:xfrm>
        </p:spPr>
        <p:txBody>
          <a:bodyPr>
            <a:normAutofit/>
          </a:bodyPr>
          <a:lstStyle/>
          <a:p>
            <a:r>
              <a:rPr lang="en-GB" sz="3600"/>
              <a:t>Police calls</a:t>
            </a:r>
          </a:p>
        </p:txBody>
      </p:sp>
      <p:sp>
        <p:nvSpPr>
          <p:cNvPr id="3" name="Content Placeholder 2">
            <a:extLst>
              <a:ext uri="{FF2B5EF4-FFF2-40B4-BE49-F238E27FC236}">
                <a16:creationId xmlns:a16="http://schemas.microsoft.com/office/drawing/2014/main" id="{B068DEE6-6250-046F-8F60-DED65D334EDD}"/>
              </a:ext>
            </a:extLst>
          </p:cNvPr>
          <p:cNvSpPr>
            <a:spLocks noGrp="1"/>
          </p:cNvSpPr>
          <p:nvPr>
            <p:ph idx="1"/>
          </p:nvPr>
        </p:nvSpPr>
        <p:spPr>
          <a:xfrm>
            <a:off x="838200" y="1073426"/>
            <a:ext cx="10515600" cy="5103537"/>
          </a:xfrm>
        </p:spPr>
        <p:txBody>
          <a:bodyPr>
            <a:normAutofit/>
          </a:bodyPr>
          <a:lstStyle/>
          <a:p>
            <a:pPr fontAlgn="base"/>
            <a:r>
              <a:rPr lang="en-GB" b="0" i="0">
                <a:solidFill>
                  <a:srgbClr val="0B0C0C"/>
                </a:solidFill>
                <a:effectLst/>
                <a:latin typeface="GDS Transport"/>
              </a:rPr>
              <a:t>November 2021 to April 2022, police answered over 3.7 million calls in under 10 seconds and a further 1.2 million in under 60 seconds.</a:t>
            </a:r>
            <a:endParaRPr lang="en-GB" b="0" i="0">
              <a:solidFill>
                <a:srgbClr val="121212"/>
              </a:solidFill>
              <a:effectLst/>
              <a:latin typeface="GuardianTextEgyptian"/>
            </a:endParaRPr>
          </a:p>
          <a:p>
            <a:pPr algn="l" fontAlgn="base"/>
            <a:r>
              <a:rPr lang="en-GB" b="0" i="0">
                <a:solidFill>
                  <a:srgbClr val="121212"/>
                </a:solidFill>
                <a:effectLst/>
                <a:latin typeface="GuardianTextEgyptian"/>
              </a:rPr>
              <a:t>Campbell (2020) – Responses from 23 English police forces showed that the total number of mental-health-related incidents police were called to in their areas rose by 41%, from 213,513 in 2015 to 301,144 2019</a:t>
            </a:r>
          </a:p>
          <a:p>
            <a:pPr algn="l" fontAlgn="base"/>
            <a:r>
              <a:rPr lang="en-GB" b="0" i="0">
                <a:solidFill>
                  <a:srgbClr val="121212"/>
                </a:solidFill>
                <a:effectLst/>
                <a:latin typeface="GuardianTextEgyptian"/>
              </a:rPr>
              <a:t>Wiltshire police seen a jump 248% from 1,032 to 3,591 during 2015 to 2019. </a:t>
            </a:r>
          </a:p>
          <a:p>
            <a:pPr algn="l" fontAlgn="base"/>
            <a:r>
              <a:rPr lang="en-GB" b="0" i="0">
                <a:solidFill>
                  <a:srgbClr val="121212"/>
                </a:solidFill>
                <a:effectLst/>
                <a:latin typeface="GuardianTextEgyptian"/>
              </a:rPr>
              <a:t>Lancashire Constabulary attended 3,981 such incidents in 2015 but risen to 13,640 in 2019</a:t>
            </a:r>
          </a:p>
          <a:p>
            <a:pPr algn="l" fontAlgn="base"/>
            <a:r>
              <a:rPr lang="en-GB" b="0" i="0">
                <a:solidFill>
                  <a:srgbClr val="121212"/>
                </a:solidFill>
                <a:effectLst/>
                <a:latin typeface="GuardianTextEgyptian"/>
              </a:rPr>
              <a:t>Humberside from 6,651 to 18,413 – a 177% rise.</a:t>
            </a:r>
          </a:p>
          <a:p>
            <a:endParaRPr lang="en-GB"/>
          </a:p>
        </p:txBody>
      </p:sp>
    </p:spTree>
    <p:extLst>
      <p:ext uri="{BB962C8B-B14F-4D97-AF65-F5344CB8AC3E}">
        <p14:creationId xmlns:p14="http://schemas.microsoft.com/office/powerpoint/2010/main" val="1688266210"/>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3D01C-A4B8-D5F7-D3C0-AEFEF9511DC8}"/>
              </a:ext>
            </a:extLst>
          </p:cNvPr>
          <p:cNvSpPr>
            <a:spLocks noGrp="1"/>
          </p:cNvSpPr>
          <p:nvPr>
            <p:ph type="title"/>
          </p:nvPr>
        </p:nvSpPr>
        <p:spPr>
          <a:xfrm>
            <a:off x="586478" y="1683756"/>
            <a:ext cx="3115265" cy="3695964"/>
          </a:xfrm>
        </p:spPr>
        <p:txBody>
          <a:bodyPr anchor="b">
            <a:normAutofit/>
          </a:bodyPr>
          <a:lstStyle/>
          <a:p>
            <a:pPr algn="r"/>
            <a:r>
              <a:rPr lang="en-GB" sz="4000" dirty="0">
                <a:solidFill>
                  <a:srgbClr val="FFFFFF"/>
                </a:solidFill>
              </a:rPr>
              <a:t>Why?</a:t>
            </a:r>
            <a:br>
              <a:rPr lang="en-GB" sz="4000" dirty="0">
                <a:solidFill>
                  <a:srgbClr val="FFFFFF"/>
                </a:solidFill>
              </a:rPr>
            </a:br>
            <a:r>
              <a:rPr lang="en-GB" sz="4000" dirty="0">
                <a:solidFill>
                  <a:srgbClr val="FFFFFF"/>
                </a:solidFill>
              </a:rPr>
              <a:t>Lack of NHS support</a:t>
            </a:r>
          </a:p>
        </p:txBody>
      </p:sp>
      <p:graphicFrame>
        <p:nvGraphicFramePr>
          <p:cNvPr id="5" name="Content Placeholder 2">
            <a:extLst>
              <a:ext uri="{FF2B5EF4-FFF2-40B4-BE49-F238E27FC236}">
                <a16:creationId xmlns:a16="http://schemas.microsoft.com/office/drawing/2014/main" id="{8B87D4A8-591F-F510-1957-FE27EAF69059}"/>
              </a:ext>
            </a:extLst>
          </p:cNvPr>
          <p:cNvGraphicFramePr>
            <a:graphicFrameLocks noGrp="1"/>
          </p:cNvGraphicFramePr>
          <p:nvPr>
            <p:ph idx="1"/>
            <p:extLst>
              <p:ext uri="{D42A27DB-BD31-4B8C-83A1-F6EECF244321}">
                <p14:modId xmlns:p14="http://schemas.microsoft.com/office/powerpoint/2010/main" val="32437120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351983"/>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AA06C-16BC-0273-C0E7-4B82325B22B0}"/>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Policing Mental Health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4DFC05-CEA1-4471-D917-EEC4AB281A5F}"/>
              </a:ext>
            </a:extLst>
          </p:cNvPr>
          <p:cNvSpPr>
            <a:spLocks noGrp="1"/>
          </p:cNvSpPr>
          <p:nvPr>
            <p:ph idx="1"/>
          </p:nvPr>
        </p:nvSpPr>
        <p:spPr>
          <a:xfrm>
            <a:off x="4447308" y="591344"/>
            <a:ext cx="6906491" cy="5585619"/>
          </a:xfrm>
        </p:spPr>
        <p:txBody>
          <a:bodyPr anchor="ctr">
            <a:normAutofit/>
          </a:bodyPr>
          <a:lstStyle/>
          <a:p>
            <a:r>
              <a:rPr lang="en-GB" dirty="0"/>
              <a:t>Some of the most vulnerable people police will encounter are those with mental health</a:t>
            </a:r>
          </a:p>
          <a:p>
            <a:r>
              <a:rPr lang="en-GB" dirty="0"/>
              <a:t>Under PACE Code C if an officer suspects they are dealing with a person who may be vulnerable they must be treated  such as the code.</a:t>
            </a:r>
          </a:p>
          <a:p>
            <a:r>
              <a:rPr lang="en-GB" dirty="0"/>
              <a:t>Some may not be able to communicate/understadn or difficulties to understand – confused/unreliable/agree without protest</a:t>
            </a:r>
          </a:p>
          <a:p>
            <a:r>
              <a:rPr lang="en-GB" dirty="0"/>
              <a:t>Aids – Crisis cards, medic alert bracelet, ex-forces cards</a:t>
            </a:r>
          </a:p>
        </p:txBody>
      </p:sp>
    </p:spTree>
    <p:extLst>
      <p:ext uri="{BB962C8B-B14F-4D97-AF65-F5344CB8AC3E}">
        <p14:creationId xmlns:p14="http://schemas.microsoft.com/office/powerpoint/2010/main" val="312387697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398FA-B78D-B24A-27D9-65098508184D}"/>
              </a:ext>
            </a:extLst>
          </p:cNvPr>
          <p:cNvSpPr>
            <a:spLocks noGrp="1"/>
          </p:cNvSpPr>
          <p:nvPr>
            <p:ph type="title"/>
          </p:nvPr>
        </p:nvSpPr>
        <p:spPr>
          <a:xfrm>
            <a:off x="686834" y="1153572"/>
            <a:ext cx="3200400" cy="4461163"/>
          </a:xfrm>
        </p:spPr>
        <p:txBody>
          <a:bodyPr>
            <a:normAutofit/>
          </a:bodyPr>
          <a:lstStyle/>
          <a:p>
            <a:r>
              <a:rPr lang="en-GB">
                <a:solidFill>
                  <a:srgbClr val="FFFFFF"/>
                </a:solidFill>
              </a:rPr>
              <a:t>Mental Health Act 1983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4EA235-2D90-99F8-E330-EEF8F34084AD}"/>
              </a:ext>
            </a:extLst>
          </p:cNvPr>
          <p:cNvSpPr>
            <a:spLocks noGrp="1"/>
          </p:cNvSpPr>
          <p:nvPr>
            <p:ph idx="1"/>
          </p:nvPr>
        </p:nvSpPr>
        <p:spPr>
          <a:xfrm>
            <a:off x="4447308" y="591344"/>
            <a:ext cx="6906491" cy="5585619"/>
          </a:xfrm>
        </p:spPr>
        <p:txBody>
          <a:bodyPr anchor="ctr">
            <a:normAutofit/>
          </a:bodyPr>
          <a:lstStyle/>
          <a:p>
            <a:r>
              <a:rPr lang="en-GB" b="1" dirty="0"/>
              <a:t>“any disorder or disability of the mind”</a:t>
            </a:r>
            <a:endParaRPr lang="en-GB" b="1"/>
          </a:p>
          <a:p>
            <a:r>
              <a:rPr lang="en-GB" dirty="0"/>
              <a:t>Include clinical conditions – schizophrenia, bipolar, anxiety, stress</a:t>
            </a:r>
          </a:p>
          <a:p>
            <a:r>
              <a:rPr lang="en-GB" dirty="0"/>
              <a:t>Mental disorders should not be confused with learning disabilities – ‘Significant impairment of intelligence and social functioning’</a:t>
            </a:r>
          </a:p>
          <a:p>
            <a:r>
              <a:rPr lang="en-GB" dirty="0"/>
              <a:t>Professional Judgement  - not all will share MH issues</a:t>
            </a:r>
          </a:p>
          <a:p>
            <a:r>
              <a:rPr lang="en-GB" dirty="0"/>
              <a:t>Present well to police – they may not have been supported or diagnosed. </a:t>
            </a:r>
          </a:p>
          <a:p>
            <a:endParaRPr lang="en-GB" dirty="0"/>
          </a:p>
        </p:txBody>
      </p:sp>
    </p:spTree>
    <p:extLst>
      <p:ext uri="{BB962C8B-B14F-4D97-AF65-F5344CB8AC3E}">
        <p14:creationId xmlns:p14="http://schemas.microsoft.com/office/powerpoint/2010/main" val="655669280"/>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35C-7D6C-EC5F-4893-B066257CED62}"/>
              </a:ext>
            </a:extLst>
          </p:cNvPr>
          <p:cNvSpPr>
            <a:spLocks noGrp="1"/>
          </p:cNvSpPr>
          <p:nvPr>
            <p:ph type="title"/>
          </p:nvPr>
        </p:nvSpPr>
        <p:spPr>
          <a:xfrm>
            <a:off x="838200" y="365125"/>
            <a:ext cx="10515600" cy="775230"/>
          </a:xfrm>
        </p:spPr>
        <p:txBody>
          <a:bodyPr/>
          <a:lstStyle/>
          <a:p>
            <a:r>
              <a:rPr lang="en-GB">
                <a:cs typeface="Calibri Light"/>
              </a:rPr>
              <a:t>UK Legislation Mental Health Act 1983</a:t>
            </a:r>
            <a:endParaRPr lang="en-GB"/>
          </a:p>
        </p:txBody>
      </p:sp>
      <p:sp>
        <p:nvSpPr>
          <p:cNvPr id="3" name="Content Placeholder 2">
            <a:extLst>
              <a:ext uri="{FF2B5EF4-FFF2-40B4-BE49-F238E27FC236}">
                <a16:creationId xmlns:a16="http://schemas.microsoft.com/office/drawing/2014/main" id="{77EE95DF-BB75-E141-7759-60D4107F0622}"/>
              </a:ext>
            </a:extLst>
          </p:cNvPr>
          <p:cNvSpPr>
            <a:spLocks noGrp="1"/>
          </p:cNvSpPr>
          <p:nvPr>
            <p:ph idx="1"/>
          </p:nvPr>
        </p:nvSpPr>
        <p:spPr>
          <a:xfrm>
            <a:off x="838200" y="1317626"/>
            <a:ext cx="10515600" cy="4859337"/>
          </a:xfrm>
        </p:spPr>
        <p:txBody>
          <a:bodyPr vert="horz" lIns="91440" tIns="45720" rIns="91440" bIns="45720" rtlCol="0" anchor="t">
            <a:normAutofit lnSpcReduction="10000"/>
          </a:bodyPr>
          <a:lstStyle/>
          <a:p>
            <a:r>
              <a:rPr lang="en-GB" dirty="0">
                <a:ea typeface="+mn-lt"/>
                <a:cs typeface="+mn-lt"/>
              </a:rPr>
              <a:t>The Mental Health Act (1983)  main legislation that covers the </a:t>
            </a:r>
            <a:r>
              <a:rPr lang="en-GB" b="1" dirty="0">
                <a:ea typeface="+mn-lt"/>
                <a:cs typeface="+mn-lt"/>
              </a:rPr>
              <a:t>assessment, treatment and rights of people</a:t>
            </a:r>
            <a:r>
              <a:rPr lang="en-GB" dirty="0">
                <a:ea typeface="+mn-lt"/>
                <a:cs typeface="+mn-lt"/>
              </a:rPr>
              <a:t> with a mental health disorder. </a:t>
            </a:r>
          </a:p>
          <a:p>
            <a:r>
              <a:rPr lang="en-GB" dirty="0">
                <a:ea typeface="+mn-lt"/>
                <a:cs typeface="+mn-lt"/>
              </a:rPr>
              <a:t>When People with MH are treated in hospital, they have agreed or volunteered to be there. They may be referred to as a voluntary patient.</a:t>
            </a:r>
          </a:p>
          <a:p>
            <a:r>
              <a:rPr lang="en-GB" dirty="0">
                <a:ea typeface="+mn-lt"/>
                <a:cs typeface="+mn-lt"/>
              </a:rPr>
              <a:t>People detained under the Mental Health Act need urgent treatment for a mental health disorder and are at risk of harm to themselves or others.</a:t>
            </a:r>
            <a:endParaRPr lang="en-GB" dirty="0">
              <a:cs typeface="Calibri"/>
            </a:endParaRPr>
          </a:p>
          <a:p>
            <a:r>
              <a:rPr lang="en-GB" dirty="0">
                <a:cs typeface="Calibri"/>
              </a:rPr>
              <a:t>But there are cases when a person can be detained, also known as sectioned, under the Mental Health Act (1983) and treated without their agreement.</a:t>
            </a:r>
            <a:endParaRPr lang="en-GB" dirty="0">
              <a:ea typeface="+mn-lt"/>
              <a:cs typeface="+mn-lt"/>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57781570"/>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B90C-728D-D941-C44C-CFCDBE0B95A0}"/>
              </a:ext>
            </a:extLst>
          </p:cNvPr>
          <p:cNvSpPr>
            <a:spLocks noGrp="1"/>
          </p:cNvSpPr>
          <p:nvPr>
            <p:ph type="title"/>
          </p:nvPr>
        </p:nvSpPr>
        <p:spPr/>
        <p:txBody>
          <a:bodyPr/>
          <a:lstStyle/>
          <a:p>
            <a:pPr algn="ctr">
              <a:spcBef>
                <a:spcPts val="1000"/>
              </a:spcBef>
            </a:pPr>
            <a:r>
              <a:rPr lang="en-GB" sz="3200">
                <a:ea typeface="+mj-lt"/>
                <a:cs typeface="+mj-lt"/>
              </a:rPr>
              <a:t>Defined in the Mental Health Act [sec 1(4)] 1983 as:</a:t>
            </a:r>
            <a:endParaRPr lang="en-US"/>
          </a:p>
          <a:p>
            <a:endParaRPr lang="en-GB" sz="3200">
              <a:cs typeface="Calibri Light"/>
            </a:endParaRPr>
          </a:p>
        </p:txBody>
      </p:sp>
      <p:sp>
        <p:nvSpPr>
          <p:cNvPr id="3" name="Content Placeholder 2">
            <a:extLst>
              <a:ext uri="{FF2B5EF4-FFF2-40B4-BE49-F238E27FC236}">
                <a16:creationId xmlns:a16="http://schemas.microsoft.com/office/drawing/2014/main" id="{9C90D40E-0C6D-49EE-4F19-60F5A881359E}"/>
              </a:ext>
            </a:extLst>
          </p:cNvPr>
          <p:cNvSpPr>
            <a:spLocks noGrp="1"/>
          </p:cNvSpPr>
          <p:nvPr>
            <p:ph idx="1"/>
          </p:nvPr>
        </p:nvSpPr>
        <p:spPr/>
        <p:txBody>
          <a:bodyPr vert="horz" lIns="91440" tIns="45720" rIns="91440" bIns="45720" rtlCol="0" anchor="t">
            <a:normAutofit/>
          </a:bodyPr>
          <a:lstStyle/>
          <a:p>
            <a:pPr algn="ctr"/>
            <a:r>
              <a:rPr lang="en-GB" i="1" dirty="0">
                <a:cs typeface="Calibri"/>
              </a:rPr>
              <a:t>'any disorder or disability of the mind includes a brain injury.’</a:t>
            </a:r>
            <a:endParaRPr lang="en-GB" dirty="0">
              <a:ea typeface="+mn-lt"/>
              <a:cs typeface="+mn-lt"/>
            </a:endParaRPr>
          </a:p>
          <a:p>
            <a:pPr marL="0" indent="0" algn="ctr">
              <a:buNone/>
            </a:pPr>
            <a:r>
              <a:rPr lang="en-GB" i="1" dirty="0">
                <a:cs typeface="Calibri"/>
              </a:rPr>
              <a:t>Such a wide definition</a:t>
            </a:r>
          </a:p>
          <a:p>
            <a:pPr marL="0" indent="0" algn="ctr">
              <a:buNone/>
            </a:pPr>
            <a:r>
              <a:rPr lang="en-GB" i="1" dirty="0">
                <a:cs typeface="Calibri"/>
              </a:rPr>
              <a:t>Assess each situation!</a:t>
            </a:r>
          </a:p>
          <a:p>
            <a:pPr algn="ctr"/>
            <a:endParaRPr lang="en-GB" i="1" dirty="0">
              <a:cs typeface="Calibri"/>
            </a:endParaRPr>
          </a:p>
          <a:p>
            <a:pPr algn="ctr"/>
            <a:r>
              <a:rPr lang="en-GB" i="1" dirty="0">
                <a:cs typeface="Calibri"/>
              </a:rPr>
              <a:t>Mind  – </a:t>
            </a:r>
            <a:r>
              <a:rPr lang="en-GB" dirty="0">
                <a:cs typeface="Calibri"/>
              </a:rPr>
              <a:t>1 in 4 people will </a:t>
            </a:r>
            <a:r>
              <a:rPr lang="en-GB" dirty="0">
                <a:ea typeface="+mn-lt"/>
                <a:cs typeface="+mn-lt"/>
              </a:rPr>
              <a:t>experience a mental health problem each year.</a:t>
            </a:r>
          </a:p>
          <a:p>
            <a:pPr algn="ctr"/>
            <a:endParaRPr lang="en-GB" dirty="0">
              <a:cs typeface="Calibri"/>
            </a:endParaRPr>
          </a:p>
          <a:p>
            <a:pPr algn="ctr"/>
            <a:r>
              <a:rPr lang="en-GB" dirty="0">
                <a:cs typeface="Calibri"/>
              </a:rPr>
              <a:t>What does mental health mean to you?  </a:t>
            </a:r>
          </a:p>
          <a:p>
            <a:endParaRPr lang="en-GB" dirty="0">
              <a:cs typeface="Calibri"/>
            </a:endParaRPr>
          </a:p>
        </p:txBody>
      </p:sp>
      <p:pic>
        <p:nvPicPr>
          <p:cNvPr id="5" name="Graphic 4" descr="Clipboard Mixed with solid fill">
            <a:extLst>
              <a:ext uri="{FF2B5EF4-FFF2-40B4-BE49-F238E27FC236}">
                <a16:creationId xmlns:a16="http://schemas.microsoft.com/office/drawing/2014/main" id="{7863C0B5-73B7-FBDF-4834-168B044B00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7213" y="5308549"/>
            <a:ext cx="697884" cy="683507"/>
          </a:xfrm>
          <a:prstGeom prst="rect">
            <a:avLst/>
          </a:prstGeom>
          <a:effectLst/>
        </p:spPr>
      </p:pic>
    </p:spTree>
    <p:extLst>
      <p:ext uri="{BB962C8B-B14F-4D97-AF65-F5344CB8AC3E}">
        <p14:creationId xmlns:p14="http://schemas.microsoft.com/office/powerpoint/2010/main" val="2199535241"/>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FA6E-3E02-88C9-B250-55A45BEDF9E0}"/>
              </a:ext>
            </a:extLst>
          </p:cNvPr>
          <p:cNvSpPr>
            <a:spLocks noGrp="1"/>
          </p:cNvSpPr>
          <p:nvPr>
            <p:ph type="title"/>
          </p:nvPr>
        </p:nvSpPr>
        <p:spPr>
          <a:xfrm>
            <a:off x="8219446" y="629266"/>
            <a:ext cx="3417982" cy="483284"/>
          </a:xfrm>
        </p:spPr>
        <p:txBody>
          <a:bodyPr>
            <a:normAutofit fontScale="90000"/>
          </a:bodyPr>
          <a:lstStyle/>
          <a:p>
            <a:pPr>
              <a:spcBef>
                <a:spcPts val="1000"/>
              </a:spcBef>
            </a:pPr>
            <a:br>
              <a:rPr lang="en-GB" b="1">
                <a:latin typeface="Calibri"/>
                <a:cs typeface="Calibri"/>
              </a:rPr>
            </a:br>
            <a:r>
              <a:rPr lang="en-GB" b="1">
                <a:latin typeface="Calibri"/>
                <a:cs typeface="Calibri"/>
              </a:rPr>
              <a:t>Activity</a:t>
            </a:r>
            <a:endParaRPr lang="en-GB">
              <a:ea typeface="+mj-lt"/>
              <a:cs typeface="+mj-lt"/>
            </a:endParaRP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4" descr="Clipboard Mixed with solid fill">
            <a:extLst>
              <a:ext uri="{FF2B5EF4-FFF2-40B4-BE49-F238E27FC236}">
                <a16:creationId xmlns:a16="http://schemas.microsoft.com/office/drawing/2014/main" id="{E10E85C0-08B9-8D6F-141E-4A16D2E9C6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5" name="TextBox 4">
            <a:extLst>
              <a:ext uri="{FF2B5EF4-FFF2-40B4-BE49-F238E27FC236}">
                <a16:creationId xmlns:a16="http://schemas.microsoft.com/office/drawing/2014/main" id="{F56057BA-7D68-8A23-BA0C-731618961635}"/>
              </a:ext>
            </a:extLst>
          </p:cNvPr>
          <p:cNvSpPr txBox="1"/>
          <p:nvPr/>
        </p:nvSpPr>
        <p:spPr>
          <a:xfrm>
            <a:off x="4724400" y="360981"/>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might you communicate with somebody experiencing Mental Health?</a:t>
            </a:r>
            <a:r>
              <a:rPr lang="en-GB">
                <a:cs typeface="Calibri"/>
              </a:rPr>
              <a:t>​</a:t>
            </a:r>
            <a:endParaRPr lang="en-GB"/>
          </a:p>
        </p:txBody>
      </p:sp>
      <p:graphicFrame>
        <p:nvGraphicFramePr>
          <p:cNvPr id="31" name="Content Placeholder 28">
            <a:extLst>
              <a:ext uri="{FF2B5EF4-FFF2-40B4-BE49-F238E27FC236}">
                <a16:creationId xmlns:a16="http://schemas.microsoft.com/office/drawing/2014/main" id="{8F19C117-E220-72DC-0494-59710E768B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6978753"/>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390E-F052-3F5F-0D8E-C99ED4C8C99A}"/>
              </a:ext>
            </a:extLst>
          </p:cNvPr>
          <p:cNvSpPr>
            <a:spLocks noGrp="1"/>
          </p:cNvSpPr>
          <p:nvPr>
            <p:ph type="title"/>
          </p:nvPr>
        </p:nvSpPr>
        <p:spPr>
          <a:xfrm>
            <a:off x="838200" y="365125"/>
            <a:ext cx="10515600" cy="879865"/>
          </a:xfrm>
        </p:spPr>
        <p:txBody>
          <a:bodyPr>
            <a:normAutofit fontScale="90000"/>
          </a:bodyPr>
          <a:lstStyle/>
          <a:p>
            <a:pPr>
              <a:spcBef>
                <a:spcPts val="1000"/>
              </a:spcBef>
            </a:pPr>
            <a:br>
              <a:rPr lang="en-GB" sz="2800" b="1">
                <a:latin typeface="Calibri"/>
                <a:ea typeface="+mj-lt"/>
                <a:cs typeface="Calibri"/>
              </a:rPr>
            </a:br>
            <a:r>
              <a:rPr lang="en-GB" sz="2800" b="1">
                <a:latin typeface="Calibri"/>
                <a:ea typeface="+mj-lt"/>
                <a:cs typeface="Calibri"/>
              </a:rPr>
              <a:t>What type of situations or incidents might the police have to attend where mental health is a consideration? </a:t>
            </a:r>
            <a:endParaRPr lang="en-GB" sz="2800">
              <a:ea typeface="+mj-lt"/>
              <a:cs typeface="+mj-lt"/>
            </a:endParaRPr>
          </a:p>
          <a:p>
            <a:endParaRPr lang="en-GB" sz="2800" b="1">
              <a:cs typeface="Calibri Light"/>
            </a:endParaRPr>
          </a:p>
        </p:txBody>
      </p:sp>
      <p:sp>
        <p:nvSpPr>
          <p:cNvPr id="3" name="Content Placeholder 2">
            <a:extLst>
              <a:ext uri="{FF2B5EF4-FFF2-40B4-BE49-F238E27FC236}">
                <a16:creationId xmlns:a16="http://schemas.microsoft.com/office/drawing/2014/main" id="{7F7DA119-3486-FE62-BE7F-7EE195C9A9E7}"/>
              </a:ext>
            </a:extLst>
          </p:cNvPr>
          <p:cNvSpPr>
            <a:spLocks noGrp="1"/>
          </p:cNvSpPr>
          <p:nvPr>
            <p:ph idx="1"/>
          </p:nvPr>
        </p:nvSpPr>
        <p:spPr>
          <a:xfrm>
            <a:off x="838200" y="1466192"/>
            <a:ext cx="10515600" cy="4710771"/>
          </a:xfrm>
        </p:spPr>
        <p:txBody>
          <a:bodyPr vert="horz" lIns="91440" tIns="45720" rIns="91440" bIns="45720" rtlCol="0" anchor="t">
            <a:normAutofit/>
          </a:bodyPr>
          <a:lstStyle/>
          <a:p>
            <a:pPr>
              <a:lnSpc>
                <a:spcPct val="100000"/>
              </a:lnSpc>
              <a:spcBef>
                <a:spcPts val="0"/>
              </a:spcBef>
            </a:pPr>
            <a:r>
              <a:rPr lang="en-GB" dirty="0">
                <a:ea typeface="+mn-lt"/>
                <a:cs typeface="+mn-lt"/>
              </a:rPr>
              <a:t>Victims, Witnesses and suspects</a:t>
            </a:r>
          </a:p>
          <a:p>
            <a:pPr>
              <a:lnSpc>
                <a:spcPct val="100000"/>
              </a:lnSpc>
              <a:spcBef>
                <a:spcPts val="0"/>
              </a:spcBef>
            </a:pPr>
            <a:r>
              <a:rPr lang="en-GB" dirty="0">
                <a:ea typeface="+mn-lt"/>
                <a:cs typeface="+mn-lt"/>
              </a:rPr>
              <a:t>Those receiving care in the community</a:t>
            </a:r>
            <a:endParaRPr lang="en-US" dirty="0">
              <a:ea typeface="+mn-lt"/>
              <a:cs typeface="+mn-lt"/>
            </a:endParaRPr>
          </a:p>
          <a:p>
            <a:pPr>
              <a:lnSpc>
                <a:spcPct val="100000"/>
              </a:lnSpc>
              <a:spcBef>
                <a:spcPts val="0"/>
              </a:spcBef>
            </a:pPr>
            <a:r>
              <a:rPr lang="en-GB" dirty="0">
                <a:ea typeface="+mn-lt"/>
                <a:cs typeface="+mn-lt"/>
              </a:rPr>
              <a:t>Patients missing or AWOL from Mental Health Unit</a:t>
            </a:r>
            <a:endParaRPr lang="en-US" dirty="0">
              <a:ea typeface="+mn-lt"/>
              <a:cs typeface="+mn-lt"/>
            </a:endParaRPr>
          </a:p>
          <a:p>
            <a:pPr>
              <a:lnSpc>
                <a:spcPct val="100000"/>
              </a:lnSpc>
              <a:spcBef>
                <a:spcPts val="0"/>
              </a:spcBef>
            </a:pPr>
            <a:r>
              <a:rPr lang="en-GB" dirty="0">
                <a:ea typeface="+mn-lt"/>
                <a:cs typeface="+mn-lt"/>
              </a:rPr>
              <a:t>Those found in a public place/suffering mental illness S136</a:t>
            </a:r>
            <a:endParaRPr lang="en-US" dirty="0">
              <a:ea typeface="+mn-lt"/>
              <a:cs typeface="+mn-lt"/>
            </a:endParaRPr>
          </a:p>
          <a:p>
            <a:pPr>
              <a:lnSpc>
                <a:spcPct val="100000"/>
              </a:lnSpc>
              <a:spcBef>
                <a:spcPts val="0"/>
              </a:spcBef>
            </a:pPr>
            <a:r>
              <a:rPr lang="en-GB" dirty="0">
                <a:ea typeface="+mn-lt"/>
                <a:cs typeface="+mn-lt"/>
              </a:rPr>
              <a:t>Those in private premises/suffering mental disorder S135</a:t>
            </a:r>
            <a:endParaRPr lang="en-US" dirty="0">
              <a:ea typeface="+mn-lt"/>
              <a:cs typeface="+mn-lt"/>
            </a:endParaRPr>
          </a:p>
          <a:p>
            <a:pPr>
              <a:lnSpc>
                <a:spcPct val="100000"/>
              </a:lnSpc>
              <a:spcBef>
                <a:spcPts val="0"/>
              </a:spcBef>
            </a:pPr>
            <a:r>
              <a:rPr lang="en-GB" dirty="0">
                <a:ea typeface="+mn-lt"/>
                <a:cs typeface="+mn-lt"/>
              </a:rPr>
              <a:t>Offenders suffering with mental illness</a:t>
            </a:r>
          </a:p>
          <a:p>
            <a:pPr>
              <a:lnSpc>
                <a:spcPct val="100000"/>
              </a:lnSpc>
              <a:spcBef>
                <a:spcPts val="0"/>
              </a:spcBef>
            </a:pPr>
            <a:r>
              <a:rPr lang="en-GB" dirty="0">
                <a:ea typeface="+mn-lt"/>
                <a:cs typeface="+mn-lt"/>
              </a:rPr>
              <a:t>Attempt Suicide</a:t>
            </a:r>
          </a:p>
          <a:p>
            <a:pPr>
              <a:lnSpc>
                <a:spcPct val="100000"/>
              </a:lnSpc>
              <a:spcBef>
                <a:spcPts val="0"/>
              </a:spcBef>
            </a:pPr>
            <a:r>
              <a:rPr lang="en-GB" dirty="0">
                <a:ea typeface="+mn-lt"/>
                <a:cs typeface="+mn-lt"/>
              </a:rPr>
              <a:t>Persons walking in front of vehicles</a:t>
            </a:r>
            <a:endParaRPr lang="en-US" dirty="0">
              <a:ea typeface="+mn-lt"/>
              <a:cs typeface="+mn-lt"/>
            </a:endParaRPr>
          </a:p>
          <a:p>
            <a:pPr>
              <a:lnSpc>
                <a:spcPct val="100000"/>
              </a:lnSpc>
              <a:spcBef>
                <a:spcPts val="0"/>
              </a:spcBef>
            </a:pPr>
            <a:r>
              <a:rPr lang="en-GB" dirty="0">
                <a:ea typeface="+mn-lt"/>
                <a:cs typeface="+mn-lt"/>
              </a:rPr>
              <a:t>Threatening behaviour in street or disputes</a:t>
            </a:r>
            <a:endParaRPr lang="en-US" dirty="0">
              <a:ea typeface="+mn-lt"/>
              <a:cs typeface="+mn-lt"/>
            </a:endParaRPr>
          </a:p>
          <a:p>
            <a:pPr>
              <a:lnSpc>
                <a:spcPct val="100000"/>
              </a:lnSpc>
              <a:spcBef>
                <a:spcPts val="0"/>
              </a:spcBef>
            </a:pPr>
            <a:r>
              <a:rPr lang="en-GB" dirty="0">
                <a:cs typeface="Calibri"/>
              </a:rPr>
              <a:t>EVERY CASE IS DIFFERENT AND MUST BE DEALTH WITH ACCORDINGLY</a:t>
            </a:r>
          </a:p>
        </p:txBody>
      </p:sp>
    </p:spTree>
    <p:extLst>
      <p:ext uri="{BB962C8B-B14F-4D97-AF65-F5344CB8AC3E}">
        <p14:creationId xmlns:p14="http://schemas.microsoft.com/office/powerpoint/2010/main" val="137446521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3D53-7387-C923-254C-0B13A6E84DAA}"/>
              </a:ext>
            </a:extLst>
          </p:cNvPr>
          <p:cNvSpPr>
            <a:spLocks noGrp="1"/>
          </p:cNvSpPr>
          <p:nvPr>
            <p:ph type="title"/>
          </p:nvPr>
        </p:nvSpPr>
        <p:spPr>
          <a:xfrm>
            <a:off x="838200" y="365125"/>
            <a:ext cx="10515600" cy="879865"/>
          </a:xfrm>
        </p:spPr>
        <p:txBody>
          <a:bodyPr>
            <a:normAutofit/>
          </a:bodyPr>
          <a:lstStyle/>
          <a:p>
            <a:r>
              <a:rPr lang="en-GB" sz="2800" b="1">
                <a:latin typeface="Calibri"/>
                <a:cs typeface="Calibri"/>
              </a:rPr>
              <a:t>What are the signs and behaviours of someone suffering a mental health episode?</a:t>
            </a:r>
            <a:endParaRPr lang="en-US" sz="2800">
              <a:cs typeface="Calibri Light"/>
            </a:endParaRPr>
          </a:p>
        </p:txBody>
      </p:sp>
      <p:sp>
        <p:nvSpPr>
          <p:cNvPr id="3" name="Content Placeholder 2">
            <a:extLst>
              <a:ext uri="{FF2B5EF4-FFF2-40B4-BE49-F238E27FC236}">
                <a16:creationId xmlns:a16="http://schemas.microsoft.com/office/drawing/2014/main" id="{549FAB64-6BD9-D2BC-3682-0DB636D9EF06}"/>
              </a:ext>
            </a:extLst>
          </p:cNvPr>
          <p:cNvSpPr>
            <a:spLocks noGrp="1"/>
          </p:cNvSpPr>
          <p:nvPr>
            <p:ph idx="1"/>
          </p:nvPr>
        </p:nvSpPr>
        <p:spPr>
          <a:xfrm>
            <a:off x="838200" y="1451814"/>
            <a:ext cx="10515600" cy="4725149"/>
          </a:xfrm>
        </p:spPr>
        <p:txBody>
          <a:bodyPr vert="horz" lIns="91440" tIns="45720" rIns="91440" bIns="45720" rtlCol="0" anchor="t">
            <a:normAutofit fontScale="70000" lnSpcReduction="20000"/>
          </a:bodyPr>
          <a:lstStyle/>
          <a:p>
            <a:pPr>
              <a:lnSpc>
                <a:spcPct val="100000"/>
              </a:lnSpc>
              <a:spcBef>
                <a:spcPts val="0"/>
              </a:spcBef>
              <a:buFont typeface="Arial,Sans-Serif" panose="020B0604020202020204" pitchFamily="34" charset="0"/>
            </a:pPr>
            <a:r>
              <a:rPr lang="en-GB" dirty="0">
                <a:ea typeface="+mn-lt"/>
                <a:cs typeface="+mn-lt"/>
              </a:rPr>
              <a:t>Losing touch with reality</a:t>
            </a:r>
          </a:p>
          <a:p>
            <a:pPr>
              <a:lnSpc>
                <a:spcPct val="100000"/>
              </a:lnSpc>
              <a:spcBef>
                <a:spcPts val="0"/>
              </a:spcBef>
              <a:buFont typeface="Arial,Sans-Serif" panose="020B0604020202020204" pitchFamily="34" charset="0"/>
            </a:pPr>
            <a:r>
              <a:rPr lang="en-GB" dirty="0">
                <a:ea typeface="+mn-lt"/>
                <a:cs typeface="+mn-lt"/>
              </a:rPr>
              <a:t>Feelings of anxiety and helplessness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Unable to form close relationships with others</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in communicating feelings </a:t>
            </a:r>
          </a:p>
          <a:p>
            <a:pPr>
              <a:lnSpc>
                <a:spcPct val="100000"/>
              </a:lnSpc>
              <a:spcBef>
                <a:spcPts val="0"/>
              </a:spcBef>
              <a:buFont typeface="Arial,Sans-Serif" panose="020B0604020202020204" pitchFamily="34" charset="0"/>
            </a:pPr>
            <a:r>
              <a:rPr lang="en-GB" dirty="0">
                <a:ea typeface="+mn-lt"/>
                <a:cs typeface="+mn-lt"/>
              </a:rPr>
              <a:t>Unable to cope with everyday activities- work, looking after children, attending to personal care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Distracted</a:t>
            </a:r>
          </a:p>
          <a:p>
            <a:pPr>
              <a:lnSpc>
                <a:spcPct val="100000"/>
              </a:lnSpc>
              <a:spcBef>
                <a:spcPts val="0"/>
              </a:spcBef>
              <a:buFont typeface="Arial,Sans-Serif" panose="020B0604020202020204" pitchFamily="34" charset="0"/>
            </a:pPr>
            <a:r>
              <a:rPr lang="en-GB" dirty="0">
                <a:ea typeface="+mn-lt"/>
                <a:cs typeface="+mn-lt"/>
              </a:rPr>
              <a:t>Visibly angry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Talking to thin air</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Self harm</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High energy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Fatigue, decreased energy, lethargic</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concentrating</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Incongruent responses</a:t>
            </a:r>
          </a:p>
          <a:p>
            <a:pPr>
              <a:lnSpc>
                <a:spcPct val="100000"/>
              </a:lnSpc>
              <a:spcBef>
                <a:spcPts val="0"/>
              </a:spcBef>
              <a:buFont typeface="Arial,Sans-Serif" panose="020B0604020202020204" pitchFamily="34" charset="0"/>
            </a:pPr>
            <a:r>
              <a:rPr lang="en-GB" dirty="0">
                <a:ea typeface="+mn-lt"/>
                <a:cs typeface="+mn-lt"/>
              </a:rPr>
              <a:t>Paranoia</a:t>
            </a:r>
          </a:p>
          <a:p>
            <a:pPr>
              <a:lnSpc>
                <a:spcPct val="100000"/>
              </a:lnSpc>
              <a:spcBef>
                <a:spcPts val="0"/>
              </a:spcBef>
              <a:buFont typeface="Arial,Sans-Serif" panose="020B0604020202020204" pitchFamily="34" charset="0"/>
            </a:pPr>
            <a:r>
              <a:rPr lang="en-GB" dirty="0">
                <a:ea typeface="+mn-lt"/>
                <a:cs typeface="+mn-lt"/>
              </a:rPr>
              <a:t>Hallucinations [Hearing voices]</a:t>
            </a:r>
          </a:p>
          <a:p>
            <a:pPr>
              <a:lnSpc>
                <a:spcPct val="100000"/>
              </a:lnSpc>
              <a:spcBef>
                <a:spcPts val="0"/>
              </a:spcBef>
              <a:buFont typeface="Arial,Sans-Serif" panose="020B0604020202020204" pitchFamily="34" charset="0"/>
            </a:pPr>
            <a:r>
              <a:rPr lang="en-GB" dirty="0">
                <a:ea typeface="+mn-lt"/>
                <a:cs typeface="+mn-lt"/>
              </a:rPr>
              <a:t>Social withdrawal</a:t>
            </a:r>
          </a:p>
          <a:p>
            <a:pPr>
              <a:lnSpc>
                <a:spcPct val="100000"/>
              </a:lnSpc>
              <a:spcBef>
                <a:spcPts val="0"/>
              </a:spcBef>
              <a:buFont typeface="Arial,Sans-Serif" panose="020B0604020202020204" pitchFamily="34" charset="0"/>
            </a:pPr>
            <a:r>
              <a:rPr lang="en-GB" dirty="0">
                <a:ea typeface="+mn-lt"/>
                <a:cs typeface="+mn-lt"/>
              </a:rPr>
              <a:t>Drugs, alcohol</a:t>
            </a:r>
          </a:p>
          <a:p>
            <a:pPr>
              <a:lnSpc>
                <a:spcPct val="100000"/>
              </a:lnSpc>
              <a:spcBef>
                <a:spcPts val="0"/>
              </a:spcBef>
              <a:buFont typeface="Arial,Sans-Serif" panose="020B0604020202020204" pitchFamily="34" charset="0"/>
            </a:pPr>
            <a:r>
              <a:rPr lang="en-GB" dirty="0">
                <a:ea typeface="+mn-lt"/>
                <a:cs typeface="+mn-lt"/>
              </a:rPr>
              <a:t>Medical</a:t>
            </a:r>
          </a:p>
          <a:p>
            <a:endParaRPr lang="en-GB" dirty="0">
              <a:cs typeface="Calibri"/>
            </a:endParaRPr>
          </a:p>
        </p:txBody>
      </p:sp>
    </p:spTree>
    <p:extLst>
      <p:ext uri="{BB962C8B-B14F-4D97-AF65-F5344CB8AC3E}">
        <p14:creationId xmlns:p14="http://schemas.microsoft.com/office/powerpoint/2010/main" val="356738331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AAD09-C94D-EEFB-1B0D-521FD9C6A908}"/>
              </a:ext>
            </a:extLst>
          </p:cNvPr>
          <p:cNvSpPr>
            <a:spLocks noGrp="1"/>
          </p:cNvSpPr>
          <p:nvPr>
            <p:ph type="title"/>
          </p:nvPr>
        </p:nvSpPr>
        <p:spPr>
          <a:xfrm>
            <a:off x="838200" y="365126"/>
            <a:ext cx="10515600" cy="635592"/>
          </a:xfrm>
        </p:spPr>
        <p:txBody>
          <a:bodyPr>
            <a:normAutofit fontScale="90000"/>
          </a:bodyPr>
          <a:lstStyle/>
          <a:p>
            <a:r>
              <a:rPr lang="en-GB" sz="5400" dirty="0"/>
              <a:t>Interaction </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78BF17-92A9-7725-A6A5-2DCF0A37A873}"/>
              </a:ext>
            </a:extLst>
          </p:cNvPr>
          <p:cNvSpPr>
            <a:spLocks noGrp="1"/>
          </p:cNvSpPr>
          <p:nvPr>
            <p:ph idx="1"/>
          </p:nvPr>
        </p:nvSpPr>
        <p:spPr>
          <a:xfrm>
            <a:off x="838200" y="1965960"/>
            <a:ext cx="10515600" cy="4215384"/>
          </a:xfrm>
        </p:spPr>
        <p:txBody>
          <a:bodyPr>
            <a:normAutofit lnSpcReduction="10000"/>
          </a:bodyPr>
          <a:lstStyle/>
          <a:p>
            <a:pPr marL="0">
              <a:lnSpc>
                <a:spcPct val="100000"/>
              </a:lnSpc>
            </a:pPr>
            <a:r>
              <a:rPr lang="en-GB" sz="1500" dirty="0"/>
              <a:t>Professional Judgement</a:t>
            </a:r>
          </a:p>
          <a:p>
            <a:pPr marL="0">
              <a:lnSpc>
                <a:spcPct val="100000"/>
              </a:lnSpc>
            </a:pPr>
            <a:r>
              <a:rPr lang="en-GB" sz="1500" dirty="0"/>
              <a:t>Effective communication </a:t>
            </a:r>
          </a:p>
          <a:p>
            <a:pPr marL="0">
              <a:lnSpc>
                <a:spcPct val="100000"/>
              </a:lnSpc>
            </a:pPr>
            <a:r>
              <a:rPr lang="en-GB" sz="1500" dirty="0"/>
              <a:t>Understadn limited understanding of CJS</a:t>
            </a:r>
          </a:p>
          <a:p>
            <a:pPr marL="0">
              <a:lnSpc>
                <a:spcPct val="100000"/>
              </a:lnSpc>
            </a:pPr>
            <a:r>
              <a:rPr lang="en-GB" sz="1500" dirty="0"/>
              <a:t>CoP  suggest  - officers treat people with respect, compassion and patience. Encourage their participant so they feel like they have a voice.</a:t>
            </a:r>
          </a:p>
          <a:p>
            <a:pPr marL="0">
              <a:lnSpc>
                <a:spcPct val="100000"/>
              </a:lnSpc>
            </a:pPr>
            <a:r>
              <a:rPr lang="en-GB" sz="1500" dirty="0"/>
              <a:t>Avoid physical contact / take a step back – space / move slowly and little / hand visible.</a:t>
            </a:r>
          </a:p>
          <a:p>
            <a:pPr marL="0">
              <a:lnSpc>
                <a:spcPct val="100000"/>
              </a:lnSpc>
            </a:pPr>
            <a:r>
              <a:rPr lang="en-GB" sz="1500" dirty="0"/>
              <a:t>Low-pitched tone, short sentences and simple language</a:t>
            </a:r>
          </a:p>
          <a:p>
            <a:pPr marL="0">
              <a:lnSpc>
                <a:spcPct val="100000"/>
              </a:lnSpc>
            </a:pPr>
            <a:r>
              <a:rPr lang="en-GB" sz="1500" dirty="0"/>
              <a:t>Reassurance</a:t>
            </a:r>
          </a:p>
          <a:p>
            <a:pPr marL="0">
              <a:lnSpc>
                <a:spcPct val="100000"/>
              </a:lnSpc>
            </a:pPr>
            <a:r>
              <a:rPr lang="en-GB" sz="1500" dirty="0"/>
              <a:t>Individual basis</a:t>
            </a:r>
          </a:p>
          <a:p>
            <a:pPr marL="0">
              <a:lnSpc>
                <a:spcPct val="100000"/>
              </a:lnSpc>
            </a:pPr>
            <a:r>
              <a:rPr lang="en-GB" sz="1500" dirty="0"/>
              <a:t>Safety</a:t>
            </a:r>
          </a:p>
          <a:p>
            <a:pPr marL="0">
              <a:lnSpc>
                <a:spcPct val="100000"/>
              </a:lnSpc>
              <a:spcBef>
                <a:spcPts val="0"/>
              </a:spcBef>
            </a:pPr>
            <a:r>
              <a:rPr lang="en-GB" sz="1500" dirty="0">
                <a:ea typeface="+mn-lt"/>
                <a:cs typeface="+mn-lt"/>
              </a:rPr>
              <a:t>Recognise agitation</a:t>
            </a:r>
            <a:endParaRPr lang="en-US" sz="1500" dirty="0">
              <a:ea typeface="+mn-lt"/>
              <a:cs typeface="+mn-lt"/>
            </a:endParaRPr>
          </a:p>
          <a:p>
            <a:pPr marL="0">
              <a:lnSpc>
                <a:spcPct val="100000"/>
              </a:lnSpc>
              <a:spcBef>
                <a:spcPts val="0"/>
              </a:spcBef>
            </a:pPr>
            <a:r>
              <a:rPr lang="en-GB" sz="1500" dirty="0">
                <a:ea typeface="+mn-lt"/>
                <a:cs typeface="+mn-lt"/>
              </a:rPr>
              <a:t>Consider police powers and Personal Safety</a:t>
            </a:r>
            <a:endParaRPr lang="en-US" sz="1500" dirty="0">
              <a:ea typeface="+mn-lt"/>
              <a:cs typeface="+mn-lt"/>
            </a:endParaRPr>
          </a:p>
          <a:p>
            <a:pPr marL="0">
              <a:lnSpc>
                <a:spcPct val="100000"/>
              </a:lnSpc>
              <a:spcBef>
                <a:spcPts val="0"/>
              </a:spcBef>
            </a:pPr>
            <a:r>
              <a:rPr lang="en-GB" sz="1500" dirty="0">
                <a:ea typeface="+mn-lt"/>
                <a:cs typeface="+mn-lt"/>
              </a:rPr>
              <a:t>Calm voice - Consider repeating message</a:t>
            </a:r>
            <a:endParaRPr lang="en-US" sz="1500" dirty="0">
              <a:ea typeface="+mn-lt"/>
              <a:cs typeface="+mn-lt"/>
            </a:endParaRPr>
          </a:p>
          <a:p>
            <a:pPr marL="0">
              <a:lnSpc>
                <a:spcPct val="100000"/>
              </a:lnSpc>
              <a:spcBef>
                <a:spcPts val="0"/>
              </a:spcBef>
            </a:pPr>
            <a:r>
              <a:rPr lang="en-GB" sz="1500" dirty="0">
                <a:ea typeface="+mn-lt"/>
                <a:cs typeface="+mn-lt"/>
              </a:rPr>
              <a:t>Reduce height</a:t>
            </a:r>
            <a:endParaRPr lang="en-US" sz="1500" dirty="0">
              <a:ea typeface="+mn-lt"/>
              <a:cs typeface="+mn-lt"/>
            </a:endParaRPr>
          </a:p>
          <a:p>
            <a:pPr marL="0">
              <a:lnSpc>
                <a:spcPct val="100000"/>
              </a:lnSpc>
              <a:spcBef>
                <a:spcPts val="0"/>
              </a:spcBef>
            </a:pPr>
            <a:r>
              <a:rPr lang="en-GB" sz="1500" dirty="0">
                <a:ea typeface="+mn-lt"/>
                <a:cs typeface="+mn-lt"/>
              </a:rPr>
              <a:t>Don’t whisper</a:t>
            </a:r>
            <a:endParaRPr lang="en-US" sz="1500" dirty="0">
              <a:ea typeface="+mn-lt"/>
              <a:cs typeface="+mn-lt"/>
            </a:endParaRPr>
          </a:p>
          <a:p>
            <a:endParaRPr lang="en-GB" sz="1500" dirty="0"/>
          </a:p>
          <a:p>
            <a:endParaRPr lang="en-GB" sz="1500" dirty="0"/>
          </a:p>
        </p:txBody>
      </p:sp>
    </p:spTree>
    <p:extLst>
      <p:ext uri="{BB962C8B-B14F-4D97-AF65-F5344CB8AC3E}">
        <p14:creationId xmlns:p14="http://schemas.microsoft.com/office/powerpoint/2010/main" val="102586937"/>
      </p:ext>
    </p:extLst>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268A1-722F-AC5C-9BD0-633D8E86B3D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Barriers to Communication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F0FB7F3A-53FF-8A7F-5831-F5873D6CE051}"/>
              </a:ext>
            </a:extLst>
          </p:cNvPr>
          <p:cNvGraphicFramePr>
            <a:graphicFrameLocks noGrp="1"/>
          </p:cNvGraphicFramePr>
          <p:nvPr>
            <p:ph idx="1"/>
            <p:extLst>
              <p:ext uri="{D42A27DB-BD31-4B8C-83A1-F6EECF244321}">
                <p14:modId xmlns:p14="http://schemas.microsoft.com/office/powerpoint/2010/main" val="1084277831"/>
              </p:ext>
            </p:extLst>
          </p:nvPr>
        </p:nvGraphicFramePr>
        <p:xfrm>
          <a:off x="68962"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Graphic 4" descr="Clipboard Mixed with solid fill">
            <a:extLst>
              <a:ext uri="{FF2B5EF4-FFF2-40B4-BE49-F238E27FC236}">
                <a16:creationId xmlns:a16="http://schemas.microsoft.com/office/drawing/2014/main" id="{2204A5BF-BCE4-9E22-C555-B22378916B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51967" y="1498549"/>
            <a:ext cx="1215469" cy="1215469"/>
          </a:xfrm>
          <a:prstGeom prst="rect">
            <a:avLst/>
          </a:prstGeom>
          <a:effectLst/>
        </p:spPr>
      </p:pic>
    </p:spTree>
    <p:extLst>
      <p:ext uri="{BB962C8B-B14F-4D97-AF65-F5344CB8AC3E}">
        <p14:creationId xmlns:p14="http://schemas.microsoft.com/office/powerpoint/2010/main" val="2966043104"/>
      </p:ext>
    </p:extLst>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FAB2041-5F24-D816-748A-27662E7C5DC3}"/>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Mental Illness can be categorised</a:t>
            </a:r>
            <a:endParaRPr lang="en-GB" sz="3800">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833AD2-6436-5DD4-4782-E4A6AA82AA75}"/>
              </a:ext>
            </a:extLst>
          </p:cNvPr>
          <p:cNvGraphicFramePr>
            <a:graphicFrameLocks noGrp="1"/>
          </p:cNvGraphicFramePr>
          <p:nvPr>
            <p:ph idx="1"/>
            <p:extLst>
              <p:ext uri="{D42A27DB-BD31-4B8C-83A1-F6EECF244321}">
                <p14:modId xmlns:p14="http://schemas.microsoft.com/office/powerpoint/2010/main" val="1439074496"/>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1401559"/>
      </p:ext>
    </p:extLst>
  </p:cSld>
  <p:clrMapOvr>
    <a:masterClrMapping/>
  </p:clrMapOvr>
  <p:transition spd="slow">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2B067-29B2-8A37-C694-FFEF9486F064}"/>
              </a:ext>
            </a:extLst>
          </p:cNvPr>
          <p:cNvSpPr>
            <a:spLocks noGrp="1"/>
          </p:cNvSpPr>
          <p:nvPr>
            <p:ph type="title"/>
          </p:nvPr>
        </p:nvSpPr>
        <p:spPr>
          <a:xfrm>
            <a:off x="804672" y="802956"/>
            <a:ext cx="4977976" cy="826134"/>
          </a:xfrm>
        </p:spPr>
        <p:txBody>
          <a:bodyPr>
            <a:normAutofit/>
          </a:bodyPr>
          <a:lstStyle/>
          <a:p>
            <a:r>
              <a:rPr lang="en-GB" sz="3600" dirty="0"/>
              <a:t>Legislation</a:t>
            </a:r>
          </a:p>
        </p:txBody>
      </p:sp>
      <p:sp>
        <p:nvSpPr>
          <p:cNvPr id="3" name="Content Placeholder 2">
            <a:extLst>
              <a:ext uri="{FF2B5EF4-FFF2-40B4-BE49-F238E27FC236}">
                <a16:creationId xmlns:a16="http://schemas.microsoft.com/office/drawing/2014/main" id="{66709580-31FD-A700-A8B0-BECC209980FB}"/>
              </a:ext>
            </a:extLst>
          </p:cNvPr>
          <p:cNvSpPr>
            <a:spLocks noGrp="1"/>
          </p:cNvSpPr>
          <p:nvPr>
            <p:ph idx="1"/>
          </p:nvPr>
        </p:nvSpPr>
        <p:spPr>
          <a:xfrm>
            <a:off x="804672" y="2020530"/>
            <a:ext cx="4977578" cy="4040442"/>
          </a:xfrm>
        </p:spPr>
        <p:txBody>
          <a:bodyPr anchor="ctr">
            <a:normAutofit fontScale="92500" lnSpcReduction="20000"/>
          </a:bodyPr>
          <a:lstStyle/>
          <a:p>
            <a:endParaRPr lang="en-GB" sz="2400" dirty="0"/>
          </a:p>
          <a:p>
            <a:endParaRPr lang="en-GB" sz="2400" dirty="0"/>
          </a:p>
          <a:p>
            <a:r>
              <a:rPr lang="en-GB" sz="2400" dirty="0"/>
              <a:t>Mental Health Act 1982 (amended by the Mental Health Act 2007</a:t>
            </a:r>
          </a:p>
          <a:p>
            <a:r>
              <a:rPr lang="en-GB" sz="2400" dirty="0"/>
              <a:t>Policing and Crime Act 2017</a:t>
            </a:r>
          </a:p>
          <a:p>
            <a:r>
              <a:rPr lang="en-GB" sz="2400" dirty="0"/>
              <a:t>Mental Capacity Act 2005 (amended by Mental Capacity Act 2019)</a:t>
            </a:r>
          </a:p>
          <a:p>
            <a:pPr>
              <a:lnSpc>
                <a:spcPct val="100000"/>
              </a:lnSpc>
              <a:spcBef>
                <a:spcPts val="0"/>
              </a:spcBef>
              <a:buFont typeface="+mj-lt,Sans-Serif" panose="020B0604020202020204" pitchFamily="34" charset="0"/>
            </a:pPr>
            <a:r>
              <a:rPr lang="en-GB" dirty="0">
                <a:ea typeface="+mn-lt"/>
                <a:cs typeface="+mn-lt"/>
              </a:rPr>
              <a:t>Code of Practice 2015</a:t>
            </a:r>
            <a:endParaRPr lang="en-US" dirty="0">
              <a:ea typeface="+mn-lt"/>
              <a:cs typeface="+mn-lt"/>
            </a:endParaRPr>
          </a:p>
          <a:p>
            <a:pPr lvl="1">
              <a:lnSpc>
                <a:spcPct val="100000"/>
              </a:lnSpc>
              <a:spcBef>
                <a:spcPts val="0"/>
              </a:spcBef>
              <a:buFont typeface="+mj-lt,Sans-Serif" panose="020B0604020202020204" pitchFamily="34" charset="0"/>
            </a:pPr>
            <a:r>
              <a:rPr lang="en-GB" dirty="0">
                <a:ea typeface="+mn-lt"/>
                <a:cs typeface="+mn-lt"/>
              </a:rPr>
              <a:t>This shows professionals, including Police how to carry out their roles and responsibilities under the MHA 1983</a:t>
            </a:r>
          </a:p>
          <a:p>
            <a:endParaRPr lang="en-GB" sz="2400" dirty="0"/>
          </a:p>
          <a:p>
            <a:endParaRPr lang="en-GB" sz="2400" dirty="0"/>
          </a:p>
          <a:p>
            <a:pPr marL="0" indent="0">
              <a:buNone/>
            </a:pPr>
            <a:endParaRPr lang="en-GB" sz="1800" dirty="0">
              <a:solidFill>
                <a:schemeClr val="tx2"/>
              </a:solidFill>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cales of Justice">
            <a:extLst>
              <a:ext uri="{FF2B5EF4-FFF2-40B4-BE49-F238E27FC236}">
                <a16:creationId xmlns:a16="http://schemas.microsoft.com/office/drawing/2014/main" id="{CFE790EF-5BBE-1C0E-2AA2-B95788A558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471737413"/>
      </p:ext>
    </p:extLst>
  </p:cSld>
  <p:clrMapOvr>
    <a:masterClrMapping/>
  </p:clrMapOvr>
  <p:transition spd="slow">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A44AD-3DDB-879B-AE7F-26C4B60B7F73}"/>
              </a:ext>
            </a:extLst>
          </p:cNvPr>
          <p:cNvSpPr>
            <a:spLocks noGrp="1"/>
          </p:cNvSpPr>
          <p:nvPr>
            <p:ph type="title"/>
          </p:nvPr>
        </p:nvSpPr>
        <p:spPr>
          <a:xfrm>
            <a:off x="838200" y="365125"/>
            <a:ext cx="10515600" cy="649828"/>
          </a:xfrm>
        </p:spPr>
        <p:txBody>
          <a:bodyPr>
            <a:normAutofit fontScale="90000"/>
          </a:bodyPr>
          <a:lstStyle/>
          <a:p>
            <a:pPr algn="ctr"/>
            <a:br>
              <a:rPr lang="en-GB" b="1">
                <a:latin typeface="Calibri"/>
                <a:cs typeface="Calibri"/>
              </a:rPr>
            </a:br>
            <a:r>
              <a:rPr lang="en-GB" sz="3600" b="1">
                <a:latin typeface="Calibri"/>
                <a:cs typeface="Calibri"/>
              </a:rPr>
              <a:t>S136 Mental Health Act  - The Basics</a:t>
            </a:r>
            <a:endParaRPr lang="en-GB" sz="36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99683F25-2F42-1ACD-1FBE-6788BA56B3A3}"/>
              </a:ext>
            </a:extLst>
          </p:cNvPr>
          <p:cNvSpPr>
            <a:spLocks noGrp="1"/>
          </p:cNvSpPr>
          <p:nvPr>
            <p:ph idx="1"/>
          </p:nvPr>
        </p:nvSpPr>
        <p:spPr>
          <a:xfrm>
            <a:off x="838200" y="1264909"/>
            <a:ext cx="10515600" cy="4912054"/>
          </a:xfrm>
        </p:spPr>
        <p:txBody>
          <a:bodyPr vert="horz" lIns="91440" tIns="45720" rIns="91440" bIns="45720" rtlCol="0" anchor="t">
            <a:normAutofit/>
          </a:bodyPr>
          <a:lstStyle/>
          <a:p>
            <a:pPr>
              <a:lnSpc>
                <a:spcPct val="100000"/>
              </a:lnSpc>
              <a:spcBef>
                <a:spcPct val="20000"/>
              </a:spcBef>
              <a:spcAft>
                <a:spcPct val="0"/>
              </a:spcAft>
            </a:pPr>
            <a:r>
              <a:rPr lang="en-GB" b="1" dirty="0">
                <a:ea typeface="+mn-lt"/>
                <a:cs typeface="+mn-lt"/>
              </a:rPr>
              <a:t>Police Officer Believes</a:t>
            </a:r>
            <a:endParaRPr lang="en-US" dirty="0">
              <a:ea typeface="+mn-lt"/>
              <a:cs typeface="+mn-lt"/>
            </a:endParaRPr>
          </a:p>
          <a:p>
            <a:pPr>
              <a:lnSpc>
                <a:spcPct val="100000"/>
              </a:lnSpc>
              <a:spcBef>
                <a:spcPct val="20000"/>
              </a:spcBef>
              <a:spcAft>
                <a:spcPct val="0"/>
              </a:spcAft>
            </a:pPr>
            <a:r>
              <a:rPr lang="en-GB" dirty="0">
                <a:ea typeface="+mn-lt"/>
                <a:cs typeface="+mn-lt"/>
              </a:rPr>
              <a:t>Person Suffering Mental Disorder</a:t>
            </a:r>
            <a:endParaRPr lang="en-US" dirty="0">
              <a:ea typeface="+mn-lt"/>
              <a:cs typeface="+mn-lt"/>
            </a:endParaRPr>
          </a:p>
          <a:p>
            <a:pPr lvl="1">
              <a:lnSpc>
                <a:spcPct val="100000"/>
              </a:lnSpc>
              <a:spcBef>
                <a:spcPct val="20000"/>
              </a:spcBef>
              <a:spcAft>
                <a:spcPct val="0"/>
              </a:spcAft>
            </a:pPr>
            <a:r>
              <a:rPr lang="en-GB" dirty="0">
                <a:ea typeface="+mn-lt"/>
                <a:cs typeface="+mn-lt"/>
              </a:rPr>
              <a:t>Must appear to the officer to be in </a:t>
            </a:r>
            <a:r>
              <a:rPr lang="en-GB" b="1" u="sng" dirty="0">
                <a:ea typeface="+mn-lt"/>
                <a:cs typeface="+mn-lt"/>
              </a:rPr>
              <a:t>immediate need of care or control</a:t>
            </a:r>
            <a:endParaRPr lang="en-US" dirty="0">
              <a:ea typeface="+mn-lt"/>
              <a:cs typeface="+mn-lt"/>
            </a:endParaRPr>
          </a:p>
          <a:p>
            <a:pPr lvl="1">
              <a:lnSpc>
                <a:spcPct val="100000"/>
              </a:lnSpc>
              <a:spcBef>
                <a:spcPct val="20000"/>
              </a:spcBef>
              <a:spcAft>
                <a:spcPct val="0"/>
              </a:spcAft>
            </a:pPr>
            <a:r>
              <a:rPr lang="en-GB" dirty="0">
                <a:ea typeface="+mn-lt"/>
                <a:cs typeface="+mn-lt"/>
              </a:rPr>
              <a:t>Must appear to the officer </a:t>
            </a:r>
            <a:r>
              <a:rPr lang="en-GB" b="1" u="sng" dirty="0">
                <a:ea typeface="+mn-lt"/>
                <a:cs typeface="+mn-lt"/>
              </a:rPr>
              <a:t>to be suffering from mental disorder</a:t>
            </a:r>
            <a:endParaRPr lang="en-US" dirty="0">
              <a:ea typeface="+mn-lt"/>
              <a:cs typeface="+mn-lt"/>
            </a:endParaRPr>
          </a:p>
          <a:p>
            <a:pPr>
              <a:lnSpc>
                <a:spcPct val="100000"/>
              </a:lnSpc>
              <a:spcBef>
                <a:spcPct val="20000"/>
              </a:spcBef>
              <a:spcAft>
                <a:spcPct val="0"/>
              </a:spcAft>
            </a:pPr>
            <a:r>
              <a:rPr lang="en-GB" dirty="0">
                <a:ea typeface="+mn-lt"/>
                <a:cs typeface="+mn-lt"/>
              </a:rPr>
              <a:t>Can be removed to a place of safety</a:t>
            </a:r>
            <a:endParaRPr lang="en-US" dirty="0">
              <a:ea typeface="+mn-lt"/>
              <a:cs typeface="+mn-lt"/>
            </a:endParaRPr>
          </a:p>
          <a:p>
            <a:pPr>
              <a:lnSpc>
                <a:spcPct val="100000"/>
              </a:lnSpc>
              <a:spcBef>
                <a:spcPct val="20000"/>
              </a:spcBef>
              <a:spcAft>
                <a:spcPct val="0"/>
              </a:spcAft>
            </a:pPr>
            <a:r>
              <a:rPr lang="en-GB" dirty="0">
                <a:ea typeface="+mn-lt"/>
                <a:cs typeface="+mn-lt"/>
              </a:rPr>
              <a:t>If they are in a place of safety they can be removed to another place of safety</a:t>
            </a:r>
            <a:r>
              <a:rPr lang="en-GB" dirty="0">
                <a:solidFill>
                  <a:srgbClr val="002060"/>
                </a:solidFill>
                <a:ea typeface="+mn-lt"/>
                <a:cs typeface="+mn-lt"/>
              </a:rPr>
              <a:t>.</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33109470"/>
      </p:ext>
    </p:extLst>
  </p:cSld>
  <p:clrMapOvr>
    <a:masterClrMapping/>
  </p:clrMapOvr>
  <p:transition spd="slow">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8295-AE06-E912-CE4A-5B6888CE19C8}"/>
              </a:ext>
            </a:extLst>
          </p:cNvPr>
          <p:cNvSpPr>
            <a:spLocks noGrp="1"/>
          </p:cNvSpPr>
          <p:nvPr>
            <p:ph type="title"/>
          </p:nvPr>
        </p:nvSpPr>
        <p:spPr>
          <a:xfrm>
            <a:off x="838200" y="365125"/>
            <a:ext cx="10515600" cy="434167"/>
          </a:xfrm>
        </p:spPr>
        <p:txBody>
          <a:bodyPr>
            <a:normAutofit fontScale="90000"/>
          </a:bodyPr>
          <a:lstStyle/>
          <a:p>
            <a:pPr algn="ctr"/>
            <a:br>
              <a:rPr lang="en-GB" sz="3200" b="1" dirty="0">
                <a:latin typeface="Calibri"/>
                <a:cs typeface="Calibri"/>
              </a:rPr>
            </a:br>
            <a:r>
              <a:rPr lang="en-GB" sz="3200" b="1" dirty="0">
                <a:latin typeface="Calibri"/>
                <a:cs typeface="Calibri"/>
              </a:rPr>
              <a:t>S136 Mental Health Act  - The Basics</a:t>
            </a:r>
            <a:endParaRPr lang="en-GB" sz="3200"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BDE2BD3A-0CDE-53DD-D903-2DD961FF4243}"/>
              </a:ext>
            </a:extLst>
          </p:cNvPr>
          <p:cNvSpPr>
            <a:spLocks noGrp="1"/>
          </p:cNvSpPr>
          <p:nvPr>
            <p:ph idx="1"/>
          </p:nvPr>
        </p:nvSpPr>
        <p:spPr>
          <a:xfrm>
            <a:off x="838200" y="1293663"/>
            <a:ext cx="10515600" cy="4883300"/>
          </a:xfrm>
        </p:spPr>
        <p:txBody>
          <a:bodyPr vert="horz" lIns="91440" tIns="45720" rIns="91440" bIns="45720" rtlCol="0" anchor="t">
            <a:normAutofit/>
          </a:bodyPr>
          <a:lstStyle/>
          <a:p>
            <a:r>
              <a:rPr lang="en-GB" b="1">
                <a:cs typeface="Calibri"/>
              </a:rPr>
              <a:t>However before the officer removes a person to a place of safety-The police officer must, if it is practicable to do so, consult with-</a:t>
            </a:r>
            <a:endParaRPr lang="en-GB">
              <a:ea typeface="+mn-lt"/>
              <a:cs typeface="+mn-lt"/>
            </a:endParaRPr>
          </a:p>
          <a:p>
            <a:pPr>
              <a:lnSpc>
                <a:spcPct val="100000"/>
              </a:lnSpc>
              <a:spcBef>
                <a:spcPts val="0"/>
              </a:spcBef>
            </a:pPr>
            <a:r>
              <a:rPr lang="en-GB">
                <a:ea typeface="+mn-lt"/>
                <a:cs typeface="+mn-lt"/>
              </a:rPr>
              <a:t>A doctor</a:t>
            </a:r>
          </a:p>
          <a:p>
            <a:pPr>
              <a:lnSpc>
                <a:spcPct val="100000"/>
              </a:lnSpc>
              <a:spcBef>
                <a:spcPts val="0"/>
              </a:spcBef>
            </a:pPr>
            <a:r>
              <a:rPr lang="en-GB">
                <a:ea typeface="+mn-lt"/>
                <a:cs typeface="+mn-lt"/>
              </a:rPr>
              <a:t>A registered nurse</a:t>
            </a:r>
          </a:p>
          <a:p>
            <a:pPr>
              <a:lnSpc>
                <a:spcPct val="100000"/>
              </a:lnSpc>
              <a:spcBef>
                <a:spcPts val="0"/>
              </a:spcBef>
            </a:pPr>
            <a:r>
              <a:rPr lang="en-GB">
                <a:ea typeface="+mn-lt"/>
                <a:cs typeface="+mn-lt"/>
              </a:rPr>
              <a:t>An approved mental health professional</a:t>
            </a:r>
          </a:p>
          <a:p>
            <a:pPr>
              <a:lnSpc>
                <a:spcPct val="100000"/>
              </a:lnSpc>
              <a:spcBef>
                <a:spcPts val="0"/>
              </a:spcBef>
            </a:pPr>
            <a:r>
              <a:rPr lang="en-GB">
                <a:ea typeface="+mn-lt"/>
                <a:cs typeface="+mn-lt"/>
              </a:rPr>
              <a:t>A registered medical practitioner</a:t>
            </a:r>
          </a:p>
          <a:p>
            <a:pPr>
              <a:lnSpc>
                <a:spcPct val="100000"/>
              </a:lnSpc>
              <a:spcBef>
                <a:spcPts val="0"/>
              </a:spcBef>
            </a:pPr>
            <a:r>
              <a:rPr lang="en-GB">
                <a:ea typeface="+mn-lt"/>
                <a:cs typeface="+mn-lt"/>
              </a:rPr>
              <a:t>A paramedic</a:t>
            </a:r>
          </a:p>
          <a:p>
            <a:pPr>
              <a:lnSpc>
                <a:spcPct val="100000"/>
              </a:lnSpc>
              <a:spcBef>
                <a:spcPts val="0"/>
              </a:spcBef>
            </a:pPr>
            <a:r>
              <a:rPr lang="en-GB">
                <a:ea typeface="+mn-lt"/>
                <a:cs typeface="+mn-lt"/>
              </a:rPr>
              <a:t>An occupational therapist</a:t>
            </a:r>
          </a:p>
          <a:p>
            <a:endParaRPr lang="en-GB">
              <a:cs typeface="Calibri"/>
            </a:endParaRPr>
          </a:p>
        </p:txBody>
      </p:sp>
    </p:spTree>
    <p:extLst>
      <p:ext uri="{BB962C8B-B14F-4D97-AF65-F5344CB8AC3E}">
        <p14:creationId xmlns:p14="http://schemas.microsoft.com/office/powerpoint/2010/main" val="2923761697"/>
      </p:ext>
    </p:extLst>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ADA6-96B6-B46E-D3E1-CC0D81253E9D}"/>
              </a:ext>
            </a:extLst>
          </p:cNvPr>
          <p:cNvSpPr>
            <a:spLocks noGrp="1"/>
          </p:cNvSpPr>
          <p:nvPr>
            <p:ph type="title"/>
          </p:nvPr>
        </p:nvSpPr>
        <p:spPr>
          <a:xfrm>
            <a:off x="838200" y="365125"/>
            <a:ext cx="10515600" cy="376658"/>
          </a:xfrm>
        </p:spPr>
        <p:txBody>
          <a:bodyPr>
            <a:normAutofit fontScale="90000"/>
          </a:bodyPr>
          <a:lstStyle/>
          <a:p>
            <a:pPr algn="ctr"/>
            <a:br>
              <a:rPr lang="en-GB" sz="2800" b="1">
                <a:latin typeface="Calibri"/>
                <a:cs typeface="Calibri"/>
              </a:rPr>
            </a:br>
            <a:r>
              <a:rPr lang="en-GB" sz="2800" b="1">
                <a:latin typeface="Calibri"/>
                <a:cs typeface="Calibri"/>
              </a:rPr>
              <a:t>S136 Mental Health Act  - The Basics</a:t>
            </a:r>
            <a:endParaRPr lang="en-GB" sz="2800">
              <a:ea typeface="+mj-lt"/>
              <a:cs typeface="+mj-lt"/>
            </a:endParaRPr>
          </a:p>
          <a:p>
            <a:endParaRPr lang="en-GB" sz="2800">
              <a:cs typeface="Calibri Light"/>
            </a:endParaRPr>
          </a:p>
        </p:txBody>
      </p:sp>
      <p:sp>
        <p:nvSpPr>
          <p:cNvPr id="3" name="Content Placeholder 2">
            <a:extLst>
              <a:ext uri="{FF2B5EF4-FFF2-40B4-BE49-F238E27FC236}">
                <a16:creationId xmlns:a16="http://schemas.microsoft.com/office/drawing/2014/main" id="{6C82A63A-C6DC-8DE0-F461-96A2CECA0947}"/>
              </a:ext>
            </a:extLst>
          </p:cNvPr>
          <p:cNvSpPr>
            <a:spLocks noGrp="1"/>
          </p:cNvSpPr>
          <p:nvPr>
            <p:ph idx="1"/>
          </p:nvPr>
        </p:nvSpPr>
        <p:spPr>
          <a:xfrm>
            <a:off x="838200" y="1063625"/>
            <a:ext cx="10515600" cy="5113338"/>
          </a:xfrm>
        </p:spPr>
        <p:txBody>
          <a:bodyPr vert="horz" lIns="91440" tIns="45720" rIns="91440" bIns="45720" rtlCol="0" anchor="t">
            <a:normAutofit fontScale="92500"/>
          </a:bodyPr>
          <a:lstStyle/>
          <a:p>
            <a:pPr algn="ctr">
              <a:lnSpc>
                <a:spcPct val="100000"/>
              </a:lnSpc>
              <a:spcBef>
                <a:spcPct val="20000"/>
              </a:spcBef>
              <a:spcAft>
                <a:spcPct val="0"/>
              </a:spcAft>
            </a:pPr>
            <a:r>
              <a:rPr lang="en-GB">
                <a:cs typeface="Calibri"/>
              </a:rPr>
              <a:t>Either finding, or being directed toward, a person with mental disorder in a public place is not enough in itself to detain under s136.</a:t>
            </a:r>
            <a:endParaRPr lang="en-US">
              <a:ea typeface="+mn-lt"/>
              <a:cs typeface="+mn-lt"/>
            </a:endParaRPr>
          </a:p>
          <a:p>
            <a:pPr algn="ctr">
              <a:lnSpc>
                <a:spcPct val="100000"/>
              </a:lnSpc>
              <a:spcBef>
                <a:spcPct val="20000"/>
              </a:spcBef>
              <a:spcAft>
                <a:spcPct val="0"/>
              </a:spcAft>
            </a:pPr>
            <a:r>
              <a:rPr lang="en-GB" b="1">
                <a:cs typeface="Calibri"/>
              </a:rPr>
              <a:t>The power to remove requires 3 conditions to be fulfilled:</a:t>
            </a:r>
            <a:endParaRPr lang="en-GB">
              <a:ea typeface="+mn-lt"/>
              <a:cs typeface="+mn-lt"/>
            </a:endParaRPr>
          </a:p>
          <a:p>
            <a:pPr>
              <a:lnSpc>
                <a:spcPct val="100000"/>
              </a:lnSpc>
              <a:spcBef>
                <a:spcPts val="0"/>
              </a:spcBef>
            </a:pPr>
            <a:r>
              <a:rPr lang="en-GB">
                <a:ea typeface="+mn-lt"/>
                <a:cs typeface="+mn-lt"/>
              </a:rPr>
              <a:t>The person must appear to the officer to be suffering from mental disorder</a:t>
            </a:r>
          </a:p>
          <a:p>
            <a:pPr>
              <a:lnSpc>
                <a:spcPct val="100000"/>
              </a:lnSpc>
              <a:spcBef>
                <a:spcPts val="0"/>
              </a:spcBef>
            </a:pPr>
            <a:r>
              <a:rPr lang="en-GB">
                <a:ea typeface="+mn-lt"/>
                <a:cs typeface="+mn-lt"/>
              </a:rPr>
              <a:t>They must appear to the officer to be in immediate need of care or control</a:t>
            </a:r>
            <a:br>
              <a:rPr lang="en-GB">
                <a:ea typeface="+mn-lt"/>
                <a:cs typeface="+mn-lt"/>
              </a:rPr>
            </a:br>
            <a:endParaRPr lang="en-GB">
              <a:ea typeface="+mn-lt"/>
              <a:cs typeface="+mn-lt"/>
            </a:endParaRPr>
          </a:p>
          <a:p>
            <a:pPr>
              <a:lnSpc>
                <a:spcPct val="100000"/>
              </a:lnSpc>
              <a:spcBef>
                <a:spcPts val="0"/>
              </a:spcBef>
            </a:pPr>
            <a:r>
              <a:rPr lang="en-GB">
                <a:ea typeface="+mn-lt"/>
                <a:cs typeface="+mn-lt"/>
              </a:rPr>
              <a:t>The officer must believe that they need removing in their own interests or for the protection of others</a:t>
            </a:r>
          </a:p>
          <a:p>
            <a:pPr>
              <a:lnSpc>
                <a:spcPct val="100000"/>
              </a:lnSpc>
              <a:spcBef>
                <a:spcPts val="0"/>
              </a:spcBef>
            </a:pPr>
            <a:r>
              <a:rPr lang="en-GB" b="1">
                <a:cs typeface="Calibri"/>
              </a:rPr>
              <a:t>Basically: The officer must believe, the person or someone else, will suffer some kind of harm if they do not take action to remove the person</a:t>
            </a:r>
            <a:endParaRPr lang="en-GB">
              <a:ea typeface="+mn-lt"/>
              <a:cs typeface="+mn-lt"/>
            </a:endParaRPr>
          </a:p>
          <a:p>
            <a:pPr>
              <a:lnSpc>
                <a:spcPct val="100000"/>
              </a:lnSpc>
              <a:spcBef>
                <a:spcPts val="0"/>
              </a:spcBef>
            </a:pPr>
            <a:endParaRPr lang="en-GB">
              <a:cs typeface="Calibri"/>
            </a:endParaRPr>
          </a:p>
          <a:p>
            <a:pPr algn="ctr">
              <a:lnSpc>
                <a:spcPct val="100000"/>
              </a:lnSpc>
              <a:spcBef>
                <a:spcPct val="20000"/>
              </a:spcBef>
              <a:spcAft>
                <a:spcPct val="0"/>
              </a:spcAft>
            </a:pPr>
            <a:endParaRPr lang="en-GB" b="1">
              <a:cs typeface="Calibri"/>
            </a:endParaRPr>
          </a:p>
          <a:p>
            <a:endParaRPr lang="en-GB">
              <a:cs typeface="Calibri"/>
            </a:endParaRPr>
          </a:p>
        </p:txBody>
      </p:sp>
    </p:spTree>
    <p:extLst>
      <p:ext uri="{BB962C8B-B14F-4D97-AF65-F5344CB8AC3E}">
        <p14:creationId xmlns:p14="http://schemas.microsoft.com/office/powerpoint/2010/main" val="2595888260"/>
      </p:ext>
    </p:extLst>
  </p:cSld>
  <p:clrMapOvr>
    <a:masterClrMapping/>
  </p:clrMapOvr>
  <p:transition spd="slow">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B051-6029-1158-4BC2-45801567B1A4}"/>
              </a:ext>
            </a:extLst>
          </p:cNvPr>
          <p:cNvSpPr>
            <a:spLocks noGrp="1"/>
          </p:cNvSpPr>
          <p:nvPr>
            <p:ph type="title"/>
          </p:nvPr>
        </p:nvSpPr>
        <p:spPr/>
        <p:txBody>
          <a:bodyPr/>
          <a:lstStyle/>
          <a:p>
            <a:r>
              <a:rPr lang="en-GB" sz="4400" b="1" dirty="0">
                <a:latin typeface="+mn-lt"/>
              </a:rPr>
              <a:t>S136 Mental Health Act  - The Basics</a:t>
            </a:r>
            <a:br>
              <a:rPr lang="en-GB" sz="4400" b="1" dirty="0">
                <a:latin typeface="+mn-lt"/>
              </a:rPr>
            </a:br>
            <a:endParaRPr lang="en-GB" dirty="0"/>
          </a:p>
        </p:txBody>
      </p:sp>
      <p:sp>
        <p:nvSpPr>
          <p:cNvPr id="3" name="Content Placeholder 2">
            <a:extLst>
              <a:ext uri="{FF2B5EF4-FFF2-40B4-BE49-F238E27FC236}">
                <a16:creationId xmlns:a16="http://schemas.microsoft.com/office/drawing/2014/main" id="{767B18D0-2021-0A31-4498-E66D0F6949D0}"/>
              </a:ext>
            </a:extLst>
          </p:cNvPr>
          <p:cNvSpPr>
            <a:spLocks noGrp="1"/>
          </p:cNvSpPr>
          <p:nvPr>
            <p:ph idx="1"/>
          </p:nvPr>
        </p:nvSpPr>
        <p:spPr/>
        <p:txBody>
          <a:bodyPr/>
          <a:lstStyle/>
          <a:p>
            <a:r>
              <a:rPr lang="en-GB" sz="2800" b="1" dirty="0">
                <a:solidFill>
                  <a:schemeClr val="tx1"/>
                </a:solidFill>
              </a:rPr>
              <a:t>When might you consider using S136 powers</a:t>
            </a:r>
            <a:r>
              <a:rPr lang="en-GB" sz="2000" b="1" dirty="0">
                <a:solidFill>
                  <a:schemeClr val="tx1"/>
                </a:solidFill>
              </a:rPr>
              <a:t>?</a:t>
            </a:r>
          </a:p>
          <a:p>
            <a:r>
              <a:rPr lang="en-GB" b="1" dirty="0">
                <a:solidFill>
                  <a:schemeClr val="tx1"/>
                </a:solidFill>
              </a:rPr>
              <a:t>Hallucinating</a:t>
            </a:r>
            <a:endParaRPr lang="en-GB" dirty="0"/>
          </a:p>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a:p>
            <a:r>
              <a:rPr lang="en-GB" b="1" dirty="0">
                <a:solidFill>
                  <a:schemeClr val="tx1"/>
                </a:solidFill>
              </a:rPr>
              <a:t>Self harm</a:t>
            </a:r>
          </a:p>
          <a:p>
            <a:r>
              <a:rPr lang="en-GB" b="1" dirty="0">
                <a:solidFill>
                  <a:schemeClr val="tx1"/>
                </a:solidFill>
              </a:rPr>
              <a:t>Dementia</a:t>
            </a:r>
          </a:p>
          <a:p>
            <a:r>
              <a:rPr lang="en-GB" b="1" dirty="0">
                <a:solidFill>
                  <a:schemeClr val="tx1"/>
                </a:solidFill>
              </a:rPr>
              <a:t>Unable to care for themselves</a:t>
            </a:r>
          </a:p>
          <a:p>
            <a:r>
              <a:rPr lang="en-GB" b="1" dirty="0">
                <a:solidFill>
                  <a:schemeClr val="tx1"/>
                </a:solidFill>
              </a:rPr>
              <a:t>Vulnerable misper</a:t>
            </a:r>
          </a:p>
          <a:p>
            <a:r>
              <a:rPr lang="en-GB" b="1" dirty="0">
                <a:solidFill>
                  <a:schemeClr val="tx1"/>
                </a:solidFill>
              </a:rPr>
              <a:t>Psychotic Illness</a:t>
            </a:r>
          </a:p>
          <a:p>
            <a:endParaRPr lang="en-GB" dirty="0"/>
          </a:p>
        </p:txBody>
      </p:sp>
    </p:spTree>
    <p:extLst>
      <p:ext uri="{BB962C8B-B14F-4D97-AF65-F5344CB8AC3E}">
        <p14:creationId xmlns:p14="http://schemas.microsoft.com/office/powerpoint/2010/main" val="323762316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33995-454D-EEC3-D0CB-33F57AF48EA1}"/>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 Place of Safety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66CF3-D38F-1D97-541B-E3DD6A67D8A5}"/>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ea typeface="+mn-lt"/>
                <a:cs typeface="+mn-lt"/>
              </a:rPr>
              <a:t>Residential accommodation provided by a local social services authority</a:t>
            </a:r>
          </a:p>
          <a:p>
            <a:pPr>
              <a:spcBef>
                <a:spcPts val="0"/>
              </a:spcBef>
              <a:buFont typeface="Arial,Sans-Serif" panose="020B0604020202020204" pitchFamily="34" charset="0"/>
            </a:pPr>
            <a:r>
              <a:rPr lang="en-GB">
                <a:ea typeface="+mn-lt"/>
                <a:cs typeface="+mn-lt"/>
              </a:rPr>
              <a:t>Hospital (as defined by this act)</a:t>
            </a:r>
          </a:p>
          <a:p>
            <a:pPr>
              <a:spcBef>
                <a:spcPts val="0"/>
              </a:spcBef>
              <a:buFont typeface="Arial,Sans-Serif" panose="020B0604020202020204" pitchFamily="34" charset="0"/>
            </a:pPr>
            <a:r>
              <a:rPr lang="en-GB">
                <a:ea typeface="+mn-lt"/>
                <a:cs typeface="+mn-lt"/>
              </a:rPr>
              <a:t>Police station*</a:t>
            </a:r>
            <a:endParaRPr lang="en-US">
              <a:ea typeface="+mn-lt"/>
              <a:cs typeface="+mn-lt"/>
            </a:endParaRPr>
          </a:p>
          <a:p>
            <a:pPr>
              <a:spcBef>
                <a:spcPts val="0"/>
              </a:spcBef>
              <a:buFont typeface="Arial,Sans-Serif" panose="020B0604020202020204" pitchFamily="34" charset="0"/>
            </a:pPr>
            <a:r>
              <a:rPr lang="en-GB">
                <a:ea typeface="+mn-lt"/>
                <a:cs typeface="+mn-lt"/>
              </a:rPr>
              <a:t>Independent hospital or care home for people who are mentally disordered</a:t>
            </a:r>
            <a:endParaRPr lang="en-US">
              <a:ea typeface="+mn-lt"/>
              <a:cs typeface="+mn-lt"/>
            </a:endParaRPr>
          </a:p>
          <a:p>
            <a:pPr>
              <a:spcBef>
                <a:spcPts val="0"/>
              </a:spcBef>
              <a:buFont typeface="Arial,Sans-Serif" panose="020B0604020202020204" pitchFamily="34" charset="0"/>
            </a:pPr>
            <a:r>
              <a:rPr lang="en-GB">
                <a:ea typeface="+mn-lt"/>
                <a:cs typeface="+mn-lt"/>
              </a:rPr>
              <a:t>Any other suitable place</a:t>
            </a:r>
          </a:p>
          <a:p>
            <a:endParaRPr lang="en-GB">
              <a:cs typeface="Calibri"/>
            </a:endParaRPr>
          </a:p>
        </p:txBody>
      </p:sp>
    </p:spTree>
    <p:extLst>
      <p:ext uri="{BB962C8B-B14F-4D97-AF65-F5344CB8AC3E}">
        <p14:creationId xmlns:p14="http://schemas.microsoft.com/office/powerpoint/2010/main" val="715505243"/>
      </p:ext>
    </p:extLst>
  </p:cSld>
  <p:clrMapOvr>
    <a:masterClrMapping/>
  </p:clrMapOvr>
  <p:transition spd="slow">
    <p:fad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60423-8D71-070D-B1F8-6A34F4EF8A0A}"/>
              </a:ext>
            </a:extLst>
          </p:cNvPr>
          <p:cNvSpPr>
            <a:spLocks noGrp="1"/>
          </p:cNvSpPr>
          <p:nvPr>
            <p:ph type="title"/>
          </p:nvPr>
        </p:nvSpPr>
        <p:spPr>
          <a:xfrm>
            <a:off x="586478" y="1683756"/>
            <a:ext cx="3115265" cy="2396359"/>
          </a:xfrm>
        </p:spPr>
        <p:txBody>
          <a:bodyPr anchor="b">
            <a:normAutofit/>
          </a:bodyPr>
          <a:lstStyle/>
          <a:p>
            <a:pPr algn="r"/>
            <a:br>
              <a:rPr lang="en-GB" sz="3400" b="1">
                <a:solidFill>
                  <a:srgbClr val="FFFFFF"/>
                </a:solidFill>
                <a:latin typeface="Calibri"/>
                <a:cs typeface="Calibri"/>
              </a:rPr>
            </a:br>
            <a:r>
              <a:rPr lang="en-GB" sz="3400" b="1">
                <a:solidFill>
                  <a:srgbClr val="FFFFFF"/>
                </a:solidFill>
                <a:latin typeface="Calibri"/>
                <a:cs typeface="Calibri"/>
              </a:rPr>
              <a:t>Police Station/Custody place of safety</a:t>
            </a:r>
            <a:endParaRPr lang="en-GB" sz="3400">
              <a:solidFill>
                <a:srgbClr val="FFFFFF"/>
              </a:solidFill>
              <a:ea typeface="+mj-lt"/>
              <a:cs typeface="+mj-lt"/>
            </a:endParaRPr>
          </a:p>
          <a:p>
            <a:pPr algn="r"/>
            <a:endParaRPr lang="en-GB" sz="340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85604D-3F39-C6E6-AD9E-25E550D2DBE5}"/>
              </a:ext>
            </a:extLst>
          </p:cNvPr>
          <p:cNvGraphicFramePr>
            <a:graphicFrameLocks noGrp="1"/>
          </p:cNvGraphicFramePr>
          <p:nvPr>
            <p:ph idx="1"/>
            <p:extLst>
              <p:ext uri="{D42A27DB-BD31-4B8C-83A1-F6EECF244321}">
                <p14:modId xmlns:p14="http://schemas.microsoft.com/office/powerpoint/2010/main" val="1020625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031104"/>
      </p:ext>
    </p:extLst>
  </p:cSld>
  <p:clrMapOvr>
    <a:masterClrMapping/>
  </p:clrMapOvr>
  <p:transition spd="slow">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5618-4B28-BED5-498C-DC9B8043725F}"/>
              </a:ext>
            </a:extLst>
          </p:cNvPr>
          <p:cNvSpPr>
            <a:spLocks noGrp="1"/>
          </p:cNvSpPr>
          <p:nvPr>
            <p:ph type="title"/>
          </p:nvPr>
        </p:nvSpPr>
        <p:spPr>
          <a:xfrm>
            <a:off x="838200" y="365125"/>
            <a:ext cx="10515600" cy="692959"/>
          </a:xfrm>
        </p:spPr>
        <p:txBody>
          <a:bodyPr>
            <a:normAutofit fontScale="90000"/>
          </a:bodyPr>
          <a:lstStyle/>
          <a:p>
            <a:pPr algn="ctr"/>
            <a:br>
              <a:rPr lang="en-GB" b="1">
                <a:latin typeface="Calibri"/>
                <a:cs typeface="Calibri"/>
              </a:rPr>
            </a:br>
            <a:r>
              <a:rPr lang="en-GB" sz="3200" b="1">
                <a:latin typeface="Calibri"/>
                <a:cs typeface="Calibri"/>
              </a:rPr>
              <a:t>Juveniles Suffering Mental Health</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7173B69-B7F2-4949-649B-DE80099282A9}"/>
              </a:ext>
            </a:extLst>
          </p:cNvPr>
          <p:cNvSpPr>
            <a:spLocks noGrp="1"/>
          </p:cNvSpPr>
          <p:nvPr>
            <p:ph idx="1"/>
          </p:nvPr>
        </p:nvSpPr>
        <p:spPr>
          <a:xfrm>
            <a:off x="838200" y="1566833"/>
            <a:ext cx="10515600" cy="4610130"/>
          </a:xfrm>
        </p:spPr>
        <p:txBody>
          <a:bodyPr vert="horz" lIns="91440" tIns="45720" rIns="91440" bIns="45720" rtlCol="0" anchor="t">
            <a:normAutofit fontScale="92500" lnSpcReduction="20000"/>
          </a:bodyPr>
          <a:lstStyle/>
          <a:p>
            <a:pPr algn="ctr">
              <a:lnSpc>
                <a:spcPct val="100000"/>
              </a:lnSpc>
              <a:spcBef>
                <a:spcPct val="0"/>
              </a:spcBef>
              <a:spcAft>
                <a:spcPct val="0"/>
              </a:spcAft>
            </a:pPr>
            <a:r>
              <a:rPr lang="en-GB" b="1">
                <a:latin typeface="Verdana"/>
                <a:ea typeface="Verdana"/>
              </a:rPr>
              <a:t>Under 18 </a:t>
            </a:r>
            <a:endParaRPr lang="en-US">
              <a:ea typeface="+mn-lt"/>
              <a:cs typeface="+mn-lt"/>
            </a:endParaRPr>
          </a:p>
          <a:p>
            <a:pPr algn="ctr">
              <a:lnSpc>
                <a:spcPct val="100000"/>
              </a:lnSpc>
              <a:spcBef>
                <a:spcPct val="0"/>
              </a:spcBef>
              <a:spcAft>
                <a:spcPct val="0"/>
              </a:spcAft>
            </a:pPr>
            <a:r>
              <a:rPr lang="en-GB" b="1">
                <a:latin typeface="Verdana"/>
                <a:ea typeface="Verdana"/>
              </a:rPr>
              <a:t>NEVER TO A POLICE STATION</a:t>
            </a:r>
            <a:endParaRPr lang="en-US">
              <a:ea typeface="+mn-lt"/>
              <a:cs typeface="+mn-lt"/>
            </a:endParaRPr>
          </a:p>
          <a:p>
            <a:pPr algn="ctr">
              <a:lnSpc>
                <a:spcPct val="100000"/>
              </a:lnSpc>
              <a:spcBef>
                <a:spcPct val="0"/>
              </a:spcBef>
              <a:spcAft>
                <a:spcPct val="0"/>
              </a:spcAft>
            </a:pPr>
            <a:endParaRPr lang="en-GB" b="1">
              <a:latin typeface="Verdana"/>
              <a:ea typeface="Verdana"/>
              <a:cs typeface="Calibri"/>
            </a:endParaRPr>
          </a:p>
          <a:p>
            <a:pPr>
              <a:lnSpc>
                <a:spcPct val="100000"/>
              </a:lnSpc>
              <a:spcBef>
                <a:spcPts val="0"/>
              </a:spcBef>
            </a:pPr>
            <a:r>
              <a:rPr lang="en-GB" b="1">
                <a:ea typeface="+mn-lt"/>
                <a:cs typeface="+mn-lt"/>
              </a:rPr>
              <a:t>Police cells </a:t>
            </a:r>
            <a:r>
              <a:rPr lang="en-GB">
                <a:ea typeface="+mn-lt"/>
                <a:cs typeface="+mn-lt"/>
              </a:rPr>
              <a:t>are not suitable places to detain people thought to have mental health problems. </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b="1">
                <a:ea typeface="+mn-lt"/>
                <a:cs typeface="+mn-lt"/>
              </a:rPr>
              <a:t>Under 18 years should not be detained in a police station as a Place of Safety, in any circumstances.</a:t>
            </a:r>
            <a:r>
              <a:rPr lang="en-GB">
                <a:ea typeface="+mn-lt"/>
                <a:cs typeface="+mn-lt"/>
              </a:rPr>
              <a:t> </a:t>
            </a:r>
            <a:endParaRPr lang="en-US">
              <a:ea typeface="+mn-lt"/>
              <a:cs typeface="+mn-lt"/>
            </a:endParaRPr>
          </a:p>
          <a:p>
            <a:pPr>
              <a:lnSpc>
                <a:spcPct val="100000"/>
              </a:lnSpc>
              <a:spcBef>
                <a:spcPts val="0"/>
              </a:spcBef>
            </a:pPr>
            <a:r>
              <a:rPr lang="en-GB">
                <a:ea typeface="+mn-lt"/>
                <a:cs typeface="+mn-lt"/>
              </a:rPr>
              <a:t>The new Sec 136A [1] Means that it is unlawful to use a police station as a place of safety for a person under the age of 18 under any circumstances.</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a:ea typeface="+mn-lt"/>
                <a:cs typeface="+mn-lt"/>
              </a:rPr>
              <a:t>The amendment is a ban on the use of police stations – any child detained under S135/136 </a:t>
            </a:r>
            <a:r>
              <a:rPr lang="en-GB" b="1">
                <a:ea typeface="+mn-lt"/>
                <a:cs typeface="+mn-lt"/>
              </a:rPr>
              <a:t>cannot be accommodated in any part </a:t>
            </a:r>
            <a:r>
              <a:rPr lang="en-GB">
                <a:ea typeface="+mn-lt"/>
                <a:cs typeface="+mn-lt"/>
              </a:rPr>
              <a:t>of a police station.</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endParaRPr lang="en-GB">
              <a:latin typeface="Calibri"/>
              <a:ea typeface="Verdana"/>
              <a:cs typeface="Calibri"/>
            </a:endParaRPr>
          </a:p>
          <a:p>
            <a:pPr algn="ctr">
              <a:lnSpc>
                <a:spcPct val="100000"/>
              </a:lnSpc>
              <a:spcBef>
                <a:spcPct val="0"/>
              </a:spcBef>
              <a:spcAft>
                <a:spcPct val="0"/>
              </a:spcAft>
            </a:pPr>
            <a:endParaRPr lang="en-GB" b="1">
              <a:latin typeface="Verdana"/>
              <a:ea typeface="Verdana"/>
              <a:cs typeface="Calibri"/>
            </a:endParaRPr>
          </a:p>
          <a:p>
            <a:endParaRPr lang="en-GB">
              <a:cs typeface="Calibri"/>
            </a:endParaRPr>
          </a:p>
        </p:txBody>
      </p:sp>
      <p:pic>
        <p:nvPicPr>
          <p:cNvPr id="5" name="Picture 2" descr="A picture containing standing, silhouette&#10;&#10;Description automatically generated">
            <a:extLst>
              <a:ext uri="{FF2B5EF4-FFF2-40B4-BE49-F238E27FC236}">
                <a16:creationId xmlns:a16="http://schemas.microsoft.com/office/drawing/2014/main" id="{444C1800-A60B-273C-E9A4-A28F16E392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645" y="472472"/>
            <a:ext cx="2606255" cy="130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138468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2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9428-AB3B-172B-7C90-BDB694F31AAE}"/>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S136(1) Mental Health Act 1983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DED9F7-15E7-3A55-D07D-6041D766D4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cs typeface="Calibri"/>
              </a:rPr>
              <a:t>Mental Health Crises every place but not a dwelling</a:t>
            </a:r>
            <a:endParaRPr lang="en-GB" b="1">
              <a:ea typeface="+mn-lt"/>
              <a:cs typeface="+mn-lt"/>
            </a:endParaRPr>
          </a:p>
          <a:p>
            <a:r>
              <a:rPr lang="en-GB">
                <a:ea typeface="+mn-lt"/>
                <a:cs typeface="+mn-lt"/>
              </a:rPr>
              <a:t>Section 136 (1A) now applies anywhere </a:t>
            </a:r>
            <a:r>
              <a:rPr lang="en-GB" b="1">
                <a:ea typeface="+mn-lt"/>
                <a:cs typeface="+mn-lt"/>
              </a:rPr>
              <a:t>except</a:t>
            </a:r>
            <a:r>
              <a:rPr lang="en-GB">
                <a:ea typeface="+mn-lt"/>
                <a:cs typeface="+mn-lt"/>
              </a:rPr>
              <a:t> </a:t>
            </a:r>
            <a:r>
              <a:rPr lang="en-GB" b="1">
                <a:ea typeface="+mn-lt"/>
                <a:cs typeface="+mn-lt"/>
              </a:rPr>
              <a:t>a ‘house, flat or room’ where someone lives or any yard, garden, garage or outhouse’ </a:t>
            </a:r>
            <a:r>
              <a:rPr lang="en-GB">
                <a:ea typeface="+mn-lt"/>
                <a:cs typeface="+mn-lt"/>
              </a:rPr>
              <a:t>but includes railway lines, private vehicles, hospital wards, rooftops of buildings, hotel rooms.</a:t>
            </a:r>
          </a:p>
          <a:p>
            <a:pPr marL="0" indent="0">
              <a:buNone/>
            </a:pPr>
            <a:endParaRPr lang="en-GB">
              <a:cs typeface="Calibri"/>
            </a:endParaRPr>
          </a:p>
        </p:txBody>
      </p:sp>
    </p:spTree>
    <p:extLst>
      <p:ext uri="{BB962C8B-B14F-4D97-AF65-F5344CB8AC3E}">
        <p14:creationId xmlns:p14="http://schemas.microsoft.com/office/powerpoint/2010/main" val="4014612494"/>
      </p:ext>
    </p:extLst>
  </p:cSld>
  <p:clrMapOvr>
    <a:masterClrMapping/>
  </p:clrMapOvr>
  <p:transition spd="slow">
    <p:fad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B7CB5-86B1-92C8-8206-E92E30330837}"/>
              </a:ext>
            </a:extLst>
          </p:cNvPr>
          <p:cNvSpPr>
            <a:spLocks noGrp="1"/>
          </p:cNvSpPr>
          <p:nvPr>
            <p:ph type="title"/>
          </p:nvPr>
        </p:nvSpPr>
        <p:spPr>
          <a:xfrm>
            <a:off x="838200" y="365125"/>
            <a:ext cx="10515600" cy="1325563"/>
          </a:xfrm>
        </p:spPr>
        <p:txBody>
          <a:bodyPr>
            <a:normAutofit/>
          </a:bodyPr>
          <a:lstStyle/>
          <a:p>
            <a:r>
              <a:rPr lang="en-GB" sz="5400">
                <a:cs typeface="Calibri Light"/>
              </a:rPr>
              <a:t>Person in their own home?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5C70D9-99CD-B7F1-A2AB-D127D31F11E3}"/>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a:ea typeface="+mn-lt"/>
                <a:cs typeface="+mn-lt"/>
              </a:rPr>
              <a:t>Section 135 allows the police to enter your home and take you to a place of safety</a:t>
            </a:r>
          </a:p>
          <a:p>
            <a:r>
              <a:rPr lang="en-GB">
                <a:ea typeface="+mn-lt"/>
                <a:cs typeface="+mn-lt"/>
              </a:rPr>
              <a:t>So that a mental health assessment can be done. This could involve keeping you at home.</a:t>
            </a:r>
            <a:endParaRPr lang="en-GB">
              <a:cs typeface="Calibri" panose="020F0502020204030204"/>
            </a:endParaRPr>
          </a:p>
          <a:p>
            <a:r>
              <a:rPr lang="en-GB">
                <a:ea typeface="+mn-lt"/>
                <a:cs typeface="+mn-lt"/>
              </a:rPr>
              <a:t>The police must have a warrant from the magistrate's court allowing them to enter your home.</a:t>
            </a:r>
          </a:p>
          <a:p>
            <a:r>
              <a:rPr lang="en-GB">
                <a:ea typeface="+mn-lt"/>
                <a:cs typeface="+mn-lt"/>
              </a:rPr>
              <a:t> An application for a warrant must be made by an approved mental health professional AMHP</a:t>
            </a:r>
            <a:endParaRPr lang="en-GB">
              <a:cs typeface="Calibri"/>
            </a:endParaRPr>
          </a:p>
        </p:txBody>
      </p:sp>
    </p:spTree>
    <p:extLst>
      <p:ext uri="{BB962C8B-B14F-4D97-AF65-F5344CB8AC3E}">
        <p14:creationId xmlns:p14="http://schemas.microsoft.com/office/powerpoint/2010/main" val="1932549045"/>
      </p:ext>
    </p:extLst>
  </p:cSld>
  <p:clrMapOvr>
    <a:masterClrMapping/>
  </p:clrMapOvr>
  <p:transition spd="slow">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D02E6-CEA1-BDDD-8860-1E0BF6D35286}"/>
              </a:ext>
            </a:extLst>
          </p:cNvPr>
          <p:cNvSpPr>
            <a:spLocks noGrp="1"/>
          </p:cNvSpPr>
          <p:nvPr>
            <p:ph type="title"/>
          </p:nvPr>
        </p:nvSpPr>
        <p:spPr>
          <a:xfrm>
            <a:off x="838200" y="365125"/>
            <a:ext cx="10515600" cy="1009261"/>
          </a:xfrm>
        </p:spPr>
        <p:txBody>
          <a:bodyPr>
            <a:normAutofit fontScale="90000"/>
          </a:bodyPr>
          <a:lstStyle/>
          <a:p>
            <a:pPr>
              <a:lnSpc>
                <a:spcPct val="100000"/>
              </a:lnSpc>
              <a:spcBef>
                <a:spcPts val="0"/>
              </a:spcBef>
            </a:pPr>
            <a:br>
              <a:rPr lang="en-GB" sz="2800" b="1">
                <a:latin typeface="Calibri"/>
                <a:cs typeface="Calibri"/>
              </a:rPr>
            </a:br>
            <a:br>
              <a:rPr lang="en-GB" sz="2800" b="1">
                <a:latin typeface="Calibri"/>
                <a:cs typeface="Calibri"/>
              </a:rPr>
            </a:br>
            <a:r>
              <a:rPr lang="en-GB" sz="2800" b="1">
                <a:latin typeface="Calibri"/>
                <a:cs typeface="Calibri"/>
              </a:rPr>
              <a:t>Transportation – </a:t>
            </a:r>
            <a:r>
              <a:rPr lang="en-GB" sz="2800">
                <a:latin typeface="Calibri"/>
                <a:cs typeface="Calibri"/>
              </a:rPr>
              <a:t>Under </a:t>
            </a:r>
            <a:r>
              <a:rPr lang="en-US" sz="2800">
                <a:ea typeface="+mj-lt"/>
                <a:cs typeface="+mj-lt"/>
              </a:rPr>
              <a:t> of S136 [and S135] transport to a place of safety should be by Ambulance.</a:t>
            </a:r>
          </a:p>
          <a:p>
            <a:pPr>
              <a:lnSpc>
                <a:spcPct val="100000"/>
              </a:lnSpc>
              <a:spcBef>
                <a:spcPts val="0"/>
              </a:spcBef>
            </a:pPr>
            <a:endParaRPr lang="en-US" sz="2800">
              <a:ea typeface="+mj-lt"/>
              <a:cs typeface="+mj-lt"/>
            </a:endParaRPr>
          </a:p>
          <a:p>
            <a:pPr algn="ctr"/>
            <a:endParaRPr lang="en-GB" sz="2800" b="1">
              <a:latin typeface="Calibri"/>
              <a:ea typeface="+mj-lt"/>
              <a:cs typeface="Calibri"/>
            </a:endParaRPr>
          </a:p>
          <a:p>
            <a:endParaRPr lang="en-GB" sz="2800">
              <a:cs typeface="Calibri Light"/>
            </a:endParaRPr>
          </a:p>
        </p:txBody>
      </p:sp>
      <p:sp>
        <p:nvSpPr>
          <p:cNvPr id="3" name="Content Placeholder 2">
            <a:extLst>
              <a:ext uri="{FF2B5EF4-FFF2-40B4-BE49-F238E27FC236}">
                <a16:creationId xmlns:a16="http://schemas.microsoft.com/office/drawing/2014/main" id="{21DF299E-8C6D-9FE6-C730-13762541568C}"/>
              </a:ext>
            </a:extLst>
          </p:cNvPr>
          <p:cNvSpPr>
            <a:spLocks noGrp="1"/>
          </p:cNvSpPr>
          <p:nvPr>
            <p:ph idx="1"/>
          </p:nvPr>
        </p:nvSpPr>
        <p:spPr>
          <a:xfrm>
            <a:off x="838200" y="1624342"/>
            <a:ext cx="10515600" cy="4552621"/>
          </a:xfrm>
        </p:spPr>
        <p:txBody>
          <a:bodyPr/>
          <a:lstStyle/>
          <a:p>
            <a:endParaRPr lang="en-GB"/>
          </a:p>
        </p:txBody>
      </p:sp>
      <p:pic>
        <p:nvPicPr>
          <p:cNvPr id="5" name="Picture 2">
            <a:extLst>
              <a:ext uri="{FF2B5EF4-FFF2-40B4-BE49-F238E27FC236}">
                <a16:creationId xmlns:a16="http://schemas.microsoft.com/office/drawing/2014/main" id="{491E01AB-7007-ABA3-2E28-A0C3C2FDB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descr="Image result for wales nhs ambulance">
            <a:extLst>
              <a:ext uri="{FF2B5EF4-FFF2-40B4-BE49-F238E27FC236}">
                <a16:creationId xmlns:a16="http://schemas.microsoft.com/office/drawing/2014/main" id="{5AF07C7E-F4AE-6E24-5763-DFF0F3D959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091018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3D5D-EBFC-815A-2E84-F1898CD175E0}"/>
              </a:ext>
            </a:extLst>
          </p:cNvPr>
          <p:cNvSpPr>
            <a:spLocks noGrp="1"/>
          </p:cNvSpPr>
          <p:nvPr>
            <p:ph type="title"/>
          </p:nvPr>
        </p:nvSpPr>
        <p:spPr/>
        <p:txBody>
          <a:bodyPr/>
          <a:lstStyle/>
          <a:p>
            <a:r>
              <a:rPr lang="en-GB">
                <a:cs typeface="Calibri Light"/>
              </a:rPr>
              <a:t>The Mental Capacity Act 2005</a:t>
            </a:r>
            <a:endParaRPr lang="en-GB"/>
          </a:p>
        </p:txBody>
      </p:sp>
      <p:sp>
        <p:nvSpPr>
          <p:cNvPr id="3" name="Content Placeholder 2">
            <a:extLst>
              <a:ext uri="{FF2B5EF4-FFF2-40B4-BE49-F238E27FC236}">
                <a16:creationId xmlns:a16="http://schemas.microsoft.com/office/drawing/2014/main" id="{E3EC69FB-043A-EF69-FD3D-BBCFCD7ECE1F}"/>
              </a:ext>
            </a:extLst>
          </p:cNvPr>
          <p:cNvSpPr>
            <a:spLocks noGrp="1"/>
          </p:cNvSpPr>
          <p:nvPr>
            <p:ph idx="1"/>
          </p:nvPr>
        </p:nvSpPr>
        <p:spPr>
          <a:xfrm>
            <a:off x="838200" y="1509324"/>
            <a:ext cx="10515600" cy="4667639"/>
          </a:xfrm>
        </p:spPr>
        <p:txBody>
          <a:bodyPr vert="horz" lIns="91440" tIns="45720" rIns="91440" bIns="45720" rtlCol="0" anchor="t">
            <a:normAutofit lnSpcReduction="10000"/>
          </a:bodyPr>
          <a:lstStyle/>
          <a:p>
            <a:r>
              <a:rPr lang="en-GB">
                <a:cs typeface="Calibri"/>
              </a:rPr>
              <a:t>Used if a person is incapable of making a decision and requires care for any other reason, such as a medical condition </a:t>
            </a:r>
          </a:p>
          <a:p>
            <a:r>
              <a:rPr lang="en-GB">
                <a:ea typeface="+mn-lt"/>
                <a:cs typeface="+mn-lt"/>
              </a:rPr>
              <a:t>The Mental Capacity Act (MCA) is designed to protect and empower people who may lack the mental capacity to make their own decisions about their care and treatment. It applies to people aged 16 and over.</a:t>
            </a:r>
            <a:endParaRPr lang="en-GB">
              <a:cs typeface="Calibri"/>
            </a:endParaRPr>
          </a:p>
          <a:p>
            <a:r>
              <a:rPr lang="en-GB">
                <a:ea typeface="+mn-lt"/>
                <a:cs typeface="+mn-lt"/>
              </a:rPr>
              <a:t>It covers decisions about day-to-day things or serious life-changing decisions. Examples of people who may lack capacity include those with:</a:t>
            </a:r>
            <a:endParaRPr lang="en-GB"/>
          </a:p>
          <a:p>
            <a:r>
              <a:rPr lang="en-GB">
                <a:ea typeface="+mn-lt"/>
                <a:cs typeface="+mn-lt"/>
              </a:rPr>
              <a:t>Dementia / Severe learning disabilities / Brain injury / mental health illness / stroke / unconsciousness caused by an anaesthetic or sudden accident</a:t>
            </a:r>
            <a:endParaRPr lang="en-GB">
              <a:cs typeface="Calibri"/>
            </a:endParaRPr>
          </a:p>
          <a:p>
            <a:endParaRPr lang="en-GB">
              <a:cs typeface="Calibri"/>
            </a:endParaRPr>
          </a:p>
        </p:txBody>
      </p:sp>
    </p:spTree>
    <p:extLst>
      <p:ext uri="{BB962C8B-B14F-4D97-AF65-F5344CB8AC3E}">
        <p14:creationId xmlns:p14="http://schemas.microsoft.com/office/powerpoint/2010/main" val="4238353403"/>
      </p:ext>
    </p:extLst>
  </p:cSld>
  <p:clrMapOvr>
    <a:masterClrMapping/>
  </p:clrMapOvr>
  <p:transition spd="slow">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9388-147B-1085-759E-CC0F78B86D41}"/>
              </a:ext>
            </a:extLst>
          </p:cNvPr>
          <p:cNvSpPr>
            <a:spLocks noGrp="1"/>
          </p:cNvSpPr>
          <p:nvPr>
            <p:ph type="title"/>
          </p:nvPr>
        </p:nvSpPr>
        <p:spPr/>
        <p:txBody>
          <a:bodyPr/>
          <a:lstStyle/>
          <a:p>
            <a:r>
              <a:rPr lang="en-GB">
                <a:cs typeface="Calibri Light"/>
              </a:rPr>
              <a:t>5 Principles of the MCA</a:t>
            </a:r>
            <a:endParaRPr lang="en-GB"/>
          </a:p>
        </p:txBody>
      </p:sp>
      <p:sp>
        <p:nvSpPr>
          <p:cNvPr id="3" name="Content Placeholder 2">
            <a:extLst>
              <a:ext uri="{FF2B5EF4-FFF2-40B4-BE49-F238E27FC236}">
                <a16:creationId xmlns:a16="http://schemas.microsoft.com/office/drawing/2014/main" id="{A86DABA7-AC04-D834-1B9A-35FCE4A80473}"/>
              </a:ext>
            </a:extLst>
          </p:cNvPr>
          <p:cNvSpPr>
            <a:spLocks noGrp="1"/>
          </p:cNvSpPr>
          <p:nvPr>
            <p:ph idx="1"/>
          </p:nvPr>
        </p:nvSpPr>
        <p:spPr>
          <a:xfrm>
            <a:off x="838200" y="1538078"/>
            <a:ext cx="10515600" cy="4638885"/>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Officers must  assume that a person  have capacity unless it  can be established that they lack</a:t>
            </a:r>
            <a:endParaRPr lang="en-US">
              <a:ea typeface="+mn-lt"/>
              <a:cs typeface="+mn-lt"/>
            </a:endParaRPr>
          </a:p>
          <a:p>
            <a:pPr>
              <a:lnSpc>
                <a:spcPct val="100000"/>
              </a:lnSpc>
              <a:spcBef>
                <a:spcPts val="0"/>
              </a:spcBef>
            </a:pPr>
            <a:r>
              <a:rPr lang="en-GB">
                <a:ea typeface="+mn-lt"/>
                <a:cs typeface="+mn-lt"/>
              </a:rPr>
              <a:t>Officers should not treat a person who is unable to make a decision unless they have taken all practicable steps to help that person to do  so  without success.</a:t>
            </a:r>
            <a:endParaRPr lang="en-US">
              <a:ea typeface="+mn-lt"/>
              <a:cs typeface="+mn-lt"/>
            </a:endParaRPr>
          </a:p>
          <a:p>
            <a:pPr>
              <a:lnSpc>
                <a:spcPct val="100000"/>
              </a:lnSpc>
              <a:spcBef>
                <a:spcPts val="0"/>
              </a:spcBef>
            </a:pPr>
            <a:r>
              <a:rPr lang="en-GB">
                <a:ea typeface="+mn-lt"/>
                <a:cs typeface="+mn-lt"/>
              </a:rPr>
              <a:t>Officers should not treat a person as unable to make a decision </a:t>
            </a:r>
            <a:r>
              <a:rPr lang="en-GB" b="1">
                <a:ea typeface="+mn-lt"/>
                <a:cs typeface="+mn-lt"/>
              </a:rPr>
              <a:t>merely because </a:t>
            </a:r>
            <a:r>
              <a:rPr lang="en-GB">
                <a:ea typeface="+mn-lt"/>
                <a:cs typeface="+mn-lt"/>
              </a:rPr>
              <a:t>they make an unwise decision</a:t>
            </a:r>
            <a:endParaRPr lang="en-US">
              <a:ea typeface="+mn-lt"/>
              <a:cs typeface="+mn-lt"/>
            </a:endParaRPr>
          </a:p>
          <a:p>
            <a:pPr>
              <a:lnSpc>
                <a:spcPct val="100000"/>
              </a:lnSpc>
              <a:spcBef>
                <a:spcPts val="0"/>
              </a:spcBef>
            </a:pPr>
            <a:r>
              <a:rPr lang="en-GB">
                <a:ea typeface="+mn-lt"/>
                <a:cs typeface="+mn-lt"/>
              </a:rPr>
              <a:t>Officers should Act or Make decisions, under this Act for, or on behalf of, a person who lacks capacity must be done, in their </a:t>
            </a:r>
            <a:r>
              <a:rPr lang="en-GB" b="1">
                <a:ea typeface="+mn-lt"/>
                <a:cs typeface="+mn-lt"/>
              </a:rPr>
              <a:t>best interests</a:t>
            </a:r>
            <a:r>
              <a:rPr lang="en-GB">
                <a:ea typeface="+mn-lt"/>
                <a:cs typeface="+mn-lt"/>
              </a:rPr>
              <a:t>. S1 [5]</a:t>
            </a:r>
            <a:endParaRPr lang="en-US">
              <a:ea typeface="+mn-lt"/>
              <a:cs typeface="+mn-lt"/>
            </a:endParaRPr>
          </a:p>
          <a:p>
            <a:pPr>
              <a:lnSpc>
                <a:spcPct val="100000"/>
              </a:lnSpc>
              <a:spcBef>
                <a:spcPts val="0"/>
              </a:spcBef>
            </a:pPr>
            <a:r>
              <a:rPr lang="en-GB">
                <a:ea typeface="+mn-lt"/>
                <a:cs typeface="+mn-lt"/>
              </a:rPr>
              <a:t>Before acting or making a decision, officers must have regard to whether they can achieve the purpose for which it is needed as effectively in a way that is less restrictive of the person’s rights and freedom of action.</a:t>
            </a:r>
            <a:endParaRPr lang="en-US">
              <a:ea typeface="+mn-lt"/>
              <a:cs typeface="+mn-lt"/>
            </a:endParaRPr>
          </a:p>
          <a:p>
            <a:pPr>
              <a:lnSpc>
                <a:spcPct val="100000"/>
              </a:lnSpc>
              <a:spcBef>
                <a:spcPts val="0"/>
              </a:spcBef>
            </a:pPr>
            <a:endParaRPr lang="en-GB">
              <a:ea typeface="+mn-lt"/>
              <a:cs typeface="+mn-lt"/>
            </a:endParaRPr>
          </a:p>
          <a:p>
            <a:endParaRPr lang="en-GB">
              <a:cs typeface="Calibri"/>
            </a:endParaRPr>
          </a:p>
        </p:txBody>
      </p:sp>
    </p:spTree>
    <p:extLst>
      <p:ext uri="{BB962C8B-B14F-4D97-AF65-F5344CB8AC3E}">
        <p14:creationId xmlns:p14="http://schemas.microsoft.com/office/powerpoint/2010/main" val="3202516098"/>
      </p:ext>
    </p:extLst>
  </p:cSld>
  <p:clrMapOvr>
    <a:masterClrMapping/>
  </p:clrMapOvr>
  <p:transition spd="slow">
    <p:fad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0A03B-6164-ACDA-1FD0-364E616115E2}"/>
              </a:ext>
            </a:extLst>
          </p:cNvPr>
          <p:cNvSpPr>
            <a:spLocks noGrp="1"/>
          </p:cNvSpPr>
          <p:nvPr>
            <p:ph type="title"/>
          </p:nvPr>
        </p:nvSpPr>
        <p:spPr>
          <a:xfrm>
            <a:off x="572493" y="238539"/>
            <a:ext cx="11047274" cy="801812"/>
          </a:xfrm>
        </p:spPr>
        <p:txBody>
          <a:bodyPr anchor="b">
            <a:normAutofit/>
          </a:bodyPr>
          <a:lstStyle/>
          <a:p>
            <a:r>
              <a:rPr lang="en-GB" sz="3600">
                <a:ea typeface="+mj-lt"/>
                <a:cs typeface="+mj-lt"/>
              </a:rPr>
              <a:t>JUDGING MENTAL CAPACITY </a:t>
            </a:r>
            <a:endParaRPr lang="en-GB" sz="3600">
              <a:cs typeface="Calibri Light"/>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C4128-94A4-A25A-7B18-91F2A01524E9}"/>
              </a:ext>
            </a:extLst>
          </p:cNvPr>
          <p:cNvSpPr>
            <a:spLocks noGrp="1"/>
          </p:cNvSpPr>
          <p:nvPr>
            <p:ph idx="1"/>
          </p:nvPr>
        </p:nvSpPr>
        <p:spPr>
          <a:xfrm>
            <a:off x="572493" y="1812524"/>
            <a:ext cx="8093778" cy="4579247"/>
          </a:xfrm>
        </p:spPr>
        <p:txBody>
          <a:bodyPr vert="horz" lIns="91440" tIns="45720" rIns="91440" bIns="45720" rtlCol="0" anchor="t">
            <a:noAutofit/>
          </a:bodyPr>
          <a:lstStyle/>
          <a:p>
            <a:pPr marL="0" indent="0">
              <a:spcBef>
                <a:spcPts val="0"/>
              </a:spcBef>
              <a:buNone/>
            </a:pPr>
            <a:r>
              <a:rPr lang="en-GB" sz="2200">
                <a:ea typeface="+mn-lt"/>
                <a:cs typeface="+mn-lt"/>
              </a:rPr>
              <a:t>This inability to make decisions could be as a result of impairment of, or a disturbance in the functioning of, the mind or brain.</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It does not matter whether the impairment or disturbance is permanent or temporary.</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A lack of capacity cannot be established merely by reference to-</a:t>
            </a:r>
            <a:endParaRPr lang="en-US" sz="2200">
              <a:ea typeface="+mn-lt"/>
              <a:cs typeface="+mn-lt"/>
            </a:endParaRPr>
          </a:p>
          <a:p>
            <a:pPr>
              <a:spcBef>
                <a:spcPts val="0"/>
              </a:spcBef>
            </a:pPr>
            <a:r>
              <a:rPr lang="en-GB" sz="2200">
                <a:ea typeface="+mn-lt"/>
                <a:cs typeface="+mn-lt"/>
              </a:rPr>
              <a:t>[a] A persons age or appearance, or</a:t>
            </a:r>
            <a:endParaRPr lang="en-US" sz="2200">
              <a:ea typeface="+mn-lt"/>
              <a:cs typeface="+mn-lt"/>
            </a:endParaRPr>
          </a:p>
          <a:p>
            <a:pPr>
              <a:spcBef>
                <a:spcPts val="0"/>
              </a:spcBef>
            </a:pPr>
            <a:r>
              <a:rPr lang="en-GB" sz="2200">
                <a:ea typeface="+mn-lt"/>
                <a:cs typeface="+mn-lt"/>
              </a:rPr>
              <a:t>[b] A condition of his, or an aspect of his behaviour, which might lead others to make unjustified assumptions about his capacity.</a:t>
            </a:r>
            <a:endParaRPr lang="en-US" sz="2200">
              <a:ea typeface="+mn-lt"/>
              <a:cs typeface="+mn-lt"/>
            </a:endParaRPr>
          </a:p>
          <a:p>
            <a:pPr marL="0" indent="0">
              <a:spcBef>
                <a:spcPts val="0"/>
              </a:spcBef>
              <a:buNone/>
            </a:pPr>
            <a:r>
              <a:rPr lang="en-GB" sz="2200">
                <a:ea typeface="+mn-lt"/>
                <a:cs typeface="+mn-lt"/>
              </a:rPr>
              <a:t>In proceedings under this Act or any other enactment, any question whether a person lacks capacity within the meaning of the Act must be decided on the balance of probabilities.</a:t>
            </a:r>
            <a:endParaRPr lang="en-US" sz="2200">
              <a:ea typeface="+mn-lt"/>
              <a:cs typeface="+mn-lt"/>
            </a:endParaRPr>
          </a:p>
          <a:p>
            <a:pPr marL="0" indent="0">
              <a:spcBef>
                <a:spcPts val="0"/>
              </a:spcBef>
              <a:buNone/>
            </a:pPr>
            <a:endParaRPr lang="en-GB" sz="2200">
              <a:ea typeface="+mn-lt"/>
              <a:cs typeface="+mn-lt"/>
            </a:endParaRPr>
          </a:p>
          <a:p>
            <a:pPr marL="0" indent="0">
              <a:spcBef>
                <a:spcPts val="0"/>
              </a:spcBef>
              <a:buNone/>
            </a:pPr>
            <a:r>
              <a:rPr lang="en-GB" sz="2200">
                <a:ea typeface="+mn-lt"/>
                <a:cs typeface="+mn-lt"/>
              </a:rPr>
              <a:t>Not applicable to a person under 16.</a:t>
            </a:r>
            <a:endParaRPr lang="en-US" sz="2200">
              <a:ea typeface="+mn-lt"/>
              <a:cs typeface="+mn-lt"/>
            </a:endParaRPr>
          </a:p>
          <a:p>
            <a:pPr>
              <a:spcBef>
                <a:spcPts val="0"/>
              </a:spcBef>
            </a:pPr>
            <a:endParaRPr lang="en-GB" sz="2000">
              <a:ea typeface="+mn-lt"/>
              <a:cs typeface="+mn-lt"/>
            </a:endParaRPr>
          </a:p>
          <a:p>
            <a:endParaRPr lang="en-GB" sz="1700">
              <a:cs typeface="Calibri"/>
            </a:endParaRPr>
          </a:p>
        </p:txBody>
      </p:sp>
      <p:pic>
        <p:nvPicPr>
          <p:cNvPr id="5" name="Picture 4">
            <a:extLst>
              <a:ext uri="{FF2B5EF4-FFF2-40B4-BE49-F238E27FC236}">
                <a16:creationId xmlns:a16="http://schemas.microsoft.com/office/drawing/2014/main" id="{2B29602E-A37E-976B-25E9-950C76307DD1}"/>
              </a:ext>
            </a:extLst>
          </p:cNvPr>
          <p:cNvPicPr>
            <a:picLocks noChangeAspect="1"/>
          </p:cNvPicPr>
          <p:nvPr/>
        </p:nvPicPr>
        <p:blipFill rotWithShape="1">
          <a:blip r:embed="rId2"/>
          <a:srcRect l="22705" r="23180" b="2"/>
          <a:stretch/>
        </p:blipFill>
        <p:spPr>
          <a:xfrm>
            <a:off x="9070261" y="2093976"/>
            <a:ext cx="2546461" cy="4096512"/>
          </a:xfrm>
          <a:prstGeom prst="rect">
            <a:avLst/>
          </a:prstGeom>
        </p:spPr>
      </p:pic>
    </p:spTree>
    <p:extLst>
      <p:ext uri="{BB962C8B-B14F-4D97-AF65-F5344CB8AC3E}">
        <p14:creationId xmlns:p14="http://schemas.microsoft.com/office/powerpoint/2010/main" val="2609029606"/>
      </p:ext>
    </p:extLst>
  </p:cSld>
  <p:clrMapOvr>
    <a:masterClrMapping/>
  </p:clrMapOvr>
  <p:transition spd="slow">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a:ea typeface="ＭＳ Ｐゴシック" panose="020B0600070205080204" pitchFamily="34" charset="-128"/>
              </a:rPr>
              <a:t>Police Officer </a:t>
            </a:r>
          </a:p>
          <a:p>
            <a:pPr algn="ctr">
              <a:defRPr/>
            </a:pPr>
            <a:r>
              <a:rPr lang="en-GB" sz="2800" b="1" kern="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E00A3186-46A3-FCB1-503D-2421AF17D74A}"/>
              </a:ext>
            </a:extLst>
          </p:cNvPr>
          <p:cNvPicPr>
            <a:picLocks noChangeAspect="1"/>
          </p:cNvPicPr>
          <p:nvPr/>
        </p:nvPicPr>
        <p:blipFill>
          <a:blip r:embed="rId3"/>
          <a:stretch>
            <a:fillRect/>
          </a:stretch>
        </p:blipFill>
        <p:spPr>
          <a:xfrm>
            <a:off x="239843" y="5989617"/>
            <a:ext cx="1768251" cy="728169"/>
          </a:xfrm>
          <a:prstGeom prst="rect">
            <a:avLst/>
          </a:prstGeom>
        </p:spPr>
      </p:pic>
    </p:spTree>
    <p:extLst>
      <p:ext uri="{BB962C8B-B14F-4D97-AF65-F5344CB8AC3E}">
        <p14:creationId xmlns:p14="http://schemas.microsoft.com/office/powerpoint/2010/main" val="400383196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a:solidFill>
                  <a:schemeClr val="tx1"/>
                </a:solidFill>
                <a:ea typeface="ＭＳ Ｐゴシック" panose="020B0600070205080204" pitchFamily="34" charset="-128"/>
              </a:rPr>
              <a:t>This relates to whether a person has capacity </a:t>
            </a:r>
          </a:p>
          <a:p>
            <a:pPr algn="ctr"/>
            <a:r>
              <a:rPr lang="en-GB" altLang="en-US" sz="2800" b="1">
                <a:solidFill>
                  <a:schemeClr val="tx1"/>
                </a:solidFill>
                <a:ea typeface="ＭＳ Ｐゴシック" panose="020B0600070205080204" pitchFamily="34" charset="-128"/>
              </a:rPr>
              <a:t>A person CANNOT make a decision if the following persists:</a:t>
            </a:r>
            <a:endParaRPr lang="en-GB" sz="2800" b="1">
              <a:solidFill>
                <a:schemeClr val="tx1"/>
              </a:solidFill>
            </a:endParaRPr>
          </a:p>
          <a:p>
            <a:pPr algn="ctr"/>
            <a:endParaRPr lang="en-GB"/>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68F10A8-CAF3-4698-FE85-2BDFC5DD1ED0}"/>
              </a:ext>
            </a:extLst>
          </p:cNvPr>
          <p:cNvPicPr>
            <a:picLocks noChangeAspect="1"/>
          </p:cNvPicPr>
          <p:nvPr/>
        </p:nvPicPr>
        <p:blipFill>
          <a:blip r:embed="rId8"/>
          <a:stretch>
            <a:fillRect/>
          </a:stretch>
        </p:blipFill>
        <p:spPr>
          <a:xfrm>
            <a:off x="179882" y="5970045"/>
            <a:ext cx="1909543" cy="747742"/>
          </a:xfrm>
          <a:prstGeom prst="rect">
            <a:avLst/>
          </a:prstGeom>
        </p:spPr>
      </p:pic>
    </p:spTree>
    <p:extLst>
      <p:ext uri="{BB962C8B-B14F-4D97-AF65-F5344CB8AC3E}">
        <p14:creationId xmlns:p14="http://schemas.microsoft.com/office/powerpoint/2010/main" val="252304178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1991" y="346650"/>
            <a:ext cx="1110807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Restraint with Person Suffering Mental Disorder </a:t>
            </a:r>
          </a:p>
        </p:txBody>
      </p:sp>
      <p:graphicFrame>
        <p:nvGraphicFramePr>
          <p:cNvPr id="2" name="Diagram 1">
            <a:extLst>
              <a:ext uri="{FF2B5EF4-FFF2-40B4-BE49-F238E27FC236}">
                <a16:creationId xmlns:a16="http://schemas.microsoft.com/office/drawing/2014/main" id="{E24DE4E7-811C-4AE3-AD19-A6C0BB0C5B3A}"/>
              </a:ext>
            </a:extLst>
          </p:cNvPr>
          <p:cNvGraphicFramePr/>
          <p:nvPr>
            <p:extLst>
              <p:ext uri="{D42A27DB-BD31-4B8C-83A1-F6EECF244321}">
                <p14:modId xmlns:p14="http://schemas.microsoft.com/office/powerpoint/2010/main" val="118263019"/>
              </p:ext>
            </p:extLst>
          </p:nvPr>
        </p:nvGraphicFramePr>
        <p:xfrm>
          <a:off x="901350" y="821103"/>
          <a:ext cx="10389300" cy="5893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E656E81-F356-6C10-B6B7-FBD27FB6C6F9}"/>
              </a:ext>
            </a:extLst>
          </p:cNvPr>
          <p:cNvPicPr>
            <a:picLocks noChangeAspect="1"/>
          </p:cNvPicPr>
          <p:nvPr/>
        </p:nvPicPr>
        <p:blipFill>
          <a:blip r:embed="rId8"/>
          <a:stretch>
            <a:fillRect/>
          </a:stretch>
        </p:blipFill>
        <p:spPr>
          <a:xfrm>
            <a:off x="149902" y="6036897"/>
            <a:ext cx="1843789" cy="677237"/>
          </a:xfrm>
          <a:prstGeom prst="rect">
            <a:avLst/>
          </a:prstGeom>
        </p:spPr>
      </p:pic>
    </p:spTree>
    <p:extLst>
      <p:ext uri="{BB962C8B-B14F-4D97-AF65-F5344CB8AC3E}">
        <p14:creationId xmlns:p14="http://schemas.microsoft.com/office/powerpoint/2010/main" val="119130001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299A12B-21E4-405B-9DF3-89CFA2ABD8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DC396CA-1105-466B-8D18-C27C58D172E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75D909D-0AE2-43F2-B057-1551DF872D6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D27D3A9-A71C-4FB3-B539-CC1B3B92146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A0C2E134-F289-44B1-8C1A-5768AF18C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8905-5198-A45B-64DE-0CADDC1590D1}"/>
              </a:ext>
            </a:extLst>
          </p:cNvPr>
          <p:cNvSpPr>
            <a:spLocks noGrp="1"/>
          </p:cNvSpPr>
          <p:nvPr>
            <p:ph type="title"/>
          </p:nvPr>
        </p:nvSpPr>
        <p:spPr/>
        <p:txBody>
          <a:bodyPr/>
          <a:lstStyle/>
          <a:p>
            <a:r>
              <a:rPr lang="en-GB">
                <a:cs typeface="Calibri Light"/>
              </a:rPr>
              <a:t>Golden Gate Story </a:t>
            </a:r>
            <a:endParaRPr lang="en-GB"/>
          </a:p>
        </p:txBody>
      </p:sp>
      <p:pic>
        <p:nvPicPr>
          <p:cNvPr id="4" name="Picture 4">
            <a:extLst>
              <a:ext uri="{FF2B5EF4-FFF2-40B4-BE49-F238E27FC236}">
                <a16:creationId xmlns:a16="http://schemas.microsoft.com/office/drawing/2014/main" id="{1E5C07B0-CFC2-2C4E-5B62-B39D274CB585}"/>
              </a:ext>
            </a:extLst>
          </p:cNvPr>
          <p:cNvPicPr>
            <a:picLocks noGrp="1" noChangeAspect="1"/>
          </p:cNvPicPr>
          <p:nvPr>
            <p:ph idx="1"/>
          </p:nvPr>
        </p:nvPicPr>
        <p:blipFill>
          <a:blip r:embed="rId3"/>
          <a:stretch>
            <a:fillRect/>
          </a:stretch>
        </p:blipFill>
        <p:spPr>
          <a:xfrm>
            <a:off x="2823167" y="1825625"/>
            <a:ext cx="6545666" cy="4351338"/>
          </a:xfrm>
        </p:spPr>
      </p:pic>
    </p:spTree>
    <p:extLst>
      <p:ext uri="{BB962C8B-B14F-4D97-AF65-F5344CB8AC3E}">
        <p14:creationId xmlns:p14="http://schemas.microsoft.com/office/powerpoint/2010/main" val="2897918136"/>
      </p:ext>
    </p:extLst>
  </p:cSld>
  <p:clrMapOvr>
    <a:masterClrMapping/>
  </p:clrMapOvr>
  <p:transition spd="slow">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81CC-5B40-32DA-DE0D-C4216BD55E01}"/>
              </a:ext>
            </a:extLst>
          </p:cNvPr>
          <p:cNvSpPr>
            <a:spLocks noGrp="1"/>
          </p:cNvSpPr>
          <p:nvPr>
            <p:ph type="title"/>
          </p:nvPr>
        </p:nvSpPr>
        <p:spPr/>
        <p:txBody>
          <a:bodyPr/>
          <a:lstStyle/>
          <a:p>
            <a:r>
              <a:rPr lang="en-GB">
                <a:cs typeface="Calibri Light"/>
              </a:rPr>
              <a:t>Further Reading – Police  </a:t>
            </a:r>
            <a:endParaRPr lang="en-GB"/>
          </a:p>
        </p:txBody>
      </p:sp>
      <p:sp>
        <p:nvSpPr>
          <p:cNvPr id="3" name="Content Placeholder 2">
            <a:extLst>
              <a:ext uri="{FF2B5EF4-FFF2-40B4-BE49-F238E27FC236}">
                <a16:creationId xmlns:a16="http://schemas.microsoft.com/office/drawing/2014/main" id="{DFDFD72D-ADB8-0E0A-F127-192A20DCAD17}"/>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https://www.mind.org.uk/media-a/2116/2013-12-03-mind_police_final_web.pdf</a:t>
            </a:r>
            <a:endParaRPr lang="en-GB" dirty="0">
              <a:ea typeface="+mn-lt"/>
              <a:cs typeface="+mn-lt"/>
            </a:endParaRPr>
          </a:p>
          <a:p>
            <a:endParaRPr lang="en-GB" dirty="0">
              <a:ea typeface="+mn-lt"/>
              <a:cs typeface="+mn-lt"/>
            </a:endParaRPr>
          </a:p>
          <a:p>
            <a:r>
              <a:rPr lang="en-GB" dirty="0">
                <a:ea typeface="+mn-lt"/>
                <a:cs typeface="+mn-lt"/>
              </a:rPr>
              <a:t>Oscar kilo webpage</a:t>
            </a:r>
          </a:p>
          <a:p>
            <a:r>
              <a:rPr lang="en-GB" dirty="0">
                <a:ea typeface="+mn-lt"/>
                <a:cs typeface="+mn-lt"/>
              </a:rPr>
              <a:t>MIND</a:t>
            </a:r>
          </a:p>
          <a:p>
            <a:r>
              <a:rPr lang="en-GB" dirty="0">
                <a:ea typeface="+mn-lt"/>
                <a:cs typeface="+mn-lt"/>
              </a:rPr>
              <a:t>College of Policing</a:t>
            </a:r>
          </a:p>
          <a:p>
            <a:endParaRPr lang="en-GB" dirty="0">
              <a:ea typeface="+mn-lt"/>
              <a:cs typeface="+mn-lt"/>
            </a:endParaRPr>
          </a:p>
        </p:txBody>
      </p:sp>
      <p:pic>
        <p:nvPicPr>
          <p:cNvPr id="4" name="Graphic 4" descr="Storytelling with solid fill">
            <a:extLst>
              <a:ext uri="{FF2B5EF4-FFF2-40B4-BE49-F238E27FC236}">
                <a16:creationId xmlns:a16="http://schemas.microsoft.com/office/drawing/2014/main" id="{95C1CFC9-22FA-25E2-BB2F-4A899E8C9D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0800" y="657578"/>
            <a:ext cx="914400" cy="914400"/>
          </a:xfrm>
          <a:prstGeom prst="rect">
            <a:avLst/>
          </a:prstGeom>
        </p:spPr>
      </p:pic>
    </p:spTree>
    <p:extLst>
      <p:ext uri="{BB962C8B-B14F-4D97-AF65-F5344CB8AC3E}">
        <p14:creationId xmlns:p14="http://schemas.microsoft.com/office/powerpoint/2010/main" val="761261343"/>
      </p:ext>
    </p:extLst>
  </p:cSld>
  <p:clrMapOvr>
    <a:masterClrMapping/>
  </p:clrMapOvr>
  <p:transition spd="slow">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9AA4-8AD6-4055-F822-733E750CA130}"/>
              </a:ext>
            </a:extLst>
          </p:cNvPr>
          <p:cNvSpPr>
            <a:spLocks noGrp="1"/>
          </p:cNvSpPr>
          <p:nvPr>
            <p:ph type="title"/>
          </p:nvPr>
        </p:nvSpPr>
        <p:spPr/>
        <p:txBody>
          <a:bodyPr/>
          <a:lstStyle/>
          <a:p>
            <a:r>
              <a:rPr lang="en-GB">
                <a:cs typeface="Calibri Light"/>
              </a:rPr>
              <a:t>Self-harm</a:t>
            </a:r>
            <a:endParaRPr lang="en-GB"/>
          </a:p>
        </p:txBody>
      </p:sp>
      <p:pic>
        <p:nvPicPr>
          <p:cNvPr id="4" name="Picture 4" descr="A picture containing text&#10;&#10;Description automatically generated">
            <a:extLst>
              <a:ext uri="{FF2B5EF4-FFF2-40B4-BE49-F238E27FC236}">
                <a16:creationId xmlns:a16="http://schemas.microsoft.com/office/drawing/2014/main" id="{F7B8A035-B5E2-61E1-F218-AF62221D2555}"/>
              </a:ext>
            </a:extLst>
          </p:cNvPr>
          <p:cNvPicPr>
            <a:picLocks noGrp="1" noChangeAspect="1"/>
          </p:cNvPicPr>
          <p:nvPr>
            <p:ph idx="1"/>
          </p:nvPr>
        </p:nvPicPr>
        <p:blipFill>
          <a:blip r:embed="rId2"/>
          <a:stretch>
            <a:fillRect/>
          </a:stretch>
        </p:blipFill>
        <p:spPr>
          <a:xfrm>
            <a:off x="2193172" y="1825625"/>
            <a:ext cx="7805655" cy="4351338"/>
          </a:xfrm>
        </p:spPr>
      </p:pic>
    </p:spTree>
    <p:extLst>
      <p:ext uri="{BB962C8B-B14F-4D97-AF65-F5344CB8AC3E}">
        <p14:creationId xmlns:p14="http://schemas.microsoft.com/office/powerpoint/2010/main" val="2404704613"/>
      </p:ext>
    </p:extLst>
  </p:cSld>
  <p:clrMapOvr>
    <a:masterClrMapping/>
  </p:clrMapOvr>
  <p:transition spd="slow">
    <p:fade/>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9C2D7-5B87-F8DC-2B9F-8618FED961C2}"/>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Self harm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7E25D-B3AB-651D-3C14-872918203B6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Deliberate injury to oneself, typically as a manifestation of a psychological or psychiatric disorder.</a:t>
            </a:r>
            <a:endParaRPr lang="en-GB">
              <a:cs typeface="Calibri" panose="020F0502020204030204"/>
            </a:endParaRPr>
          </a:p>
          <a:p>
            <a:pPr marL="0" indent="0">
              <a:buNone/>
            </a:pPr>
            <a:endParaRPr lang="en-GB">
              <a:cs typeface="Calibri" panose="020F0502020204030204"/>
            </a:endParaRPr>
          </a:p>
          <a:p>
            <a:r>
              <a:rPr lang="en-GB">
                <a:ea typeface="+mn-lt"/>
                <a:cs typeface="+mn-lt"/>
              </a:rPr>
              <a:t>The above phenomenon has previously been described as self-mutilation, self-harm, cutting and para-suicide</a:t>
            </a:r>
            <a:endParaRPr lang="en-GB">
              <a:cs typeface="Calibri"/>
            </a:endParaRPr>
          </a:p>
          <a:p>
            <a:pPr marL="0" indent="0">
              <a:buNone/>
            </a:pPr>
            <a:endParaRPr lang="en-GB">
              <a:cs typeface="Calibri"/>
            </a:endParaRPr>
          </a:p>
          <a:p>
            <a:r>
              <a:rPr lang="en-GB">
                <a:ea typeface="+mn-lt"/>
                <a:cs typeface="+mn-lt"/>
              </a:rPr>
              <a:t>The large majority of people who indulge in deliberate self-harm do not have suicidal intentions and also they are not at risk for suicide, at this stage</a:t>
            </a:r>
            <a:endParaRPr lang="en-GB"/>
          </a:p>
          <a:p>
            <a:endParaRPr lang="en-GB">
              <a:cs typeface="Calibri"/>
            </a:endParaRPr>
          </a:p>
        </p:txBody>
      </p:sp>
    </p:spTree>
    <p:extLst>
      <p:ext uri="{BB962C8B-B14F-4D97-AF65-F5344CB8AC3E}">
        <p14:creationId xmlns:p14="http://schemas.microsoft.com/office/powerpoint/2010/main" val="1939472539"/>
      </p:ext>
    </p:extLst>
  </p:cSld>
  <p:clrMapOvr>
    <a:masterClrMapping/>
  </p:clrMapOvr>
  <p:transition spd="slow">
    <p:fade/>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9E502-5439-48D4-8BF8-458122717860}"/>
              </a:ext>
            </a:extLst>
          </p:cNvPr>
          <p:cNvSpPr>
            <a:spLocks noGrp="1"/>
          </p:cNvSpPr>
          <p:nvPr>
            <p:ph type="title"/>
          </p:nvPr>
        </p:nvSpPr>
        <p:spPr>
          <a:xfrm>
            <a:off x="1188069" y="381935"/>
            <a:ext cx="9356106" cy="1200329"/>
          </a:xfrm>
        </p:spPr>
        <p:txBody>
          <a:bodyPr anchor="t">
            <a:normAutofit/>
          </a:bodyPr>
          <a:lstStyle/>
          <a:p>
            <a:r>
              <a:rPr lang="en-GB" sz="4000">
                <a:cs typeface="Calibri Light"/>
              </a:rPr>
              <a:t>Self Harm Acts</a:t>
            </a:r>
            <a:endParaRPr lang="en-US" sz="4000">
              <a:cs typeface="Calibri Light"/>
            </a:endParaRP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F20625-216E-3B40-C824-979E0E243867}"/>
              </a:ext>
            </a:extLst>
          </p:cNvPr>
          <p:cNvGraphicFramePr>
            <a:graphicFrameLocks noGrp="1"/>
          </p:cNvGraphicFramePr>
          <p:nvPr>
            <p:ph idx="1"/>
            <p:extLst>
              <p:ext uri="{D42A27DB-BD31-4B8C-83A1-F6EECF244321}">
                <p14:modId xmlns:p14="http://schemas.microsoft.com/office/powerpoint/2010/main" val="2905597912"/>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965689"/>
      </p:ext>
    </p:extLst>
  </p:cSld>
  <p:clrMapOvr>
    <a:masterClrMapping/>
  </p:clrMapOvr>
  <p:transition spd="slow">
    <p:fade/>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40B1A-9765-C4A0-956C-73991B77D400}"/>
              </a:ext>
            </a:extLst>
          </p:cNvPr>
          <p:cNvSpPr>
            <a:spLocks noGrp="1"/>
          </p:cNvSpPr>
          <p:nvPr>
            <p:ph type="title"/>
          </p:nvPr>
        </p:nvSpPr>
        <p:spPr>
          <a:xfrm>
            <a:off x="6513788" y="365125"/>
            <a:ext cx="4840010" cy="1807305"/>
          </a:xfrm>
        </p:spPr>
        <p:txBody>
          <a:bodyPr>
            <a:normAutofit/>
          </a:bodyPr>
          <a:lstStyle/>
          <a:p>
            <a:r>
              <a:rPr lang="en-GB">
                <a:cs typeface="Calibri Light"/>
              </a:rPr>
              <a:t>Why?</a:t>
            </a:r>
            <a:endParaRPr lang="en-GB"/>
          </a:p>
        </p:txBody>
      </p:sp>
      <p:pic>
        <p:nvPicPr>
          <p:cNvPr id="5" name="Picture 4" descr="Closeup of a telephone on top of a table">
            <a:extLst>
              <a:ext uri="{FF2B5EF4-FFF2-40B4-BE49-F238E27FC236}">
                <a16:creationId xmlns:a16="http://schemas.microsoft.com/office/drawing/2014/main" id="{B9931690-66C1-9F7E-C69B-72017A73AF9A}"/>
              </a:ext>
            </a:extLst>
          </p:cNvPr>
          <p:cNvPicPr>
            <a:picLocks noChangeAspect="1"/>
          </p:cNvPicPr>
          <p:nvPr/>
        </p:nvPicPr>
        <p:blipFill rotWithShape="1">
          <a:blip r:embed="rId2"/>
          <a:srcRect l="12648" r="27823"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050A207-F273-A0B9-1B00-53B915936083}"/>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2400" dirty="0">
                <a:ea typeface="+mn-lt"/>
                <a:cs typeface="+mn-lt"/>
              </a:rPr>
              <a:t>The need to feel in control</a:t>
            </a:r>
            <a:endParaRPr lang="en-GB" sz="2400" dirty="0"/>
          </a:p>
          <a:p>
            <a:r>
              <a:rPr lang="en-GB" sz="2400" dirty="0">
                <a:ea typeface="+mn-lt"/>
                <a:cs typeface="+mn-lt"/>
              </a:rPr>
              <a:t>The need to find release from feelings or emotional distress</a:t>
            </a:r>
            <a:endParaRPr lang="en-GB" sz="2400" dirty="0"/>
          </a:p>
          <a:p>
            <a:r>
              <a:rPr lang="en-GB" sz="2400" dirty="0">
                <a:ea typeface="+mn-lt"/>
                <a:cs typeface="+mn-lt"/>
              </a:rPr>
              <a:t>It makes the person temporarily ‘feel better’ or able to cope</a:t>
            </a:r>
            <a:endParaRPr lang="en-GB" sz="2400" dirty="0"/>
          </a:p>
          <a:p>
            <a:r>
              <a:rPr lang="en-GB" sz="2400" dirty="0">
                <a:ea typeface="+mn-lt"/>
                <a:cs typeface="+mn-lt"/>
              </a:rPr>
              <a:t>Self-punishment and atonement</a:t>
            </a:r>
            <a:endParaRPr lang="en-GB" sz="2400" dirty="0"/>
          </a:p>
          <a:p>
            <a:r>
              <a:rPr lang="en-GB" sz="2400" dirty="0">
                <a:ea typeface="+mn-lt"/>
                <a:cs typeface="+mn-lt"/>
              </a:rPr>
              <a:t>A form of communication</a:t>
            </a:r>
            <a:endParaRPr lang="en-GB" sz="2400" dirty="0"/>
          </a:p>
          <a:p>
            <a:endParaRPr lang="en-GB" sz="1700" dirty="0">
              <a:cs typeface="Calibri"/>
            </a:endParaRPr>
          </a:p>
        </p:txBody>
      </p:sp>
    </p:spTree>
    <p:extLst>
      <p:ext uri="{BB962C8B-B14F-4D97-AF65-F5344CB8AC3E}">
        <p14:creationId xmlns:p14="http://schemas.microsoft.com/office/powerpoint/2010/main" val="3201595368"/>
      </p:ext>
    </p:extLst>
  </p:cSld>
  <p:clrMapOvr>
    <a:masterClrMapping/>
  </p:clrMapOvr>
  <p:transition spd="slow">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9C4E-725F-D4B4-003C-6D3A9EFD4548}"/>
              </a:ext>
            </a:extLst>
          </p:cNvPr>
          <p:cNvSpPr>
            <a:spLocks noGrp="1"/>
          </p:cNvSpPr>
          <p:nvPr>
            <p:ph type="title"/>
          </p:nvPr>
        </p:nvSpPr>
        <p:spPr/>
        <p:txBody>
          <a:bodyPr/>
          <a:lstStyle/>
          <a:p>
            <a:r>
              <a:rPr lang="en-GB">
                <a:cs typeface="Calibri Light"/>
              </a:rPr>
              <a:t>Cycle</a:t>
            </a:r>
            <a:endParaRPr lang="en-GB"/>
          </a:p>
        </p:txBody>
      </p:sp>
      <p:pic>
        <p:nvPicPr>
          <p:cNvPr id="4" name="Picture 4" descr="A picture containing text, sign&#10;&#10;Description automatically generated">
            <a:extLst>
              <a:ext uri="{FF2B5EF4-FFF2-40B4-BE49-F238E27FC236}">
                <a16:creationId xmlns:a16="http://schemas.microsoft.com/office/drawing/2014/main" id="{C37B8CB0-E3EE-7244-4A46-4320C2A9B884}"/>
              </a:ext>
            </a:extLst>
          </p:cNvPr>
          <p:cNvPicPr>
            <a:picLocks noGrp="1" noChangeAspect="1"/>
          </p:cNvPicPr>
          <p:nvPr>
            <p:ph idx="1"/>
          </p:nvPr>
        </p:nvPicPr>
        <p:blipFill>
          <a:blip r:embed="rId2"/>
          <a:stretch>
            <a:fillRect/>
          </a:stretch>
        </p:blipFill>
        <p:spPr>
          <a:xfrm>
            <a:off x="838200" y="1319134"/>
            <a:ext cx="10134599" cy="4857829"/>
          </a:xfrm>
        </p:spPr>
      </p:pic>
    </p:spTree>
    <p:extLst>
      <p:ext uri="{BB962C8B-B14F-4D97-AF65-F5344CB8AC3E}">
        <p14:creationId xmlns:p14="http://schemas.microsoft.com/office/powerpoint/2010/main" val="2994733202"/>
      </p:ext>
    </p:extLst>
  </p:cSld>
  <p:clrMapOvr>
    <a:masterClrMapping/>
  </p:clrMapOvr>
  <p:transition spd="slow">
    <p:fade/>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D8D3B-C6C5-4B80-E6CD-F7139A6F13C4}"/>
              </a:ext>
            </a:extLst>
          </p:cNvPr>
          <p:cNvSpPr>
            <a:spLocks noGrp="1"/>
          </p:cNvSpPr>
          <p:nvPr>
            <p:ph type="title"/>
          </p:nvPr>
        </p:nvSpPr>
        <p:spPr>
          <a:xfrm>
            <a:off x="686834" y="1153572"/>
            <a:ext cx="3200400" cy="4461163"/>
          </a:xfrm>
        </p:spPr>
        <p:txBody>
          <a:bodyPr>
            <a:normAutofit/>
          </a:bodyPr>
          <a:lstStyle/>
          <a:p>
            <a:r>
              <a:rPr lang="en-GB">
                <a:solidFill>
                  <a:srgbClr val="FFFFFF"/>
                </a:solidFill>
              </a:rPr>
              <a:t>HELP!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4D79FA-5F9A-E8D7-1827-51D8F4DD8A4F}"/>
              </a:ext>
            </a:extLst>
          </p:cNvPr>
          <p:cNvSpPr>
            <a:spLocks noGrp="1"/>
          </p:cNvSpPr>
          <p:nvPr>
            <p:ph idx="1"/>
          </p:nvPr>
        </p:nvSpPr>
        <p:spPr>
          <a:xfrm>
            <a:off x="4447308" y="591344"/>
            <a:ext cx="6906491" cy="5585619"/>
          </a:xfrm>
        </p:spPr>
        <p:txBody>
          <a:bodyPr anchor="ctr">
            <a:normAutofit/>
          </a:bodyPr>
          <a:lstStyle/>
          <a:p>
            <a:r>
              <a:rPr kumimoji="0" lang="en-GB" b="0" i="0" u="none" strike="noStrike" kern="1200" cap="none" spc="0" normalizeH="0" baseline="0" noProof="0" dirty="0">
                <a:ln>
                  <a:noFill/>
                </a:ln>
                <a:effectLst/>
                <a:uLnTx/>
                <a:uFillTx/>
                <a:latin typeface="Calibri"/>
                <a:ea typeface="+mn-ea"/>
                <a:cs typeface="+mn-cs"/>
              </a:rPr>
              <a:t>Internet</a:t>
            </a:r>
            <a:endParaRPr kumimoji="0" lang="en-GB" b="1" i="0" u="none" strike="noStrike" kern="1200" cap="none" spc="0" normalizeH="0" baseline="0" noProof="0" dirty="0">
              <a:ln>
                <a:noFill/>
              </a:ln>
              <a:effectLst/>
              <a:uLnTx/>
              <a:uFillTx/>
              <a:latin typeface="Calibri"/>
              <a:ea typeface="+mn-ea"/>
              <a:cs typeface="+mn-cs"/>
            </a:endParaRPr>
          </a:p>
          <a:p>
            <a:r>
              <a:rPr kumimoji="0" lang="en-GB" b="0" i="0" u="none" strike="noStrike" kern="1200" cap="none" spc="0" normalizeH="0" baseline="0" noProof="0" dirty="0">
                <a:ln>
                  <a:noFill/>
                </a:ln>
                <a:effectLst/>
                <a:uLnTx/>
                <a:uFillTx/>
                <a:latin typeface="Calibri"/>
                <a:ea typeface="+mn-ea"/>
                <a:cs typeface="+mn-cs"/>
              </a:rPr>
              <a:t>76%</a:t>
            </a:r>
          </a:p>
          <a:p>
            <a:r>
              <a:rPr lang="en-GB" dirty="0">
                <a:latin typeface="Calibri"/>
              </a:rPr>
              <a:t>Friends</a:t>
            </a:r>
          </a:p>
          <a:p>
            <a:r>
              <a:rPr kumimoji="0" lang="en-GB" b="0" i="0" u="none" strike="noStrike" kern="1200" cap="none" spc="0" normalizeH="0" baseline="0" noProof="0" dirty="0">
                <a:ln>
                  <a:noFill/>
                </a:ln>
                <a:effectLst/>
                <a:uLnTx/>
                <a:uFillTx/>
                <a:latin typeface="Calibri"/>
                <a:ea typeface="+mn-ea"/>
                <a:cs typeface="+mn-cs"/>
              </a:rPr>
              <a:t>61%</a:t>
            </a:r>
          </a:p>
          <a:p>
            <a:r>
              <a:rPr kumimoji="0" lang="en-GB" b="0" i="0" u="none" strike="noStrike" kern="1200" cap="none" spc="0" normalizeH="0" baseline="0" noProof="0" dirty="0">
                <a:ln>
                  <a:noFill/>
                </a:ln>
                <a:effectLst/>
                <a:uLnTx/>
                <a:uFillTx/>
                <a:latin typeface="Calibri"/>
                <a:ea typeface="+mn-ea"/>
                <a:cs typeface="+mn-cs"/>
              </a:rPr>
              <a:t>Doctors</a:t>
            </a:r>
          </a:p>
          <a:p>
            <a:r>
              <a:rPr kumimoji="0" lang="en-GB" b="0" i="0" u="none" strike="noStrike" kern="1200" cap="none" spc="0" normalizeH="0" baseline="0" noProof="0" dirty="0">
                <a:ln>
                  <a:noFill/>
                </a:ln>
                <a:effectLst/>
                <a:uLnTx/>
                <a:uFillTx/>
                <a:latin typeface="Calibri"/>
                <a:ea typeface="+mn-ea"/>
                <a:cs typeface="+mn-cs"/>
              </a:rPr>
              <a:t>27%</a:t>
            </a:r>
          </a:p>
          <a:p>
            <a:r>
              <a:rPr kumimoji="0" lang="en-GB" b="0" i="0" u="none" strike="noStrike" kern="1200" cap="none" spc="0" normalizeH="0" baseline="0" noProof="0" dirty="0">
                <a:ln>
                  <a:noFill/>
                </a:ln>
                <a:effectLst/>
                <a:uLnTx/>
                <a:uFillTx/>
                <a:latin typeface="Calibri"/>
                <a:ea typeface="+mn-ea"/>
                <a:cs typeface="+mn-cs"/>
              </a:rPr>
              <a:t>Teacher</a:t>
            </a:r>
          </a:p>
          <a:p>
            <a:r>
              <a:rPr kumimoji="0" lang="en-GB" b="0" i="0" u="none" strike="noStrike" kern="1200" cap="none" spc="0" normalizeH="0" baseline="0" noProof="0" dirty="0">
                <a:ln>
                  <a:noFill/>
                </a:ln>
                <a:effectLst/>
                <a:uLnTx/>
                <a:uFillTx/>
                <a:latin typeface="Calibri"/>
                <a:ea typeface="+mn-ea"/>
                <a:cs typeface="+mn-cs"/>
              </a:rPr>
              <a:t>17%</a:t>
            </a:r>
          </a:p>
          <a:p>
            <a:r>
              <a:rPr lang="en-GB" dirty="0">
                <a:latin typeface="Calibri"/>
              </a:rPr>
              <a:t>Family </a:t>
            </a:r>
          </a:p>
          <a:p>
            <a:r>
              <a:rPr kumimoji="0" lang="en-GB" b="0" i="0" u="none" strike="noStrike" kern="1200" cap="none" spc="0" normalizeH="0" baseline="0" noProof="0" dirty="0">
                <a:ln>
                  <a:noFill/>
                </a:ln>
                <a:effectLst/>
                <a:uLnTx/>
                <a:uFillTx/>
                <a:latin typeface="Calibri"/>
                <a:ea typeface="+mn-ea"/>
                <a:cs typeface="+mn-cs"/>
              </a:rPr>
              <a:t>16%</a:t>
            </a:r>
          </a:p>
          <a:p>
            <a:endParaRPr lang="en-GB" b="1" dirty="0"/>
          </a:p>
        </p:txBody>
      </p:sp>
    </p:spTree>
    <p:extLst>
      <p:ext uri="{BB962C8B-B14F-4D97-AF65-F5344CB8AC3E}">
        <p14:creationId xmlns:p14="http://schemas.microsoft.com/office/powerpoint/2010/main" val="2097872874"/>
      </p:ext>
    </p:extLst>
  </p:cSld>
  <p:clrMapOvr>
    <a:masterClrMapping/>
  </p:clrMapOvr>
  <p:transition spd="slow">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1D3E-BC07-C98E-C07C-D74014CE5F60}"/>
              </a:ext>
            </a:extLst>
          </p:cNvPr>
          <p:cNvSpPr>
            <a:spLocks noGrp="1"/>
          </p:cNvSpPr>
          <p:nvPr>
            <p:ph type="title"/>
          </p:nvPr>
        </p:nvSpPr>
        <p:spPr/>
        <p:txBody>
          <a:bodyPr/>
          <a:lstStyle/>
          <a:p>
            <a:r>
              <a:rPr lang="en-GB" dirty="0"/>
              <a:t>Task – last week </a:t>
            </a:r>
          </a:p>
        </p:txBody>
      </p:sp>
      <p:sp>
        <p:nvSpPr>
          <p:cNvPr id="3" name="Content Placeholder 2">
            <a:extLst>
              <a:ext uri="{FF2B5EF4-FFF2-40B4-BE49-F238E27FC236}">
                <a16:creationId xmlns:a16="http://schemas.microsoft.com/office/drawing/2014/main" id="{72B1A6EE-1100-CF17-1F7F-33AF057CFE2F}"/>
              </a:ext>
            </a:extLst>
          </p:cNvPr>
          <p:cNvSpPr>
            <a:spLocks noGrp="1"/>
          </p:cNvSpPr>
          <p:nvPr>
            <p:ph idx="1"/>
          </p:nvPr>
        </p:nvSpPr>
        <p:spPr/>
        <p:txBody>
          <a:bodyPr>
            <a:normAutofit fontScale="92500"/>
          </a:bodyPr>
          <a:lstStyle/>
          <a:p>
            <a:r>
              <a:rPr lang="en-GB" b="0" i="0" dirty="0">
                <a:solidFill>
                  <a:srgbClr val="121212"/>
                </a:solidFill>
                <a:effectLst/>
              </a:rPr>
              <a:t>Alfie Steele </a:t>
            </a:r>
          </a:p>
          <a:p>
            <a:pPr lvl="1"/>
            <a:r>
              <a:rPr lang="en-GB" b="0" i="0" dirty="0">
                <a:solidFill>
                  <a:srgbClr val="121212"/>
                </a:solidFill>
                <a:effectLst/>
              </a:rPr>
              <a:t>Who is to blame – police / social services/ education</a:t>
            </a:r>
          </a:p>
          <a:p>
            <a:pPr lvl="1"/>
            <a:r>
              <a:rPr lang="en-GB" b="0" i="0" dirty="0">
                <a:solidFill>
                  <a:srgbClr val="121212"/>
                </a:solidFill>
                <a:effectLst/>
              </a:rPr>
              <a:t>What should / could have happened to prevent death</a:t>
            </a:r>
          </a:p>
          <a:p>
            <a:endParaRPr lang="en-GB" dirty="0">
              <a:solidFill>
                <a:srgbClr val="121212"/>
              </a:solidFill>
            </a:endParaRPr>
          </a:p>
          <a:p>
            <a:r>
              <a:rPr lang="en-GB" dirty="0"/>
              <a:t>Safeguarding report - </a:t>
            </a:r>
            <a:r>
              <a:rPr lang="en-GB" dirty="0">
                <a:hlinkClick r:id="rId2"/>
              </a:rPr>
              <a:t>https://www.safeguardingworcestershire.org.uk/wp-content/uploads/2024/01/CSPR-Worcestershire-Alfie.pdf</a:t>
            </a:r>
            <a:endParaRPr lang="en-GB" dirty="0"/>
          </a:p>
          <a:p>
            <a:endParaRPr lang="en-GB" dirty="0"/>
          </a:p>
          <a:p>
            <a:r>
              <a:rPr lang="en-GB" dirty="0"/>
              <a:t>Timeline of abuse:</a:t>
            </a:r>
          </a:p>
          <a:p>
            <a:r>
              <a:rPr lang="en-GB" dirty="0"/>
              <a:t>https://www.itv.com/news/central/2024-01-26/timeline-of-abuse-and-mistreatment-suffered-by-schoolboy-before-his-murder</a:t>
            </a:r>
          </a:p>
          <a:p>
            <a:endParaRPr lang="en-GB" dirty="0"/>
          </a:p>
        </p:txBody>
      </p:sp>
    </p:spTree>
    <p:extLst>
      <p:ext uri="{BB962C8B-B14F-4D97-AF65-F5344CB8AC3E}">
        <p14:creationId xmlns:p14="http://schemas.microsoft.com/office/powerpoint/2010/main" val="1515611364"/>
      </p:ext>
    </p:extLst>
  </p:cSld>
  <p:clrMapOvr>
    <a:masterClrMapping/>
  </p:clrMapOvr>
  <p:transition spd="slow">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64A2-941C-1A59-F49D-72391545C680}"/>
              </a:ext>
            </a:extLst>
          </p:cNvPr>
          <p:cNvSpPr>
            <a:spLocks noGrp="1"/>
          </p:cNvSpPr>
          <p:nvPr>
            <p:ph type="title"/>
          </p:nvPr>
        </p:nvSpPr>
        <p:spPr/>
        <p:txBody>
          <a:bodyPr/>
          <a:lstStyle/>
          <a:p>
            <a:r>
              <a:rPr lang="en-GB" dirty="0">
                <a:cs typeface="Calibri Light"/>
              </a:rPr>
              <a:t>Task </a:t>
            </a:r>
            <a:endParaRPr lang="en-GB" dirty="0"/>
          </a:p>
        </p:txBody>
      </p:sp>
      <p:sp>
        <p:nvSpPr>
          <p:cNvPr id="3" name="Content Placeholder 2">
            <a:extLst>
              <a:ext uri="{FF2B5EF4-FFF2-40B4-BE49-F238E27FC236}">
                <a16:creationId xmlns:a16="http://schemas.microsoft.com/office/drawing/2014/main" id="{67290BB1-E490-692B-B6B3-10DB4936135E}"/>
              </a:ext>
            </a:extLst>
          </p:cNvPr>
          <p:cNvSpPr>
            <a:spLocks noGrp="1"/>
          </p:cNvSpPr>
          <p:nvPr>
            <p:ph idx="1"/>
          </p:nvPr>
        </p:nvSpPr>
        <p:spPr>
          <a:xfrm>
            <a:off x="838200" y="1318846"/>
            <a:ext cx="10515600" cy="4858117"/>
          </a:xfrm>
        </p:spPr>
        <p:txBody>
          <a:bodyPr>
            <a:normAutofit/>
          </a:bodyPr>
          <a:lstStyle/>
          <a:p>
            <a:r>
              <a:rPr lang="en-GB" dirty="0">
                <a:cs typeface="Calibri"/>
              </a:rPr>
              <a:t>Jo a single parent struggling to care for 4-year-old Sam. He has been ill and jo can't afford to take more time off work. Her parents sometimes looks after Sam when Jo is in work.</a:t>
            </a:r>
          </a:p>
          <a:p>
            <a:r>
              <a:rPr lang="en-GB" dirty="0">
                <a:cs typeface="Calibri"/>
              </a:rPr>
              <a:t>One day they could not help, and Joe realised there is no food in the house. When Sam is a sleep Joe leaves the house to go shopping. However, her car breaks down on the journey.</a:t>
            </a:r>
          </a:p>
          <a:p>
            <a:r>
              <a:rPr lang="en-GB" dirty="0">
                <a:cs typeface="Calibri"/>
              </a:rPr>
              <a:t>Sam wakes and cries hysterically. The neighbours call the police. Police arrive but all doors and windows are shut, and Sam cannot open the door. </a:t>
            </a:r>
          </a:p>
          <a:p>
            <a:r>
              <a:rPr lang="en-GB" dirty="0">
                <a:cs typeface="Calibri"/>
              </a:rPr>
              <a:t>1. What power of entry, if any, is available?</a:t>
            </a:r>
          </a:p>
          <a:p>
            <a:r>
              <a:rPr lang="en-GB" dirty="0">
                <a:cs typeface="Calibri"/>
              </a:rPr>
              <a:t>2. What offence might Jo have committed?</a:t>
            </a:r>
            <a:endParaRPr lang="en-GB" dirty="0"/>
          </a:p>
        </p:txBody>
      </p:sp>
    </p:spTree>
    <p:extLst>
      <p:ext uri="{BB962C8B-B14F-4D97-AF65-F5344CB8AC3E}">
        <p14:creationId xmlns:p14="http://schemas.microsoft.com/office/powerpoint/2010/main" val="563319501"/>
      </p:ext>
    </p:extLst>
  </p:cSld>
  <p:clrMapOvr>
    <a:masterClrMapping/>
  </p:clrMapOvr>
  <p:transition spd="slow">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EEC7-CA43-2E61-5D67-ADA63CAB40CD}"/>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F0B7A24A-7238-B10D-BBB8-1088C01BAFA4}"/>
              </a:ext>
            </a:extLst>
          </p:cNvPr>
          <p:cNvSpPr>
            <a:spLocks noGrp="1"/>
          </p:cNvSpPr>
          <p:nvPr>
            <p:ph idx="1"/>
          </p:nvPr>
        </p:nvSpPr>
        <p:spPr>
          <a:xfrm>
            <a:off x="838200" y="1303514"/>
            <a:ext cx="10515600" cy="4873449"/>
          </a:xfrm>
        </p:spPr>
        <p:txBody>
          <a:bodyPr vert="horz" lIns="91440" tIns="45720" rIns="91440" bIns="45720" rtlCol="0" anchor="t">
            <a:normAutofit/>
          </a:bodyPr>
          <a:lstStyle/>
          <a:p>
            <a:r>
              <a:rPr lang="en-GB">
                <a:hlinkClick r:id="rId2"/>
              </a:rPr>
              <a:t>https://www.justiceinspectorates.gov.uk/hmicfrs/news/news-feed/police-cannot-fix-a-broken-mental-health-system/</a:t>
            </a:r>
            <a:endParaRPr lang="en-GB"/>
          </a:p>
          <a:p>
            <a:r>
              <a:rPr lang="en-GB">
                <a:hlinkClick r:id="rId3"/>
              </a:rPr>
              <a:t>https://www.justiceinspectorates.gov.uk/hmicfrs/publications/policing-and-mental-health-picking-up-the-pieces/</a:t>
            </a:r>
            <a:endParaRPr lang="en-GB"/>
          </a:p>
          <a:p>
            <a:r>
              <a:rPr lang="en-GB">
                <a:hlinkClick r:id="rId4"/>
              </a:rPr>
              <a:t>https://onlinelibrary.wiley.com/doi/full/10.1002/cbm.2206</a:t>
            </a:r>
            <a:endParaRPr lang="en-GB"/>
          </a:p>
          <a:p>
            <a:r>
              <a:rPr lang="en-GB">
                <a:hlinkClick r:id="rId5"/>
              </a:rPr>
              <a:t>https://www.gov.uk/government/news/new-league-tables-show-how-quickly-police-forces-answer-999-calls</a:t>
            </a:r>
            <a:endParaRPr lang="en-GB">
              <a:cs typeface="Calibri"/>
              <a:hlinkClick r:id="rId5"/>
            </a:endParaRPr>
          </a:p>
          <a:p>
            <a:r>
              <a:rPr lang="en-GB">
                <a:ea typeface="+mn-lt"/>
                <a:cs typeface="+mn-lt"/>
              </a:rPr>
              <a:t>https://www.mind.org.uk/news-campaigns/news/policing-and-mental-health-guide-launched-today/</a:t>
            </a:r>
            <a:endParaRPr lang="en-GB">
              <a:cs typeface="Calibri"/>
            </a:endParaRPr>
          </a:p>
        </p:txBody>
      </p:sp>
    </p:spTree>
    <p:extLst>
      <p:ext uri="{BB962C8B-B14F-4D97-AF65-F5344CB8AC3E}">
        <p14:creationId xmlns:p14="http://schemas.microsoft.com/office/powerpoint/2010/main" val="3543649017"/>
      </p:ext>
    </p:extLst>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5179D7-0D1F-4CE4-8AA2-3F0AE2BC64C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04F25D8-FBDD-42EF-8B6B-8ADF9B35E136}">
  <ds:schemaRefs>
    <ds:schemaRef ds:uri="http://schemas.microsoft.com/sharepoint/v3/contenttype/forms"/>
  </ds:schemaRefs>
</ds:datastoreItem>
</file>

<file path=customXml/itemProps3.xml><?xml version="1.0" encoding="utf-8"?>
<ds:datastoreItem xmlns:ds="http://schemas.openxmlformats.org/officeDocument/2006/customXml" ds:itemID="{B9A3893A-EC0C-4FE7-AB91-BC0A652B1F3A}">
  <ds:schemaRefs>
    <ds:schemaRef ds:uri="http://purl.org/dc/elements/1.1/"/>
    <ds:schemaRef ds:uri="http://schemas.microsoft.com/office/2006/metadata/properties"/>
    <ds:schemaRef ds:uri="58f7e881-cc1d-4294-8008-c54da3573a5f"/>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ed25a739-d205-4a8f-b117-2566f909cb60"/>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547</TotalTime>
  <Words>8173</Words>
  <Application>Microsoft Office PowerPoint</Application>
  <PresentationFormat>Widescreen</PresentationFormat>
  <Paragraphs>722</Paragraphs>
  <Slides>53</Slides>
  <Notes>26</Notes>
  <HiddenSlides>0</HiddenSlides>
  <MMClips>0</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53</vt:i4>
      </vt:variant>
    </vt:vector>
  </HeadingPairs>
  <TitlesOfParts>
    <vt:vector size="70" baseType="lpstr">
      <vt:lpstr>+mj-lt,Sans-Serif</vt:lpstr>
      <vt:lpstr>Agenda</vt:lpstr>
      <vt:lpstr>-apple-system</vt:lpstr>
      <vt:lpstr>Arial,Sans-Serif</vt:lpstr>
      <vt:lpstr>cnn_sans_display</vt:lpstr>
      <vt:lpstr>GDS Transport</vt:lpstr>
      <vt:lpstr>GuardianTextEgyptian</vt:lpstr>
      <vt:lpstr>ＭＳ Ｐゴシック</vt:lpstr>
      <vt:lpstr>Arial</vt:lpstr>
      <vt:lpstr>Calibri</vt:lpstr>
      <vt:lpstr>Calibri Light</vt:lpstr>
      <vt:lpstr>Microsoft Sans Serif</vt:lpstr>
      <vt:lpstr>Segoe UI</vt:lpstr>
      <vt:lpstr>Times New Roman</vt:lpstr>
      <vt:lpstr>Verdana</vt:lpstr>
      <vt:lpstr>Office Theme</vt:lpstr>
      <vt:lpstr>Office Theme</vt:lpstr>
      <vt:lpstr>Policing and mental health: Picking up the pieces</vt:lpstr>
      <vt:lpstr>Equality Act 2010</vt:lpstr>
      <vt:lpstr>PowerPoint Presentation</vt:lpstr>
      <vt:lpstr>PowerPoint Presentation</vt:lpstr>
      <vt:lpstr>Race Current Debates </vt:lpstr>
      <vt:lpstr>People who have ‘Fished’</vt:lpstr>
      <vt:lpstr>PowerPoint Presentation</vt:lpstr>
      <vt:lpstr>Fishing </vt:lpstr>
      <vt:lpstr>Fishing</vt:lpstr>
      <vt:lpstr>PowerPoint Presentation</vt:lpstr>
      <vt:lpstr>Fishing White / black</vt:lpstr>
      <vt:lpstr>Beyonce - Whiteness</vt:lpstr>
      <vt:lpstr>What is Mental Disorder </vt:lpstr>
      <vt:lpstr>Police calls</vt:lpstr>
      <vt:lpstr>Why? Lack of NHS support</vt:lpstr>
      <vt:lpstr>Policing Mental Health</vt:lpstr>
      <vt:lpstr>Mental Health Act 1983</vt:lpstr>
      <vt:lpstr>UK Legislation Mental Health Act 1983</vt:lpstr>
      <vt:lpstr>Defined in the Mental Health Act [sec 1(4)] 1983 as: </vt:lpstr>
      <vt:lpstr> Activity</vt:lpstr>
      <vt:lpstr> What type of situations or incidents might the police have to attend where mental health is a consideration?  </vt:lpstr>
      <vt:lpstr>What are the signs and behaviours of someone suffering a mental health episode?</vt:lpstr>
      <vt:lpstr>Interaction </vt:lpstr>
      <vt:lpstr>Barriers to Communication </vt:lpstr>
      <vt:lpstr>Mental Illness can be categorised</vt:lpstr>
      <vt:lpstr>Legislation</vt:lpstr>
      <vt:lpstr> S136 Mental Health Act  - The Basics </vt:lpstr>
      <vt:lpstr> S136 Mental Health Act  - The Basics </vt:lpstr>
      <vt:lpstr> S136 Mental Health Act  - The Basics </vt:lpstr>
      <vt:lpstr>S136 Mental Health Act  - The Basics </vt:lpstr>
      <vt:lpstr>S136 Place of Safety</vt:lpstr>
      <vt:lpstr> Police Station/Custody place of safety </vt:lpstr>
      <vt:lpstr> Juveniles Suffering Mental Health </vt:lpstr>
      <vt:lpstr>S136(1) Mental Health Act 1983 </vt:lpstr>
      <vt:lpstr>Person in their own home?</vt:lpstr>
      <vt:lpstr>  Transportation – Under  of S136 [and S135] transport to a place of safety should be by Ambulance.   </vt:lpstr>
      <vt:lpstr>The Mental Capacity Act 2005</vt:lpstr>
      <vt:lpstr>5 Principles of the MCA</vt:lpstr>
      <vt:lpstr>JUDGING MENTAL CAPACITY </vt:lpstr>
      <vt:lpstr>PowerPoint Presentation</vt:lpstr>
      <vt:lpstr>PowerPoint Presentation</vt:lpstr>
      <vt:lpstr>PowerPoint Presentation</vt:lpstr>
      <vt:lpstr>Golden Gate Story </vt:lpstr>
      <vt:lpstr>Further Reading – Police  </vt:lpstr>
      <vt:lpstr>Self-harm</vt:lpstr>
      <vt:lpstr>Self harm</vt:lpstr>
      <vt:lpstr>Self Harm Acts</vt:lpstr>
      <vt:lpstr>Why?</vt:lpstr>
      <vt:lpstr>Cycle</vt:lpstr>
      <vt:lpstr>HELP!</vt:lpstr>
      <vt:lpstr>Task – last week </vt:lpstr>
      <vt:lpstr>Task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mental health: Picking up the pieces</dc:title>
  <dc:creator>Jane Thomas</dc:creator>
  <cp:lastModifiedBy>Jane Davies</cp:lastModifiedBy>
  <cp:revision>18</cp:revision>
  <dcterms:created xsi:type="dcterms:W3CDTF">2022-10-22T19:10:21Z</dcterms:created>
  <dcterms:modified xsi:type="dcterms:W3CDTF">2024-10-21T19:09:59Z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