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C867469-8DA0-4542-87E0-2CE20919FB48}" v="2" dt="2025-12-09T12:55:31.45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09-21T21:29:10.21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1 0 32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EE56D6-F195-48D7-978E-7EE16D4304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6946" y="1104900"/>
            <a:ext cx="8376514" cy="3120504"/>
          </a:xfrm>
        </p:spPr>
        <p:txBody>
          <a:bodyPr anchor="b">
            <a:normAutofit/>
          </a:bodyPr>
          <a:lstStyle>
            <a:lvl1pPr algn="ctr">
              <a:lnSpc>
                <a:spcPct val="110000"/>
              </a:lnSpc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0A72F42-5C88-4F7D-803B-C371B570D7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08039" y="4442385"/>
            <a:ext cx="6074328" cy="984023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i="0" spc="16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0384F3-2D6A-49F6-8F79-F3955E9048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9259A-1FE3-4FF9-8A07-BDD8177164ED}" type="datetime4">
              <a:rPr lang="en-US" smtClean="0"/>
              <a:t>December 9, 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363F32-CD31-4801-BAE4-09EEB1262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D5D34C-49ED-4ADB-8693-73B790764F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27660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A7B333-9E16-4502-96B5-3F586B7E00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ED0795-5EC7-4FF8-9FC7-22AFA3C552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A2DA5B-9862-4A23-8FEC-5C1ABC2EEF1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506456" y="5074920"/>
            <a:ext cx="2647667" cy="365125"/>
          </a:xfrm>
        </p:spPr>
        <p:txBody>
          <a:bodyPr/>
          <a:lstStyle/>
          <a:p>
            <a:fld id="{5D340FED-6E95-4177-A7EF-CD303B9E611D}" type="datetime4">
              <a:rPr lang="en-US" smtClean="0"/>
              <a:t>December 9, 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D9A4B-0DA7-46BB-9DCE-3F26075C44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451592" y="1408176"/>
            <a:ext cx="277049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6A7C47-81AC-431C-A7C3-2BC71AD144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58016" y="3136392"/>
            <a:ext cx="545911" cy="580029"/>
          </a:xfrm>
        </p:spPr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11196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BD2E47-4DC7-46C4-9407-FA4CF7E0AA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2513" y="1709738"/>
            <a:ext cx="9087774" cy="3438524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F7B502-122E-4177-A408-FC436A2542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52513" y="5148262"/>
            <a:ext cx="8844522" cy="1138238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229696-2AEF-4765-B33E-7DA328E464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7962CB-39AD-45A9-800F-54DAB53D6021}" type="datetime4">
              <a:rPr lang="en-US" smtClean="0"/>
              <a:t>December 9, 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29B2E4-2F1C-4FEE-AAB2-4FCC3EEFD1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27D4B8-E107-480A-AA17-261CA49BBB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25116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B8BAE8-3305-4F08-BECB-56AD7FD4E4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7021AC-6D8D-4D24-8B01-8AE8F41BE4B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50878" y="1825624"/>
            <a:ext cx="4473622" cy="4460875"/>
          </a:xfrm>
        </p:spPr>
        <p:txBody>
          <a:bodyPr/>
          <a:lstStyle>
            <a:lvl2pPr marL="274320" indent="0">
              <a:buFontTx/>
              <a:buNone/>
              <a:defRPr/>
            </a:lvl2pPr>
            <a:lvl3pPr marL="502920">
              <a:defRPr/>
            </a:lvl3pPr>
            <a:lvl4pPr marL="548640" indent="0">
              <a:buFontTx/>
              <a:buNone/>
              <a:defRPr/>
            </a:lvl4pPr>
            <a:lvl5pPr marL="731520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E7F49C-3DB3-40B7-89B3-E3BC32FC11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44540" y="1825624"/>
            <a:ext cx="5016943" cy="44608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E33D58-BDF5-4F1F-806B-0491CB3624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DF93D-55AB-4606-B9D7-742F1FC51983}" type="datetime4">
              <a:rPr lang="en-US" smtClean="0"/>
              <a:t>December 9, 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8BCBFD-1FE1-441A-B3AF-C3E7E7B8D1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0CE272-E6FB-455B-BACB-2471D66D95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86819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73A4FB-9EF5-4D6C-A275-2DE1077A29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1563" y="1835219"/>
            <a:ext cx="4452938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i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C9972A-4D34-4A9F-84EB-8D64A703B56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1562" y="2717801"/>
            <a:ext cx="4452938" cy="3559452"/>
          </a:xfrm>
        </p:spPr>
        <p:txBody>
          <a:bodyPr/>
          <a:lstStyle>
            <a:lvl2pPr marL="274320" indent="0">
              <a:buFontTx/>
              <a:buNone/>
              <a:defRPr/>
            </a:lvl2pPr>
            <a:lvl3pPr marL="548640">
              <a:defRPr/>
            </a:lvl3pPr>
            <a:lvl4pPr marL="594360" indent="0">
              <a:buFontTx/>
              <a:buNone/>
              <a:defRPr/>
            </a:lvl4pPr>
            <a:lvl5pPr marL="822960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DBBDDE3-C8D7-4600-8259-24E1F8118A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44540" y="1835219"/>
            <a:ext cx="5016943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i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4649FFF-44C7-4256-AFE1-C5457C7AB50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44540" y="2717800"/>
            <a:ext cx="5016943" cy="3559453"/>
          </a:xfrm>
        </p:spPr>
        <p:txBody>
          <a:bodyPr/>
          <a:lstStyle>
            <a:lvl2pPr marL="457200" indent="0">
              <a:buNone/>
              <a:defRPr/>
            </a:lvl2pPr>
            <a:lvl3pPr marL="548640">
              <a:defRPr/>
            </a:lvl3pPr>
            <a:lvl4pPr marL="594360" indent="0">
              <a:buFontTx/>
              <a:buNone/>
              <a:defRPr/>
            </a:lvl4pPr>
            <a:lvl5pPr marL="822960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BEC6ACF-080E-4B7C-B0C0-77E90C16E9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2841D-FB5C-47AB-B2FF-32E855C1EA71}" type="datetime4">
              <a:rPr lang="en-US" smtClean="0"/>
              <a:t>December 9, 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9A68C0B-BC90-4ADA-B6E6-2B30BFF9E7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3BCE559-C82B-4E27-965B-4AC3C66FC8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3752B99E-38EC-4745-889B-124D347596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0955170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DE7304-D393-47F0-ACCC-1F72EFCCE7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537E9-D174-424D-BEE8-AFC4CA5F9F97}" type="datetime4">
              <a:rPr lang="en-US" smtClean="0"/>
              <a:t>December 9, 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68451FF-032D-4787-BA4B-5EB415494A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9B7511D-7256-4A08-BF62-3B3F821A6F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03FCDA27-1C47-4EA1-A160-EC91FD88BC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1161259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6DE8ADA-7BF8-433A-8770-61C690F37D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A44C0-F7AC-49C2-8289-1E7A86D9FB50}" type="datetime4">
              <a:rPr lang="en-US" smtClean="0"/>
              <a:t>December 9, 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6357B86-EC22-49C6-BBC6-639D57D1AF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63764B-CF91-4C81-B4C3-5B5E5A9736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94064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8E4801-B0C7-4458-B413-24D6E68FAA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3633" y="457200"/>
            <a:ext cx="4170355" cy="1917509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FA0C76-733A-488A-89FB-7D04FD64B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1637" y="457200"/>
            <a:ext cx="5562601" cy="59436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45B9DE-016A-4B31-BB52-99C76E28B4B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3633" y="2374708"/>
            <a:ext cx="4170355" cy="402609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ED6CC3-66DD-4D9A-A9C7-F588BA88C9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BB84BC-6E78-40D1-8831-40AB1F596614}" type="datetime4">
              <a:rPr lang="en-US" smtClean="0"/>
              <a:t>December 9, 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359FC8-04EF-4F7D-8E43-4EE0E95DA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71C964-4227-4DEE-87A1-026162DDF6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45139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0EB4E-D4BB-4C86-A820-63474E5A40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2038" y="457199"/>
            <a:ext cx="3913241" cy="192881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4FA99A1-8FAF-415D-A399-1B2C2A0F23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57752" y="457200"/>
            <a:ext cx="6110288" cy="59436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4A15BEE-9915-4637-85A2-2AF2872C72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2038" y="2386013"/>
            <a:ext cx="3913241" cy="401478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73427C-3B67-4ED4-925D-04B9C09AA5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FA080F-3961-4D42-BEDE-84A1FED032F1}" type="datetime4">
              <a:rPr lang="en-US" smtClean="0"/>
              <a:t>December 9, 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B5DAFD-22DE-4E9E-9C72-B16C1F273D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E8EE99-49CC-4A30-8ADA-39EFD8DAAD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95225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0171A2-02C1-4543-8B6B-FCF7E69712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50879" y="1825625"/>
            <a:ext cx="9810604" cy="451669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95027C-A386-44E4-AFE1-33AFFDA3AD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C3C8F-D4A7-4EAD-92AD-82C91CB8BB85}" type="datetime4">
              <a:rPr lang="en-US" smtClean="0"/>
              <a:t>December 9, 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1BF710-0558-4457-825D-48713CAED3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A7F93D-5DC3-4C36-AEB0-79CDB15C31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87CFC0C8-11FE-4003-B2D6-B7B8E27905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1526767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CEB41C5-3638-439D-BA61-4DAA142226E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464025"/>
            <a:ext cx="2161540" cy="58002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9B91A0-A376-483C-926E-189F376E552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464023"/>
            <a:ext cx="7886700" cy="58002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14134E-B7D5-4664-BB2E-6A98ED630A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11D41-E33C-4BC7-8272-37E8417FD097}" type="datetime4">
              <a:rPr lang="en-US" smtClean="0"/>
              <a:t>December 9, 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A54E2A-B1CE-4F2E-9D9A-D47E514D59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E7C304-46A8-4179-87A2-B8CC10BAAF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10520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../theme/media/image10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customXml" Target="../ink/ink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person in a dark room&#10;&#10;Description automatically generated">
            <a:extLst>
              <a:ext uri="{FF2B5EF4-FFF2-40B4-BE49-F238E27FC236}">
                <a16:creationId xmlns:a16="http://schemas.microsoft.com/office/drawing/2014/main" id="{DEB2E8C4-C3E7-4048-A43D-9859510CFA98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5744" y="0"/>
            <a:ext cx="1286256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AFBD2E1-C16B-4996-869C-DD03823A80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1"/>
            <a:ext cx="9810604" cy="12160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44DB6A-ED8E-4755-BC7A-B7AA652442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50879" y="1825624"/>
            <a:ext cx="9810604" cy="44287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F5CE27-B558-4B88-ACE3-B704231277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09243" y="5071825"/>
            <a:ext cx="26476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spc="30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fld id="{A33960BD-7AC1-4217-9611-AAA56D3EE38F}" type="datetime4">
              <a:rPr lang="en-US" smtClean="0"/>
              <a:pPr/>
              <a:t>December 9, 2025</a:t>
            </a:fld>
            <a:endParaRPr lang="en-US" dirty="0">
              <a:latin typeface="+mn-lt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CE5D61-F203-4F00-9CF1-AB0AE493700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447827" y="1407402"/>
            <a:ext cx="27704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cap="all" spc="30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endParaRPr lang="en-US" dirty="0">
              <a:latin typeface="+mn-lt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FF38BD-5F38-4F6E-B5DD-EB1AF06002E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60121" y="3138985"/>
            <a:ext cx="545911" cy="5800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fld id="{9D4AEF59-F28E-467C-9EA3-92D1CFAD475A}" type="slidenum">
              <a:rPr lang="en-US" smtClean="0"/>
              <a:pPr/>
              <a:t>‹#›</a:t>
            </a:fld>
            <a:endParaRPr lang="en-US">
              <a:latin typeface="+mn-lt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</a:extLst>
              </p14:cNvPr>
              <p14:cNvContentPartPr/>
              <p14:nvPr/>
            </p14:nvContentPartPr>
            <p14:xfrm>
              <a:off x="12490710" y="6342652"/>
              <a:ext cx="360" cy="360"/>
            </p14:xfrm>
          </p:contentPart>
        </mc:Choice>
        <mc:Fallback xmlns=""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12482070" y="6333652"/>
                <a:ext cx="18000" cy="18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41966357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 dt="0"/>
  <p:txStyles>
    <p:titleStyle>
      <a:lvl1pPr algn="l" defTabSz="914400" rtl="0" eaLnBrk="1" latinLnBrk="0" hangingPunct="1">
        <a:lnSpc>
          <a:spcPct val="110000"/>
        </a:lnSpc>
        <a:spcBef>
          <a:spcPct val="0"/>
        </a:spcBef>
        <a:buNone/>
        <a:defRPr sz="2800" kern="1200" cap="all" spc="600" baseline="0">
          <a:solidFill>
            <a:schemeClr val="tx1">
              <a:lumMod val="85000"/>
              <a:lumOff val="15000"/>
            </a:schemeClr>
          </a:solidFill>
          <a:latin typeface="+mj-lt"/>
          <a:ea typeface="Batang" panose="02030600000101010101" pitchFamily="18" charset="-127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80000"/>
        <a:buFont typeface="Arial" panose="020B0604020202020204" pitchFamily="34" charset="0"/>
        <a:buChar char="•"/>
        <a:defRPr sz="20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1pPr>
      <a:lvl2pPr marL="274320" indent="0" algn="l" defTabSz="914400" rtl="0" eaLnBrk="1" latinLnBrk="0" hangingPunct="1">
        <a:lnSpc>
          <a:spcPct val="100000"/>
        </a:lnSpc>
        <a:spcBef>
          <a:spcPts val="500"/>
        </a:spcBef>
        <a:buFontTx/>
        <a:buNone/>
        <a:defRPr sz="18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2pPr>
      <a:lvl3pPr marL="605790" indent="-28575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3pPr>
      <a:lvl4pPr marL="630936" indent="0" algn="l" defTabSz="914400" rtl="0" eaLnBrk="1" latinLnBrk="0" hangingPunct="1">
        <a:lnSpc>
          <a:spcPct val="100000"/>
        </a:lnSpc>
        <a:spcBef>
          <a:spcPts val="500"/>
        </a:spcBef>
        <a:buFontTx/>
        <a:buNone/>
        <a:defRPr sz="14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4pPr>
      <a:lvl5pPr marL="82296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  <p15:guide id="3" orient="horz" pos="4032">
          <p15:clr>
            <a:srgbClr val="F26B43"/>
          </p15:clr>
        </p15:guide>
        <p15:guide id="4" orient="horz" pos="288">
          <p15:clr>
            <a:srgbClr val="F26B43"/>
          </p15:clr>
        </p15:guide>
        <p15:guide id="5" pos="456">
          <p15:clr>
            <a:srgbClr val="F26B43"/>
          </p15:clr>
        </p15:guide>
        <p15:guide id="6" pos="7224">
          <p15:clr>
            <a:srgbClr val="F26B43"/>
          </p15:clr>
        </p15:guide>
        <p15:guide id="7" orient="horz" pos="3960">
          <p15:clr>
            <a:srgbClr val="F26B43"/>
          </p15:clr>
        </p15:guide>
        <p15:guide id="8" orient="horz" pos="696">
          <p15:clr>
            <a:srgbClr val="F26B43"/>
          </p15:clr>
        </p15:guide>
        <p15:guide id="9" orient="horz" pos="864">
          <p15:clr>
            <a:srgbClr val="F26B43"/>
          </p15:clr>
        </p15:guide>
        <p15:guide id="10" orient="horz" pos="388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B7C6B6-7741-DF63-6E29-31C4F3B6A5F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b="1" dirty="0"/>
              <a:t>Enhancing Forensic Readiness in Multi-Cloud Environments</a:t>
            </a:r>
            <a:br>
              <a:rPr lang="en-US" dirty="0"/>
            </a:br>
            <a:r>
              <a:rPr lang="en-US" dirty="0"/>
              <a:t>Secure Evidence Collection &amp; Compliance</a:t>
            </a:r>
          </a:p>
        </p:txBody>
      </p:sp>
    </p:spTree>
    <p:extLst>
      <p:ext uri="{BB962C8B-B14F-4D97-AF65-F5344CB8AC3E}">
        <p14:creationId xmlns:p14="http://schemas.microsoft.com/office/powerpoint/2010/main" val="3893652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B797701-C05E-24FC-B10A-79BCEF4B3388}"/>
              </a:ext>
            </a:extLst>
          </p:cNvPr>
          <p:cNvSpPr txBox="1"/>
          <p:nvPr/>
        </p:nvSpPr>
        <p:spPr>
          <a:xfrm>
            <a:off x="1278193" y="1371881"/>
            <a:ext cx="6268064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US" b="1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Research Context / Background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Research Problem (Based on Literature Gap)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Research Aim and Objectives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Brief Literature Review &amp; Identified Gap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Research Methodology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Project Planning and Resources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Project Impact and Limitations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References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2D9515A-281C-5CD2-9742-2E2AEBB2C7F4}"/>
              </a:ext>
            </a:extLst>
          </p:cNvPr>
          <p:cNvSpPr txBox="1"/>
          <p:nvPr/>
        </p:nvSpPr>
        <p:spPr>
          <a:xfrm flipH="1">
            <a:off x="1278193" y="786582"/>
            <a:ext cx="1563329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Agency FB" panose="020B0503020202020204" pitchFamily="34" charset="0"/>
              </a:rPr>
              <a:t>Agenda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28819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D401698-3F08-2CF0-06CB-968EBB475602}"/>
              </a:ext>
            </a:extLst>
          </p:cNvPr>
          <p:cNvSpPr txBox="1"/>
          <p:nvPr/>
        </p:nvSpPr>
        <p:spPr>
          <a:xfrm>
            <a:off x="983224" y="953730"/>
            <a:ext cx="6971717" cy="38472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dirty="0">
                <a:latin typeface="Agency FB" panose="020B0503020202020204" pitchFamily="34" charset="0"/>
              </a:rPr>
              <a:t>Research Context / Background</a:t>
            </a:r>
          </a:p>
          <a:p>
            <a:endParaRPr lang="en-US" sz="3200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Multi-cloud environments offer flexibility, scalability, and cost savings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Forensic challenges: distributed data, volatile logs, shared responsibility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Security risks: breaches, unauthorized access, compliance violations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Need proactive forensic readiness for secure evidence handling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Importance of encryption, automated logging &amp; </a:t>
            </a:r>
            <a:r>
              <a:rPr lang="en-US" dirty="0" err="1">
                <a:latin typeface="Aptos Display" panose="020B0004020202020204" pitchFamily="34" charset="0"/>
              </a:rPr>
              <a:t>standardised</a:t>
            </a:r>
            <a:r>
              <a:rPr lang="en-US" dirty="0">
                <a:latin typeface="Aptos Display" panose="020B0004020202020204" pitchFamily="34" charset="0"/>
              </a:rPr>
              <a:t> procedures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73994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18BF200-7962-B6FC-B30D-81387E88301D}"/>
              </a:ext>
            </a:extLst>
          </p:cNvPr>
          <p:cNvSpPr txBox="1"/>
          <p:nvPr/>
        </p:nvSpPr>
        <p:spPr>
          <a:xfrm>
            <a:off x="1042215" y="845574"/>
            <a:ext cx="7601120" cy="412420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dirty="0">
                <a:latin typeface="Agency FB" panose="020B0503020202020204" pitchFamily="34" charset="0"/>
              </a:rPr>
              <a:t>Research Problem</a:t>
            </a:r>
          </a:p>
          <a:p>
            <a:endParaRPr lang="en-US" sz="3200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No unified forensic readiness framework for multi-cloud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Existing solutions focus on single-cloud or limited scope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Evidence often fragmented across platforms → weak integrity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Compliance issues (GDPR, ISO 27037) due to varied cloud policies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>
                <a:latin typeface="Aptos Display" panose="020B0004020202020204" pitchFamily="34" charset="0"/>
              </a:rPr>
              <a:t>Problem:</a:t>
            </a:r>
            <a:r>
              <a:rPr lang="en-US" dirty="0">
                <a:latin typeface="Aptos Display" panose="020B0004020202020204" pitchFamily="34" charset="0"/>
              </a:rPr>
              <a:t> How to ensure secure, consistent, and compliant evidence collection</a:t>
            </a:r>
          </a:p>
          <a:p>
            <a:r>
              <a:rPr lang="en-US" dirty="0">
                <a:latin typeface="Aptos Display" panose="020B0004020202020204" pitchFamily="34" charset="0"/>
              </a:rPr>
              <a:t> in multi-cloud environments?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26028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FE387B2-8079-01CD-E029-2D3A75C0FA8F}"/>
              </a:ext>
            </a:extLst>
          </p:cNvPr>
          <p:cNvSpPr txBox="1"/>
          <p:nvPr/>
        </p:nvSpPr>
        <p:spPr>
          <a:xfrm>
            <a:off x="845573" y="875063"/>
            <a:ext cx="8267007" cy="58477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dirty="0">
                <a:latin typeface="Agency FB" panose="020B0503020202020204" pitchFamily="34" charset="0"/>
              </a:rPr>
              <a:t>Research Aim &amp; Objectives</a:t>
            </a:r>
          </a:p>
          <a:p>
            <a:endParaRPr lang="en-US" b="1" dirty="0"/>
          </a:p>
          <a:p>
            <a:r>
              <a:rPr lang="en-US" b="1" dirty="0">
                <a:latin typeface="Aptos Display" panose="020B0004020202020204" pitchFamily="34" charset="0"/>
              </a:rPr>
              <a:t>Aim:</a:t>
            </a:r>
          </a:p>
          <a:p>
            <a:br>
              <a:rPr lang="en-US" dirty="0">
                <a:latin typeface="Aptos Display" panose="020B0004020202020204" pitchFamily="34" charset="0"/>
              </a:rPr>
            </a:br>
            <a:r>
              <a:rPr lang="en-US" dirty="0">
                <a:latin typeface="Aptos Display" panose="020B0004020202020204" pitchFamily="34" charset="0"/>
              </a:rPr>
              <a:t>To develop and evaluate a </a:t>
            </a:r>
            <a:r>
              <a:rPr lang="en-US" b="1" dirty="0">
                <a:latin typeface="Aptos Display" panose="020B0004020202020204" pitchFamily="34" charset="0"/>
              </a:rPr>
              <a:t>forensic readiness framework</a:t>
            </a:r>
            <a:r>
              <a:rPr lang="en-US" dirty="0">
                <a:latin typeface="Aptos Display" panose="020B0004020202020204" pitchFamily="34" charset="0"/>
              </a:rPr>
              <a:t> for multi-cloud environments</a:t>
            </a:r>
          </a:p>
          <a:p>
            <a:r>
              <a:rPr lang="en-US" dirty="0">
                <a:latin typeface="Aptos Display" panose="020B0004020202020204" pitchFamily="34" charset="0"/>
              </a:rPr>
              <a:t> to improve secure evidence collection and regulatory compliance.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r>
              <a:rPr lang="en-US" b="1" dirty="0">
                <a:latin typeface="Aptos Display" panose="020B0004020202020204" pitchFamily="34" charset="0"/>
              </a:rPr>
              <a:t>Objectives: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Design a lightweight forensic readiness framework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Implement a prototype using cloud simulation tools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Test evidence integrity, completeness &amp; latency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Gather expert feedback (security, compliance)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Map framework to GDPR &amp; ISO/IEC 27037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33766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B8104C1-74FD-6E37-0A75-B3E67AD204D3}"/>
              </a:ext>
            </a:extLst>
          </p:cNvPr>
          <p:cNvSpPr txBox="1"/>
          <p:nvPr/>
        </p:nvSpPr>
        <p:spPr>
          <a:xfrm>
            <a:off x="1120877" y="934065"/>
            <a:ext cx="7547451" cy="529375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dirty="0">
                <a:latin typeface="Agency FB" panose="020B0503020202020204" pitchFamily="34" charset="0"/>
              </a:rPr>
              <a:t>Brief Literature Review → Gap</a:t>
            </a:r>
          </a:p>
          <a:p>
            <a:endParaRPr lang="en-US" b="1" dirty="0"/>
          </a:p>
          <a:p>
            <a:r>
              <a:rPr lang="en-US" b="1" dirty="0">
                <a:latin typeface="Aptos Display" panose="020B0004020202020204" pitchFamily="34" charset="0"/>
              </a:rPr>
              <a:t>Literature Findings: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Cloud forensics lacks </a:t>
            </a:r>
            <a:r>
              <a:rPr lang="en-US" dirty="0" err="1">
                <a:latin typeface="Aptos Display" panose="020B0004020202020204" pitchFamily="34" charset="0"/>
              </a:rPr>
              <a:t>standardisation</a:t>
            </a:r>
            <a:r>
              <a:rPr lang="en-US" dirty="0">
                <a:latin typeface="Aptos Display" panose="020B0004020202020204" pitchFamily="34" charset="0"/>
              </a:rPr>
              <a:t> [6]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Encryption and log management discussed, but not integrated [1]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Limited research on multi-cloud forensic automation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Guidelines exist (ISO 27037, NIST 800-86) but not multi-cloud focused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endParaRPr lang="en-US" dirty="0">
              <a:latin typeface="Aptos Display" panose="020B0004020202020204" pitchFamily="34" charset="0"/>
            </a:endParaRPr>
          </a:p>
          <a:p>
            <a:r>
              <a:rPr lang="en-US" b="1" dirty="0">
                <a:latin typeface="Aptos Display" panose="020B0004020202020204" pitchFamily="34" charset="0"/>
              </a:rPr>
              <a:t>Gap Identified: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No scalable, integrated forensic readiness framework for multi-cloud evidence </a:t>
            </a:r>
          </a:p>
          <a:p>
            <a:r>
              <a:rPr lang="en-US" dirty="0">
                <a:latin typeface="Aptos Display" panose="020B0004020202020204" pitchFamily="34" charset="0"/>
              </a:rPr>
              <a:t>collection, preservation, and compliance.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16680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175B95C-6DCF-7D07-7B38-D5D9A65A4EE7}"/>
              </a:ext>
            </a:extLst>
          </p:cNvPr>
          <p:cNvSpPr txBox="1"/>
          <p:nvPr/>
        </p:nvSpPr>
        <p:spPr>
          <a:xfrm>
            <a:off x="1120877" y="835742"/>
            <a:ext cx="5580951" cy="55092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dirty="0">
                <a:latin typeface="Agency FB" panose="020B0503020202020204" pitchFamily="34" charset="0"/>
              </a:rPr>
              <a:t>Research Methodology</a:t>
            </a:r>
          </a:p>
          <a:p>
            <a:endParaRPr lang="en-US" sz="3200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>
                <a:latin typeface="Aptos Display" panose="020B0004020202020204" pitchFamily="34" charset="0"/>
              </a:rPr>
              <a:t>Philosophy:</a:t>
            </a:r>
            <a:r>
              <a:rPr lang="en-US" dirty="0">
                <a:latin typeface="Aptos Display" panose="020B0004020202020204" pitchFamily="34" charset="0"/>
              </a:rPr>
              <a:t> Pragmatism → practical, real-world solutions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>
                <a:latin typeface="Aptos Display" panose="020B0004020202020204" pitchFamily="34" charset="0"/>
              </a:rPr>
              <a:t>Approach:</a:t>
            </a:r>
            <a:r>
              <a:rPr lang="en-US" dirty="0">
                <a:latin typeface="Aptos Display" panose="020B0004020202020204" pitchFamily="34" charset="0"/>
              </a:rPr>
              <a:t> Abductive → iterative framework refinement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>
                <a:latin typeface="Aptos Display" panose="020B0004020202020204" pitchFamily="34" charset="0"/>
              </a:rPr>
              <a:t>Method:</a:t>
            </a:r>
            <a:r>
              <a:rPr lang="en-US" dirty="0">
                <a:latin typeface="Aptos Display" panose="020B0004020202020204" pitchFamily="34" charset="0"/>
              </a:rPr>
              <a:t> Mixed (quantitative + qualitative)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>
                <a:latin typeface="Aptos Display" panose="020B0004020202020204" pitchFamily="34" charset="0"/>
              </a:rPr>
              <a:t>Strategy:</a:t>
            </a:r>
            <a:r>
              <a:rPr lang="en-US" dirty="0">
                <a:latin typeface="Aptos Display" panose="020B0004020202020204" pitchFamily="34" charset="0"/>
              </a:rPr>
              <a:t> Experimental case study (AWS, Azure, GCP)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>
                <a:latin typeface="Aptos Display" panose="020B0004020202020204" pitchFamily="34" charset="0"/>
              </a:rPr>
              <a:t>Data:</a:t>
            </a:r>
            <a:endParaRPr lang="en-US" dirty="0">
              <a:latin typeface="Aptos Display" panose="020B0004020202020204" pitchFamily="34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Quantitative → integrity, completeness, latency</a:t>
            </a:r>
          </a:p>
          <a:p>
            <a:pPr lvl="1"/>
            <a:endParaRPr lang="en-US" dirty="0">
              <a:latin typeface="Aptos Display" panose="020B0004020202020204" pitchFamily="34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Qualitative → expert interviews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US" dirty="0">
              <a:latin typeface="Aptos Display" panose="020B0004020202020204" pitchFamily="34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>
                <a:latin typeface="Aptos Display" panose="020B0004020202020204" pitchFamily="34" charset="0"/>
              </a:rPr>
              <a:t>Tools:</a:t>
            </a:r>
            <a:r>
              <a:rPr lang="en-US" dirty="0">
                <a:latin typeface="Aptos Display" panose="020B0004020202020204" pitchFamily="34" charset="0"/>
              </a:rPr>
              <a:t> Wireshark, Volatility, Python, CloudTrail, Excel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208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24E783D-403C-9BE9-942F-81E7461C2F34}"/>
              </a:ext>
            </a:extLst>
          </p:cNvPr>
          <p:cNvSpPr txBox="1"/>
          <p:nvPr/>
        </p:nvSpPr>
        <p:spPr>
          <a:xfrm>
            <a:off x="727585" y="973396"/>
            <a:ext cx="4467633" cy="5016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dirty="0">
                <a:latin typeface="Agency FB" panose="020B0503020202020204" pitchFamily="34" charset="0"/>
              </a:rPr>
              <a:t>Project Planning &amp; Resources</a:t>
            </a:r>
          </a:p>
          <a:p>
            <a:endParaRPr lang="en-US" b="1" dirty="0"/>
          </a:p>
          <a:p>
            <a:r>
              <a:rPr lang="en-US" b="1" dirty="0">
                <a:latin typeface="Aptos Display" panose="020B0004020202020204" pitchFamily="34" charset="0"/>
              </a:rPr>
              <a:t>6-Weeks Timeline: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Week-1 → Literature review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Week-2 → Framework design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Week-3 → Prototype development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Week-4 → Testing &amp; data collection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Week-5 → Expert interviews &amp; analysis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Week-6 → Final evaluation &amp; documentation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AD8CE0D-70DE-5598-AB20-5CE436C5BCC4}"/>
              </a:ext>
            </a:extLst>
          </p:cNvPr>
          <p:cNvSpPr txBox="1"/>
          <p:nvPr/>
        </p:nvSpPr>
        <p:spPr>
          <a:xfrm>
            <a:off x="5979419" y="1717839"/>
            <a:ext cx="4244949" cy="3455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ptos Display" panose="020B0004020202020204" pitchFamily="34" charset="0"/>
              </a:rPr>
              <a:t>Resources Needed: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Cloud platforms (AWS, Azure, GCP)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Forensic tools (Wireshark, Volatility)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Python scripts, Excel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Standards documents (GDPR, ISO 27037)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Access to cybersecurity professionals</a:t>
            </a:r>
          </a:p>
          <a:p>
            <a:endParaRPr lang="en-US" dirty="0">
              <a:latin typeface="Aptos Display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58489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62AEB09-BBE9-68CB-17FA-4DED8D26D6FE}"/>
              </a:ext>
            </a:extLst>
          </p:cNvPr>
          <p:cNvSpPr txBox="1"/>
          <p:nvPr/>
        </p:nvSpPr>
        <p:spPr>
          <a:xfrm>
            <a:off x="766916" y="1071717"/>
            <a:ext cx="4958922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dirty="0">
                <a:latin typeface="Agency FB" panose="020B0503020202020204" pitchFamily="34" charset="0"/>
              </a:rPr>
              <a:t>Project Impact &amp; Limitations</a:t>
            </a:r>
          </a:p>
          <a:p>
            <a:endParaRPr lang="en-US" sz="3200" b="1" dirty="0"/>
          </a:p>
          <a:p>
            <a:r>
              <a:rPr lang="en-US" b="1" dirty="0">
                <a:latin typeface="Aptos Display" panose="020B0004020202020204" pitchFamily="34" charset="0"/>
              </a:rPr>
              <a:t>Potential Impact: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Strengthens incident response capability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Enhances cloud forensic readiness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Improves compliance with GDPR &amp; ISO standards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Provides scalable framework for </a:t>
            </a:r>
            <a:r>
              <a:rPr lang="en-US" dirty="0" err="1">
                <a:latin typeface="Aptos Display" panose="020B0004020202020204" pitchFamily="34" charset="0"/>
              </a:rPr>
              <a:t>organisations</a:t>
            </a:r>
            <a:endParaRPr lang="en-US" dirty="0">
              <a:latin typeface="Aptos Display" panose="020B0004020202020204" pitchFamily="34" charset="0"/>
            </a:endParaRP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Academic contribution to cloud forensic research</a:t>
            </a:r>
          </a:p>
          <a:p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774F3F5-2DD8-68B8-30EB-2CC1EC888257}"/>
              </a:ext>
            </a:extLst>
          </p:cNvPr>
          <p:cNvSpPr txBox="1"/>
          <p:nvPr/>
        </p:nvSpPr>
        <p:spPr>
          <a:xfrm>
            <a:off x="5938686" y="1979475"/>
            <a:ext cx="5537285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latin typeface="Aptos Display" panose="020B0004020202020204" pitchFamily="34" charset="0"/>
              </a:rPr>
              <a:t>Limitations: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Simulated clouds may not match real enterprise systems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Limited expert participation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Prototype-level solution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Short time frame limits long-term evaluation</a:t>
            </a:r>
          </a:p>
          <a:p>
            <a:endParaRPr lang="en-US" dirty="0">
              <a:latin typeface="Aptos Display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0311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2C05A46-8994-F445-CF11-CAB17F36C03D}"/>
              </a:ext>
            </a:extLst>
          </p:cNvPr>
          <p:cNvSpPr txBox="1"/>
          <p:nvPr/>
        </p:nvSpPr>
        <p:spPr>
          <a:xfrm>
            <a:off x="1296454" y="196972"/>
            <a:ext cx="18448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Agency FB" panose="020B0503020202020204" pitchFamily="34" charset="0"/>
              </a:rPr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463E582-96E9-060A-CF62-160C7C54383E}"/>
              </a:ext>
            </a:extLst>
          </p:cNvPr>
          <p:cNvSpPr txBox="1"/>
          <p:nvPr/>
        </p:nvSpPr>
        <p:spPr>
          <a:xfrm>
            <a:off x="1296454" y="948690"/>
            <a:ext cx="8829468" cy="59093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ptos Display" panose="020B0004020202020204" pitchFamily="34" charset="0"/>
              </a:rPr>
              <a:t>[1] A. M. </a:t>
            </a:r>
            <a:r>
              <a:rPr lang="en-US" dirty="0" err="1">
                <a:latin typeface="Aptos Display" panose="020B0004020202020204" pitchFamily="34" charset="0"/>
              </a:rPr>
              <a:t>Alenezi</a:t>
            </a:r>
            <a:r>
              <a:rPr lang="en-US" dirty="0">
                <a:latin typeface="Aptos Display" panose="020B0004020202020204" pitchFamily="34" charset="0"/>
              </a:rPr>
              <a:t>, “Cloud Security Assurance: Strategies for Encryption in </a:t>
            </a:r>
          </a:p>
          <a:p>
            <a:r>
              <a:rPr lang="en-US" dirty="0">
                <a:latin typeface="Aptos Display" panose="020B0004020202020204" pitchFamily="34" charset="0"/>
              </a:rPr>
              <a:t>Digital Forensic Readiness,” </a:t>
            </a:r>
            <a:r>
              <a:rPr lang="en-US" i="1" dirty="0" err="1">
                <a:latin typeface="Aptos Display" panose="020B0004020202020204" pitchFamily="34" charset="0"/>
              </a:rPr>
              <a:t>arXiv</a:t>
            </a:r>
            <a:r>
              <a:rPr lang="en-US" i="1" dirty="0">
                <a:latin typeface="Aptos Display" panose="020B0004020202020204" pitchFamily="34" charset="0"/>
              </a:rPr>
              <a:t> preprint arXiv:2403.04794</a:t>
            </a:r>
            <a:r>
              <a:rPr lang="en-US" dirty="0">
                <a:latin typeface="Aptos Display" panose="020B0004020202020204" pitchFamily="34" charset="0"/>
              </a:rPr>
              <a:t>, Mar. 2024.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r>
              <a:rPr lang="en-US" dirty="0">
                <a:latin typeface="Aptos Display" panose="020B0004020202020204" pitchFamily="34" charset="0"/>
              </a:rPr>
              <a:t>[2] J. W. Creswell, </a:t>
            </a:r>
            <a:r>
              <a:rPr lang="en-US" i="1" dirty="0">
                <a:latin typeface="Aptos Display" panose="020B0004020202020204" pitchFamily="34" charset="0"/>
              </a:rPr>
              <a:t>Research Design: Qualitative, Quantitative, and Mixed Methods </a:t>
            </a:r>
          </a:p>
          <a:p>
            <a:r>
              <a:rPr lang="en-US" i="1" dirty="0">
                <a:latin typeface="Aptos Display" panose="020B0004020202020204" pitchFamily="34" charset="0"/>
              </a:rPr>
              <a:t>Approaches</a:t>
            </a:r>
            <a:r>
              <a:rPr lang="en-US" dirty="0">
                <a:latin typeface="Aptos Display" panose="020B0004020202020204" pitchFamily="34" charset="0"/>
              </a:rPr>
              <a:t>, 4th ed. Thousand Oaks, CA, USA: Sage Publications, 2014.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r>
              <a:rPr lang="en-US" dirty="0">
                <a:latin typeface="Aptos Display" panose="020B0004020202020204" pitchFamily="34" charset="0"/>
              </a:rPr>
              <a:t>[3] V. Kaushik and C. A. Walsh, “Pragmatism as a Research Paradigm</a:t>
            </a:r>
          </a:p>
          <a:p>
            <a:r>
              <a:rPr lang="en-US" dirty="0">
                <a:latin typeface="Aptos Display" panose="020B0004020202020204" pitchFamily="34" charset="0"/>
              </a:rPr>
              <a:t> and Its Implications for Social Work Research,” </a:t>
            </a:r>
            <a:r>
              <a:rPr lang="en-US" i="1" dirty="0">
                <a:latin typeface="Aptos Display" panose="020B0004020202020204" pitchFamily="34" charset="0"/>
              </a:rPr>
              <a:t>Social Sciences</a:t>
            </a:r>
            <a:r>
              <a:rPr lang="en-US" dirty="0">
                <a:latin typeface="Aptos Display" panose="020B0004020202020204" pitchFamily="34" charset="0"/>
              </a:rPr>
              <a:t>, vol. 8, no. 9, p. 255, 2019.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r>
              <a:rPr lang="en-US" dirty="0">
                <a:latin typeface="Aptos Display" panose="020B0004020202020204" pitchFamily="34" charset="0"/>
              </a:rPr>
              <a:t>[4] M. Saunders, P. Lewis, and A. Thornhill, </a:t>
            </a:r>
            <a:r>
              <a:rPr lang="en-US" i="1" dirty="0">
                <a:latin typeface="Aptos Display" panose="020B0004020202020204" pitchFamily="34" charset="0"/>
              </a:rPr>
              <a:t>Research Methods for Business </a:t>
            </a:r>
          </a:p>
          <a:p>
            <a:r>
              <a:rPr lang="en-US" i="1" dirty="0">
                <a:latin typeface="Aptos Display" panose="020B0004020202020204" pitchFamily="34" charset="0"/>
              </a:rPr>
              <a:t>Students</a:t>
            </a:r>
            <a:r>
              <a:rPr lang="en-US" dirty="0">
                <a:latin typeface="Aptos Display" panose="020B0004020202020204" pitchFamily="34" charset="0"/>
              </a:rPr>
              <a:t>, 8th ed. Harlow, U.K.: Pearson Education, 2019.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r>
              <a:rPr lang="en-US" dirty="0">
                <a:latin typeface="Aptos Display" panose="020B0004020202020204" pitchFamily="34" charset="0"/>
              </a:rPr>
              <a:t>[5] A. </a:t>
            </a:r>
            <a:r>
              <a:rPr lang="en-US" dirty="0" err="1">
                <a:latin typeface="Aptos Display" panose="020B0004020202020204" pitchFamily="34" charset="0"/>
              </a:rPr>
              <a:t>Tashakkori</a:t>
            </a:r>
            <a:r>
              <a:rPr lang="en-US" dirty="0">
                <a:latin typeface="Aptos Display" panose="020B0004020202020204" pitchFamily="34" charset="0"/>
              </a:rPr>
              <a:t> and C. Teddlie, </a:t>
            </a:r>
            <a:r>
              <a:rPr lang="en-US" i="1" dirty="0">
                <a:latin typeface="Aptos Display" panose="020B0004020202020204" pitchFamily="34" charset="0"/>
              </a:rPr>
              <a:t>Mixed Methodology: Combining </a:t>
            </a:r>
          </a:p>
          <a:p>
            <a:r>
              <a:rPr lang="en-US" i="1" dirty="0">
                <a:latin typeface="Aptos Display" panose="020B0004020202020204" pitchFamily="34" charset="0"/>
              </a:rPr>
              <a:t>Qualitative and Quantitative Approaches</a:t>
            </a:r>
            <a:r>
              <a:rPr lang="en-US" dirty="0">
                <a:latin typeface="Aptos Display" panose="020B0004020202020204" pitchFamily="34" charset="0"/>
              </a:rPr>
              <a:t>. Thousand Oaks, CA, USA: Sage Publications, 2010.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r>
              <a:rPr lang="en-US" dirty="0">
                <a:latin typeface="Aptos Display" panose="020B0004020202020204" pitchFamily="34" charset="0"/>
              </a:rPr>
              <a:t>[6] K. Ruan, J. </a:t>
            </a:r>
            <a:r>
              <a:rPr lang="en-US" dirty="0" err="1">
                <a:latin typeface="Aptos Display" panose="020B0004020202020204" pitchFamily="34" charset="0"/>
              </a:rPr>
              <a:t>Carthy</a:t>
            </a:r>
            <a:r>
              <a:rPr lang="en-US" dirty="0">
                <a:latin typeface="Aptos Display" panose="020B0004020202020204" pitchFamily="34" charset="0"/>
              </a:rPr>
              <a:t>, T. </a:t>
            </a:r>
            <a:r>
              <a:rPr lang="en-US" dirty="0" err="1">
                <a:latin typeface="Aptos Display" panose="020B0004020202020204" pitchFamily="34" charset="0"/>
              </a:rPr>
              <a:t>Kechadi</a:t>
            </a:r>
            <a:r>
              <a:rPr lang="en-US" dirty="0">
                <a:latin typeface="Aptos Display" panose="020B0004020202020204" pitchFamily="34" charset="0"/>
              </a:rPr>
              <a:t>, and M. Crosbie, </a:t>
            </a:r>
            <a:r>
              <a:rPr lang="en-US" i="1" dirty="0">
                <a:latin typeface="Aptos Display" panose="020B0004020202020204" pitchFamily="34" charset="0"/>
              </a:rPr>
              <a:t>Cloud Forensics: </a:t>
            </a:r>
          </a:p>
          <a:p>
            <a:r>
              <a:rPr lang="en-US" i="1" dirty="0">
                <a:latin typeface="Aptos Display" panose="020B0004020202020204" pitchFamily="34" charset="0"/>
              </a:rPr>
              <a:t>Principles, Processes and Tools</a:t>
            </a:r>
            <a:r>
              <a:rPr lang="en-US" dirty="0">
                <a:latin typeface="Aptos Display" panose="020B0004020202020204" pitchFamily="34" charset="0"/>
              </a:rPr>
              <a:t>. Waltham, MA, USA: Syngress, 2013.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r>
              <a:rPr lang="en-US" dirty="0">
                <a:latin typeface="Aptos Display" panose="020B0004020202020204" pitchFamily="34" charset="0"/>
              </a:rPr>
              <a:t>[7] A. M. </a:t>
            </a:r>
            <a:r>
              <a:rPr lang="en-US" dirty="0" err="1">
                <a:latin typeface="Aptos Display" panose="020B0004020202020204" pitchFamily="34" charset="0"/>
              </a:rPr>
              <a:t>Alenezi</a:t>
            </a:r>
            <a:r>
              <a:rPr lang="en-US" dirty="0">
                <a:latin typeface="Aptos Display" panose="020B0004020202020204" pitchFamily="34" charset="0"/>
              </a:rPr>
              <a:t>, “Forensic Readiness in Cloud Security: Integrating Compliance </a:t>
            </a:r>
          </a:p>
          <a:p>
            <a:r>
              <a:rPr lang="en-US" dirty="0">
                <a:latin typeface="Aptos Display" panose="020B0004020202020204" pitchFamily="34" charset="0"/>
              </a:rPr>
              <a:t>and Evidence Management,” </a:t>
            </a:r>
            <a:r>
              <a:rPr lang="en-US" i="1" dirty="0">
                <a:latin typeface="Aptos Display" panose="020B0004020202020204" pitchFamily="34" charset="0"/>
              </a:rPr>
              <a:t>J. Inf. </a:t>
            </a:r>
            <a:r>
              <a:rPr lang="en-US" i="1" dirty="0" err="1">
                <a:latin typeface="Aptos Display" panose="020B0004020202020204" pitchFamily="34" charset="0"/>
              </a:rPr>
              <a:t>Secur</a:t>
            </a:r>
            <a:r>
              <a:rPr lang="en-US" i="1" dirty="0">
                <a:latin typeface="Aptos Display" panose="020B0004020202020204" pitchFamily="34" charset="0"/>
              </a:rPr>
              <a:t>. Res.</a:t>
            </a:r>
            <a:r>
              <a:rPr lang="en-US" dirty="0">
                <a:latin typeface="Aptos Display" panose="020B0004020202020204" pitchFamily="34" charset="0"/>
              </a:rPr>
              <a:t>, vol. 12, no. 2, pp. 87–101, 2024.</a:t>
            </a:r>
          </a:p>
          <a:p>
            <a:endParaRPr lang="en-US" dirty="0">
              <a:latin typeface="Aptos Display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08053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F8FBC9D-4FBA-6B13-067D-69908F7B3B9A}"/>
              </a:ext>
            </a:extLst>
          </p:cNvPr>
          <p:cNvSpPr txBox="1"/>
          <p:nvPr/>
        </p:nvSpPr>
        <p:spPr>
          <a:xfrm>
            <a:off x="2812024" y="2439483"/>
            <a:ext cx="593868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800" dirty="0">
                <a:latin typeface="Abadi" panose="020F0502020204030204" pitchFamily="34" charset="0"/>
              </a:rPr>
              <a:t>Thank you!</a:t>
            </a:r>
          </a:p>
        </p:txBody>
      </p:sp>
    </p:spTree>
    <p:extLst>
      <p:ext uri="{BB962C8B-B14F-4D97-AF65-F5344CB8AC3E}">
        <p14:creationId xmlns:p14="http://schemas.microsoft.com/office/powerpoint/2010/main" val="1452519144"/>
      </p:ext>
    </p:extLst>
  </p:cSld>
  <p:clrMapOvr>
    <a:masterClrMapping/>
  </p:clrMapOvr>
</p:sld>
</file>

<file path=ppt/theme/theme1.xml><?xml version="1.0" encoding="utf-8"?>
<a:theme xmlns:a="http://schemas.openxmlformats.org/drawingml/2006/main" name="ArchiveVTI">
  <a:themeElements>
    <a:clrScheme name="Archive">
      <a:dk1>
        <a:sysClr val="windowText" lastClr="000000"/>
      </a:dk1>
      <a:lt1>
        <a:sysClr val="window" lastClr="FFFFFF"/>
      </a:lt1>
      <a:dk2>
        <a:srgbClr val="353B3D"/>
      </a:dk2>
      <a:lt2>
        <a:srgbClr val="EEECEA"/>
      </a:lt2>
      <a:accent1>
        <a:srgbClr val="A65E5E"/>
      </a:accent1>
      <a:accent2>
        <a:srgbClr val="9D6053"/>
      </a:accent2>
      <a:accent3>
        <a:srgbClr val="968274"/>
      </a:accent3>
      <a:accent4>
        <a:srgbClr val="878079"/>
      </a:accent4>
      <a:accent5>
        <a:srgbClr val="6C737A"/>
      </a:accent5>
      <a:accent6>
        <a:srgbClr val="697777"/>
      </a:accent6>
      <a:hlink>
        <a:srgbClr val="A25872"/>
      </a:hlink>
      <a:folHlink>
        <a:srgbClr val="667A7E"/>
      </a:folHlink>
    </a:clrScheme>
    <a:fontScheme name="Custom 170">
      <a:majorFont>
        <a:latin typeface="Bembo"/>
        <a:ea typeface=""/>
        <a:cs typeface=""/>
      </a:majorFont>
      <a:minorFont>
        <a:latin typeface="Bemb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rchiveVTI" id="{514BDC9F-20AC-40CA-9FE7-B30987BCD2D4}" vid="{D8FA1533-D953-46ED-B2C7-B32AF1BED7A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Archive</Template>
  <TotalTime>60</TotalTime>
  <Words>742</Words>
  <Application>Microsoft Office PowerPoint</Application>
  <PresentationFormat>Widescreen</PresentationFormat>
  <Paragraphs>162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Abadi</vt:lpstr>
      <vt:lpstr>Agency FB</vt:lpstr>
      <vt:lpstr>Aptos Display</vt:lpstr>
      <vt:lpstr>Arial</vt:lpstr>
      <vt:lpstr>Bembo</vt:lpstr>
      <vt:lpstr>ArchiveVTI</vt:lpstr>
      <vt:lpstr>Enhancing Forensic Readiness in Multi-Cloud Environments Secure Evidence Collection &amp; Compliance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Mizanur Rahman</dc:creator>
  <cp:lastModifiedBy>Mizanur Rahman</cp:lastModifiedBy>
  <cp:revision>4</cp:revision>
  <dcterms:created xsi:type="dcterms:W3CDTF">2025-12-04T14:50:53Z</dcterms:created>
  <dcterms:modified xsi:type="dcterms:W3CDTF">2025-12-09T12:58:47Z</dcterms:modified>
</cp:coreProperties>
</file>