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15113000" cy="21374100"/>
  <p:notesSz cx="6858000" cy="9144000"/>
  <p:embeddedFontLst>
    <p:embeddedFont>
      <p:font typeface="Calibri" panose="020F0502020204030204" pitchFamily="34" charset="0"/>
      <p:regular r:id="rId4"/>
      <p:bold r:id="rId5"/>
      <p:italic r:id="rId6"/>
      <p:boldItalic r:id="rId7"/>
    </p:embeddedFont>
    <p:embeddedFont>
      <p:font typeface="Canva Sans" panose="020B0503030501040103" pitchFamily="34" charset="0"/>
      <p:regular r:id="rId8"/>
    </p:embeddedFont>
    <p:embeddedFont>
      <p:font typeface="Montserrat Classic" pitchFamily="2" charset="77"/>
      <p:regular r:id="rId9"/>
    </p:embeddedFont>
    <p:embeddedFont>
      <p:font typeface="Oswald" pitchFamily="2" charset="77"/>
      <p:regular r:id="rId10"/>
      <p:bold r:id="rId11"/>
    </p:embeddedFont>
    <p:embeddedFont>
      <p:font typeface="Oswald Bold" pitchFamily="2" charset="77"/>
      <p:regular r:id="rId12"/>
      <p:bold r:id="rId13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 autoAdjust="0"/>
    <p:restoredTop sz="94588" autoAdjust="0"/>
  </p:normalViewPr>
  <p:slideViewPr>
    <p:cSldViewPr>
      <p:cViewPr varScale="1">
        <p:scale>
          <a:sx n="34" d="100"/>
          <a:sy n="34" d="100"/>
        </p:scale>
        <p:origin x="3256" y="24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5.fntdata"/><Relationship Id="rId13" Type="http://schemas.openxmlformats.org/officeDocument/2006/relationships/font" Target="fonts/font10.fntdata"/><Relationship Id="rId3" Type="http://schemas.openxmlformats.org/officeDocument/2006/relationships/slide" Target="slides/slide2.xml"/><Relationship Id="rId7" Type="http://schemas.openxmlformats.org/officeDocument/2006/relationships/font" Target="fonts/font4.fntdata"/><Relationship Id="rId12" Type="http://schemas.openxmlformats.org/officeDocument/2006/relationships/font" Target="fonts/font9.fntdata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font" Target="fonts/font3.fntdata"/><Relationship Id="rId11" Type="http://schemas.openxmlformats.org/officeDocument/2006/relationships/font" Target="fonts/font8.fntdata"/><Relationship Id="rId5" Type="http://schemas.openxmlformats.org/officeDocument/2006/relationships/font" Target="fonts/font2.fntdata"/><Relationship Id="rId15" Type="http://schemas.openxmlformats.org/officeDocument/2006/relationships/viewProps" Target="viewProps.xml"/><Relationship Id="rId10" Type="http://schemas.openxmlformats.org/officeDocument/2006/relationships/font" Target="fonts/font7.fntdata"/><Relationship Id="rId4" Type="http://schemas.openxmlformats.org/officeDocument/2006/relationships/font" Target="fonts/font1.fntdata"/><Relationship Id="rId9" Type="http://schemas.openxmlformats.org/officeDocument/2006/relationships/font" Target="fonts/font6.fntdata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10/31/22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sv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pn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F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663038" y="-1427045"/>
            <a:ext cx="4983775" cy="10075236"/>
            <a:chOff x="0" y="0"/>
            <a:chExt cx="893036" cy="1805369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893036" cy="1805369"/>
            </a:xfrm>
            <a:custGeom>
              <a:avLst/>
              <a:gdLst/>
              <a:ahLst/>
              <a:cxnLst/>
              <a:rect l="l" t="t" r="r" b="b"/>
              <a:pathLst>
                <a:path w="893036" h="1805369">
                  <a:moveTo>
                    <a:pt x="0" y="0"/>
                  </a:moveTo>
                  <a:lnTo>
                    <a:pt x="893036" y="0"/>
                  </a:lnTo>
                  <a:lnTo>
                    <a:pt x="893036" y="1805369"/>
                  </a:lnTo>
                  <a:lnTo>
                    <a:pt x="0" y="1805369"/>
                  </a:lnTo>
                  <a:close/>
                </a:path>
              </a:pathLst>
            </a:custGeom>
            <a:solidFill>
              <a:srgbClr val="373E2A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101600" tIns="101600" rIns="101600" bIns="101600" rtlCol="0" anchor="ctr"/>
            <a:lstStyle/>
            <a:p>
              <a:pPr algn="ctr">
                <a:lnSpc>
                  <a:spcPts val="39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2446039" y="1109599"/>
            <a:ext cx="5329625" cy="6572230"/>
            <a:chOff x="0" y="0"/>
            <a:chExt cx="955009" cy="1177669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955009" cy="1177669"/>
            </a:xfrm>
            <a:custGeom>
              <a:avLst/>
              <a:gdLst/>
              <a:ahLst/>
              <a:cxnLst/>
              <a:rect l="l" t="t" r="r" b="b"/>
              <a:pathLst>
                <a:path w="955009" h="1177669">
                  <a:moveTo>
                    <a:pt x="0" y="0"/>
                  </a:moveTo>
                  <a:lnTo>
                    <a:pt x="955009" y="0"/>
                  </a:lnTo>
                  <a:lnTo>
                    <a:pt x="955009" y="1177669"/>
                  </a:lnTo>
                  <a:lnTo>
                    <a:pt x="0" y="1177669"/>
                  </a:lnTo>
                  <a:close/>
                </a:path>
              </a:pathLst>
            </a:custGeom>
            <a:solidFill>
              <a:srgbClr val="000000">
                <a:alpha val="0"/>
              </a:srgbClr>
            </a:solidFill>
            <a:ln w="38100">
              <a:solidFill>
                <a:srgbClr val="191716"/>
              </a:solidFill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57150"/>
              <a:ext cx="812800" cy="869950"/>
            </a:xfrm>
            <a:prstGeom prst="rect">
              <a:avLst/>
            </a:prstGeom>
          </p:spPr>
          <p:txBody>
            <a:bodyPr lIns="101600" tIns="101600" rIns="101600" bIns="101600" rtlCol="0" anchor="ctr"/>
            <a:lstStyle/>
            <a:p>
              <a:pPr algn="ctr">
                <a:lnSpc>
                  <a:spcPts val="392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2396946" y="1109599"/>
            <a:ext cx="5378719" cy="6598242"/>
            <a:chOff x="0" y="0"/>
            <a:chExt cx="7171625" cy="8797656"/>
          </a:xfrm>
        </p:grpSpPr>
        <p:pic>
          <p:nvPicPr>
            <p:cNvPr id="9" name="Picture 9"/>
            <p:cNvPicPr>
              <a:picLocks noChangeAspect="1"/>
            </p:cNvPicPr>
            <p:nvPr/>
          </p:nvPicPr>
          <p:blipFill>
            <a:blip r:embed="rId2"/>
            <a:srcRect l="7547" r="7547"/>
            <a:stretch>
              <a:fillRect/>
            </a:stretch>
          </p:blipFill>
          <p:spPr>
            <a:xfrm>
              <a:off x="0" y="0"/>
              <a:ext cx="7171625" cy="8797656"/>
            </a:xfrm>
            <a:prstGeom prst="rect">
              <a:avLst/>
            </a:prstGeom>
          </p:spPr>
        </p:pic>
      </p:grpSp>
      <p:grpSp>
        <p:nvGrpSpPr>
          <p:cNvPr id="10" name="Group 10"/>
          <p:cNvGrpSpPr/>
          <p:nvPr/>
        </p:nvGrpSpPr>
        <p:grpSpPr>
          <a:xfrm>
            <a:off x="1512000" y="9077941"/>
            <a:ext cx="5378719" cy="1059005"/>
            <a:chOff x="0" y="0"/>
            <a:chExt cx="5315105" cy="1046480"/>
          </a:xfrm>
        </p:grpSpPr>
        <p:sp>
          <p:nvSpPr>
            <p:cNvPr id="11" name="Freeform 11"/>
            <p:cNvSpPr/>
            <p:nvPr/>
          </p:nvSpPr>
          <p:spPr>
            <a:xfrm>
              <a:off x="304800" y="30480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5010305" y="0"/>
                  </a:moveTo>
                  <a:lnTo>
                    <a:pt x="5010305" y="741680"/>
                  </a:lnTo>
                  <a:lnTo>
                    <a:pt x="0" y="741680"/>
                  </a:lnTo>
                  <a:lnTo>
                    <a:pt x="0" y="436880"/>
                  </a:lnTo>
                  <a:lnTo>
                    <a:pt x="4705505" y="436880"/>
                  </a:lnTo>
                  <a:lnTo>
                    <a:pt x="4705505" y="0"/>
                  </a:lnTo>
                  <a:close/>
                </a:path>
              </a:pathLst>
            </a:custGeom>
            <a:solidFill>
              <a:srgbClr val="191716"/>
            </a:solidFill>
          </p:spPr>
        </p:sp>
        <p:sp>
          <p:nvSpPr>
            <p:cNvPr id="12" name="Freeform 12"/>
            <p:cNvSpPr/>
            <p:nvPr/>
          </p:nvSpPr>
          <p:spPr>
            <a:xfrm>
              <a:off x="0" y="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0" y="0"/>
                  </a:moveTo>
                  <a:lnTo>
                    <a:pt x="5010305" y="0"/>
                  </a:lnTo>
                  <a:lnTo>
                    <a:pt x="5010305" y="741680"/>
                  </a:lnTo>
                  <a:lnTo>
                    <a:pt x="0" y="741680"/>
                  </a:lnTo>
                  <a:close/>
                </a:path>
              </a:pathLst>
            </a:custGeom>
            <a:solidFill>
              <a:srgbClr val="373E2A"/>
            </a:solidFill>
          </p:spPr>
        </p:sp>
      </p:grpSp>
      <p:grpSp>
        <p:nvGrpSpPr>
          <p:cNvPr id="13" name="Group 13"/>
          <p:cNvGrpSpPr/>
          <p:nvPr/>
        </p:nvGrpSpPr>
        <p:grpSpPr>
          <a:xfrm>
            <a:off x="8209989" y="9077941"/>
            <a:ext cx="5378719" cy="1059005"/>
            <a:chOff x="0" y="0"/>
            <a:chExt cx="5315105" cy="1046480"/>
          </a:xfrm>
        </p:grpSpPr>
        <p:sp>
          <p:nvSpPr>
            <p:cNvPr id="14" name="Freeform 14"/>
            <p:cNvSpPr/>
            <p:nvPr/>
          </p:nvSpPr>
          <p:spPr>
            <a:xfrm>
              <a:off x="304800" y="30480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5010305" y="0"/>
                  </a:moveTo>
                  <a:lnTo>
                    <a:pt x="5010305" y="741680"/>
                  </a:lnTo>
                  <a:lnTo>
                    <a:pt x="0" y="741680"/>
                  </a:lnTo>
                  <a:lnTo>
                    <a:pt x="0" y="436880"/>
                  </a:lnTo>
                  <a:lnTo>
                    <a:pt x="4705505" y="436880"/>
                  </a:lnTo>
                  <a:lnTo>
                    <a:pt x="4705505" y="0"/>
                  </a:lnTo>
                  <a:close/>
                </a:path>
              </a:pathLst>
            </a:custGeom>
            <a:solidFill>
              <a:srgbClr val="191716"/>
            </a:solidFill>
          </p:spPr>
        </p:sp>
        <p:sp>
          <p:nvSpPr>
            <p:cNvPr id="15" name="Freeform 15"/>
            <p:cNvSpPr/>
            <p:nvPr/>
          </p:nvSpPr>
          <p:spPr>
            <a:xfrm>
              <a:off x="0" y="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0" y="0"/>
                  </a:moveTo>
                  <a:lnTo>
                    <a:pt x="5010305" y="0"/>
                  </a:lnTo>
                  <a:lnTo>
                    <a:pt x="5010305" y="741680"/>
                  </a:lnTo>
                  <a:lnTo>
                    <a:pt x="0" y="741680"/>
                  </a:lnTo>
                  <a:close/>
                </a:path>
              </a:pathLst>
            </a:custGeom>
            <a:solidFill>
              <a:srgbClr val="373E2A"/>
            </a:solidFill>
          </p:spPr>
        </p:sp>
      </p:grpSp>
      <p:grpSp>
        <p:nvGrpSpPr>
          <p:cNvPr id="16" name="Group 16"/>
          <p:cNvGrpSpPr/>
          <p:nvPr/>
        </p:nvGrpSpPr>
        <p:grpSpPr>
          <a:xfrm>
            <a:off x="1103680" y="14535852"/>
            <a:ext cx="5378719" cy="1059005"/>
            <a:chOff x="0" y="0"/>
            <a:chExt cx="5315105" cy="1046480"/>
          </a:xfrm>
        </p:grpSpPr>
        <p:sp>
          <p:nvSpPr>
            <p:cNvPr id="17" name="Freeform 17"/>
            <p:cNvSpPr/>
            <p:nvPr/>
          </p:nvSpPr>
          <p:spPr>
            <a:xfrm>
              <a:off x="304800" y="30480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5010305" y="0"/>
                  </a:moveTo>
                  <a:lnTo>
                    <a:pt x="5010305" y="741680"/>
                  </a:lnTo>
                  <a:lnTo>
                    <a:pt x="0" y="741680"/>
                  </a:lnTo>
                  <a:lnTo>
                    <a:pt x="0" y="436880"/>
                  </a:lnTo>
                  <a:lnTo>
                    <a:pt x="4705505" y="436880"/>
                  </a:lnTo>
                  <a:lnTo>
                    <a:pt x="4705505" y="0"/>
                  </a:lnTo>
                  <a:close/>
                </a:path>
              </a:pathLst>
            </a:custGeom>
            <a:solidFill>
              <a:srgbClr val="191716"/>
            </a:solidFill>
          </p:spPr>
        </p:sp>
        <p:sp>
          <p:nvSpPr>
            <p:cNvPr id="18" name="Freeform 18"/>
            <p:cNvSpPr/>
            <p:nvPr/>
          </p:nvSpPr>
          <p:spPr>
            <a:xfrm>
              <a:off x="0" y="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0" y="0"/>
                  </a:moveTo>
                  <a:lnTo>
                    <a:pt x="5010305" y="0"/>
                  </a:lnTo>
                  <a:lnTo>
                    <a:pt x="5010305" y="741680"/>
                  </a:lnTo>
                  <a:lnTo>
                    <a:pt x="0" y="741680"/>
                  </a:lnTo>
                  <a:close/>
                </a:path>
              </a:pathLst>
            </a:custGeom>
            <a:solidFill>
              <a:srgbClr val="373E2A"/>
            </a:solidFill>
          </p:spPr>
        </p:sp>
      </p:grpSp>
      <p:grpSp>
        <p:nvGrpSpPr>
          <p:cNvPr id="19" name="Group 19"/>
          <p:cNvGrpSpPr/>
          <p:nvPr/>
        </p:nvGrpSpPr>
        <p:grpSpPr>
          <a:xfrm>
            <a:off x="8190696" y="14510395"/>
            <a:ext cx="5378719" cy="1059005"/>
            <a:chOff x="0" y="0"/>
            <a:chExt cx="5315105" cy="1046480"/>
          </a:xfrm>
        </p:grpSpPr>
        <p:sp>
          <p:nvSpPr>
            <p:cNvPr id="20" name="Freeform 20"/>
            <p:cNvSpPr/>
            <p:nvPr/>
          </p:nvSpPr>
          <p:spPr>
            <a:xfrm>
              <a:off x="304800" y="30480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5010305" y="0"/>
                  </a:moveTo>
                  <a:lnTo>
                    <a:pt x="5010305" y="741680"/>
                  </a:lnTo>
                  <a:lnTo>
                    <a:pt x="0" y="741680"/>
                  </a:lnTo>
                  <a:lnTo>
                    <a:pt x="0" y="436880"/>
                  </a:lnTo>
                  <a:lnTo>
                    <a:pt x="4705505" y="436880"/>
                  </a:lnTo>
                  <a:lnTo>
                    <a:pt x="4705505" y="0"/>
                  </a:lnTo>
                  <a:close/>
                </a:path>
              </a:pathLst>
            </a:custGeom>
            <a:solidFill>
              <a:srgbClr val="191716"/>
            </a:solidFill>
          </p:spPr>
        </p:sp>
        <p:sp>
          <p:nvSpPr>
            <p:cNvPr id="21" name="Freeform 21"/>
            <p:cNvSpPr/>
            <p:nvPr/>
          </p:nvSpPr>
          <p:spPr>
            <a:xfrm>
              <a:off x="0" y="0"/>
              <a:ext cx="5010305" cy="741680"/>
            </a:xfrm>
            <a:custGeom>
              <a:avLst/>
              <a:gdLst/>
              <a:ahLst/>
              <a:cxnLst/>
              <a:rect l="l" t="t" r="r" b="b"/>
              <a:pathLst>
                <a:path w="5010305" h="741680">
                  <a:moveTo>
                    <a:pt x="0" y="0"/>
                  </a:moveTo>
                  <a:lnTo>
                    <a:pt x="5010305" y="0"/>
                  </a:lnTo>
                  <a:lnTo>
                    <a:pt x="5010305" y="741680"/>
                  </a:lnTo>
                  <a:lnTo>
                    <a:pt x="0" y="741680"/>
                  </a:lnTo>
                  <a:close/>
                </a:path>
              </a:pathLst>
            </a:custGeom>
            <a:solidFill>
              <a:srgbClr val="373E2A"/>
            </a:solidFill>
          </p:spPr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p:blipFill>
        <p:spPr>
          <a:xfrm>
            <a:off x="10262780" y="-618913"/>
            <a:ext cx="6048000" cy="4229486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p:blipFill>
        <p:spPr>
          <a:xfrm>
            <a:off x="10843238" y="-1781267"/>
            <a:ext cx="6048000" cy="3108469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rcRect/>
          <a:stretch>
            <a:fillRect/>
          </a:stretch>
        </p:blipFill>
        <p:spPr>
          <a:xfrm>
            <a:off x="12761751" y="20367300"/>
            <a:ext cx="1692498" cy="429913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8250075" y="3649589"/>
            <a:ext cx="6204174" cy="134937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>
              <a:lnSpc>
                <a:spcPts val="11199"/>
              </a:lnSpc>
              <a:spcBef>
                <a:spcPct val="0"/>
              </a:spcBef>
            </a:pPr>
            <a:r>
              <a:rPr lang="en-US" sz="7999" spc="1087">
                <a:solidFill>
                  <a:srgbClr val="000000"/>
                </a:solidFill>
                <a:latin typeface="Oswald Bold"/>
              </a:rPr>
              <a:t>TEAMWORK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554092" y="9282988"/>
            <a:ext cx="4578291" cy="430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3000" spc="375">
                <a:solidFill>
                  <a:srgbClr val="FFFFFF"/>
                </a:solidFill>
                <a:latin typeface="Oswald"/>
              </a:rPr>
              <a:t>COMMUNICATION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909355" y="9282988"/>
            <a:ext cx="4371062" cy="430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3000" spc="375">
                <a:solidFill>
                  <a:srgbClr val="FFFFFF"/>
                </a:solidFill>
                <a:latin typeface="Oswald"/>
              </a:rPr>
              <a:t>PROBLEM SOLVING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336831" y="14634825"/>
            <a:ext cx="4371062" cy="430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3000" spc="375">
                <a:solidFill>
                  <a:srgbClr val="FFFFFF"/>
                </a:solidFill>
                <a:latin typeface="Oswald"/>
              </a:rPr>
              <a:t>DECISION MAKING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8402084" y="14609367"/>
            <a:ext cx="4578291" cy="4305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360"/>
              </a:lnSpc>
            </a:pPr>
            <a:r>
              <a:rPr lang="en-US" sz="3000" spc="375">
                <a:solidFill>
                  <a:srgbClr val="FFFFFF"/>
                </a:solidFill>
                <a:latin typeface="Oswald"/>
              </a:rPr>
              <a:t>INTERPERSONAL SKILLS 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393472" y="10509055"/>
            <a:ext cx="7382193" cy="32503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2"/>
              </a:lnSpc>
            </a:pPr>
            <a:r>
              <a:rPr lang="en-US" sz="2100" spc="262">
                <a:solidFill>
                  <a:srgbClr val="000000"/>
                </a:solidFill>
                <a:latin typeface="Montserrat Classic"/>
              </a:rPr>
              <a:t>PROBLEM SOLVING IS THE ABILITY TO OVERCOME SITUATION THAT MAY OCCUR THAT COULD POTENTIALLY HINDER YOUR PROGRESS POTENTIAL FOR CONFLICT IF PROBLEMS AREN'T SOLVED.</a:t>
            </a:r>
          </a:p>
          <a:p>
            <a:pPr algn="ctr">
              <a:lnSpc>
                <a:spcPts val="2352"/>
              </a:lnSpc>
              <a:spcBef>
                <a:spcPct val="0"/>
              </a:spcBef>
            </a:pPr>
            <a:r>
              <a:rPr lang="en-US" sz="2100" spc="262">
                <a:solidFill>
                  <a:srgbClr val="000000"/>
                </a:solidFill>
                <a:latin typeface="Montserrat Classic"/>
              </a:rPr>
              <a:t>THEIR IS AN 8-STEP RULE ACCORDING TO IOWA UNIVERSITY WHERE BY DEFINING THE PROBLEM, CLARIFYING THE PROBLEM, DEFINING THE GOALS, IDENTIFYING THE ROOT, DEVELOP A PLAN, EXECUTE PLAN, EVALUATE AND THEN IMPROVE. 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73266" y="11394880"/>
            <a:ext cx="6052165" cy="1478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2"/>
              </a:lnSpc>
              <a:spcBef>
                <a:spcPct val="0"/>
              </a:spcBef>
            </a:pPr>
            <a:r>
              <a:rPr lang="en-US" sz="2100" spc="262">
                <a:solidFill>
                  <a:srgbClr val="000000"/>
                </a:solidFill>
                <a:latin typeface="Montserrat Classic"/>
              </a:rPr>
              <a:t>ACCORDING TO MARTINS J (2022) THE ABILITY TO TALK IN WORK ABOUT WORK. THIS COULD BE TO AVOID MISCOMMUNICATION AND CONFUSION. 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4548" y="17195057"/>
            <a:ext cx="6896962" cy="8880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48"/>
              </a:lnSpc>
              <a:spcBef>
                <a:spcPct val="0"/>
              </a:spcBef>
            </a:pPr>
            <a:r>
              <a:rPr lang="en-US" sz="2096" spc="262">
                <a:solidFill>
                  <a:srgbClr val="000000"/>
                </a:solidFill>
                <a:latin typeface="Montserrat Classic"/>
              </a:rPr>
              <a:t>DECIDING BETWEEN TWO OR MORE COURSES OF ACTION WHICH WILL SUIT THE BEST NEEDS.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290083" y="16899767"/>
            <a:ext cx="7106309" cy="14786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2"/>
              </a:lnSpc>
              <a:spcBef>
                <a:spcPct val="0"/>
              </a:spcBef>
            </a:pPr>
            <a:r>
              <a:rPr lang="en-US" sz="2100" spc="262">
                <a:solidFill>
                  <a:srgbClr val="000000"/>
                </a:solidFill>
                <a:latin typeface="Montserrat Classic"/>
              </a:rPr>
              <a:t>INDIVIDUAL SKILLS THAT ARE USED EVERYDAY WHILST INTERACTING AND COMMUNICATING WITH OTHER PEOPLE. THIS CAN BE USED INDIVIDUAL AND/OR IN GROUPS. 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2EF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88924" y="233650"/>
            <a:ext cx="3176575" cy="64658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5381"/>
              </a:lnSpc>
            </a:pPr>
            <a:r>
              <a:rPr lang="en-US" sz="3843" dirty="0">
                <a:solidFill>
                  <a:srgbClr val="000000"/>
                </a:solidFill>
                <a:latin typeface="Canva Sans"/>
              </a:rPr>
              <a:t>References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97352" y="1372534"/>
            <a:ext cx="7824192" cy="2979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98"/>
              </a:lnSpc>
              <a:spcBef>
                <a:spcPct val="0"/>
              </a:spcBef>
            </a:pPr>
            <a:r>
              <a:rPr lang="en-US" sz="2141" spc="267">
                <a:solidFill>
                  <a:srgbClr val="000000"/>
                </a:solidFill>
                <a:latin typeface="Oswald"/>
              </a:rPr>
              <a:t>SKILLS YOU NEED. DECISION MAKING. SKILLSYOUNEED.COM 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0" y="2165816"/>
            <a:ext cx="11654287" cy="288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2"/>
              </a:lnSpc>
              <a:spcBef>
                <a:spcPct val="0"/>
              </a:spcBef>
            </a:pPr>
            <a:r>
              <a:rPr lang="en-US" sz="2100" spc="262">
                <a:solidFill>
                  <a:srgbClr val="000000"/>
                </a:solidFill>
                <a:latin typeface="Oswald"/>
              </a:rPr>
              <a:t>UNIVERSITY HUMAN RESOURCES. 8-STEP PROBLEM SOLVING PROCESS. HR.UIOWA.EDU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0" y="2949152"/>
            <a:ext cx="5614706" cy="288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2"/>
              </a:lnSpc>
              <a:spcBef>
                <a:spcPct val="0"/>
              </a:spcBef>
            </a:pPr>
            <a:r>
              <a:rPr lang="en-US" sz="2100" spc="262">
                <a:solidFill>
                  <a:srgbClr val="000000"/>
                </a:solidFill>
                <a:latin typeface="Oswald"/>
              </a:rPr>
              <a:t>ASANA. MARTINS J (2022) ASANA.COM 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397352" y="3732488"/>
            <a:ext cx="8184059" cy="2880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351"/>
              </a:lnSpc>
              <a:spcBef>
                <a:spcPct val="0"/>
              </a:spcBef>
            </a:pPr>
            <a:r>
              <a:rPr lang="en-US" sz="2099" spc="262">
                <a:solidFill>
                  <a:srgbClr val="000000"/>
                </a:solidFill>
                <a:latin typeface="Oswald"/>
              </a:rPr>
              <a:t>SKILLS YOU NEED. INTERPERSONAL SKILLS. SKILLSYOUNEED.COM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182</Words>
  <Application>Microsoft Macintosh PowerPoint</Application>
  <PresentationFormat>Custom</PresentationFormat>
  <Paragraphs>15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9" baseType="lpstr">
      <vt:lpstr>Arial</vt:lpstr>
      <vt:lpstr>Montserrat Classic</vt:lpstr>
      <vt:lpstr>Canva Sans</vt:lpstr>
      <vt:lpstr>Oswald Bold</vt:lpstr>
      <vt:lpstr>Calibri</vt:lpstr>
      <vt:lpstr>Oswald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Problem Solving</dc:title>
  <cp:lastModifiedBy>Harvey Langston (1901416)</cp:lastModifiedBy>
  <cp:revision>2</cp:revision>
  <dcterms:created xsi:type="dcterms:W3CDTF">2006-08-16T00:00:00Z</dcterms:created>
  <dcterms:modified xsi:type="dcterms:W3CDTF">2022-10-31T14:31:13Z</dcterms:modified>
  <dc:identifier>DAFQndl9tIA</dc:identifier>
</cp:coreProperties>
</file>