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8" r:id="rId1"/>
  </p:sld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00"/>
    <p:restoredTop sz="94733"/>
  </p:normalViewPr>
  <p:slideViewPr>
    <p:cSldViewPr snapToGrid="0">
      <p:cViewPr>
        <p:scale>
          <a:sx n="115" d="100"/>
          <a:sy n="115" d="100"/>
        </p:scale>
        <p:origin x="14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5C5C9-164C-46B3-A87E-7660D39D3106}" type="datetime2">
              <a:rPr lang="en-US" smtClean="0"/>
              <a:t>Sunday, April 23,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650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CFF8A-AAF8-4A12-8A91-9CA0EAF6CBB9}" type="datetime2">
              <a:rPr lang="en-US" smtClean="0"/>
              <a:t>Sunday, April 23,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120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25C3-021A-4B0B-8F70-0C181FE1CF45}" type="datetime2">
              <a:rPr lang="en-US" smtClean="0"/>
              <a:t>Sunday, April 23,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1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3D88D-8CEC-4ED9-A53B-5596187D9A16}" type="datetime2">
              <a:rPr lang="en-US" smtClean="0"/>
              <a:t>Sunday, April 23, 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500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CD382-DFDA-4722-A27A-59C21AD112F2}" type="datetime2">
              <a:rPr lang="en-US" smtClean="0"/>
              <a:t>Sunday, April 23, 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807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2A30D-1C09-413F-AAB1-38F366000715}" type="datetime2">
              <a:rPr lang="en-US" smtClean="0"/>
              <a:t>Sunday, April 23, 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26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82B9C-D65E-4F64-95C3-B10F3B00F0D9}" type="datetime2">
              <a:rPr lang="en-US" smtClean="0"/>
              <a:t>Sunday, April 23, 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512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5FDCC-6AAC-4A08-B9E0-3793AB5E64C3}" type="datetime2">
              <a:rPr lang="en-US" smtClean="0"/>
              <a:t>Sunday, April 23, 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616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FE94D-439C-40F1-900E-BC07940E3988}" type="datetime2">
              <a:rPr lang="en-US" smtClean="0"/>
              <a:t>Sunday, April 23, 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513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5179A-1E2B-41AB-B400-4F1B4022FAEE}" type="datetime2">
              <a:rPr lang="en-US" smtClean="0"/>
              <a:t>Sunday, April 23,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505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81D0F-6595-4F14-8EF3-954CD87C797B}" type="datetime2">
              <a:rPr lang="en-US" smtClean="0"/>
              <a:t>Sunday, April 23,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984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DEA2CF1-0EB2-4673-802D-3371233E4A77}" type="datetime2">
              <a:rPr lang="en-US" smtClean="0"/>
              <a:t>Sunday, April 23, 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38448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FDEB9-A753-B192-8244-B7A37A9352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0000" y="728663"/>
            <a:ext cx="5015638" cy="2795737"/>
          </a:xfrm>
        </p:spPr>
        <p:txBody>
          <a:bodyPr>
            <a:normAutofit/>
          </a:bodyPr>
          <a:lstStyle/>
          <a:p>
            <a:r>
              <a:rPr lang="en-GB" dirty="0"/>
              <a:t>ASSESMENT TITLE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39781D-0D53-3D7C-9478-4D9A25B45F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80000" y="3830399"/>
            <a:ext cx="5015638" cy="2298938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sz="2400" dirty="0"/>
              <a:t>STUDENT NAME: ADELINA ANGELOVA </a:t>
            </a:r>
          </a:p>
          <a:p>
            <a:pPr>
              <a:lnSpc>
                <a:spcPct val="110000"/>
              </a:lnSpc>
            </a:pPr>
            <a:r>
              <a:rPr lang="en-GB" sz="2400" dirty="0"/>
              <a:t>STUDENT NUMBER: 2132900</a:t>
            </a:r>
          </a:p>
          <a:p>
            <a:pPr>
              <a:lnSpc>
                <a:spcPct val="110000"/>
              </a:lnSpc>
            </a:pPr>
            <a:r>
              <a:rPr lang="en-GB" sz="2400" dirty="0"/>
              <a:t>MODULE CODE: SOLVING AND DECISION MAKING 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E33A2CBB-0457-BEB5-CB81-ADD20298BF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564" r="2376" b="-1"/>
          <a:stretch/>
        </p:blipFill>
        <p:spPr>
          <a:xfrm>
            <a:off x="1" y="10"/>
            <a:ext cx="5662934" cy="6857990"/>
          </a:xfrm>
          <a:custGeom>
            <a:avLst/>
            <a:gdLst/>
            <a:ahLst/>
            <a:cxnLst/>
            <a:rect l="l" t="t" r="r" b="b"/>
            <a:pathLst>
              <a:path w="5662934" h="6858000">
                <a:moveTo>
                  <a:pt x="0" y="0"/>
                </a:moveTo>
                <a:lnTo>
                  <a:pt x="5064602" y="0"/>
                </a:lnTo>
                <a:lnTo>
                  <a:pt x="4889880" y="279455"/>
                </a:lnTo>
                <a:cubicBezTo>
                  <a:pt x="4472355" y="1021447"/>
                  <a:pt x="4263593" y="1948936"/>
                  <a:pt x="4263593" y="3061922"/>
                </a:cubicBezTo>
                <a:cubicBezTo>
                  <a:pt x="4263593" y="3516203"/>
                  <a:pt x="4324186" y="3970483"/>
                  <a:pt x="4445372" y="4515619"/>
                </a:cubicBezTo>
                <a:cubicBezTo>
                  <a:pt x="4596855" y="5030470"/>
                  <a:pt x="4748338" y="5515036"/>
                  <a:pt x="4990710" y="5969316"/>
                </a:cubicBezTo>
                <a:cubicBezTo>
                  <a:pt x="5172489" y="6275955"/>
                  <a:pt x="5371310" y="6544265"/>
                  <a:pt x="5583977" y="6777438"/>
                </a:cubicBezTo>
                <a:lnTo>
                  <a:pt x="5662934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67793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FAD17B9-9E6C-4DD1-9728-97B5E5FCCA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7AC3F90-A588-42FF-B41D-062A8D91B9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4F632052-8861-CFCE-8672-AE18AA211B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t="13977" b="30475"/>
          <a:stretch/>
        </p:blipFill>
        <p:spPr>
          <a:xfrm>
            <a:off x="153" y="10"/>
            <a:ext cx="12191695" cy="6857990"/>
          </a:xfrm>
          <a:prstGeom prst="rect">
            <a:avLst/>
          </a:prstGeom>
        </p:spPr>
      </p:pic>
      <p:pic>
        <p:nvPicPr>
          <p:cNvPr id="6" name="Picture 12">
            <a:extLst>
              <a:ext uri="{FF2B5EF4-FFF2-40B4-BE49-F238E27FC236}">
                <a16:creationId xmlns:a16="http://schemas.microsoft.com/office/drawing/2014/main" id="{015AB904-4FB7-4A0D-B43E-03ACF05E1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" y="0"/>
            <a:ext cx="12189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EAB347-114E-E1A1-3383-44A1BFC4F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THE</a:t>
            </a:r>
            <a:br>
              <a:rPr lang="en-GB" dirty="0"/>
            </a:br>
            <a:r>
              <a:rPr lang="en-GB" dirty="0"/>
              <a:t>PROBLEM </a:t>
            </a:r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E1AADF25-43E9-4DE0-AD82-4F6052319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16">
            <a:extLst>
              <a:ext uri="{FF2B5EF4-FFF2-40B4-BE49-F238E27FC236}">
                <a16:creationId xmlns:a16="http://schemas.microsoft.com/office/drawing/2014/main" id="{CBC2D515-EF3C-4E4E-8BC1-192B21E92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1CCB5-AE0F-E90C-DF44-F49136D736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579" y="2052116"/>
            <a:ext cx="7959560" cy="3997828"/>
          </a:xfrm>
        </p:spPr>
        <p:txBody>
          <a:bodyPr>
            <a:normAutofit/>
          </a:bodyPr>
          <a:lstStyle/>
          <a:p>
            <a:r>
              <a:rPr lang="en-GB" dirty="0"/>
              <a:t>A RECENT SURVEY HAS SHOWN THAT THE MAJORITY OF PEOPLE (72%) ARE UNHAPPY IN THEIR ROLES. THIS SHOWS THAT JOB DISSATISFACTION IS A VERY COMMON PROBLEM. </a:t>
            </a:r>
          </a:p>
          <a:p>
            <a:r>
              <a:rPr lang="en-GB" b="0" i="0" u="none" strike="noStrike" dirty="0">
                <a:effectLst/>
              </a:rPr>
              <a:t>TIGHT SCHDULE AT A WORKPLACE IS ONE OF THE BIGGEST CHALLENGES FOR STARBUCKS, THE WORLD'S LARGEST COFFEE PRODUCER.</a:t>
            </a:r>
          </a:p>
          <a:p>
            <a:r>
              <a:rPr lang="en-GB" b="0" i="0" u="none" strike="noStrike" dirty="0">
                <a:effectLst/>
              </a:rPr>
              <a:t>TIGHT SCHDULING AND UNEMPLOYMENT ARE AFFECTED BY JOB DISSATISFACTION.</a:t>
            </a:r>
          </a:p>
        </p:txBody>
      </p:sp>
    </p:spTree>
    <p:extLst>
      <p:ext uri="{BB962C8B-B14F-4D97-AF65-F5344CB8AC3E}">
        <p14:creationId xmlns:p14="http://schemas.microsoft.com/office/powerpoint/2010/main" val="2799305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FA3880A-8D8F-466C-A4A1-F07BCDD371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C0A64CB-20A1-4508-B568-284EB04F7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8DA14841-53A4-4935-BE65-C8373B8A6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877C2CF-B2DD-41C8-8B5E-152673376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923D72-7E69-464B-94C5-B2530008D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00CCC86-7A88-4DFF-A0D0-6604606A2A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1F8ABFD-155B-4386-AE33-6E13057CF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3BBAF34-367D-4E18-A62E-4602BD908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Codes on papers">
            <a:extLst>
              <a:ext uri="{FF2B5EF4-FFF2-40B4-BE49-F238E27FC236}">
                <a16:creationId xmlns:a16="http://schemas.microsoft.com/office/drawing/2014/main" id="{82B29860-E64D-0BD0-5B10-4C9A60045A7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902" r="-1" b="2826"/>
          <a:stretch/>
        </p:blipFill>
        <p:spPr>
          <a:xfrm>
            <a:off x="20" y="227"/>
            <a:ext cx="12191675" cy="6858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445918B-6272-4727-A3FA-F23651AECA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9A96FF2-ACD7-48C4-BCE1-FC7F42108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99A4CF08-858A-49E4-B707-4E7585D11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6938E62-910D-4D69-AA09-567AAAC37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74E54C6-D084-4BC8-B3F9-8B9EC22A6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589207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11E0F54-BFB2-0CB1-0283-BCFDBEF16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738" y="808056"/>
            <a:ext cx="4119672" cy="10772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/>
              <a:t>IMPACT OF THE PROBLEM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594655-942F-A71B-026A-711146703F6B}"/>
              </a:ext>
            </a:extLst>
          </p:cNvPr>
          <p:cNvSpPr txBox="1"/>
          <p:nvPr/>
        </p:nvSpPr>
        <p:spPr>
          <a:xfrm>
            <a:off x="1974739" y="2052116"/>
            <a:ext cx="4119672" cy="39978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b="0" i="0" u="none" strike="noStrike" dirty="0"/>
              <a:t>A tight working schedule can be exhausting, leading to a burnout, which can have a significant impact on an individual’s mental and physical health 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dirty="0"/>
              <a:t>A tight working schedule can cause individuals to make hasty decisions without considering all possible options, leading to poor decision -making skills. 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b="0" i="0" u="none" strike="noStrike" dirty="0"/>
              <a:t>A tight </a:t>
            </a:r>
            <a:r>
              <a:rPr lang="en-US" dirty="0"/>
              <a:t>working schedule can lead to a sedentary lifestyle, which can cause health problems such as obesity, hypertension, and diabetes. </a:t>
            </a:r>
            <a:endParaRPr lang="en-US" b="0" i="0" u="none" strike="noStrike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77713DB-A0B1-4507-9991-B6DCAE436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99610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87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43BBAF34-367D-4E18-A62E-4602BD908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Hands-on top of each other">
            <a:extLst>
              <a:ext uri="{FF2B5EF4-FFF2-40B4-BE49-F238E27FC236}">
                <a16:creationId xmlns:a16="http://schemas.microsoft.com/office/drawing/2014/main" id="{B1C32352-29A3-153C-87DA-6EDBC97083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58" r="14167" b="1"/>
          <a:stretch/>
        </p:blipFill>
        <p:spPr>
          <a:xfrm>
            <a:off x="89230" y="357066"/>
            <a:ext cx="12191675" cy="685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445918B-6272-4727-A3FA-F23651AECA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9A96FF2-ACD7-48C4-BCE1-FC7F42108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9A4CF08-858A-49E4-B707-4E7585D11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6938E62-910D-4D69-AA09-567AAAC37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74E54C6-D084-4BC8-B3F9-8B9EC22A6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589207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76953B9-BFE7-3E00-B7FD-7D3936297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738" y="808056"/>
            <a:ext cx="4119672" cy="10772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dirty="0"/>
              <a:t>SOLUTIONS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90B411-20E3-73D3-06F9-D8A3888AF3D8}"/>
              </a:ext>
            </a:extLst>
          </p:cNvPr>
          <p:cNvSpPr txBox="1"/>
          <p:nvPr/>
        </p:nvSpPr>
        <p:spPr>
          <a:xfrm>
            <a:off x="1974739" y="2052116"/>
            <a:ext cx="4119672" cy="39978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</a:pPr>
            <a:r>
              <a:rPr lang="en-US" dirty="0"/>
              <a:t>Prioritize tasks: </a:t>
            </a:r>
            <a:r>
              <a:rPr lang="en-GB" dirty="0"/>
              <a:t>Prioritize your tasks based on importance and urgency by creating a list.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 </a:t>
            </a:r>
            <a:r>
              <a:rPr lang="en-GB" dirty="0"/>
              <a:t>Working down the list, start with the most important tasks.</a:t>
            </a:r>
            <a:endParaRPr lang="en-US" dirty="0"/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</a:pPr>
            <a:r>
              <a:rPr lang="en-US" dirty="0"/>
              <a:t>Use productivity tools: </a:t>
            </a:r>
            <a:r>
              <a:rPr lang="en-GB" b="0" i="0" u="none" strike="noStrike" dirty="0">
                <a:effectLst/>
              </a:rPr>
              <a:t>There are various productivity tools available such as project management software, task lists, and time-tracking apps that can help you manage your time more efficiently.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</a:pPr>
            <a:r>
              <a:rPr lang="en-GB" dirty="0"/>
              <a:t>Learn to say NO: </a:t>
            </a:r>
            <a:r>
              <a:rPr lang="en-GB" b="0" i="0" u="none" strike="noStrike" dirty="0">
                <a:effectLst/>
                <a:latin typeface="+mj-lt"/>
              </a:rPr>
              <a:t>Saying no to non-essential tasks or requests can help you stay focused on your critical tasks and manage your time more effectively.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77713DB-A0B1-4507-9991-B6DCAE436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99610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712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1">
            <a:extLst>
              <a:ext uri="{FF2B5EF4-FFF2-40B4-BE49-F238E27FC236}">
                <a16:creationId xmlns:a16="http://schemas.microsoft.com/office/drawing/2014/main" id="{2FE0B6AC-CCC6-F0AF-A07F-801DD0A0CD38}"/>
              </a:ext>
            </a:extLst>
          </p:cNvPr>
          <p:cNvSpPr/>
          <p:nvPr/>
        </p:nvSpPr>
        <p:spPr>
          <a:xfrm rot="5400000">
            <a:off x="8876372" y="2386362"/>
            <a:ext cx="2007220" cy="141620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Minus 2">
            <a:extLst>
              <a:ext uri="{FF2B5EF4-FFF2-40B4-BE49-F238E27FC236}">
                <a16:creationId xmlns:a16="http://schemas.microsoft.com/office/drawing/2014/main" id="{3B820115-758A-3AEF-6331-5B9753F9FCD4}"/>
              </a:ext>
            </a:extLst>
          </p:cNvPr>
          <p:cNvSpPr/>
          <p:nvPr/>
        </p:nvSpPr>
        <p:spPr>
          <a:xfrm>
            <a:off x="-490654" y="2960649"/>
            <a:ext cx="11078739" cy="26763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6EF51C-DA00-5478-74C1-064C7060CA02}"/>
              </a:ext>
            </a:extLst>
          </p:cNvPr>
          <p:cNvSpPr/>
          <p:nvPr/>
        </p:nvSpPr>
        <p:spPr>
          <a:xfrm>
            <a:off x="1204332" y="390293"/>
            <a:ext cx="2263697" cy="5575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Location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1DD50C-0445-DE84-426F-573D4FAC7867}"/>
              </a:ext>
            </a:extLst>
          </p:cNvPr>
          <p:cNvSpPr txBox="1"/>
          <p:nvPr/>
        </p:nvSpPr>
        <p:spPr>
          <a:xfrm>
            <a:off x="9171879" y="2863631"/>
            <a:ext cx="1179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Tight Working schedule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71C04AA-8B2E-04EC-D11C-64E748297E8E}"/>
              </a:ext>
            </a:extLst>
          </p:cNvPr>
          <p:cNvSpPr txBox="1"/>
          <p:nvPr/>
        </p:nvSpPr>
        <p:spPr>
          <a:xfrm>
            <a:off x="1204332" y="1095608"/>
            <a:ext cx="16850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Not willing to relocate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57B3FB0-8A06-60F2-55AE-81A11A446602}"/>
              </a:ext>
            </a:extLst>
          </p:cNvPr>
          <p:cNvSpPr/>
          <p:nvPr/>
        </p:nvSpPr>
        <p:spPr>
          <a:xfrm>
            <a:off x="7835688" y="6038813"/>
            <a:ext cx="2263697" cy="5575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limited opportunities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5A6C21-9CD8-8314-6A81-26BA7A6B9338}"/>
              </a:ext>
            </a:extLst>
          </p:cNvPr>
          <p:cNvSpPr/>
          <p:nvPr/>
        </p:nvSpPr>
        <p:spPr>
          <a:xfrm>
            <a:off x="4410308" y="6067448"/>
            <a:ext cx="2263697" cy="5575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Financial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5158E3-C1E4-B670-4FFF-29B438691E74}"/>
              </a:ext>
            </a:extLst>
          </p:cNvPr>
          <p:cNvSpPr/>
          <p:nvPr/>
        </p:nvSpPr>
        <p:spPr>
          <a:xfrm>
            <a:off x="7616284" y="390291"/>
            <a:ext cx="2263697" cy="5575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Lack of personnel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75CA00D-FE32-C2F8-A31D-054C5B0B5296}"/>
              </a:ext>
            </a:extLst>
          </p:cNvPr>
          <p:cNvSpPr/>
          <p:nvPr/>
        </p:nvSpPr>
        <p:spPr>
          <a:xfrm>
            <a:off x="4410308" y="390290"/>
            <a:ext cx="2263697" cy="5575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work environment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81DEFA2-035C-1459-4293-B4D5E30A25A8}"/>
              </a:ext>
            </a:extLst>
          </p:cNvPr>
          <p:cNvSpPr/>
          <p:nvPr/>
        </p:nvSpPr>
        <p:spPr>
          <a:xfrm>
            <a:off x="1137155" y="6067449"/>
            <a:ext cx="2263697" cy="5575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Impact of personal life </a:t>
            </a:r>
          </a:p>
        </p:txBody>
      </p:sp>
      <p:sp>
        <p:nvSpPr>
          <p:cNvPr id="13" name="Minus 12">
            <a:extLst>
              <a:ext uri="{FF2B5EF4-FFF2-40B4-BE49-F238E27FC236}">
                <a16:creationId xmlns:a16="http://schemas.microsoft.com/office/drawing/2014/main" id="{FC95EEBB-852E-6E48-2FB6-50CB115691DB}"/>
              </a:ext>
            </a:extLst>
          </p:cNvPr>
          <p:cNvSpPr/>
          <p:nvPr/>
        </p:nvSpPr>
        <p:spPr>
          <a:xfrm rot="1708346">
            <a:off x="2446733" y="1799076"/>
            <a:ext cx="2297151" cy="23083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Minus 13">
            <a:extLst>
              <a:ext uri="{FF2B5EF4-FFF2-40B4-BE49-F238E27FC236}">
                <a16:creationId xmlns:a16="http://schemas.microsoft.com/office/drawing/2014/main" id="{BD846759-2997-A7DF-24C5-61C9ED1B8808}"/>
              </a:ext>
            </a:extLst>
          </p:cNvPr>
          <p:cNvSpPr/>
          <p:nvPr/>
        </p:nvSpPr>
        <p:spPr>
          <a:xfrm rot="7952028">
            <a:off x="2501030" y="3885763"/>
            <a:ext cx="2297151" cy="23083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Minus 14">
            <a:extLst>
              <a:ext uri="{FF2B5EF4-FFF2-40B4-BE49-F238E27FC236}">
                <a16:creationId xmlns:a16="http://schemas.microsoft.com/office/drawing/2014/main" id="{21391B70-4A07-6B27-20F3-F41011197E98}"/>
              </a:ext>
            </a:extLst>
          </p:cNvPr>
          <p:cNvSpPr/>
          <p:nvPr/>
        </p:nvSpPr>
        <p:spPr>
          <a:xfrm rot="1708346">
            <a:off x="6504383" y="2034214"/>
            <a:ext cx="2297151" cy="23083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Minus 15">
            <a:extLst>
              <a:ext uri="{FF2B5EF4-FFF2-40B4-BE49-F238E27FC236}">
                <a16:creationId xmlns:a16="http://schemas.microsoft.com/office/drawing/2014/main" id="{24330376-1B4C-C782-C5CE-8E48FF716875}"/>
              </a:ext>
            </a:extLst>
          </p:cNvPr>
          <p:cNvSpPr/>
          <p:nvPr/>
        </p:nvSpPr>
        <p:spPr>
          <a:xfrm rot="1708346">
            <a:off x="4274764" y="1913718"/>
            <a:ext cx="2297151" cy="23083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Minus 16">
            <a:extLst>
              <a:ext uri="{FF2B5EF4-FFF2-40B4-BE49-F238E27FC236}">
                <a16:creationId xmlns:a16="http://schemas.microsoft.com/office/drawing/2014/main" id="{C8C33A75-34B3-7888-1EDE-76965A402314}"/>
              </a:ext>
            </a:extLst>
          </p:cNvPr>
          <p:cNvSpPr/>
          <p:nvPr/>
        </p:nvSpPr>
        <p:spPr>
          <a:xfrm rot="7436911">
            <a:off x="6943920" y="3945001"/>
            <a:ext cx="2096382" cy="302313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Minus 17">
            <a:extLst>
              <a:ext uri="{FF2B5EF4-FFF2-40B4-BE49-F238E27FC236}">
                <a16:creationId xmlns:a16="http://schemas.microsoft.com/office/drawing/2014/main" id="{706B03C7-D0CF-42B1-D33C-20FC42FCD9A5}"/>
              </a:ext>
            </a:extLst>
          </p:cNvPr>
          <p:cNvSpPr/>
          <p:nvPr/>
        </p:nvSpPr>
        <p:spPr>
          <a:xfrm rot="7942066">
            <a:off x="4460100" y="3772633"/>
            <a:ext cx="2297151" cy="23083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DE26C5B-3B8A-FB71-01DC-D99C2B9F0157}"/>
              </a:ext>
            </a:extLst>
          </p:cNvPr>
          <p:cNvSpPr txBox="1"/>
          <p:nvPr/>
        </p:nvSpPr>
        <p:spPr>
          <a:xfrm>
            <a:off x="4716966" y="1148576"/>
            <a:ext cx="157286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Poor decision making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08631C-BA24-3E73-D8BE-79BE547D4F45}"/>
              </a:ext>
            </a:extLst>
          </p:cNvPr>
          <p:cNvSpPr txBox="1"/>
          <p:nvPr/>
        </p:nvSpPr>
        <p:spPr>
          <a:xfrm>
            <a:off x="7900573" y="1453122"/>
            <a:ext cx="228780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No collaborating with colleagues 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2B1BC2E-B2C9-D8DB-2536-65DE4237B543}"/>
              </a:ext>
            </a:extLst>
          </p:cNvPr>
          <p:cNvSpPr txBox="1"/>
          <p:nvPr/>
        </p:nvSpPr>
        <p:spPr>
          <a:xfrm>
            <a:off x="1075674" y="2348162"/>
            <a:ext cx="21419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Fatigue, stress and exhaustion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796B031-F465-17C8-3F47-694158C609B2}"/>
              </a:ext>
            </a:extLst>
          </p:cNvPr>
          <p:cNvSpPr txBox="1"/>
          <p:nvPr/>
        </p:nvSpPr>
        <p:spPr>
          <a:xfrm>
            <a:off x="1033573" y="1732398"/>
            <a:ext cx="20697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Increased transportation costs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AA64F22-742D-525B-DAFF-AF3910E9E51D}"/>
              </a:ext>
            </a:extLst>
          </p:cNvPr>
          <p:cNvSpPr txBox="1"/>
          <p:nvPr/>
        </p:nvSpPr>
        <p:spPr>
          <a:xfrm>
            <a:off x="7655314" y="1103971"/>
            <a:ext cx="27783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Challenges in attending important events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EDB3CA2-242F-3466-3305-9A539229ADC7}"/>
              </a:ext>
            </a:extLst>
          </p:cNvPr>
          <p:cNvSpPr txBox="1"/>
          <p:nvPr/>
        </p:nvSpPr>
        <p:spPr>
          <a:xfrm>
            <a:off x="1195011" y="4672508"/>
            <a:ext cx="17363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Lack of work life-balance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AAC5901-898A-7228-B9BE-203ECB47232B}"/>
              </a:ext>
            </a:extLst>
          </p:cNvPr>
          <p:cNvSpPr txBox="1"/>
          <p:nvPr/>
        </p:nvSpPr>
        <p:spPr>
          <a:xfrm>
            <a:off x="1747537" y="5134511"/>
            <a:ext cx="232627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Lack of time for family and friends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528DB6C-BB21-D4A4-D5B9-0CDE1990A864}"/>
              </a:ext>
            </a:extLst>
          </p:cNvPr>
          <p:cNvSpPr txBox="1"/>
          <p:nvPr/>
        </p:nvSpPr>
        <p:spPr>
          <a:xfrm>
            <a:off x="5114642" y="1439848"/>
            <a:ext cx="187743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Decreased job satisfaction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CBD581C-5165-C765-6408-36A4CEB4E322}"/>
              </a:ext>
            </a:extLst>
          </p:cNvPr>
          <p:cNvSpPr txBox="1"/>
          <p:nvPr/>
        </p:nvSpPr>
        <p:spPr>
          <a:xfrm>
            <a:off x="7835688" y="1761732"/>
            <a:ext cx="25154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Strained relationship with colleagues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A520A58-B6FC-6F61-66E9-F4D8BCCCA636}"/>
              </a:ext>
            </a:extLst>
          </p:cNvPr>
          <p:cNvSpPr txBox="1"/>
          <p:nvPr/>
        </p:nvSpPr>
        <p:spPr>
          <a:xfrm>
            <a:off x="6992079" y="5453477"/>
            <a:ext cx="21884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Inability to take on new projects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2D21EA4-964E-B305-DC3C-2C8E5D1ECE05}"/>
              </a:ext>
            </a:extLst>
          </p:cNvPr>
          <p:cNvSpPr txBox="1"/>
          <p:nvPr/>
        </p:nvSpPr>
        <p:spPr>
          <a:xfrm>
            <a:off x="7900573" y="5008325"/>
            <a:ext cx="31886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Inability to meet expectations and commitments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5C3DA07-638D-744D-84BC-DDC651EE6337}"/>
              </a:ext>
            </a:extLst>
          </p:cNvPr>
          <p:cNvSpPr txBox="1"/>
          <p:nvPr/>
        </p:nvSpPr>
        <p:spPr>
          <a:xfrm>
            <a:off x="5116885" y="5528478"/>
            <a:ext cx="9364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Poor salary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F6F537F-7799-22D5-CE3B-E172CD2C6EF6}"/>
              </a:ext>
            </a:extLst>
          </p:cNvPr>
          <p:cNvSpPr txBox="1"/>
          <p:nvPr/>
        </p:nvSpPr>
        <p:spPr>
          <a:xfrm>
            <a:off x="4659983" y="4919358"/>
            <a:ext cx="97654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Low income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F587764-AA6A-0E64-B799-6474F4B491AF}"/>
              </a:ext>
            </a:extLst>
          </p:cNvPr>
          <p:cNvSpPr txBox="1"/>
          <p:nvPr/>
        </p:nvSpPr>
        <p:spPr>
          <a:xfrm>
            <a:off x="1595763" y="5557587"/>
            <a:ext cx="9348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More hours </a:t>
            </a:r>
          </a:p>
        </p:txBody>
      </p:sp>
    </p:spTree>
    <p:extLst>
      <p:ext uri="{BB962C8B-B14F-4D97-AF65-F5344CB8AC3E}">
        <p14:creationId xmlns:p14="http://schemas.microsoft.com/office/powerpoint/2010/main" val="21379909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{3FF6789A-2B1D-3A45-8134-BB1B15634B3F}tf16401378</Template>
  <TotalTime>83</TotalTime>
  <Words>330</Words>
  <Application>Microsoft Macintosh PowerPoint</Application>
  <PresentationFormat>Widescreen</PresentationFormat>
  <Paragraphs>39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-webkit-standard</vt:lpstr>
      <vt:lpstr>Arial</vt:lpstr>
      <vt:lpstr>MS Shell Dlg 2</vt:lpstr>
      <vt:lpstr>Wingdings</vt:lpstr>
      <vt:lpstr>Wingdings 3</vt:lpstr>
      <vt:lpstr>Madison</vt:lpstr>
      <vt:lpstr>ASSESMENT TITLE </vt:lpstr>
      <vt:lpstr>THE PROBLEM </vt:lpstr>
      <vt:lpstr>IMPACT OF THE PROBLEM</vt:lpstr>
      <vt:lpstr>SOLUTIONS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ASSESMENT TITLE </dc:title>
  <dc:creator>Anna Varadinova</dc:creator>
  <cp:lastModifiedBy>Anna Varadinova</cp:lastModifiedBy>
  <cp:revision>3</cp:revision>
  <dcterms:created xsi:type="dcterms:W3CDTF">2023-04-23T17:00:10Z</dcterms:created>
  <dcterms:modified xsi:type="dcterms:W3CDTF">2023-04-23T18:23:17Z</dcterms:modified>
</cp:coreProperties>
</file>