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oleta Zisu" initials="VZ" lastIdx="1" clrIdx="0">
    <p:extLst>
      <p:ext uri="{19B8F6BF-5375-455C-9EA6-DF929625EA0E}">
        <p15:presenceInfo xmlns:p15="http://schemas.microsoft.com/office/powerpoint/2012/main" userId="10bc40326ec82e4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22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12-02T18:22:43.913" idx="1">
    <p:pos x="4896" y="2448"/>
    <p:text>Violeta Zisu</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1C830D-18EF-4C27-B427-A2F3E569542F}" type="datetimeFigureOut">
              <a:rPr lang="en-US" smtClean="0"/>
              <a:t>12/2/22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DCCFBD-43E2-411A-9D95-D693E9001013}"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Violeta </a:t>
            </a:r>
            <a:r>
              <a:rPr lang="en-GB" dirty="0" err="1"/>
              <a:t>Zisu</a:t>
            </a:r>
            <a:endParaRPr lang="en-US" dirty="0"/>
          </a:p>
        </p:txBody>
      </p:sp>
      <p:sp>
        <p:nvSpPr>
          <p:cNvPr id="4" name="Slide Number Placeholder 3"/>
          <p:cNvSpPr>
            <a:spLocks noGrp="1"/>
          </p:cNvSpPr>
          <p:nvPr>
            <p:ph type="sldNum" sz="quarter" idx="5"/>
          </p:nvPr>
        </p:nvSpPr>
        <p:spPr/>
        <p:txBody>
          <a:bodyPr/>
          <a:lstStyle/>
          <a:p>
            <a:fld id="{36DCCFBD-43E2-411A-9D95-D693E9001013}" type="slidenum">
              <a:rPr lang="en-US" smtClean="0"/>
              <a:t>1</a:t>
            </a:fld>
            <a:endParaRPr lang="en-US"/>
          </a:p>
        </p:txBody>
      </p:sp>
    </p:spTree>
    <p:extLst>
      <p:ext uri="{BB962C8B-B14F-4D97-AF65-F5344CB8AC3E}">
        <p14:creationId xmlns:p14="http://schemas.microsoft.com/office/powerpoint/2010/main" val="4146497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Times New Roman" pitchFamily="18" charset="0"/>
                <a:ea typeface="+mn-ea"/>
                <a:cs typeface="Times New Roman" pitchFamily="18" charset="0"/>
              </a:rPr>
              <a:t>I have developed effective communication skills during this module. The role of effective communication skills is essential for my professional development. Effective communication skills are essential for handling adverse situations created in the workplace. Communication skills are also very effective in mitigating the conflicts in my future employability. I have also developed team working skills. The role of collaboration skills is also essential for improving the performance of organisations by maintaining good relationships with others. The role of team working skills is also important for the creation of innovative ideas. The exchange of ideas is essential for innovative idea generation which could be possible in terms of using improved team working skills. On the other hand, I have improved my research skills which would be effective for my future job role. Research of the market is essential for analysing the competitors in the market which would be essential for my future employability. Apart from this, I have developed my ICT skills during this study. The role of ICT skills is essential in every organisation in the era of technological innovation. I have learned social media management and data management which could be effective for fostering the business growth of the organisation in my future job role. </a:t>
            </a:r>
            <a:endParaRPr lang="en-US" sz="1200" kern="1200" dirty="0">
              <a:solidFill>
                <a:schemeClr val="tx1"/>
              </a:solidFill>
              <a:latin typeface="Times New Roman" pitchFamily="18" charset="0"/>
              <a:ea typeface="+mn-ea"/>
              <a:cs typeface="Times New Roman" pitchFamily="18" charset="0"/>
            </a:endParaRPr>
          </a:p>
          <a:p>
            <a:pPr algn="just"/>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36DCCFBD-43E2-411A-9D95-D693E9001013}"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Times New Roman" pitchFamily="18" charset="0"/>
                <a:ea typeface="+mn-ea"/>
                <a:cs typeface="Times New Roman" pitchFamily="18" charset="0"/>
              </a:rPr>
              <a:t>I have to develop my problem-solving skills which would be effective for my future employability. Critical thinking is essential for identifying the base causes of the problems created in the workplace. According to the analysis of the root causes, the resolution of the problem could be easy to perform. On the other hand, I found that my time management skills are very poor which I can enhance in terms of following some vital time management tools. Time management skills are essential for completing tasks within a certain boundary of time. Moreover, I have to improve my leadership skills. These skills are effective for managing employees by analysing their activities in the workplace. Employee motivation would play an essential role in boosting the performance of the organisation which could be achieved in terms of using leadership skills.</a:t>
            </a:r>
            <a:endParaRPr lang="en-US" sz="1200" kern="1200" dirty="0">
              <a:solidFill>
                <a:schemeClr val="tx1"/>
              </a:solidFill>
              <a:latin typeface="Times New Roman" pitchFamily="18" charset="0"/>
              <a:ea typeface="+mn-ea"/>
              <a:cs typeface="Times New Roman" pitchFamily="18" charset="0"/>
            </a:endParaRPr>
          </a:p>
          <a:p>
            <a:pPr algn="just"/>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36DCCFBD-43E2-411A-9D95-D693E9001013}"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Times New Roman" pitchFamily="18" charset="0"/>
                <a:ea typeface="+mn-ea"/>
                <a:cs typeface="Times New Roman" pitchFamily="18" charset="0"/>
              </a:rPr>
              <a:t>I can develop my opportunities in terms of communicating with other teammates. This would be effective for me to generate and adopt innovative ideas. I can also solve critical technical problems by using ICT skills. I will use my research skills for competitor analysis in my future job role. I can face difficulties in solving problems created in the workplace in my future employability. </a:t>
            </a:r>
            <a:endParaRPr lang="en-US" sz="1200" kern="1200" dirty="0">
              <a:solidFill>
                <a:schemeClr val="tx1"/>
              </a:solidFill>
              <a:latin typeface="Times New Roman" pitchFamily="18" charset="0"/>
              <a:ea typeface="+mn-ea"/>
              <a:cs typeface="Times New Roman" pitchFamily="18" charset="0"/>
            </a:endParaRPr>
          </a:p>
          <a:p>
            <a:pPr algn="just"/>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36DCCFBD-43E2-411A-9D95-D693E9001013}"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role of time-management tools is essential for managing all the tasks within the stipulated period of time. I can divide my work according to priority and I can also follow a schedule which can help me to complete my tasks in the given period of time. A checklist can be filled up step-by-step after the completion of the tasks. These tools would be effective for completing the work according to the urgency.</a:t>
            </a:r>
            <a:endParaRPr lang="en-US" sz="1200" kern="1200" dirty="0">
              <a:solidFill>
                <a:schemeClr val="tx1"/>
              </a:solidFill>
              <a:latin typeface="+mn-lt"/>
              <a:ea typeface="+mn-ea"/>
              <a:cs typeface="+mn-cs"/>
            </a:endParaRPr>
          </a:p>
          <a:p>
            <a:pPr algn="just"/>
            <a:endParaRPr lang="en-US" dirty="0"/>
          </a:p>
        </p:txBody>
      </p:sp>
      <p:sp>
        <p:nvSpPr>
          <p:cNvPr id="4" name="Slide Number Placeholder 3"/>
          <p:cNvSpPr>
            <a:spLocks noGrp="1"/>
          </p:cNvSpPr>
          <p:nvPr>
            <p:ph type="sldNum" sz="quarter" idx="10"/>
          </p:nvPr>
        </p:nvSpPr>
        <p:spPr/>
        <p:txBody>
          <a:bodyPr/>
          <a:lstStyle/>
          <a:p>
            <a:fld id="{36DCCFBD-43E2-411A-9D95-D693E9001013}" type="slidenum">
              <a:rPr lang="en-US" smtClean="0"/>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B0BE111-9334-4DDD-861B-62BCC6E572DB}" type="datetimeFigureOut">
              <a:rPr lang="en-US" smtClean="0"/>
              <a:t>12/2/22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B0BE111-9334-4DDD-861B-62BCC6E572DB}" type="datetimeFigureOut">
              <a:rPr lang="en-US" smtClean="0"/>
              <a:t>12/2/22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0BE111-9334-4DDD-861B-62BCC6E572DB}" type="datetimeFigureOut">
              <a:rPr lang="en-US" smtClean="0"/>
              <a:t>12/2/22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0BE111-9334-4DDD-861B-62BCC6E572DB}" type="datetimeFigureOut">
              <a:rPr lang="en-US" smtClean="0"/>
              <a:t>12/2/22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B0BE111-9334-4DDD-861B-62BCC6E572DB}" type="datetimeFigureOut">
              <a:rPr lang="en-US" smtClean="0"/>
              <a:t>12/2/22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B0BE111-9334-4DDD-861B-62BCC6E572DB}" type="datetimeFigureOut">
              <a:rPr lang="en-US" smtClean="0"/>
              <a:t>12/2/22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0BE111-9334-4DDD-861B-62BCC6E572DB}" type="datetimeFigureOut">
              <a:rPr lang="en-US" smtClean="0"/>
              <a:t>12/2/22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0BE111-9334-4DDD-861B-62BCC6E572DB}" type="datetimeFigureOut">
              <a:rPr lang="en-US" smtClean="0"/>
              <a:t>12/2/22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0BE111-9334-4DDD-861B-62BCC6E572DB}" type="datetimeFigureOut">
              <a:rPr lang="en-US" smtClean="0"/>
              <a:t>12/2/22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B0BE111-9334-4DDD-861B-62BCC6E572DB}" type="datetimeFigureOut">
              <a:rPr lang="en-US" smtClean="0"/>
              <a:t>12/2/22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B0BE111-9334-4DDD-861B-62BCC6E572DB}" type="datetimeFigureOut">
              <a:rPr lang="en-US" smtClean="0"/>
              <a:t>12/2/22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D9E8FB-2E5B-489E-8FA6-7B6EE28755B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3000"/>
            <a:lum/>
          </a:blip>
          <a:srcRect/>
          <a:stretch>
            <a:fillRect l="-31000" t="36000" r="-11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0BE111-9334-4DDD-861B-62BCC6E572DB}" type="datetimeFigureOut">
              <a:rPr lang="en-US" smtClean="0"/>
              <a:t>12/2/22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D9E8FB-2E5B-489E-8FA6-7B6EE28755B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style>
          <a:lnRef idx="1">
            <a:schemeClr val="accent3"/>
          </a:lnRef>
          <a:fillRef idx="2">
            <a:schemeClr val="accent3"/>
          </a:fillRef>
          <a:effectRef idx="1">
            <a:schemeClr val="accent3"/>
          </a:effectRef>
          <a:fontRef idx="minor">
            <a:schemeClr val="dk1"/>
          </a:fontRef>
        </p:style>
        <p:txBody>
          <a:bodyPr/>
          <a:lstStyle/>
          <a:p>
            <a:r>
              <a:rPr lang="en-GB" b="1" dirty="0">
                <a:latin typeface="Times New Roman" pitchFamily="18" charset="0"/>
                <a:cs typeface="Times New Roman" pitchFamily="18" charset="0"/>
              </a:rPr>
              <a:t>Individual presentation</a:t>
            </a:r>
            <a:br>
              <a:rPr lang="en-US" dirty="0"/>
            </a:br>
            <a:endParaRPr lang="en-US" dirty="0"/>
          </a:p>
        </p:txBody>
      </p:sp>
      <p:sp>
        <p:nvSpPr>
          <p:cNvPr id="3" name="Subtitle 2"/>
          <p:cNvSpPr>
            <a:spLocks noGrp="1"/>
          </p:cNvSpPr>
          <p:nvPr>
            <p:ph type="subTitle" idx="1"/>
          </p:nvPr>
        </p:nvSpPr>
        <p:spPr>
          <a:xfrm>
            <a:off x="1371600" y="3827040"/>
            <a:ext cx="6400800" cy="1752600"/>
          </a:xfrm>
        </p:spPr>
        <p:style>
          <a:lnRef idx="1">
            <a:schemeClr val="accent4"/>
          </a:lnRef>
          <a:fillRef idx="2">
            <a:schemeClr val="accent4"/>
          </a:fillRef>
          <a:effectRef idx="1">
            <a:schemeClr val="accent4"/>
          </a:effectRef>
          <a:fontRef idx="minor">
            <a:schemeClr val="dk1"/>
          </a:fontRef>
        </p:style>
        <p:txBody>
          <a:bodyPr>
            <a:normAutofit/>
          </a:bodyPr>
          <a:lstStyle/>
          <a:p>
            <a:pPr marL="285750" indent="-285750">
              <a:buFont typeface="Arial" panose="020B0604020202020204" pitchFamily="34" charset="0"/>
              <a:buChar char="•"/>
            </a:pPr>
            <a:r>
              <a:rPr lang="en-US" sz="1500" b="1" dirty="0">
                <a:solidFill>
                  <a:schemeClr val="tx1"/>
                </a:solidFill>
                <a:latin typeface="Times New Roman" pitchFamily="18" charset="0"/>
                <a:cs typeface="Times New Roman" pitchFamily="18" charset="0"/>
              </a:rPr>
              <a:t>Student name:</a:t>
            </a:r>
            <a:r>
              <a:rPr lang="en-GB" sz="1500" b="1" dirty="0">
                <a:solidFill>
                  <a:schemeClr val="tx1"/>
                </a:solidFill>
                <a:latin typeface="Times New Roman" pitchFamily="18" charset="0"/>
                <a:cs typeface="Times New Roman" pitchFamily="18" charset="0"/>
              </a:rPr>
              <a:t>Violeta </a:t>
            </a:r>
            <a:r>
              <a:rPr lang="en-GB" sz="1500" b="1">
                <a:solidFill>
                  <a:schemeClr val="tx1"/>
                </a:solidFill>
                <a:latin typeface="Times New Roman" pitchFamily="18" charset="0"/>
                <a:cs typeface="Times New Roman" pitchFamily="18" charset="0"/>
              </a:rPr>
              <a:t>Zisu</a:t>
            </a:r>
            <a:endParaRPr lang="en-US" sz="1500" b="1" dirty="0">
              <a:solidFill>
                <a:schemeClr val="tx1"/>
              </a:solidFill>
              <a:latin typeface="Times New Roman" pitchFamily="18" charset="0"/>
              <a:cs typeface="Times New Roman" pitchFamily="18" charset="0"/>
            </a:endParaRPr>
          </a:p>
          <a:p>
            <a:pPr marL="285750" indent="-285750">
              <a:buFont typeface="Arial" panose="020B0604020202020204" pitchFamily="34" charset="0"/>
              <a:buChar char="•"/>
            </a:pPr>
            <a:r>
              <a:rPr lang="en-US" sz="1500" b="1" dirty="0">
                <a:solidFill>
                  <a:schemeClr val="tx1"/>
                </a:solidFill>
                <a:latin typeface="Times New Roman" pitchFamily="18" charset="0"/>
                <a:cs typeface="Times New Roman" pitchFamily="18" charset="0"/>
              </a:rPr>
              <a:t>Student ID:</a:t>
            </a:r>
            <a:r>
              <a:rPr lang="en-GB" sz="1500" b="1" dirty="0">
                <a:solidFill>
                  <a:schemeClr val="tx1"/>
                </a:solidFill>
                <a:latin typeface="Times New Roman" pitchFamily="18" charset="0"/>
                <a:cs typeface="Times New Roman" pitchFamily="18" charset="0"/>
              </a:rPr>
              <a:t>2130492</a:t>
            </a:r>
            <a:endParaRPr lang="en-US" sz="1500" b="1" dirty="0">
              <a:solidFill>
                <a:schemeClr val="tx1"/>
              </a:solidFill>
              <a:latin typeface="Times New Roman" pitchFamily="18" charset="0"/>
              <a:cs typeface="Times New Roman" pitchFamily="18" charset="0"/>
            </a:endParaRPr>
          </a:p>
        </p:txBody>
      </p:sp>
      <p:sp>
        <p:nvSpPr>
          <p:cNvPr id="4" name="TextBox 3">
            <a:extLst>
              <a:ext uri="{FF2B5EF4-FFF2-40B4-BE49-F238E27FC236}">
                <a16:creationId xmlns:a16="http://schemas.microsoft.com/office/drawing/2014/main" id="{C1D0E523-FE6D-43FD-AC61-4A8E15489ED6}"/>
              </a:ext>
            </a:extLst>
          </p:cNvPr>
          <p:cNvSpPr txBox="1"/>
          <p:nvPr/>
        </p:nvSpPr>
        <p:spPr>
          <a:xfrm>
            <a:off x="2006082" y="4729774"/>
            <a:ext cx="1828800" cy="1828800"/>
          </a:xfrm>
          <a:prstGeom prst="rect">
            <a:avLst/>
          </a:prstGeom>
          <a:noFill/>
        </p:spPr>
        <p:txBody>
          <a:bodyPr wrap="square" rtlCol="0">
            <a:spAutoFit/>
          </a:bodyPr>
          <a:lstStyle/>
          <a:p>
            <a:pPr algn="l"/>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Times New Roman" pitchFamily="18" charset="0"/>
                <a:cs typeface="Times New Roman" pitchFamily="18" charset="0"/>
              </a:rPr>
              <a:t>Introduction</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0" y="1447800"/>
            <a:ext cx="4419600" cy="4525963"/>
          </a:xfrm>
        </p:spPr>
        <p:txBody>
          <a:bodyPr>
            <a:normAutofit fontScale="92500" lnSpcReduction="10000"/>
          </a:bodyPr>
          <a:lstStyle/>
          <a:p>
            <a:pPr algn="just"/>
            <a:r>
              <a:rPr lang="en-GB" sz="2000" dirty="0">
                <a:latin typeface="Times New Roman" pitchFamily="18" charset="0"/>
                <a:cs typeface="Times New Roman" pitchFamily="18" charset="0"/>
              </a:rPr>
              <a:t>The role of employability skills is essential for professional development (Jackson, 2015). These skills are also very effective in achieving the pre-defined goals of future career development. Employers mainly look for these skills in the individual. Moreover, employability skills are effective for achieving a successful career in terms of being appointed by a reputed organisation. This presentation is aimed to discuss my developed and lacked employability skills. A personal SWOT analysis, the importance of time management tools and PDP has also been discussed in this study. </a:t>
            </a:r>
            <a:endParaRPr lang="en-US" sz="2000" dirty="0">
              <a:latin typeface="Times New Roman" pitchFamily="18" charset="0"/>
              <a:cs typeface="Times New Roman" pitchFamily="18" charset="0"/>
            </a:endParaRPr>
          </a:p>
          <a:p>
            <a:endParaRPr lang="en-US" dirty="0"/>
          </a:p>
        </p:txBody>
      </p:sp>
      <p:sp>
        <p:nvSpPr>
          <p:cNvPr id="23554" name="AutoShape 2" descr="How the improvement of long-term employability skills can decrease  unemployment rates in Europe - Institute of Entrepreneurship Developmen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3555" name="Picture 3" descr="C:\Users\User\Desktop\Arush\December\02.12.22\pack 255 violeta zisu individual presentation\skill.png"/>
          <p:cNvPicPr>
            <a:picLocks noChangeAspect="1" noChangeArrowheads="1"/>
          </p:cNvPicPr>
          <p:nvPr/>
        </p:nvPicPr>
        <p:blipFill>
          <a:blip r:embed="rId2"/>
          <a:srcRect/>
          <a:stretch>
            <a:fillRect/>
          </a:stretch>
        </p:blipFill>
        <p:spPr bwMode="auto">
          <a:xfrm>
            <a:off x="4953000" y="1295400"/>
            <a:ext cx="4038600" cy="494522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itchFamily="18" charset="0"/>
                <a:cs typeface="Times New Roman" pitchFamily="18" charset="0"/>
              </a:rPr>
              <a:t>Learned skills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3505200" cy="4525963"/>
          </a:xfrm>
        </p:spPr>
        <p:txBody>
          <a:bodyPr>
            <a:normAutofit lnSpcReduction="10000"/>
          </a:bodyPr>
          <a:lstStyle/>
          <a:p>
            <a:pPr lvl="0" algn="just"/>
            <a:r>
              <a:rPr lang="en-GB" sz="2000" dirty="0">
                <a:latin typeface="Times New Roman" pitchFamily="18" charset="0"/>
                <a:cs typeface="Times New Roman" pitchFamily="18" charset="0"/>
              </a:rPr>
              <a:t>Effective communication skills are essential for mitigating conflicts (Almost </a:t>
            </a:r>
            <a:r>
              <a:rPr lang="en-GB" sz="2000" i="1" dirty="0">
                <a:latin typeface="Times New Roman" pitchFamily="18" charset="0"/>
                <a:cs typeface="Times New Roman" pitchFamily="18" charset="0"/>
              </a:rPr>
              <a:t>et al., </a:t>
            </a:r>
            <a:r>
              <a:rPr lang="en-GB" sz="2000" dirty="0">
                <a:latin typeface="Times New Roman" pitchFamily="18" charset="0"/>
                <a:cs typeface="Times New Roman" pitchFamily="18" charset="0"/>
              </a:rPr>
              <a:t>2016).</a:t>
            </a:r>
            <a:endParaRPr lang="en-US" sz="2000" dirty="0">
              <a:latin typeface="Times New Roman" pitchFamily="18" charset="0"/>
              <a:cs typeface="Times New Roman" pitchFamily="18" charset="0"/>
            </a:endParaRPr>
          </a:p>
          <a:p>
            <a:pPr lvl="0" algn="just"/>
            <a:r>
              <a:rPr lang="en-GB" sz="2000" dirty="0">
                <a:latin typeface="Times New Roman" pitchFamily="18" charset="0"/>
                <a:cs typeface="Times New Roman" pitchFamily="18" charset="0"/>
              </a:rPr>
              <a:t>Team working skills are effective for improving the performance of the organisation.</a:t>
            </a:r>
            <a:endParaRPr lang="en-US" sz="2000" dirty="0">
              <a:latin typeface="Times New Roman" pitchFamily="18" charset="0"/>
              <a:cs typeface="Times New Roman" pitchFamily="18" charset="0"/>
            </a:endParaRPr>
          </a:p>
          <a:p>
            <a:pPr lvl="0" algn="just"/>
            <a:r>
              <a:rPr lang="en-GB" sz="2000" dirty="0">
                <a:latin typeface="Times New Roman" pitchFamily="18" charset="0"/>
                <a:cs typeface="Times New Roman" pitchFamily="18" charset="0"/>
              </a:rPr>
              <a:t>Research skills are effective for collecting market data of competitors (Allison </a:t>
            </a:r>
            <a:r>
              <a:rPr lang="en-GB" sz="2000" i="1" dirty="0">
                <a:latin typeface="Times New Roman" pitchFamily="18" charset="0"/>
                <a:cs typeface="Times New Roman" pitchFamily="18" charset="0"/>
              </a:rPr>
              <a:t>et al., </a:t>
            </a:r>
            <a:r>
              <a:rPr lang="en-GB" sz="2000" dirty="0">
                <a:latin typeface="Times New Roman" pitchFamily="18" charset="0"/>
                <a:cs typeface="Times New Roman" pitchFamily="18" charset="0"/>
              </a:rPr>
              <a:t>2016).</a:t>
            </a:r>
            <a:endParaRPr lang="en-US" sz="2000" dirty="0">
              <a:latin typeface="Times New Roman" pitchFamily="18" charset="0"/>
              <a:cs typeface="Times New Roman" pitchFamily="18" charset="0"/>
            </a:endParaRPr>
          </a:p>
          <a:p>
            <a:pPr lvl="0" algn="just"/>
            <a:r>
              <a:rPr lang="en-GB" sz="2000" dirty="0">
                <a:latin typeface="Times New Roman" pitchFamily="18" charset="0"/>
                <a:cs typeface="Times New Roman" pitchFamily="18" charset="0"/>
              </a:rPr>
              <a:t>ICT skills are effective for managing the operations of the organisation. </a:t>
            </a:r>
            <a:endParaRPr lang="en-US" sz="2000" dirty="0">
              <a:latin typeface="Times New Roman" pitchFamily="18" charset="0"/>
              <a:cs typeface="Times New Roman" pitchFamily="18" charset="0"/>
            </a:endParaRPr>
          </a:p>
          <a:p>
            <a:pPr algn="just"/>
            <a:endParaRPr lang="en-US" sz="2000" dirty="0">
              <a:latin typeface="Times New Roman" pitchFamily="18" charset="0"/>
              <a:cs typeface="Times New Roman" pitchFamily="18" charset="0"/>
            </a:endParaRPr>
          </a:p>
        </p:txBody>
      </p:sp>
      <p:pic>
        <p:nvPicPr>
          <p:cNvPr id="22529" name="Picture 1" descr="C:\Users\User\Desktop\Arush\December\02.12.22\pack 255 violeta zisu individual presentation\effective-communication-skills-post-image-@2x.png"/>
          <p:cNvPicPr>
            <a:picLocks noChangeAspect="1" noChangeArrowheads="1"/>
          </p:cNvPicPr>
          <p:nvPr/>
        </p:nvPicPr>
        <p:blipFill>
          <a:blip r:embed="rId3" cstate="print"/>
          <a:srcRect/>
          <a:stretch>
            <a:fillRect/>
          </a:stretch>
        </p:blipFill>
        <p:spPr bwMode="auto">
          <a:xfrm>
            <a:off x="4038600" y="1219200"/>
            <a:ext cx="2424890" cy="2705100"/>
          </a:xfrm>
          <a:prstGeom prst="rect">
            <a:avLst/>
          </a:prstGeom>
          <a:noFill/>
        </p:spPr>
      </p:pic>
      <p:pic>
        <p:nvPicPr>
          <p:cNvPr id="22530" name="Picture 2" descr="C:\Users\User\Desktop\Arush\December\02.12.22\pack 255 violeta zisu individual presentation\teamwork-skills-slide1.png"/>
          <p:cNvPicPr>
            <a:picLocks noChangeAspect="1" noChangeArrowheads="1"/>
          </p:cNvPicPr>
          <p:nvPr/>
        </p:nvPicPr>
        <p:blipFill>
          <a:blip r:embed="rId4"/>
          <a:srcRect/>
          <a:stretch>
            <a:fillRect/>
          </a:stretch>
        </p:blipFill>
        <p:spPr bwMode="auto">
          <a:xfrm>
            <a:off x="4800600" y="4191000"/>
            <a:ext cx="3632200" cy="2190750"/>
          </a:xfrm>
          <a:prstGeom prst="rect">
            <a:avLst/>
          </a:prstGeom>
          <a:noFill/>
        </p:spPr>
      </p:pic>
      <p:pic>
        <p:nvPicPr>
          <p:cNvPr id="22531" name="Picture 3" descr="C:\Users\User\Desktop\Arush\December\02.12.22\pack 255 violeta zisu individual presentation\ICTINT.png"/>
          <p:cNvPicPr>
            <a:picLocks noChangeAspect="1" noChangeArrowheads="1"/>
          </p:cNvPicPr>
          <p:nvPr/>
        </p:nvPicPr>
        <p:blipFill>
          <a:blip r:embed="rId5"/>
          <a:srcRect/>
          <a:stretch>
            <a:fillRect/>
          </a:stretch>
        </p:blipFill>
        <p:spPr bwMode="auto">
          <a:xfrm>
            <a:off x="6553200" y="1219200"/>
            <a:ext cx="2386340" cy="27432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Times New Roman" pitchFamily="18" charset="0"/>
                <a:cs typeface="Times New Roman" pitchFamily="18" charset="0"/>
              </a:rPr>
              <a:t>Skills to be developed</a:t>
            </a:r>
            <a:br>
              <a:rPr lang="en-US" sz="4000" b="1" dirty="0">
                <a:latin typeface="Times New Roman" pitchFamily="18" charset="0"/>
                <a:cs typeface="Times New Roman" pitchFamily="18" charset="0"/>
              </a:rPr>
            </a:b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2971800" cy="4525963"/>
          </a:xfrm>
        </p:spPr>
        <p:txBody>
          <a:bodyPr>
            <a:normAutofit fontScale="92500" lnSpcReduction="10000"/>
          </a:bodyPr>
          <a:lstStyle/>
          <a:p>
            <a:pPr lvl="0" algn="just"/>
            <a:r>
              <a:rPr lang="en-GB" sz="2000" dirty="0">
                <a:latin typeface="Times New Roman" pitchFamily="18" charset="0"/>
                <a:cs typeface="Times New Roman" pitchFamily="18" charset="0"/>
              </a:rPr>
              <a:t>Problem-solving and critical thinking would be effective in mitigating crucial situations in the workplace (Samson, 2015).</a:t>
            </a:r>
            <a:endParaRPr lang="en-US" sz="2000" dirty="0">
              <a:latin typeface="Times New Roman" pitchFamily="18" charset="0"/>
              <a:cs typeface="Times New Roman" pitchFamily="18" charset="0"/>
            </a:endParaRPr>
          </a:p>
          <a:p>
            <a:pPr lvl="0" algn="just"/>
            <a:r>
              <a:rPr lang="en-GB" sz="2000" dirty="0">
                <a:latin typeface="Times New Roman" pitchFamily="18" charset="0"/>
                <a:cs typeface="Times New Roman" pitchFamily="18" charset="0"/>
              </a:rPr>
              <a:t>Time management skills are effective for completing the given tasks within time.</a:t>
            </a:r>
            <a:endParaRPr lang="en-US" sz="2000" dirty="0">
              <a:latin typeface="Times New Roman" pitchFamily="18" charset="0"/>
              <a:cs typeface="Times New Roman" pitchFamily="18" charset="0"/>
            </a:endParaRPr>
          </a:p>
          <a:p>
            <a:pPr lvl="0" algn="just"/>
            <a:r>
              <a:rPr lang="en-GB" sz="2000" dirty="0">
                <a:latin typeface="Times New Roman" pitchFamily="18" charset="0"/>
                <a:cs typeface="Times New Roman" pitchFamily="18" charset="0"/>
              </a:rPr>
              <a:t>Leadership skills are effective for motivating employees in the workplace (</a:t>
            </a:r>
            <a:r>
              <a:rPr lang="en-GB" sz="2000" dirty="0" err="1">
                <a:latin typeface="Times New Roman" pitchFamily="18" charset="0"/>
                <a:cs typeface="Times New Roman" pitchFamily="18" charset="0"/>
              </a:rPr>
              <a:t>Fiaz</a:t>
            </a:r>
            <a:r>
              <a:rPr lang="en-GB" sz="2000" dirty="0">
                <a:latin typeface="Times New Roman" pitchFamily="18" charset="0"/>
                <a:cs typeface="Times New Roman" pitchFamily="18" charset="0"/>
              </a:rPr>
              <a:t> </a:t>
            </a:r>
            <a:r>
              <a:rPr lang="en-GB" sz="2000" i="1" dirty="0">
                <a:latin typeface="Times New Roman" pitchFamily="18" charset="0"/>
                <a:cs typeface="Times New Roman" pitchFamily="18" charset="0"/>
              </a:rPr>
              <a:t>et al., </a:t>
            </a:r>
            <a:r>
              <a:rPr lang="en-GB" sz="2000" dirty="0">
                <a:latin typeface="Times New Roman" pitchFamily="18" charset="0"/>
                <a:cs typeface="Times New Roman" pitchFamily="18" charset="0"/>
              </a:rPr>
              <a:t>2017). </a:t>
            </a:r>
            <a:endParaRPr lang="en-US" sz="2000" dirty="0">
              <a:latin typeface="Times New Roman" pitchFamily="18" charset="0"/>
              <a:cs typeface="Times New Roman" pitchFamily="18" charset="0"/>
            </a:endParaRPr>
          </a:p>
          <a:p>
            <a:pPr algn="just"/>
            <a:endParaRPr lang="en-US" sz="2000" dirty="0">
              <a:latin typeface="Times New Roman" pitchFamily="18" charset="0"/>
              <a:cs typeface="Times New Roman" pitchFamily="18" charset="0"/>
            </a:endParaRPr>
          </a:p>
        </p:txBody>
      </p:sp>
      <p:pic>
        <p:nvPicPr>
          <p:cNvPr id="21505" name="Picture 1" descr="C:\Users\User\Desktop\Arush\December\02.12.22\pack 255 violeta zisu individual presentation\ideal_image.png"/>
          <p:cNvPicPr>
            <a:picLocks noChangeAspect="1" noChangeArrowheads="1"/>
          </p:cNvPicPr>
          <p:nvPr/>
        </p:nvPicPr>
        <p:blipFill>
          <a:blip r:embed="rId3"/>
          <a:srcRect/>
          <a:stretch>
            <a:fillRect/>
          </a:stretch>
        </p:blipFill>
        <p:spPr bwMode="auto">
          <a:xfrm>
            <a:off x="3733800" y="1066800"/>
            <a:ext cx="2756626" cy="2743200"/>
          </a:xfrm>
          <a:prstGeom prst="rect">
            <a:avLst/>
          </a:prstGeom>
          <a:noFill/>
        </p:spPr>
      </p:pic>
      <p:pic>
        <p:nvPicPr>
          <p:cNvPr id="21506" name="Picture 2" descr="C:\Users\User\Desktop\Arush\December\02.12.22\pack 255 violeta zisu individual presentation\website-12-06-2019-01.jpg"/>
          <p:cNvPicPr>
            <a:picLocks noChangeAspect="1" noChangeArrowheads="1"/>
          </p:cNvPicPr>
          <p:nvPr/>
        </p:nvPicPr>
        <p:blipFill>
          <a:blip r:embed="rId4" cstate="print"/>
          <a:srcRect/>
          <a:stretch>
            <a:fillRect/>
          </a:stretch>
        </p:blipFill>
        <p:spPr bwMode="auto">
          <a:xfrm>
            <a:off x="6520070" y="1219200"/>
            <a:ext cx="2623930" cy="2286000"/>
          </a:xfrm>
          <a:prstGeom prst="rect">
            <a:avLst/>
          </a:prstGeom>
          <a:noFill/>
        </p:spPr>
      </p:pic>
      <p:pic>
        <p:nvPicPr>
          <p:cNvPr id="21508" name="Picture 4"/>
          <p:cNvPicPr>
            <a:picLocks noChangeAspect="1" noChangeArrowheads="1"/>
          </p:cNvPicPr>
          <p:nvPr/>
        </p:nvPicPr>
        <p:blipFill>
          <a:blip r:embed="rId5"/>
          <a:srcRect/>
          <a:stretch>
            <a:fillRect/>
          </a:stretch>
        </p:blipFill>
        <p:spPr bwMode="auto">
          <a:xfrm>
            <a:off x="4648200" y="3962400"/>
            <a:ext cx="3587662" cy="2662238"/>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Times New Roman" pitchFamily="18" charset="0"/>
                <a:cs typeface="Times New Roman" pitchFamily="18" charset="0"/>
              </a:rPr>
              <a:t>Personal SWOT</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3505200" cy="4525963"/>
          </a:xfrm>
        </p:spPr>
        <p:txBody>
          <a:bodyPr>
            <a:normAutofit lnSpcReduction="10000"/>
          </a:bodyPr>
          <a:lstStyle/>
          <a:p>
            <a:pPr lvl="0" algn="just"/>
            <a:r>
              <a:rPr lang="en-GB" sz="2000" b="1" i="1" dirty="0">
                <a:latin typeface="Times New Roman" pitchFamily="18" charset="0"/>
                <a:cs typeface="Times New Roman" pitchFamily="18" charset="0"/>
              </a:rPr>
              <a:t>Strengths:</a:t>
            </a:r>
            <a:r>
              <a:rPr lang="en-GB" sz="2000" dirty="0">
                <a:latin typeface="Times New Roman" pitchFamily="18" charset="0"/>
                <a:cs typeface="Times New Roman" pitchFamily="18" charset="0"/>
              </a:rPr>
              <a:t> Enhanced communication skills, team player, ICT skills and research skills. </a:t>
            </a:r>
            <a:endParaRPr lang="en-US" sz="2000" dirty="0">
              <a:latin typeface="Times New Roman" pitchFamily="18" charset="0"/>
              <a:cs typeface="Times New Roman" pitchFamily="18" charset="0"/>
            </a:endParaRPr>
          </a:p>
          <a:p>
            <a:pPr lvl="0" algn="just"/>
            <a:r>
              <a:rPr lang="en-GB" sz="2000" b="1" i="1" dirty="0">
                <a:latin typeface="Times New Roman" pitchFamily="18" charset="0"/>
                <a:cs typeface="Times New Roman" pitchFamily="18" charset="0"/>
              </a:rPr>
              <a:t>Weaknesses:</a:t>
            </a:r>
            <a:r>
              <a:rPr lang="en-GB" sz="2000" dirty="0">
                <a:latin typeface="Times New Roman" pitchFamily="18" charset="0"/>
                <a:cs typeface="Times New Roman" pitchFamily="18" charset="0"/>
              </a:rPr>
              <a:t> Time-management skills, leadership skills and problem-solving skills.</a:t>
            </a:r>
            <a:endParaRPr lang="en-US" sz="2000" dirty="0">
              <a:latin typeface="Times New Roman" pitchFamily="18" charset="0"/>
              <a:cs typeface="Times New Roman" pitchFamily="18" charset="0"/>
            </a:endParaRPr>
          </a:p>
          <a:p>
            <a:pPr lvl="0" algn="just"/>
            <a:r>
              <a:rPr lang="en-GB" sz="2000" b="1" i="1" dirty="0">
                <a:latin typeface="Times New Roman" pitchFamily="18" charset="0"/>
                <a:cs typeface="Times New Roman" pitchFamily="18" charset="0"/>
              </a:rPr>
              <a:t>Opportunities: </a:t>
            </a:r>
            <a:r>
              <a:rPr lang="en-GB" sz="2000" dirty="0">
                <a:latin typeface="Times New Roman" pitchFamily="18" charset="0"/>
                <a:cs typeface="Times New Roman" pitchFamily="18" charset="0"/>
              </a:rPr>
              <a:t>Mitigating conflicts, managing employees, finish tasks on time.</a:t>
            </a:r>
            <a:endParaRPr lang="en-US" sz="2000" dirty="0">
              <a:latin typeface="Times New Roman" pitchFamily="18" charset="0"/>
              <a:cs typeface="Times New Roman" pitchFamily="18" charset="0"/>
            </a:endParaRPr>
          </a:p>
          <a:p>
            <a:pPr lvl="0" algn="just"/>
            <a:r>
              <a:rPr lang="en-GB" sz="2000" b="1" i="1" dirty="0">
                <a:latin typeface="Times New Roman" pitchFamily="18" charset="0"/>
                <a:cs typeface="Times New Roman" pitchFamily="18" charset="0"/>
              </a:rPr>
              <a:t>Threats:</a:t>
            </a:r>
            <a:r>
              <a:rPr lang="en-GB" sz="2000" dirty="0">
                <a:latin typeface="Times New Roman" pitchFamily="18" charset="0"/>
                <a:cs typeface="Times New Roman" pitchFamily="18" charset="0"/>
              </a:rPr>
              <a:t> It would be hard for me to solve the problems in my future job role.</a:t>
            </a:r>
            <a:endParaRPr lang="en-US" sz="2000" dirty="0">
              <a:latin typeface="Times New Roman" pitchFamily="18" charset="0"/>
              <a:cs typeface="Times New Roman" pitchFamily="18" charset="0"/>
            </a:endParaRPr>
          </a:p>
          <a:p>
            <a:pPr algn="just"/>
            <a:endParaRPr lang="en-US" sz="2000" dirty="0">
              <a:latin typeface="Times New Roman" pitchFamily="18" charset="0"/>
              <a:cs typeface="Times New Roman" pitchFamily="18" charset="0"/>
            </a:endParaRPr>
          </a:p>
        </p:txBody>
      </p:sp>
      <p:pic>
        <p:nvPicPr>
          <p:cNvPr id="20483" name="Picture 3"/>
          <p:cNvPicPr>
            <a:picLocks noChangeAspect="1" noChangeArrowheads="1"/>
          </p:cNvPicPr>
          <p:nvPr/>
        </p:nvPicPr>
        <p:blipFill>
          <a:blip r:embed="rId3"/>
          <a:srcRect/>
          <a:stretch>
            <a:fillRect/>
          </a:stretch>
        </p:blipFill>
        <p:spPr bwMode="auto">
          <a:xfrm>
            <a:off x="4267200" y="1752600"/>
            <a:ext cx="4469961" cy="391477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Times New Roman" pitchFamily="18" charset="0"/>
                <a:cs typeface="Times New Roman" pitchFamily="18" charset="0"/>
              </a:rPr>
              <a:t>Time management tools</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3581400" cy="4525963"/>
          </a:xfrm>
        </p:spPr>
        <p:txBody>
          <a:bodyPr>
            <a:normAutofit/>
          </a:bodyPr>
          <a:lstStyle/>
          <a:p>
            <a:pPr lvl="0" algn="just"/>
            <a:r>
              <a:rPr lang="en-GB" sz="2400" dirty="0">
                <a:latin typeface="Times New Roman" pitchFamily="18" charset="0"/>
                <a:cs typeface="Times New Roman" pitchFamily="18" charset="0"/>
              </a:rPr>
              <a:t>A schedule can be followed.</a:t>
            </a:r>
            <a:endParaRPr lang="en-US" sz="2400" dirty="0">
              <a:latin typeface="Times New Roman" pitchFamily="18" charset="0"/>
              <a:cs typeface="Times New Roman" pitchFamily="18" charset="0"/>
            </a:endParaRPr>
          </a:p>
          <a:p>
            <a:pPr lvl="0" algn="just"/>
            <a:r>
              <a:rPr lang="en-GB" sz="2400" dirty="0">
                <a:latin typeface="Times New Roman" pitchFamily="18" charset="0"/>
                <a:cs typeface="Times New Roman" pitchFamily="18" charset="0"/>
              </a:rPr>
              <a:t>Division of the work is essential.</a:t>
            </a:r>
            <a:endParaRPr lang="en-US" sz="2400" dirty="0">
              <a:latin typeface="Times New Roman" pitchFamily="18" charset="0"/>
              <a:cs typeface="Times New Roman" pitchFamily="18" charset="0"/>
            </a:endParaRPr>
          </a:p>
          <a:p>
            <a:pPr lvl="0" algn="just"/>
            <a:r>
              <a:rPr lang="en-GB" sz="2400" dirty="0">
                <a:latin typeface="Times New Roman" pitchFamily="18" charset="0"/>
                <a:cs typeface="Times New Roman" pitchFamily="18" charset="0"/>
              </a:rPr>
              <a:t>Prioritisation of work is also very effective.</a:t>
            </a:r>
            <a:endParaRPr lang="en-US" sz="2400" dirty="0">
              <a:latin typeface="Times New Roman" pitchFamily="18" charset="0"/>
              <a:cs typeface="Times New Roman" pitchFamily="18" charset="0"/>
            </a:endParaRPr>
          </a:p>
          <a:p>
            <a:pPr lvl="0" algn="just"/>
            <a:r>
              <a:rPr lang="en-GB" sz="2400" dirty="0">
                <a:latin typeface="Times New Roman" pitchFamily="18" charset="0"/>
                <a:cs typeface="Times New Roman" pitchFamily="18" charset="0"/>
              </a:rPr>
              <a:t>Accomplishing the work by following a checklist.</a:t>
            </a:r>
            <a:endParaRPr lang="en-US" sz="2400" dirty="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pic>
        <p:nvPicPr>
          <p:cNvPr id="19457" name="Picture 1"/>
          <p:cNvPicPr>
            <a:picLocks noChangeAspect="1" noChangeArrowheads="1"/>
          </p:cNvPicPr>
          <p:nvPr/>
        </p:nvPicPr>
        <p:blipFill>
          <a:blip r:embed="rId3"/>
          <a:srcRect/>
          <a:stretch>
            <a:fillRect/>
          </a:stretch>
        </p:blipFill>
        <p:spPr bwMode="auto">
          <a:xfrm>
            <a:off x="4343400" y="990600"/>
            <a:ext cx="4343400" cy="5610225"/>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GB" sz="3600" b="1" dirty="0">
                <a:latin typeface="Times New Roman" pitchFamily="18" charset="0"/>
                <a:cs typeface="Times New Roman" pitchFamily="18" charset="0"/>
              </a:rPr>
              <a:t>PDP</a:t>
            </a:r>
            <a:endParaRPr lang="en-US" sz="3600" b="1"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533400" y="838200"/>
          <a:ext cx="8229600" cy="5590921"/>
        </p:xfrm>
        <a:graphic>
          <a:graphicData uri="http://schemas.openxmlformats.org/drawingml/2006/table">
            <a:tbl>
              <a:tblPr firstRow="1" bandRow="1">
                <a:tableStyleId>{F5AB1C69-6EDB-4FF4-983F-18BD219EF322}</a:tableStyleId>
              </a:tblPr>
              <a:tblGrid>
                <a:gridCol w="1645920">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gridCol w="1645920">
                  <a:extLst>
                    <a:ext uri="{9D8B030D-6E8A-4147-A177-3AD203B41FA5}">
                      <a16:colId xmlns:a16="http://schemas.microsoft.com/office/drawing/2014/main" val="20004"/>
                    </a:ext>
                  </a:extLst>
                </a:gridCol>
              </a:tblGrid>
              <a:tr h="370840">
                <a:tc>
                  <a:txBody>
                    <a:bodyPr/>
                    <a:lstStyle/>
                    <a:p>
                      <a:pPr marL="0" marR="0" algn="ctr">
                        <a:lnSpc>
                          <a:spcPct val="150000"/>
                        </a:lnSpc>
                        <a:spcBef>
                          <a:spcPts val="0"/>
                        </a:spcBef>
                        <a:spcAft>
                          <a:spcPts val="0"/>
                        </a:spcAft>
                      </a:pPr>
                      <a:r>
                        <a:rPr lang="en-GB" sz="1200" dirty="0">
                          <a:latin typeface="Times New Roman" pitchFamily="18" charset="0"/>
                          <a:cs typeface="Times New Roman" pitchFamily="18" charset="0"/>
                        </a:rPr>
                        <a:t>Objectives</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ctr">
                        <a:lnSpc>
                          <a:spcPct val="150000"/>
                        </a:lnSpc>
                        <a:spcBef>
                          <a:spcPts val="0"/>
                        </a:spcBef>
                        <a:spcAft>
                          <a:spcPts val="0"/>
                        </a:spcAft>
                      </a:pPr>
                      <a:r>
                        <a:rPr lang="en-GB" sz="1200" dirty="0">
                          <a:latin typeface="Times New Roman" pitchFamily="18" charset="0"/>
                          <a:cs typeface="Times New Roman" pitchFamily="18" charset="0"/>
                        </a:rPr>
                        <a:t>Tactics</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ctr">
                        <a:lnSpc>
                          <a:spcPct val="150000"/>
                        </a:lnSpc>
                        <a:spcBef>
                          <a:spcPts val="0"/>
                        </a:spcBef>
                        <a:spcAft>
                          <a:spcPts val="0"/>
                        </a:spcAft>
                      </a:pPr>
                      <a:r>
                        <a:rPr lang="en-GB" sz="1200" dirty="0">
                          <a:latin typeface="Times New Roman" pitchFamily="18" charset="0"/>
                          <a:cs typeface="Times New Roman" pitchFamily="18" charset="0"/>
                        </a:rPr>
                        <a:t>Resources</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ctr">
                        <a:lnSpc>
                          <a:spcPct val="150000"/>
                        </a:lnSpc>
                        <a:spcBef>
                          <a:spcPts val="0"/>
                        </a:spcBef>
                        <a:spcAft>
                          <a:spcPts val="0"/>
                        </a:spcAft>
                      </a:pPr>
                      <a:r>
                        <a:rPr lang="en-GB" sz="1200" dirty="0">
                          <a:latin typeface="Times New Roman" pitchFamily="18" charset="0"/>
                          <a:cs typeface="Times New Roman" pitchFamily="18" charset="0"/>
                        </a:rPr>
                        <a:t>Relevance</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ctr">
                        <a:lnSpc>
                          <a:spcPct val="150000"/>
                        </a:lnSpc>
                        <a:spcBef>
                          <a:spcPts val="0"/>
                        </a:spcBef>
                        <a:spcAft>
                          <a:spcPts val="0"/>
                        </a:spcAft>
                      </a:pPr>
                      <a:r>
                        <a:rPr lang="en-GB" sz="1200" dirty="0">
                          <a:latin typeface="Times New Roman" pitchFamily="18" charset="0"/>
                          <a:cs typeface="Times New Roman" pitchFamily="18" charset="0"/>
                        </a:rPr>
                        <a:t>Time period</a:t>
                      </a:r>
                      <a:endParaRPr lang="en-US" sz="1100" dirty="0">
                        <a:latin typeface="Times New Roman" pitchFamily="18" charset="0"/>
                        <a:ea typeface="Arial"/>
                        <a:cs typeface="Times New Roman" pitchFamily="18" charset="0"/>
                      </a:endParaRPr>
                    </a:p>
                  </a:txBody>
                  <a:tcPr marL="63500" marR="63500" marT="63500" marB="63500"/>
                </a:tc>
                <a:extLst>
                  <a:ext uri="{0D108BD9-81ED-4DB2-BD59-A6C34878D82A}">
                    <a16:rowId xmlns:a16="http://schemas.microsoft.com/office/drawing/2014/main" val="10000"/>
                  </a:ext>
                </a:extLst>
              </a:tr>
              <a:tr h="370840">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I have to develop the time-management skills</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I can follow a routine and I can divide my work according to priority. </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I can seek help from my respected faculties to enhance this skill. </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This skill will be effective for me to finish the assignments within the deadline. This will be effective for improving the performance of the organisation in future. </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3 Months</a:t>
                      </a:r>
                      <a:endParaRPr lang="en-US" sz="1100" dirty="0">
                        <a:latin typeface="Times New Roman" pitchFamily="18" charset="0"/>
                        <a:ea typeface="Arial"/>
                        <a:cs typeface="Times New Roman" pitchFamily="18" charset="0"/>
                      </a:endParaRPr>
                    </a:p>
                  </a:txBody>
                  <a:tcPr marL="63500" marR="63500" marT="63500" marB="63500"/>
                </a:tc>
                <a:extLst>
                  <a:ext uri="{0D108BD9-81ED-4DB2-BD59-A6C34878D82A}">
                    <a16:rowId xmlns:a16="http://schemas.microsoft.com/office/drawing/2014/main" val="10001"/>
                  </a:ext>
                </a:extLst>
              </a:tr>
              <a:tr h="370840">
                <a:tc>
                  <a:txBody>
                    <a:bodyPr/>
                    <a:lstStyle/>
                    <a:p>
                      <a:pPr marL="0" marR="0" algn="just">
                        <a:lnSpc>
                          <a:spcPct val="150000"/>
                        </a:lnSpc>
                        <a:spcBef>
                          <a:spcPts val="0"/>
                        </a:spcBef>
                        <a:spcAft>
                          <a:spcPts val="0"/>
                        </a:spcAft>
                      </a:pPr>
                      <a:r>
                        <a:rPr lang="en-GB" sz="1200">
                          <a:latin typeface="Times New Roman" pitchFamily="18" charset="0"/>
                          <a:cs typeface="Times New Roman" pitchFamily="18" charset="0"/>
                        </a:rPr>
                        <a:t>I have to enhance my problem-solving and critical thinking skills</a:t>
                      </a:r>
                      <a:endParaRPr lang="en-US" sz="110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a:latin typeface="Times New Roman" pitchFamily="18" charset="0"/>
                          <a:cs typeface="Times New Roman" pitchFamily="18" charset="0"/>
                        </a:rPr>
                        <a:t>I can join a skill development seminar. I can also follow some online courses available on the internet.</a:t>
                      </a:r>
                      <a:endParaRPr lang="en-US" sz="110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Money is the prime source to join skill development seminars.</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a:latin typeface="Times New Roman" pitchFamily="18" charset="0"/>
                          <a:cs typeface="Times New Roman" pitchFamily="18" charset="0"/>
                        </a:rPr>
                        <a:t>These skills will be effective for me to mitigate the issues and conflicts in my future workplace.</a:t>
                      </a:r>
                      <a:endParaRPr lang="en-US" sz="110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a:latin typeface="Times New Roman" pitchFamily="18" charset="0"/>
                          <a:cs typeface="Times New Roman" pitchFamily="18" charset="0"/>
                        </a:rPr>
                        <a:t>4 Months</a:t>
                      </a:r>
                      <a:endParaRPr lang="en-US" sz="1100">
                        <a:latin typeface="Times New Roman" pitchFamily="18" charset="0"/>
                        <a:ea typeface="Arial"/>
                        <a:cs typeface="Times New Roman" pitchFamily="18" charset="0"/>
                      </a:endParaRPr>
                    </a:p>
                  </a:txBody>
                  <a:tcPr marL="63500" marR="63500" marT="63500" marB="63500"/>
                </a:tc>
                <a:extLst>
                  <a:ext uri="{0D108BD9-81ED-4DB2-BD59-A6C34878D82A}">
                    <a16:rowId xmlns:a16="http://schemas.microsoft.com/office/drawing/2014/main" val="10002"/>
                  </a:ext>
                </a:extLst>
              </a:tr>
              <a:tr h="370840">
                <a:tc>
                  <a:txBody>
                    <a:bodyPr/>
                    <a:lstStyle/>
                    <a:p>
                      <a:pPr marL="0" marR="0" algn="just">
                        <a:lnSpc>
                          <a:spcPct val="150000"/>
                        </a:lnSpc>
                        <a:spcBef>
                          <a:spcPts val="0"/>
                        </a:spcBef>
                        <a:spcAft>
                          <a:spcPts val="0"/>
                        </a:spcAft>
                      </a:pPr>
                      <a:r>
                        <a:rPr lang="en-GB" sz="1200">
                          <a:latin typeface="Times New Roman" pitchFamily="18" charset="0"/>
                          <a:cs typeface="Times New Roman" pitchFamily="18" charset="0"/>
                        </a:rPr>
                        <a:t>I have to improve my leadership skills</a:t>
                      </a:r>
                      <a:endParaRPr lang="en-US" sz="110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I can follow some practical examples and I can join some leadership skill development programmes. </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Financial resources are effective for attaining skill development programmes.</a:t>
                      </a:r>
                      <a:endParaRPr lang="en-US" sz="1100" dirty="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a:latin typeface="Times New Roman" pitchFamily="18" charset="0"/>
                          <a:cs typeface="Times New Roman" pitchFamily="18" charset="0"/>
                        </a:rPr>
                        <a:t>These skills will be effective for me to manage the people in the workplace.</a:t>
                      </a:r>
                      <a:endParaRPr lang="en-US" sz="1100">
                        <a:latin typeface="Times New Roman" pitchFamily="18" charset="0"/>
                        <a:ea typeface="Arial"/>
                        <a:cs typeface="Times New Roman" pitchFamily="18" charset="0"/>
                      </a:endParaRPr>
                    </a:p>
                  </a:txBody>
                  <a:tcPr marL="63500" marR="63500" marT="63500" marB="63500"/>
                </a:tc>
                <a:tc>
                  <a:txBody>
                    <a:bodyPr/>
                    <a:lstStyle/>
                    <a:p>
                      <a:pPr marL="0" marR="0" algn="just">
                        <a:lnSpc>
                          <a:spcPct val="150000"/>
                        </a:lnSpc>
                        <a:spcBef>
                          <a:spcPts val="0"/>
                        </a:spcBef>
                        <a:spcAft>
                          <a:spcPts val="0"/>
                        </a:spcAft>
                      </a:pPr>
                      <a:r>
                        <a:rPr lang="en-GB" sz="1200" dirty="0">
                          <a:latin typeface="Times New Roman" pitchFamily="18" charset="0"/>
                          <a:cs typeface="Times New Roman" pitchFamily="18" charset="0"/>
                        </a:rPr>
                        <a:t>6 Months</a:t>
                      </a:r>
                      <a:endParaRPr lang="en-US" sz="1100" dirty="0">
                        <a:latin typeface="Times New Roman" pitchFamily="18" charset="0"/>
                        <a:ea typeface="Arial"/>
                        <a:cs typeface="Times New Roman" pitchFamily="18" charset="0"/>
                      </a:endParaRPr>
                    </a:p>
                  </a:txBody>
                  <a:tcPr marL="63500" marR="63500" marT="63500" marB="63500"/>
                </a:tc>
                <a:extLst>
                  <a:ext uri="{0D108BD9-81ED-4DB2-BD59-A6C34878D82A}">
                    <a16:rowId xmlns:a16="http://schemas.microsoft.com/office/drawing/2014/main" val="10003"/>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Times New Roman" pitchFamily="18" charset="0"/>
                <a:cs typeface="Times New Roman" pitchFamily="18" charset="0"/>
              </a:rPr>
              <a:t>Conclusion</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r>
              <a:rPr lang="en-GB" sz="2400" dirty="0">
                <a:latin typeface="Times New Roman" pitchFamily="18" charset="0"/>
                <a:cs typeface="Times New Roman" pitchFamily="18" charset="0"/>
              </a:rPr>
              <a:t>I have learned about different employability skills which are essential for my future employability. I have also identified my improved and lacked skills during this study. The importance and effectiveness of personal SWOT have also been analysed in this study. The effectiveness of time management tools has also been discussed in the study. Moreover, a professional development plan has also been developed for improving my lacked skills. </a:t>
            </a:r>
            <a:endParaRPr lang="en-US" sz="2400" dirty="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Times New Roman" pitchFamily="18" charset="0"/>
                <a:cs typeface="Times New Roman" pitchFamily="18" charset="0"/>
              </a:rPr>
              <a:t>References</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GB" sz="1800" dirty="0">
                <a:latin typeface="Times New Roman" pitchFamily="18" charset="0"/>
                <a:cs typeface="Times New Roman" pitchFamily="18" charset="0"/>
              </a:rPr>
              <a:t>Allison, B., Hilton, A., O'Sullivan, T., Owen, A. and </a:t>
            </a:r>
            <a:r>
              <a:rPr lang="en-GB" sz="1800" dirty="0" err="1">
                <a:latin typeface="Times New Roman" pitchFamily="18" charset="0"/>
                <a:cs typeface="Times New Roman" pitchFamily="18" charset="0"/>
              </a:rPr>
              <a:t>Rothwell</a:t>
            </a:r>
            <a:r>
              <a:rPr lang="en-GB" sz="1800" dirty="0">
                <a:latin typeface="Times New Roman" pitchFamily="18" charset="0"/>
                <a:cs typeface="Times New Roman" pitchFamily="18" charset="0"/>
              </a:rPr>
              <a:t>, A., 2016. Research skills for students. </a:t>
            </a:r>
            <a:r>
              <a:rPr lang="en-GB" sz="1800" dirty="0" err="1">
                <a:latin typeface="Times New Roman" pitchFamily="18" charset="0"/>
                <a:cs typeface="Times New Roman" pitchFamily="18" charset="0"/>
              </a:rPr>
              <a:t>Routledge</a:t>
            </a:r>
            <a:r>
              <a:rPr lang="en-GB" sz="1800" dirty="0">
                <a:latin typeface="Times New Roman" pitchFamily="18" charset="0"/>
                <a:cs typeface="Times New Roman" pitchFamily="18" charset="0"/>
              </a:rPr>
              <a:t>.</a:t>
            </a:r>
            <a:endParaRPr lang="en-US" sz="1800" dirty="0">
              <a:latin typeface="Times New Roman" pitchFamily="18" charset="0"/>
              <a:cs typeface="Times New Roman" pitchFamily="18" charset="0"/>
            </a:endParaRPr>
          </a:p>
          <a:p>
            <a:r>
              <a:rPr lang="en-GB" sz="1800" dirty="0">
                <a:latin typeface="Times New Roman" pitchFamily="18" charset="0"/>
                <a:cs typeface="Times New Roman" pitchFamily="18" charset="0"/>
              </a:rPr>
              <a:t>Almost, J., Wolff, A.C., Stewart‐</a:t>
            </a:r>
            <a:r>
              <a:rPr lang="en-GB" sz="1800" dirty="0" err="1">
                <a:latin typeface="Times New Roman" pitchFamily="18" charset="0"/>
                <a:cs typeface="Times New Roman" pitchFamily="18" charset="0"/>
              </a:rPr>
              <a:t>Pyne</a:t>
            </a:r>
            <a:r>
              <a:rPr lang="en-GB" sz="1800" dirty="0">
                <a:latin typeface="Times New Roman" pitchFamily="18" charset="0"/>
                <a:cs typeface="Times New Roman" pitchFamily="18" charset="0"/>
              </a:rPr>
              <a:t>, A., McCormick, L.G., Strachan, D. and </a:t>
            </a:r>
            <a:r>
              <a:rPr lang="en-GB" sz="1800" dirty="0" err="1">
                <a:latin typeface="Times New Roman" pitchFamily="18" charset="0"/>
                <a:cs typeface="Times New Roman" pitchFamily="18" charset="0"/>
              </a:rPr>
              <a:t>D'Souza</a:t>
            </a:r>
            <a:r>
              <a:rPr lang="en-GB" sz="1800" dirty="0">
                <a:latin typeface="Times New Roman" pitchFamily="18" charset="0"/>
                <a:cs typeface="Times New Roman" pitchFamily="18" charset="0"/>
              </a:rPr>
              <a:t>, C., 2016. Managing and mitigating conflict in healthcare teams: an integrative review. </a:t>
            </a:r>
            <a:r>
              <a:rPr lang="en-GB" sz="1800" i="1" dirty="0">
                <a:latin typeface="Times New Roman" pitchFamily="18" charset="0"/>
                <a:cs typeface="Times New Roman" pitchFamily="18" charset="0"/>
              </a:rPr>
              <a:t>Journal of advanced nursing, 72(7), pp.1490-1505.</a:t>
            </a:r>
            <a:endParaRPr lang="en-US" sz="1800" dirty="0">
              <a:latin typeface="Times New Roman" pitchFamily="18" charset="0"/>
              <a:cs typeface="Times New Roman" pitchFamily="18" charset="0"/>
            </a:endParaRPr>
          </a:p>
          <a:p>
            <a:r>
              <a:rPr lang="en-GB" sz="1800" dirty="0" err="1">
                <a:latin typeface="Times New Roman" pitchFamily="18" charset="0"/>
                <a:cs typeface="Times New Roman" pitchFamily="18" charset="0"/>
              </a:rPr>
              <a:t>Fiaz</a:t>
            </a:r>
            <a:r>
              <a:rPr lang="en-GB" sz="1800" dirty="0">
                <a:latin typeface="Times New Roman" pitchFamily="18" charset="0"/>
                <a:cs typeface="Times New Roman" pitchFamily="18" charset="0"/>
              </a:rPr>
              <a:t>, M., Su, Q., </a:t>
            </a:r>
            <a:r>
              <a:rPr lang="en-GB" sz="1800" dirty="0" err="1">
                <a:latin typeface="Times New Roman" pitchFamily="18" charset="0"/>
                <a:cs typeface="Times New Roman" pitchFamily="18" charset="0"/>
              </a:rPr>
              <a:t>Ikram</a:t>
            </a:r>
            <a:r>
              <a:rPr lang="en-GB" sz="1800" dirty="0">
                <a:latin typeface="Times New Roman" pitchFamily="18" charset="0"/>
                <a:cs typeface="Times New Roman" pitchFamily="18" charset="0"/>
              </a:rPr>
              <a:t>, A. and </a:t>
            </a:r>
            <a:r>
              <a:rPr lang="en-GB" sz="1800" dirty="0" err="1">
                <a:latin typeface="Times New Roman" pitchFamily="18" charset="0"/>
                <a:cs typeface="Times New Roman" pitchFamily="18" charset="0"/>
              </a:rPr>
              <a:t>Saqib</a:t>
            </a:r>
            <a:r>
              <a:rPr lang="en-GB" sz="1800" dirty="0">
                <a:latin typeface="Times New Roman" pitchFamily="18" charset="0"/>
                <a:cs typeface="Times New Roman" pitchFamily="18" charset="0"/>
              </a:rPr>
              <a:t>, A., 2017. LEADERSHIP STYLES AND EMPLOYEES’MOTIVATION: PERSPECTIVE FROM AN EMERGING ECONOMY. The </a:t>
            </a:r>
            <a:r>
              <a:rPr lang="en-GB" sz="1800" i="1" dirty="0">
                <a:latin typeface="Times New Roman" pitchFamily="18" charset="0"/>
                <a:cs typeface="Times New Roman" pitchFamily="18" charset="0"/>
              </a:rPr>
              <a:t>Journal of Developing Areas, 51(4), pp.143-156.</a:t>
            </a:r>
            <a:endParaRPr lang="en-US" sz="1800" dirty="0">
              <a:latin typeface="Times New Roman" pitchFamily="18" charset="0"/>
              <a:cs typeface="Times New Roman" pitchFamily="18" charset="0"/>
            </a:endParaRPr>
          </a:p>
          <a:p>
            <a:r>
              <a:rPr lang="en-GB" sz="1800" dirty="0">
                <a:latin typeface="Times New Roman" pitchFamily="18" charset="0"/>
                <a:cs typeface="Times New Roman" pitchFamily="18" charset="0"/>
              </a:rPr>
              <a:t>Jackson, D., 2015. Employability skill development in work-integrated learning: Barriers and best practice. </a:t>
            </a:r>
            <a:r>
              <a:rPr lang="en-GB" sz="1800" i="1" dirty="0">
                <a:latin typeface="Times New Roman" pitchFamily="18" charset="0"/>
                <a:cs typeface="Times New Roman" pitchFamily="18" charset="0"/>
              </a:rPr>
              <a:t>Studies in higher education, 40(2), pp.350-367.</a:t>
            </a:r>
            <a:endParaRPr lang="en-US" sz="1800" dirty="0">
              <a:latin typeface="Times New Roman" pitchFamily="18" charset="0"/>
              <a:cs typeface="Times New Roman" pitchFamily="18" charset="0"/>
            </a:endParaRPr>
          </a:p>
          <a:p>
            <a:r>
              <a:rPr lang="en-GB" sz="1800" dirty="0">
                <a:latin typeface="Times New Roman" pitchFamily="18" charset="0"/>
                <a:cs typeface="Times New Roman" pitchFamily="18" charset="0"/>
              </a:rPr>
              <a:t>Samson, P.L., 2015. Fostering student engagement: Creative problem-solving in small group facilitations.</a:t>
            </a:r>
            <a:r>
              <a:rPr lang="en-GB" sz="1800" i="1" dirty="0">
                <a:latin typeface="Times New Roman" pitchFamily="18" charset="0"/>
                <a:cs typeface="Times New Roman" pitchFamily="18" charset="0"/>
              </a:rPr>
              <a:t> Collected essays on learning and teaching, 8, pp.153-164.</a:t>
            </a:r>
            <a:endParaRPr lang="en-US" sz="1800" dirty="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Arush\December\02.12.22\pack 255 violeta zisu individual presentation\getty_469566889_105923.jpg"/>
          <p:cNvPicPr>
            <a:picLocks noGrp="1" noChangeAspect="1" noChangeArrowheads="1"/>
          </p:cNvPicPr>
          <p:nvPr>
            <p:ph idx="1"/>
          </p:nvPr>
        </p:nvPicPr>
        <p:blipFill>
          <a:blip r:embed="rId2"/>
          <a:srcRect/>
          <a:stretch>
            <a:fillRect/>
          </a:stretch>
        </p:blipFill>
        <p:spPr bwMode="auto">
          <a:xfrm>
            <a:off x="457200" y="1066800"/>
            <a:ext cx="8181623" cy="4602163"/>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1258</Words>
  <Application>Microsoft Office PowerPoint</Application>
  <PresentationFormat>On-screen Show (4:3)</PresentationFormat>
  <Paragraphs>61</Paragraphs>
  <Slides>10</Slides>
  <Notes>5</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Individual presentation </vt:lpstr>
      <vt:lpstr>Introduction </vt:lpstr>
      <vt:lpstr>Learned skills</vt:lpstr>
      <vt:lpstr>Skills to be developed </vt:lpstr>
      <vt:lpstr>Personal SWOT </vt:lpstr>
      <vt:lpstr>Time management tools </vt:lpstr>
      <vt:lpstr>PDP</vt:lpstr>
      <vt:lpstr>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Violeta Zisu</cp:lastModifiedBy>
  <cp:revision>33</cp:revision>
  <dcterms:created xsi:type="dcterms:W3CDTF">2022-12-02T11:12:34Z</dcterms:created>
  <dcterms:modified xsi:type="dcterms:W3CDTF">2022-12-02T18:26:55Z</dcterms:modified>
</cp:coreProperties>
</file>