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17"/>
  </p:notesMasterIdLst>
  <p:sldIdLst>
    <p:sldId id="310" r:id="rId2"/>
    <p:sldId id="264" r:id="rId3"/>
    <p:sldId id="256" r:id="rId4"/>
    <p:sldId id="257" r:id="rId5"/>
    <p:sldId id="258" r:id="rId6"/>
    <p:sldId id="285" r:id="rId7"/>
    <p:sldId id="1317" r:id="rId8"/>
    <p:sldId id="1330" r:id="rId9"/>
    <p:sldId id="404" r:id="rId10"/>
    <p:sldId id="1332" r:id="rId11"/>
    <p:sldId id="1337" r:id="rId12"/>
    <p:sldId id="408" r:id="rId13"/>
    <p:sldId id="261" r:id="rId14"/>
    <p:sldId id="260" r:id="rId15"/>
    <p:sldId id="26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778" autoAdjust="0"/>
    <p:restoredTop sz="94660"/>
  </p:normalViewPr>
  <p:slideViewPr>
    <p:cSldViewPr snapToGrid="0">
      <p:cViewPr>
        <p:scale>
          <a:sx n="71" d="100"/>
          <a:sy n="71" d="100"/>
        </p:scale>
        <p:origin x="1280" y="9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AC5625-85D5-4600-BCA2-E0DE15EFA3D2}" type="doc">
      <dgm:prSet loTypeId="urn:microsoft.com/office/officeart/2005/8/layout/hierarchy1" loCatId="hierarchy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560A7FA-0660-4B77-9AB6-C2253AA60FBB}">
      <dgm:prSet/>
      <dgm:spPr/>
      <dgm:t>
        <a:bodyPr/>
        <a:lstStyle/>
        <a:p>
          <a:r>
            <a:rPr lang="en-US" b="1" i="0" baseline="0" dirty="0" err="1"/>
            <a:t>Pwy</a:t>
          </a:r>
          <a:r>
            <a:rPr lang="en-US" b="1" i="0" baseline="0" dirty="0"/>
            <a:t> </a:t>
          </a:r>
          <a:r>
            <a:rPr lang="en-US" b="1" i="0" baseline="0" dirty="0" err="1"/>
            <a:t>sy’n</a:t>
          </a:r>
          <a:r>
            <a:rPr lang="en-US" b="1" i="0" baseline="0" dirty="0"/>
            <a:t> </a:t>
          </a:r>
          <a:r>
            <a:rPr lang="en-US" b="1" i="0" baseline="0" dirty="0" err="1"/>
            <a:t>bresennol</a:t>
          </a:r>
          <a:r>
            <a:rPr lang="en-US" b="1" i="0" baseline="0" dirty="0"/>
            <a:t> </a:t>
          </a:r>
          <a:endParaRPr lang="en-US" dirty="0"/>
        </a:p>
      </dgm:t>
    </dgm:pt>
    <dgm:pt modelId="{BD2FE2F2-8322-4E0D-AFFD-E4CC3DCEFD83}" type="parTrans" cxnId="{49E2C005-6CFF-41BA-AA26-89A0B605E95C}">
      <dgm:prSet/>
      <dgm:spPr/>
      <dgm:t>
        <a:bodyPr/>
        <a:lstStyle/>
        <a:p>
          <a:endParaRPr lang="en-US"/>
        </a:p>
      </dgm:t>
    </dgm:pt>
    <dgm:pt modelId="{26AD280F-93D0-4FC7-965A-4EB72ED2E5A9}" type="sibTrans" cxnId="{49E2C005-6CFF-41BA-AA26-89A0B605E95C}">
      <dgm:prSet/>
      <dgm:spPr/>
      <dgm:t>
        <a:bodyPr/>
        <a:lstStyle/>
        <a:p>
          <a:endParaRPr lang="en-US"/>
        </a:p>
      </dgm:t>
    </dgm:pt>
    <dgm:pt modelId="{F13A3CEC-71C5-4A01-92EA-71FEACA36F66}">
      <dgm:prSet/>
      <dgm:spPr/>
      <dgm:t>
        <a:bodyPr/>
        <a:lstStyle/>
        <a:p>
          <a:r>
            <a:rPr lang="en-US" b="1" i="0" baseline="0"/>
            <a:t>Pwy sy’n absennol?</a:t>
          </a:r>
          <a:endParaRPr lang="en-US"/>
        </a:p>
      </dgm:t>
    </dgm:pt>
    <dgm:pt modelId="{9B511775-7A58-4D02-82C7-B2EE3151C575}" type="parTrans" cxnId="{1667C753-7C33-4125-87A8-6A8412EF22DD}">
      <dgm:prSet/>
      <dgm:spPr/>
      <dgm:t>
        <a:bodyPr/>
        <a:lstStyle/>
        <a:p>
          <a:endParaRPr lang="en-US"/>
        </a:p>
      </dgm:t>
    </dgm:pt>
    <dgm:pt modelId="{88C2570F-0B02-408D-AADD-942E1C507562}" type="sibTrans" cxnId="{1667C753-7C33-4125-87A8-6A8412EF22DD}">
      <dgm:prSet/>
      <dgm:spPr/>
      <dgm:t>
        <a:bodyPr/>
        <a:lstStyle/>
        <a:p>
          <a:endParaRPr lang="en-US"/>
        </a:p>
      </dgm:t>
    </dgm:pt>
    <dgm:pt modelId="{745B70A4-E2CD-1043-9C78-0A8C44F0CC48}" type="pres">
      <dgm:prSet presAssocID="{6DAC5625-85D5-4600-BCA2-E0DE15EFA3D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4B533D4-5427-AE47-AE7B-DA781B4AD4C3}" type="pres">
      <dgm:prSet presAssocID="{8560A7FA-0660-4B77-9AB6-C2253AA60FBB}" presName="hierRoot1" presStyleCnt="0"/>
      <dgm:spPr/>
    </dgm:pt>
    <dgm:pt modelId="{47648099-0529-D147-ABA6-C5650D8F5F46}" type="pres">
      <dgm:prSet presAssocID="{8560A7FA-0660-4B77-9AB6-C2253AA60FBB}" presName="composite" presStyleCnt="0"/>
      <dgm:spPr/>
    </dgm:pt>
    <dgm:pt modelId="{2FE2FB82-9B9D-284B-B51C-761D675DC250}" type="pres">
      <dgm:prSet presAssocID="{8560A7FA-0660-4B77-9AB6-C2253AA60FBB}" presName="background" presStyleLbl="node0" presStyleIdx="0" presStyleCnt="2"/>
      <dgm:spPr/>
    </dgm:pt>
    <dgm:pt modelId="{E4DA29AA-FE20-8F45-8CD6-9EC4D3F4CA3A}" type="pres">
      <dgm:prSet presAssocID="{8560A7FA-0660-4B77-9AB6-C2253AA60FBB}" presName="text" presStyleLbl="fgAcc0" presStyleIdx="0" presStyleCnt="2">
        <dgm:presLayoutVars>
          <dgm:chPref val="3"/>
        </dgm:presLayoutVars>
      </dgm:prSet>
      <dgm:spPr/>
    </dgm:pt>
    <dgm:pt modelId="{AE19B513-B827-7F49-A056-F8D4EA4B74AC}" type="pres">
      <dgm:prSet presAssocID="{8560A7FA-0660-4B77-9AB6-C2253AA60FBB}" presName="hierChild2" presStyleCnt="0"/>
      <dgm:spPr/>
    </dgm:pt>
    <dgm:pt modelId="{A7A7E966-1B17-6D43-A279-B639AB15F72B}" type="pres">
      <dgm:prSet presAssocID="{F13A3CEC-71C5-4A01-92EA-71FEACA36F66}" presName="hierRoot1" presStyleCnt="0"/>
      <dgm:spPr/>
    </dgm:pt>
    <dgm:pt modelId="{5162F368-78C8-5D48-9AF5-4BDF95ACD8F5}" type="pres">
      <dgm:prSet presAssocID="{F13A3CEC-71C5-4A01-92EA-71FEACA36F66}" presName="composite" presStyleCnt="0"/>
      <dgm:spPr/>
    </dgm:pt>
    <dgm:pt modelId="{21A8EA2E-DC78-CD4E-9043-2C033E15A60E}" type="pres">
      <dgm:prSet presAssocID="{F13A3CEC-71C5-4A01-92EA-71FEACA36F66}" presName="background" presStyleLbl="node0" presStyleIdx="1" presStyleCnt="2"/>
      <dgm:spPr/>
    </dgm:pt>
    <dgm:pt modelId="{C2198D11-4D63-0E46-A26B-09B7091DA909}" type="pres">
      <dgm:prSet presAssocID="{F13A3CEC-71C5-4A01-92EA-71FEACA36F66}" presName="text" presStyleLbl="fgAcc0" presStyleIdx="1" presStyleCnt="2">
        <dgm:presLayoutVars>
          <dgm:chPref val="3"/>
        </dgm:presLayoutVars>
      </dgm:prSet>
      <dgm:spPr/>
    </dgm:pt>
    <dgm:pt modelId="{D1F19553-BF8C-1340-8806-FDA8400D5763}" type="pres">
      <dgm:prSet presAssocID="{F13A3CEC-71C5-4A01-92EA-71FEACA36F66}" presName="hierChild2" presStyleCnt="0"/>
      <dgm:spPr/>
    </dgm:pt>
  </dgm:ptLst>
  <dgm:cxnLst>
    <dgm:cxn modelId="{49E2C005-6CFF-41BA-AA26-89A0B605E95C}" srcId="{6DAC5625-85D5-4600-BCA2-E0DE15EFA3D2}" destId="{8560A7FA-0660-4B77-9AB6-C2253AA60FBB}" srcOrd="0" destOrd="0" parTransId="{BD2FE2F2-8322-4E0D-AFFD-E4CC3DCEFD83}" sibTransId="{26AD280F-93D0-4FC7-965A-4EB72ED2E5A9}"/>
    <dgm:cxn modelId="{68B7791D-8925-6A42-B7A9-E7C83666A97F}" type="presOf" srcId="{6DAC5625-85D5-4600-BCA2-E0DE15EFA3D2}" destId="{745B70A4-E2CD-1043-9C78-0A8C44F0CC48}" srcOrd="0" destOrd="0" presId="urn:microsoft.com/office/officeart/2005/8/layout/hierarchy1"/>
    <dgm:cxn modelId="{1667C753-7C33-4125-87A8-6A8412EF22DD}" srcId="{6DAC5625-85D5-4600-BCA2-E0DE15EFA3D2}" destId="{F13A3CEC-71C5-4A01-92EA-71FEACA36F66}" srcOrd="1" destOrd="0" parTransId="{9B511775-7A58-4D02-82C7-B2EE3151C575}" sibTransId="{88C2570F-0B02-408D-AADD-942E1C507562}"/>
    <dgm:cxn modelId="{5BDDDBC7-8E68-1744-B879-9F93BD31038B}" type="presOf" srcId="{F13A3CEC-71C5-4A01-92EA-71FEACA36F66}" destId="{C2198D11-4D63-0E46-A26B-09B7091DA909}" srcOrd="0" destOrd="0" presId="urn:microsoft.com/office/officeart/2005/8/layout/hierarchy1"/>
    <dgm:cxn modelId="{95CEB9C8-2EE6-1447-9CBA-EC3CDC605C2E}" type="presOf" srcId="{8560A7FA-0660-4B77-9AB6-C2253AA60FBB}" destId="{E4DA29AA-FE20-8F45-8CD6-9EC4D3F4CA3A}" srcOrd="0" destOrd="0" presId="urn:microsoft.com/office/officeart/2005/8/layout/hierarchy1"/>
    <dgm:cxn modelId="{D9802567-11A1-D743-A006-754DB99A86A4}" type="presParOf" srcId="{745B70A4-E2CD-1043-9C78-0A8C44F0CC48}" destId="{04B533D4-5427-AE47-AE7B-DA781B4AD4C3}" srcOrd="0" destOrd="0" presId="urn:microsoft.com/office/officeart/2005/8/layout/hierarchy1"/>
    <dgm:cxn modelId="{47DAA89D-B370-ED48-B741-D41F69585767}" type="presParOf" srcId="{04B533D4-5427-AE47-AE7B-DA781B4AD4C3}" destId="{47648099-0529-D147-ABA6-C5650D8F5F46}" srcOrd="0" destOrd="0" presId="urn:microsoft.com/office/officeart/2005/8/layout/hierarchy1"/>
    <dgm:cxn modelId="{9DB84F30-D901-2646-89AF-756494803DBE}" type="presParOf" srcId="{47648099-0529-D147-ABA6-C5650D8F5F46}" destId="{2FE2FB82-9B9D-284B-B51C-761D675DC250}" srcOrd="0" destOrd="0" presId="urn:microsoft.com/office/officeart/2005/8/layout/hierarchy1"/>
    <dgm:cxn modelId="{7FD9EBF0-A3C3-F44D-A79C-506465C6B496}" type="presParOf" srcId="{47648099-0529-D147-ABA6-C5650D8F5F46}" destId="{E4DA29AA-FE20-8F45-8CD6-9EC4D3F4CA3A}" srcOrd="1" destOrd="0" presId="urn:microsoft.com/office/officeart/2005/8/layout/hierarchy1"/>
    <dgm:cxn modelId="{DA57A75A-8A38-ED42-BC12-F1EDF473DA55}" type="presParOf" srcId="{04B533D4-5427-AE47-AE7B-DA781B4AD4C3}" destId="{AE19B513-B827-7F49-A056-F8D4EA4B74AC}" srcOrd="1" destOrd="0" presId="urn:microsoft.com/office/officeart/2005/8/layout/hierarchy1"/>
    <dgm:cxn modelId="{314E21BC-8770-924A-9F21-221941B18E83}" type="presParOf" srcId="{745B70A4-E2CD-1043-9C78-0A8C44F0CC48}" destId="{A7A7E966-1B17-6D43-A279-B639AB15F72B}" srcOrd="1" destOrd="0" presId="urn:microsoft.com/office/officeart/2005/8/layout/hierarchy1"/>
    <dgm:cxn modelId="{5B89AE84-8C78-9C48-BC16-9FDF33A57054}" type="presParOf" srcId="{A7A7E966-1B17-6D43-A279-B639AB15F72B}" destId="{5162F368-78C8-5D48-9AF5-4BDF95ACD8F5}" srcOrd="0" destOrd="0" presId="urn:microsoft.com/office/officeart/2005/8/layout/hierarchy1"/>
    <dgm:cxn modelId="{80EEC07E-C500-714B-BF71-E5EBD9747ADE}" type="presParOf" srcId="{5162F368-78C8-5D48-9AF5-4BDF95ACD8F5}" destId="{21A8EA2E-DC78-CD4E-9043-2C033E15A60E}" srcOrd="0" destOrd="0" presId="urn:microsoft.com/office/officeart/2005/8/layout/hierarchy1"/>
    <dgm:cxn modelId="{D83E2CB0-1F0C-6447-BD46-39AAA7B96B27}" type="presParOf" srcId="{5162F368-78C8-5D48-9AF5-4BDF95ACD8F5}" destId="{C2198D11-4D63-0E46-A26B-09B7091DA909}" srcOrd="1" destOrd="0" presId="urn:microsoft.com/office/officeart/2005/8/layout/hierarchy1"/>
    <dgm:cxn modelId="{FF9F4590-BA40-A748-8028-ABFAD9218D54}" type="presParOf" srcId="{A7A7E966-1B17-6D43-A279-B639AB15F72B}" destId="{D1F19553-BF8C-1340-8806-FDA8400D576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252E67E-33A2-41D3-BF3C-DF267EE657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C4310B-0DEC-4CAA-9A2D-8C9B0BF4AEBC}">
      <dgm:prSet/>
      <dgm:spPr>
        <a:solidFill>
          <a:schemeClr val="bg1"/>
        </a:solidFill>
      </dgm:spPr>
      <dgm:t>
        <a:bodyPr/>
        <a:lstStyle/>
        <a:p>
          <a:pPr algn="ctr"/>
          <a:r>
            <a:rPr lang="en-US" b="1" dirty="0" err="1">
              <a:solidFill>
                <a:schemeClr val="tx1"/>
              </a:solidFill>
            </a:rPr>
            <a:t>Dwylo</a:t>
          </a:r>
          <a:r>
            <a:rPr lang="en-US" b="1" dirty="0">
              <a:solidFill>
                <a:schemeClr val="tx1"/>
              </a:solidFill>
            </a:rPr>
            <a:t> </a:t>
          </a:r>
          <a:r>
            <a:rPr lang="en-US" b="1" dirty="0" err="1">
              <a:solidFill>
                <a:schemeClr val="tx1"/>
              </a:solidFill>
            </a:rPr>
            <a:t>i</a:t>
          </a:r>
          <a:r>
            <a:rPr lang="en-US" b="1" dirty="0">
              <a:solidFill>
                <a:schemeClr val="tx1"/>
              </a:solidFill>
            </a:rPr>
            <a:t> </a:t>
          </a:r>
          <a:r>
            <a:rPr lang="en-US" b="1" dirty="0" err="1">
              <a:solidFill>
                <a:schemeClr val="tx1"/>
              </a:solidFill>
            </a:rPr>
            <a:t>fyny</a:t>
          </a:r>
          <a:r>
            <a:rPr lang="en-US" b="1" dirty="0">
              <a:solidFill>
                <a:schemeClr val="tx1"/>
              </a:solidFill>
            </a:rPr>
            <a:t>. </a:t>
          </a:r>
        </a:p>
      </dgm:t>
    </dgm:pt>
    <dgm:pt modelId="{AFB034FA-30C3-46DB-8A25-A492DCFA5E7A}" type="parTrans" cxnId="{5DAF41D1-D318-4AA1-8010-99EB2A95B7B8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805ED562-4482-4B74-884F-6D15295AC325}" type="sibTrans" cxnId="{5DAF41D1-D318-4AA1-8010-99EB2A95B7B8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561273E-65DF-47F4-888C-D411044D6A6D}">
      <dgm:prSet/>
      <dgm:spPr>
        <a:solidFill>
          <a:schemeClr val="bg1"/>
        </a:solidFill>
      </dgm:spPr>
      <dgm:t>
        <a:bodyPr/>
        <a:lstStyle/>
        <a:p>
          <a:pPr rtl="0"/>
          <a:r>
            <a:rPr lang="en-US" dirty="0">
              <a:solidFill>
                <a:schemeClr val="tx1"/>
              </a:solidFill>
            </a:rPr>
            <a:t>Faint </a:t>
          </a:r>
          <a:r>
            <a:rPr lang="en-US" dirty="0" err="1">
              <a:solidFill>
                <a:schemeClr val="tx1"/>
              </a:solidFill>
            </a:rPr>
            <a:t>sy’n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dirty="0" err="1">
              <a:solidFill>
                <a:schemeClr val="tx1"/>
              </a:solidFill>
            </a:rPr>
            <a:t>cael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b="1" dirty="0" err="1">
              <a:solidFill>
                <a:schemeClr val="tx1"/>
              </a:solidFill>
            </a:rPr>
            <a:t>cinio</a:t>
          </a:r>
          <a:r>
            <a:rPr lang="en-US" b="1" dirty="0">
              <a:solidFill>
                <a:schemeClr val="tx1"/>
              </a:solidFill>
              <a:latin typeface="Speak Pro" panose="02020404030301010803"/>
            </a:rPr>
            <a:t> </a:t>
          </a:r>
          <a:r>
            <a:rPr lang="en-US" b="1" dirty="0" err="1">
              <a:solidFill>
                <a:schemeClr val="tx1"/>
              </a:solidFill>
              <a:latin typeface="Speak Pro" panose="02020404030301010803"/>
            </a:rPr>
            <a:t>poeth</a:t>
          </a:r>
          <a:r>
            <a:rPr lang="en-US" b="1" dirty="0">
              <a:solidFill>
                <a:schemeClr val="tx1"/>
              </a:solidFill>
            </a:rPr>
            <a:t>?    </a:t>
          </a:r>
          <a:r>
            <a:rPr lang="en-US" dirty="0" err="1">
              <a:solidFill>
                <a:schemeClr val="tx1"/>
              </a:solidFill>
            </a:rPr>
            <a:t>Cyfrwch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dirty="0" err="1">
              <a:solidFill>
                <a:schemeClr val="tx1"/>
              </a:solidFill>
            </a:rPr>
            <a:t>gyda</a:t>
          </a:r>
          <a:r>
            <a:rPr lang="en-US" dirty="0">
              <a:solidFill>
                <a:schemeClr val="tx1"/>
              </a:solidFill>
            </a:rPr>
            <a:t> fi.</a:t>
          </a:r>
        </a:p>
      </dgm:t>
    </dgm:pt>
    <dgm:pt modelId="{871AE667-0422-4EAE-8A19-D7BBAEF86233}" type="parTrans" cxnId="{5D416AB1-040C-4012-8242-4571118FC1F0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00FA013-BD54-4E61-8ED8-FBAEA7AE9223}" type="sibTrans" cxnId="{5D416AB1-040C-4012-8242-4571118FC1F0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1EB2CB32-BB96-42EC-B636-F56582D7A0AC}">
      <dgm:prSet/>
      <dgm:spPr>
        <a:solidFill>
          <a:schemeClr val="bg1"/>
        </a:solidFill>
      </dgm:spPr>
      <dgm:t>
        <a:bodyPr/>
        <a:lstStyle/>
        <a:p>
          <a:pPr algn="r" rtl="0"/>
          <a:r>
            <a:rPr lang="en-US" dirty="0">
              <a:solidFill>
                <a:schemeClr val="tx1"/>
              </a:solidFill>
            </a:rPr>
            <a:t>Mae …….. </a:t>
          </a:r>
          <a:r>
            <a:rPr lang="en-US" dirty="0" err="1">
              <a:solidFill>
                <a:schemeClr val="tx1"/>
              </a:solidFill>
            </a:rPr>
            <a:t>yn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dirty="0" err="1">
              <a:solidFill>
                <a:schemeClr val="tx1"/>
              </a:solidFill>
            </a:rPr>
            <a:t>cael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dirty="0" err="1">
              <a:solidFill>
                <a:schemeClr val="tx1"/>
              </a:solidFill>
            </a:rPr>
            <a:t>cinio</a:t>
          </a:r>
          <a:r>
            <a:rPr lang="en-US" dirty="0">
              <a:solidFill>
                <a:schemeClr val="tx1"/>
              </a:solidFill>
              <a:latin typeface="Speak Pro" panose="02020404030301010803"/>
            </a:rPr>
            <a:t> </a:t>
          </a:r>
          <a:r>
            <a:rPr lang="en-US" dirty="0" err="1">
              <a:solidFill>
                <a:schemeClr val="tx1"/>
              </a:solidFill>
              <a:latin typeface="Speak Pro" panose="02020404030301010803"/>
            </a:rPr>
            <a:t>poeth</a:t>
          </a:r>
          <a:r>
            <a:rPr lang="en-US" dirty="0">
              <a:solidFill>
                <a:schemeClr val="tx1"/>
              </a:solidFill>
            </a:rPr>
            <a:t>.</a:t>
          </a:r>
        </a:p>
      </dgm:t>
    </dgm:pt>
    <dgm:pt modelId="{A9551895-983D-4BA8-BCC0-6D3BB9A02B0D}" type="parTrans" cxnId="{EBCA925B-657E-43D4-BFEF-99CBC83A9C0C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4A160693-2BF9-4825-BD14-8905B96E4626}" type="sibTrans" cxnId="{EBCA925B-657E-43D4-BFEF-99CBC83A9C0C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F75BE28-203E-49E8-A9A2-66C62A178A57}">
      <dgm:prSet/>
      <dgm:spPr>
        <a:solidFill>
          <a:schemeClr val="bg1"/>
        </a:soli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Faint </a:t>
          </a:r>
          <a:r>
            <a:rPr lang="en-US" dirty="0" err="1">
              <a:solidFill>
                <a:schemeClr val="tx1"/>
              </a:solidFill>
            </a:rPr>
            <a:t>sy’n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dirty="0" err="1">
              <a:solidFill>
                <a:schemeClr val="tx1"/>
              </a:solidFill>
            </a:rPr>
            <a:t>cael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b="1" dirty="0" err="1">
              <a:solidFill>
                <a:schemeClr val="tx1"/>
              </a:solidFill>
            </a:rPr>
            <a:t>brechdanau</a:t>
          </a:r>
          <a:r>
            <a:rPr lang="en-US" b="1" dirty="0">
              <a:solidFill>
                <a:schemeClr val="tx1"/>
              </a:solidFill>
            </a:rPr>
            <a:t>? </a:t>
          </a:r>
          <a:r>
            <a:rPr lang="en-US" dirty="0" err="1">
              <a:solidFill>
                <a:schemeClr val="tx1"/>
              </a:solidFill>
            </a:rPr>
            <a:t>Cyfrwch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dirty="0" err="1">
              <a:solidFill>
                <a:schemeClr val="tx1"/>
              </a:solidFill>
            </a:rPr>
            <a:t>gyda</a:t>
          </a:r>
          <a:r>
            <a:rPr lang="en-US" dirty="0">
              <a:solidFill>
                <a:schemeClr val="tx1"/>
              </a:solidFill>
            </a:rPr>
            <a:t> fi.</a:t>
          </a:r>
        </a:p>
      </dgm:t>
    </dgm:pt>
    <dgm:pt modelId="{537A4345-FBE4-4693-A831-2239A52FCA9F}" type="parTrans" cxnId="{EB5A2B5D-08B6-4310-A15B-4EF3F0D074E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AC421C37-614C-48B8-8822-7558E02A9F6F}" type="sibTrans" cxnId="{EB5A2B5D-08B6-4310-A15B-4EF3F0D074E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8559FF0C-C904-420E-BBB6-91104DBA334C}">
      <dgm:prSet/>
      <dgm:spPr>
        <a:solidFill>
          <a:schemeClr val="bg1"/>
        </a:solidFill>
      </dgm:spPr>
      <dgm:t>
        <a:bodyPr/>
        <a:lstStyle/>
        <a:p>
          <a:pPr algn="r"/>
          <a:r>
            <a:rPr lang="en-US" dirty="0">
              <a:solidFill>
                <a:schemeClr val="tx1"/>
              </a:solidFill>
            </a:rPr>
            <a:t>Mae ……….. </a:t>
          </a:r>
          <a:r>
            <a:rPr lang="en-US" dirty="0" err="1">
              <a:solidFill>
                <a:schemeClr val="tx1"/>
              </a:solidFill>
            </a:rPr>
            <a:t>yn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dirty="0" err="1">
              <a:solidFill>
                <a:schemeClr val="tx1"/>
              </a:solidFill>
            </a:rPr>
            <a:t>cael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dirty="0" err="1">
              <a:solidFill>
                <a:schemeClr val="tx1"/>
              </a:solidFill>
            </a:rPr>
            <a:t>brechdanau</a:t>
          </a:r>
          <a:r>
            <a:rPr lang="en-US" dirty="0">
              <a:solidFill>
                <a:schemeClr val="tx1"/>
              </a:solidFill>
            </a:rPr>
            <a:t>.</a:t>
          </a:r>
        </a:p>
      </dgm:t>
    </dgm:pt>
    <dgm:pt modelId="{D63D951E-EE48-47B3-950F-6695C9CDCAEF}" type="parTrans" cxnId="{134BCDC0-443F-4ADC-BCE9-BB04E78E1F6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A180069F-571E-412E-8850-C3BE43E2612D}" type="sibTrans" cxnId="{134BCDC0-443F-4ADC-BCE9-BB04E78E1F6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1F13699-9C19-488D-85FB-7C13FED902F7}" type="pres">
      <dgm:prSet presAssocID="{1252E67E-33A2-41D3-BF3C-DF267EE657B6}" presName="linear" presStyleCnt="0">
        <dgm:presLayoutVars>
          <dgm:animLvl val="lvl"/>
          <dgm:resizeHandles val="exact"/>
        </dgm:presLayoutVars>
      </dgm:prSet>
      <dgm:spPr/>
    </dgm:pt>
    <dgm:pt modelId="{643CC1C5-0F8C-4C21-847A-8ECF1BE16897}" type="pres">
      <dgm:prSet presAssocID="{2FC4310B-0DEC-4CAA-9A2D-8C9B0BF4AEBC}" presName="parentText" presStyleLbl="node1" presStyleIdx="0" presStyleCnt="5" custLinFactY="-25521" custLinFactNeighborX="-4307" custLinFactNeighborY="-100000">
        <dgm:presLayoutVars>
          <dgm:chMax val="0"/>
          <dgm:bulletEnabled val="1"/>
        </dgm:presLayoutVars>
      </dgm:prSet>
      <dgm:spPr/>
    </dgm:pt>
    <dgm:pt modelId="{B81AFE80-D3DA-42FF-A7C2-3EC41DAD8A0C}" type="pres">
      <dgm:prSet presAssocID="{805ED562-4482-4B74-884F-6D15295AC325}" presName="spacer" presStyleCnt="0"/>
      <dgm:spPr/>
    </dgm:pt>
    <dgm:pt modelId="{3D285758-99C6-4183-83E4-1D00C32EDEDD}" type="pres">
      <dgm:prSet presAssocID="{7561273E-65DF-47F4-888C-D411044D6A6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5FFAF82-604C-443A-A9C8-58D1B60A89FA}" type="pres">
      <dgm:prSet presAssocID="{C00FA013-BD54-4E61-8ED8-FBAEA7AE9223}" presName="spacer" presStyleCnt="0"/>
      <dgm:spPr/>
    </dgm:pt>
    <dgm:pt modelId="{76E07A76-A00B-4141-8802-6AE08411F7F7}" type="pres">
      <dgm:prSet presAssocID="{1EB2CB32-BB96-42EC-B636-F56582D7A0A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76ED745-6835-4A8B-958C-BC3B4E85359F}" type="pres">
      <dgm:prSet presAssocID="{4A160693-2BF9-4825-BD14-8905B96E4626}" presName="spacer" presStyleCnt="0"/>
      <dgm:spPr/>
    </dgm:pt>
    <dgm:pt modelId="{25C5D2B9-A341-43C7-AC72-63707CCE311A}" type="pres">
      <dgm:prSet presAssocID="{0F75BE28-203E-49E8-A9A2-66C62A178A57}" presName="parentText" presStyleLbl="node1" presStyleIdx="3" presStyleCnt="5" custLinFactNeighborY="35721">
        <dgm:presLayoutVars>
          <dgm:chMax val="0"/>
          <dgm:bulletEnabled val="1"/>
        </dgm:presLayoutVars>
      </dgm:prSet>
      <dgm:spPr/>
    </dgm:pt>
    <dgm:pt modelId="{78E8AE97-0C51-43BB-B5BD-76499CFBB807}" type="pres">
      <dgm:prSet presAssocID="{AC421C37-614C-48B8-8822-7558E02A9F6F}" presName="spacer" presStyleCnt="0"/>
      <dgm:spPr/>
    </dgm:pt>
    <dgm:pt modelId="{8A25DBE9-A878-4B40-B3B2-A50B1661386E}" type="pres">
      <dgm:prSet presAssocID="{8559FF0C-C904-420E-BBB6-91104DBA334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9E56116-726B-49F7-B6C0-833CB20DF6F0}" type="presOf" srcId="{7561273E-65DF-47F4-888C-D411044D6A6D}" destId="{3D285758-99C6-4183-83E4-1D00C32EDEDD}" srcOrd="0" destOrd="0" presId="urn:microsoft.com/office/officeart/2005/8/layout/vList2"/>
    <dgm:cxn modelId="{4384E122-29D6-4904-83ED-6CD3AC19C2BD}" type="presOf" srcId="{8559FF0C-C904-420E-BBB6-91104DBA334C}" destId="{8A25DBE9-A878-4B40-B3B2-A50B1661386E}" srcOrd="0" destOrd="0" presId="urn:microsoft.com/office/officeart/2005/8/layout/vList2"/>
    <dgm:cxn modelId="{E1417440-25C6-44A6-973C-4417C8C0A89D}" type="presOf" srcId="{2FC4310B-0DEC-4CAA-9A2D-8C9B0BF4AEBC}" destId="{643CC1C5-0F8C-4C21-847A-8ECF1BE16897}" srcOrd="0" destOrd="0" presId="urn:microsoft.com/office/officeart/2005/8/layout/vList2"/>
    <dgm:cxn modelId="{F990F953-3F2A-49ED-AA9C-8A891F6C9F89}" type="presOf" srcId="{0F75BE28-203E-49E8-A9A2-66C62A178A57}" destId="{25C5D2B9-A341-43C7-AC72-63707CCE311A}" srcOrd="0" destOrd="0" presId="urn:microsoft.com/office/officeart/2005/8/layout/vList2"/>
    <dgm:cxn modelId="{EBCA925B-657E-43D4-BFEF-99CBC83A9C0C}" srcId="{1252E67E-33A2-41D3-BF3C-DF267EE657B6}" destId="{1EB2CB32-BB96-42EC-B636-F56582D7A0AC}" srcOrd="2" destOrd="0" parTransId="{A9551895-983D-4BA8-BCC0-6D3BB9A02B0D}" sibTransId="{4A160693-2BF9-4825-BD14-8905B96E4626}"/>
    <dgm:cxn modelId="{EB5A2B5D-08B6-4310-A15B-4EF3F0D074E2}" srcId="{1252E67E-33A2-41D3-BF3C-DF267EE657B6}" destId="{0F75BE28-203E-49E8-A9A2-66C62A178A57}" srcOrd="3" destOrd="0" parTransId="{537A4345-FBE4-4693-A831-2239A52FCA9F}" sibTransId="{AC421C37-614C-48B8-8822-7558E02A9F6F}"/>
    <dgm:cxn modelId="{5D416AB1-040C-4012-8242-4571118FC1F0}" srcId="{1252E67E-33A2-41D3-BF3C-DF267EE657B6}" destId="{7561273E-65DF-47F4-888C-D411044D6A6D}" srcOrd="1" destOrd="0" parTransId="{871AE667-0422-4EAE-8A19-D7BBAEF86233}" sibTransId="{C00FA013-BD54-4E61-8ED8-FBAEA7AE9223}"/>
    <dgm:cxn modelId="{134BCDC0-443F-4ADC-BCE9-BB04E78E1F62}" srcId="{1252E67E-33A2-41D3-BF3C-DF267EE657B6}" destId="{8559FF0C-C904-420E-BBB6-91104DBA334C}" srcOrd="4" destOrd="0" parTransId="{D63D951E-EE48-47B3-950F-6695C9CDCAEF}" sibTransId="{A180069F-571E-412E-8850-C3BE43E2612D}"/>
    <dgm:cxn modelId="{5DAF41D1-D318-4AA1-8010-99EB2A95B7B8}" srcId="{1252E67E-33A2-41D3-BF3C-DF267EE657B6}" destId="{2FC4310B-0DEC-4CAA-9A2D-8C9B0BF4AEBC}" srcOrd="0" destOrd="0" parTransId="{AFB034FA-30C3-46DB-8A25-A492DCFA5E7A}" sibTransId="{805ED562-4482-4B74-884F-6D15295AC325}"/>
    <dgm:cxn modelId="{AAB7E9D7-5D71-43D5-BE78-C794E8A393ED}" type="presOf" srcId="{1252E67E-33A2-41D3-BF3C-DF267EE657B6}" destId="{01F13699-9C19-488D-85FB-7C13FED902F7}" srcOrd="0" destOrd="0" presId="urn:microsoft.com/office/officeart/2005/8/layout/vList2"/>
    <dgm:cxn modelId="{FC39B9E5-164A-4CE3-B6A2-9DB313DA82D2}" type="presOf" srcId="{1EB2CB32-BB96-42EC-B636-F56582D7A0AC}" destId="{76E07A76-A00B-4141-8802-6AE08411F7F7}" srcOrd="0" destOrd="0" presId="urn:microsoft.com/office/officeart/2005/8/layout/vList2"/>
    <dgm:cxn modelId="{0CFFB360-402D-4F34-B114-6E13DE38445C}" type="presParOf" srcId="{01F13699-9C19-488D-85FB-7C13FED902F7}" destId="{643CC1C5-0F8C-4C21-847A-8ECF1BE16897}" srcOrd="0" destOrd="0" presId="urn:microsoft.com/office/officeart/2005/8/layout/vList2"/>
    <dgm:cxn modelId="{0198FF97-313C-4F03-BE81-E4F30EC9D033}" type="presParOf" srcId="{01F13699-9C19-488D-85FB-7C13FED902F7}" destId="{B81AFE80-D3DA-42FF-A7C2-3EC41DAD8A0C}" srcOrd="1" destOrd="0" presId="urn:microsoft.com/office/officeart/2005/8/layout/vList2"/>
    <dgm:cxn modelId="{F1E3F532-43DF-4656-BD53-AE5CA9F2AA67}" type="presParOf" srcId="{01F13699-9C19-488D-85FB-7C13FED902F7}" destId="{3D285758-99C6-4183-83E4-1D00C32EDEDD}" srcOrd="2" destOrd="0" presId="urn:microsoft.com/office/officeart/2005/8/layout/vList2"/>
    <dgm:cxn modelId="{7F19287D-B76F-4B8D-93B6-F03B452EC2A4}" type="presParOf" srcId="{01F13699-9C19-488D-85FB-7C13FED902F7}" destId="{25FFAF82-604C-443A-A9C8-58D1B60A89FA}" srcOrd="3" destOrd="0" presId="urn:microsoft.com/office/officeart/2005/8/layout/vList2"/>
    <dgm:cxn modelId="{3249FA12-9488-40AA-8D9E-58A7DFE5B383}" type="presParOf" srcId="{01F13699-9C19-488D-85FB-7C13FED902F7}" destId="{76E07A76-A00B-4141-8802-6AE08411F7F7}" srcOrd="4" destOrd="0" presId="urn:microsoft.com/office/officeart/2005/8/layout/vList2"/>
    <dgm:cxn modelId="{B01B5C13-151C-483C-8994-F5CFE2A7B163}" type="presParOf" srcId="{01F13699-9C19-488D-85FB-7C13FED902F7}" destId="{176ED745-6835-4A8B-958C-BC3B4E85359F}" srcOrd="5" destOrd="0" presId="urn:microsoft.com/office/officeart/2005/8/layout/vList2"/>
    <dgm:cxn modelId="{567BC796-C0F8-4E83-9B26-4C4A34BD525A}" type="presParOf" srcId="{01F13699-9C19-488D-85FB-7C13FED902F7}" destId="{25C5D2B9-A341-43C7-AC72-63707CCE311A}" srcOrd="6" destOrd="0" presId="urn:microsoft.com/office/officeart/2005/8/layout/vList2"/>
    <dgm:cxn modelId="{55DDD95B-110D-438A-BF44-EC68DF19DFF4}" type="presParOf" srcId="{01F13699-9C19-488D-85FB-7C13FED902F7}" destId="{78E8AE97-0C51-43BB-B5BD-76499CFBB807}" srcOrd="7" destOrd="0" presId="urn:microsoft.com/office/officeart/2005/8/layout/vList2"/>
    <dgm:cxn modelId="{73A53105-8F83-4DA3-B5B8-49457E3B310A}" type="presParOf" srcId="{01F13699-9C19-488D-85FB-7C13FED902F7}" destId="{8A25DBE9-A878-4B40-B3B2-A50B1661386E}" srcOrd="8" destOrd="0" presId="urn:microsoft.com/office/officeart/2005/8/layout/vList2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E2FB82-9B9D-284B-B51C-761D675DC250}">
      <dsp:nvSpPr>
        <dsp:cNvPr id="0" name=""/>
        <dsp:cNvSpPr/>
      </dsp:nvSpPr>
      <dsp:spPr>
        <a:xfrm>
          <a:off x="1070" y="195119"/>
          <a:ext cx="3757622" cy="23860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4DA29AA-FE20-8F45-8CD6-9EC4D3F4CA3A}">
      <dsp:nvSpPr>
        <dsp:cNvPr id="0" name=""/>
        <dsp:cNvSpPr/>
      </dsp:nvSpPr>
      <dsp:spPr>
        <a:xfrm>
          <a:off x="418584" y="591757"/>
          <a:ext cx="3757622" cy="238609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b="1" i="0" kern="1200" baseline="0" dirty="0" err="1"/>
            <a:t>Pwy</a:t>
          </a:r>
          <a:r>
            <a:rPr lang="en-US" sz="5700" b="1" i="0" kern="1200" baseline="0" dirty="0"/>
            <a:t> </a:t>
          </a:r>
          <a:r>
            <a:rPr lang="en-US" sz="5700" b="1" i="0" kern="1200" baseline="0" dirty="0" err="1"/>
            <a:t>sy’n</a:t>
          </a:r>
          <a:r>
            <a:rPr lang="en-US" sz="5700" b="1" i="0" kern="1200" baseline="0" dirty="0"/>
            <a:t> </a:t>
          </a:r>
          <a:r>
            <a:rPr lang="en-US" sz="5700" b="1" i="0" kern="1200" baseline="0" dirty="0" err="1"/>
            <a:t>bresennol</a:t>
          </a:r>
          <a:r>
            <a:rPr lang="en-US" sz="5700" b="1" i="0" kern="1200" baseline="0" dirty="0"/>
            <a:t> </a:t>
          </a:r>
          <a:endParaRPr lang="en-US" sz="5700" kern="1200" dirty="0"/>
        </a:p>
      </dsp:txBody>
      <dsp:txXfrm>
        <a:off x="488470" y="661643"/>
        <a:ext cx="3617850" cy="2246318"/>
      </dsp:txXfrm>
    </dsp:sp>
    <dsp:sp modelId="{21A8EA2E-DC78-CD4E-9043-2C033E15A60E}">
      <dsp:nvSpPr>
        <dsp:cNvPr id="0" name=""/>
        <dsp:cNvSpPr/>
      </dsp:nvSpPr>
      <dsp:spPr>
        <a:xfrm>
          <a:off x="4593720" y="195119"/>
          <a:ext cx="3757622" cy="23860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2198D11-4D63-0E46-A26B-09B7091DA909}">
      <dsp:nvSpPr>
        <dsp:cNvPr id="0" name=""/>
        <dsp:cNvSpPr/>
      </dsp:nvSpPr>
      <dsp:spPr>
        <a:xfrm>
          <a:off x="5011233" y="591757"/>
          <a:ext cx="3757622" cy="238609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b="1" i="0" kern="1200" baseline="0"/>
            <a:t>Pwy sy’n absennol?</a:t>
          </a:r>
          <a:endParaRPr lang="en-US" sz="5700" kern="1200"/>
        </a:p>
      </dsp:txBody>
      <dsp:txXfrm>
        <a:off x="5081119" y="661643"/>
        <a:ext cx="3617850" cy="22463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3CC1C5-0F8C-4C21-847A-8ECF1BE16897}">
      <dsp:nvSpPr>
        <dsp:cNvPr id="0" name=""/>
        <dsp:cNvSpPr/>
      </dsp:nvSpPr>
      <dsp:spPr>
        <a:xfrm>
          <a:off x="0" y="0"/>
          <a:ext cx="8640726" cy="617759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 err="1">
              <a:solidFill>
                <a:schemeClr val="tx1"/>
              </a:solidFill>
            </a:rPr>
            <a:t>Dwylo</a:t>
          </a:r>
          <a:r>
            <a:rPr lang="en-US" sz="2400" b="1" kern="1200" dirty="0">
              <a:solidFill>
                <a:schemeClr val="tx1"/>
              </a:solidFill>
            </a:rPr>
            <a:t> </a:t>
          </a:r>
          <a:r>
            <a:rPr lang="en-US" sz="2400" b="1" kern="1200" dirty="0" err="1">
              <a:solidFill>
                <a:schemeClr val="tx1"/>
              </a:solidFill>
            </a:rPr>
            <a:t>i</a:t>
          </a:r>
          <a:r>
            <a:rPr lang="en-US" sz="2400" b="1" kern="1200" dirty="0">
              <a:solidFill>
                <a:schemeClr val="tx1"/>
              </a:solidFill>
            </a:rPr>
            <a:t> </a:t>
          </a:r>
          <a:r>
            <a:rPr lang="en-US" sz="2400" b="1" kern="1200" dirty="0" err="1">
              <a:solidFill>
                <a:schemeClr val="tx1"/>
              </a:solidFill>
            </a:rPr>
            <a:t>fyny</a:t>
          </a:r>
          <a:r>
            <a:rPr lang="en-US" sz="2400" b="1" kern="1200" dirty="0">
              <a:solidFill>
                <a:schemeClr val="tx1"/>
              </a:solidFill>
            </a:rPr>
            <a:t>. </a:t>
          </a:r>
        </a:p>
      </dsp:txBody>
      <dsp:txXfrm>
        <a:off x="30157" y="30157"/>
        <a:ext cx="8580412" cy="557445"/>
      </dsp:txXfrm>
    </dsp:sp>
    <dsp:sp modelId="{3D285758-99C6-4183-83E4-1D00C32EDEDD}">
      <dsp:nvSpPr>
        <dsp:cNvPr id="0" name=""/>
        <dsp:cNvSpPr/>
      </dsp:nvSpPr>
      <dsp:spPr>
        <a:xfrm>
          <a:off x="0" y="754359"/>
          <a:ext cx="8640726" cy="617759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Faint </a:t>
          </a:r>
          <a:r>
            <a:rPr lang="en-US" sz="2400" kern="1200" dirty="0" err="1">
              <a:solidFill>
                <a:schemeClr val="tx1"/>
              </a:solidFill>
            </a:rPr>
            <a:t>sy’n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kern="1200" dirty="0" err="1">
              <a:solidFill>
                <a:schemeClr val="tx1"/>
              </a:solidFill>
            </a:rPr>
            <a:t>cael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b="1" kern="1200" dirty="0" err="1">
              <a:solidFill>
                <a:schemeClr val="tx1"/>
              </a:solidFill>
            </a:rPr>
            <a:t>cinio</a:t>
          </a:r>
          <a:r>
            <a:rPr lang="en-US" sz="2400" b="1" kern="1200" dirty="0">
              <a:solidFill>
                <a:schemeClr val="tx1"/>
              </a:solidFill>
              <a:latin typeface="Speak Pro" panose="02020404030301010803"/>
            </a:rPr>
            <a:t> </a:t>
          </a:r>
          <a:r>
            <a:rPr lang="en-US" sz="2400" b="1" kern="1200" dirty="0" err="1">
              <a:solidFill>
                <a:schemeClr val="tx1"/>
              </a:solidFill>
              <a:latin typeface="Speak Pro" panose="02020404030301010803"/>
            </a:rPr>
            <a:t>poeth</a:t>
          </a:r>
          <a:r>
            <a:rPr lang="en-US" sz="2400" b="1" kern="1200" dirty="0">
              <a:solidFill>
                <a:schemeClr val="tx1"/>
              </a:solidFill>
            </a:rPr>
            <a:t>?    </a:t>
          </a:r>
          <a:r>
            <a:rPr lang="en-US" sz="2400" kern="1200" dirty="0" err="1">
              <a:solidFill>
                <a:schemeClr val="tx1"/>
              </a:solidFill>
            </a:rPr>
            <a:t>Cyfrwch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kern="1200" dirty="0" err="1">
              <a:solidFill>
                <a:schemeClr val="tx1"/>
              </a:solidFill>
            </a:rPr>
            <a:t>gyda</a:t>
          </a:r>
          <a:r>
            <a:rPr lang="en-US" sz="2400" kern="1200" dirty="0">
              <a:solidFill>
                <a:schemeClr val="tx1"/>
              </a:solidFill>
            </a:rPr>
            <a:t> fi.</a:t>
          </a:r>
        </a:p>
      </dsp:txBody>
      <dsp:txXfrm>
        <a:off x="30157" y="784516"/>
        <a:ext cx="8580412" cy="557445"/>
      </dsp:txXfrm>
    </dsp:sp>
    <dsp:sp modelId="{76E07A76-A00B-4141-8802-6AE08411F7F7}">
      <dsp:nvSpPr>
        <dsp:cNvPr id="0" name=""/>
        <dsp:cNvSpPr/>
      </dsp:nvSpPr>
      <dsp:spPr>
        <a:xfrm>
          <a:off x="0" y="1441239"/>
          <a:ext cx="8640726" cy="617759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Mae …….. </a:t>
          </a:r>
          <a:r>
            <a:rPr lang="en-US" sz="2400" kern="1200" dirty="0" err="1">
              <a:solidFill>
                <a:schemeClr val="tx1"/>
              </a:solidFill>
            </a:rPr>
            <a:t>yn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kern="1200" dirty="0" err="1">
              <a:solidFill>
                <a:schemeClr val="tx1"/>
              </a:solidFill>
            </a:rPr>
            <a:t>cael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kern="1200" dirty="0" err="1">
              <a:solidFill>
                <a:schemeClr val="tx1"/>
              </a:solidFill>
            </a:rPr>
            <a:t>cinio</a:t>
          </a:r>
          <a:r>
            <a:rPr lang="en-US" sz="2400" kern="1200" dirty="0">
              <a:solidFill>
                <a:schemeClr val="tx1"/>
              </a:solidFill>
              <a:latin typeface="Speak Pro" panose="02020404030301010803"/>
            </a:rPr>
            <a:t> </a:t>
          </a:r>
          <a:r>
            <a:rPr lang="en-US" sz="2400" kern="1200" dirty="0" err="1">
              <a:solidFill>
                <a:schemeClr val="tx1"/>
              </a:solidFill>
              <a:latin typeface="Speak Pro" panose="02020404030301010803"/>
            </a:rPr>
            <a:t>poeth</a:t>
          </a:r>
          <a:r>
            <a:rPr lang="en-US" sz="2400" kern="1200" dirty="0">
              <a:solidFill>
                <a:schemeClr val="tx1"/>
              </a:solidFill>
            </a:rPr>
            <a:t>.</a:t>
          </a:r>
        </a:p>
      </dsp:txBody>
      <dsp:txXfrm>
        <a:off x="30157" y="1471396"/>
        <a:ext cx="8580412" cy="557445"/>
      </dsp:txXfrm>
    </dsp:sp>
    <dsp:sp modelId="{25C5D2B9-A341-43C7-AC72-63707CCE311A}">
      <dsp:nvSpPr>
        <dsp:cNvPr id="0" name=""/>
        <dsp:cNvSpPr/>
      </dsp:nvSpPr>
      <dsp:spPr>
        <a:xfrm>
          <a:off x="0" y="2152809"/>
          <a:ext cx="8640726" cy="617759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Faint </a:t>
          </a:r>
          <a:r>
            <a:rPr lang="en-US" sz="2400" kern="1200" dirty="0" err="1">
              <a:solidFill>
                <a:schemeClr val="tx1"/>
              </a:solidFill>
            </a:rPr>
            <a:t>sy’n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kern="1200" dirty="0" err="1">
              <a:solidFill>
                <a:schemeClr val="tx1"/>
              </a:solidFill>
            </a:rPr>
            <a:t>cael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b="1" kern="1200" dirty="0" err="1">
              <a:solidFill>
                <a:schemeClr val="tx1"/>
              </a:solidFill>
            </a:rPr>
            <a:t>brechdanau</a:t>
          </a:r>
          <a:r>
            <a:rPr lang="en-US" sz="2400" b="1" kern="1200" dirty="0">
              <a:solidFill>
                <a:schemeClr val="tx1"/>
              </a:solidFill>
            </a:rPr>
            <a:t>? </a:t>
          </a:r>
          <a:r>
            <a:rPr lang="en-US" sz="2400" kern="1200" dirty="0" err="1">
              <a:solidFill>
                <a:schemeClr val="tx1"/>
              </a:solidFill>
            </a:rPr>
            <a:t>Cyfrwch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kern="1200" dirty="0" err="1">
              <a:solidFill>
                <a:schemeClr val="tx1"/>
              </a:solidFill>
            </a:rPr>
            <a:t>gyda</a:t>
          </a:r>
          <a:r>
            <a:rPr lang="en-US" sz="2400" kern="1200" dirty="0">
              <a:solidFill>
                <a:schemeClr val="tx1"/>
              </a:solidFill>
            </a:rPr>
            <a:t> fi.</a:t>
          </a:r>
        </a:p>
      </dsp:txBody>
      <dsp:txXfrm>
        <a:off x="30157" y="2182966"/>
        <a:ext cx="8580412" cy="557445"/>
      </dsp:txXfrm>
    </dsp:sp>
    <dsp:sp modelId="{8A25DBE9-A878-4B40-B3B2-A50B1661386E}">
      <dsp:nvSpPr>
        <dsp:cNvPr id="0" name=""/>
        <dsp:cNvSpPr/>
      </dsp:nvSpPr>
      <dsp:spPr>
        <a:xfrm>
          <a:off x="0" y="2814998"/>
          <a:ext cx="8640726" cy="617759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Mae ……….. </a:t>
          </a:r>
          <a:r>
            <a:rPr lang="en-US" sz="2400" kern="1200" dirty="0" err="1">
              <a:solidFill>
                <a:schemeClr val="tx1"/>
              </a:solidFill>
            </a:rPr>
            <a:t>yn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kern="1200" dirty="0" err="1">
              <a:solidFill>
                <a:schemeClr val="tx1"/>
              </a:solidFill>
            </a:rPr>
            <a:t>cael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kern="1200" dirty="0" err="1">
              <a:solidFill>
                <a:schemeClr val="tx1"/>
              </a:solidFill>
            </a:rPr>
            <a:t>brechdanau</a:t>
          </a:r>
          <a:r>
            <a:rPr lang="en-US" sz="2400" kern="1200" dirty="0">
              <a:solidFill>
                <a:schemeClr val="tx1"/>
              </a:solidFill>
            </a:rPr>
            <a:t>.</a:t>
          </a:r>
        </a:p>
      </dsp:txBody>
      <dsp:txXfrm>
        <a:off x="30157" y="2845155"/>
        <a:ext cx="8580412" cy="5574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4CDF4C-06FA-6B4E-8146-640637112955}" type="datetimeFigureOut">
              <a:rPr lang="en-US" smtClean="0"/>
              <a:t>10/10/23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EEDAB9-C1CC-014A-9DD2-017D8FFA5D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329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396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10/10/23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0225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915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10/10/23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0313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10/10/23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24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10/10/23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704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10/10/23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02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10/10/23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971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10/10/23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787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10/10/23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56330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10/10/23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707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10/10/23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857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10/10/23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321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0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b="1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s8UTMyJeM8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tiff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4.tiff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123E9430-6451-5C66-E4ED-DEF1E3C0B9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552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5D8C7FF-E80B-B4D6-A095-7AB387232C14}"/>
              </a:ext>
            </a:extLst>
          </p:cNvPr>
          <p:cNvSpPr txBox="1"/>
          <p:nvPr/>
        </p:nvSpPr>
        <p:spPr>
          <a:xfrm>
            <a:off x="3046828" y="2175938"/>
            <a:ext cx="6098344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600" b="1" cap="none" dirty="0" err="1">
                <a:latin typeface="Comic Sans MS" panose="030F0902030302020204" pitchFamily="66" charset="0"/>
              </a:rPr>
              <a:t>Amser</a:t>
            </a:r>
            <a:r>
              <a:rPr lang="en-US" sz="6600" b="1" cap="none" dirty="0">
                <a:latin typeface="Comic Sans MS" panose="030F0902030302020204" pitchFamily="66" charset="0"/>
              </a:rPr>
              <a:t> </a:t>
            </a:r>
          </a:p>
          <a:p>
            <a:pPr algn="ctr"/>
            <a:r>
              <a:rPr lang="en-US" sz="6600" b="1" cap="none" dirty="0" err="1">
                <a:latin typeface="Comic Sans MS" panose="030F0902030302020204" pitchFamily="66" charset="0"/>
              </a:rPr>
              <a:t>Cofrestru</a:t>
            </a:r>
            <a:endParaRPr lang="en-US" sz="6600" b="1" cap="none" dirty="0">
              <a:latin typeface="Comic Sans MS" panose="030F0902030302020204" pitchFamily="66" charset="0"/>
            </a:endParaRPr>
          </a:p>
        </p:txBody>
      </p:sp>
      <p:pic>
        <p:nvPicPr>
          <p:cNvPr id="7" name="Audio Recording 10 Oct 2023 at 12:21:37">
            <a:hlinkClick r:id="" action="ppaction://media"/>
            <a:extLst>
              <a:ext uri="{FF2B5EF4-FFF2-40B4-BE49-F238E27FC236}">
                <a16:creationId xmlns:a16="http://schemas.microsoft.com/office/drawing/2014/main" id="{7E4C3084-44F1-33AA-D8EC-8D72FE3C3F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45172" y="3705663"/>
            <a:ext cx="1564641" cy="156464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5F9E959-F82E-845C-6589-FDAF3B37FF9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6331474"/>
            <a:ext cx="12192000" cy="526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059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2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B678186-F9F4-407B-8EC3-CEACACBED3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1" r="1" b="1"/>
          <a:stretch/>
        </p:blipFill>
        <p:spPr>
          <a:xfrm>
            <a:off x="20" y="-839"/>
            <a:ext cx="12191980" cy="685800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1DC4F2-7079-4F27-8AF5-B192C91EF9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/>
          </a:bodyPr>
          <a:lstStyle/>
          <a:p>
            <a:r>
              <a:rPr lang="en-US" sz="9600" b="1" cap="none" dirty="0"/>
              <a:t>Bore da, </a:t>
            </a:r>
            <a:r>
              <a:rPr lang="en-US" sz="9600" b="1" cap="none" dirty="0" err="1"/>
              <a:t>blant</a:t>
            </a:r>
            <a:r>
              <a:rPr lang="en-US" sz="9600" b="1" cap="none" dirty="0"/>
              <a:t>!</a:t>
            </a:r>
            <a:endParaRPr lang="en-GB" sz="9600" b="1" cap="none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A5B03C95-40F0-E601-87E3-3100DD143C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6331474"/>
            <a:ext cx="12192000" cy="526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9743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EB72A9B-FD82-4F09-BF1E-D39311D3A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D39B371-6E4E-4070-AB4E-4D788405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937DAED-8BFE-4563-BB45-B5E554D70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E5F5F2-A938-403E-964D-69C757D2E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3960" y="1253978"/>
            <a:ext cx="10058400" cy="2065882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br>
              <a:rPr lang="en-US" sz="4400" b="0" dirty="0"/>
            </a:br>
            <a:r>
              <a:rPr lang="en-US" sz="4400" b="0" dirty="0" err="1"/>
              <a:t>Pawb</a:t>
            </a:r>
            <a:r>
              <a:rPr lang="en-US" sz="4400" b="0" dirty="0"/>
              <a:t> </a:t>
            </a:r>
            <a:r>
              <a:rPr lang="en-US" sz="4400" b="0" dirty="0" err="1"/>
              <a:t>yn</a:t>
            </a:r>
            <a:r>
              <a:rPr lang="en-US" sz="4400" b="0" dirty="0"/>
              <a:t> </a:t>
            </a:r>
            <a:r>
              <a:rPr lang="en-US" sz="4400" b="0" dirty="0" err="1"/>
              <a:t>barod</a:t>
            </a:r>
            <a:r>
              <a:rPr lang="en-US" sz="4400" b="0" dirty="0"/>
              <a:t>?</a:t>
            </a:r>
            <a:br>
              <a:rPr lang="en-US" sz="4400" b="0" dirty="0"/>
            </a:br>
            <a:br>
              <a:rPr lang="en-US" sz="4400" b="0" dirty="0"/>
            </a:br>
            <a:r>
              <a:rPr lang="en-US" sz="4400" b="1" dirty="0" err="1"/>
              <a:t>Eisteddwch</a:t>
            </a:r>
            <a:r>
              <a:rPr lang="en-US" sz="4400" b="1" dirty="0"/>
              <a:t> </a:t>
            </a:r>
            <a:r>
              <a:rPr lang="en-US" sz="4400" b="1" dirty="0" err="1"/>
              <a:t>ar</a:t>
            </a:r>
            <a:r>
              <a:rPr lang="en-US" sz="4400" b="1" dirty="0"/>
              <a:t> y carped.</a:t>
            </a:r>
            <a:br>
              <a:rPr lang="en-US" sz="4400" b="1" dirty="0"/>
            </a:br>
            <a:r>
              <a:rPr lang="en-US" sz="4400" b="1" dirty="0" err="1"/>
              <a:t>Gwrandewch</a:t>
            </a:r>
            <a:r>
              <a:rPr lang="en-US" sz="4400" b="1" dirty="0"/>
              <a:t> arna </a:t>
            </a:r>
            <a:r>
              <a:rPr lang="en-US" sz="4400" b="1" dirty="0" err="1"/>
              <a:t>i</a:t>
            </a:r>
            <a:r>
              <a:rPr lang="en-US" sz="4400" b="1" dirty="0"/>
              <a:t>.</a:t>
            </a:r>
            <a:br>
              <a:rPr lang="en-US" sz="4400" b="1" dirty="0"/>
            </a:br>
            <a:br>
              <a:rPr lang="en-GB" sz="4400" b="1" dirty="0"/>
            </a:br>
            <a:br>
              <a:rPr lang="en-US" sz="4400" b="0" dirty="0"/>
            </a:br>
            <a:endParaRPr lang="en-US" sz="4400" b="0" dirty="0"/>
          </a:p>
        </p:txBody>
      </p:sp>
      <p:graphicFrame>
        <p:nvGraphicFramePr>
          <p:cNvPr id="17" name="Title 1">
            <a:extLst>
              <a:ext uri="{FF2B5EF4-FFF2-40B4-BE49-F238E27FC236}">
                <a16:creationId xmlns:a16="http://schemas.microsoft.com/office/drawing/2014/main" id="{06F6B1F4-DA85-904E-FD77-116ADCA4CA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508555"/>
              </p:ext>
            </p:extLst>
          </p:nvPr>
        </p:nvGraphicFramePr>
        <p:xfrm>
          <a:off x="1848196" y="2920762"/>
          <a:ext cx="8769927" cy="3172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6AA398AA-B7F5-2FB6-6A3E-5C69E46383E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6331474"/>
            <a:ext cx="12192000" cy="526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579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4AA03-B796-4F48-98BE-B460AD69C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/>
              <a:t>Pwy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cinio</a:t>
            </a:r>
            <a:r>
              <a:rPr lang="en-US" dirty="0"/>
              <a:t> </a:t>
            </a:r>
            <a:r>
              <a:rPr lang="en-US" dirty="0" err="1"/>
              <a:t>poeth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? </a:t>
            </a:r>
            <a:br>
              <a:rPr lang="en-US" dirty="0"/>
            </a:br>
            <a:r>
              <a:rPr lang="en-US" dirty="0" err="1"/>
              <a:t>Pwy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brechdanau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?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EE6DC3-D46E-407B-8371-351267E45C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9359277"/>
              </p:ext>
            </p:extLst>
          </p:nvPr>
        </p:nvGraphicFramePr>
        <p:xfrm>
          <a:off x="698424" y="2273017"/>
          <a:ext cx="8640726" cy="3500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EC0F7D1A-05EE-4F58-8F2C-E37AC83E919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92585" y="2418040"/>
            <a:ext cx="1580551" cy="1580551"/>
          </a:xfrm>
          <a:prstGeom prst="rect">
            <a:avLst/>
          </a:prstGeom>
        </p:spPr>
      </p:pic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2A9D8A4E-D332-4ECC-9598-E11E3AC4A9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370"/>
          <a:stretch/>
        </p:blipFill>
        <p:spPr bwMode="auto">
          <a:xfrm>
            <a:off x="9628644" y="4650373"/>
            <a:ext cx="1580551" cy="112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24112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2112DBF-FEF2-664C-9693-281A3642A9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303" r="14494"/>
          <a:stretch/>
        </p:blipFill>
        <p:spPr>
          <a:xfrm>
            <a:off x="6366557" y="1441343"/>
            <a:ext cx="5474148" cy="388645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C677C8C-39D2-9844-B9F5-C5ED10913FD1}"/>
              </a:ext>
            </a:extLst>
          </p:cNvPr>
          <p:cNvSpPr/>
          <p:nvPr/>
        </p:nvSpPr>
        <p:spPr>
          <a:xfrm>
            <a:off x="215193" y="4916330"/>
            <a:ext cx="3326552" cy="784830"/>
          </a:xfrm>
          <a:prstGeom prst="rect">
            <a:avLst/>
          </a:prstGeom>
          <a:solidFill>
            <a:srgbClr val="D883FF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</a:t>
            </a:r>
            <a:r>
              <a:rPr lang="en-US" sz="4500" b="1" cap="none" spc="0" dirty="0" err="1">
                <a:ln w="66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Llun</a:t>
            </a:r>
            <a:endParaRPr lang="en-US" sz="4500" b="1" cap="none" spc="0" dirty="0">
              <a:ln w="66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Segoe Print" panose="02000800000000000000" pitchFamily="2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3BFF19B-4EE7-D94A-90C1-C9CCD39CB227}"/>
              </a:ext>
            </a:extLst>
          </p:cNvPr>
          <p:cNvSpPr/>
          <p:nvPr/>
        </p:nvSpPr>
        <p:spPr>
          <a:xfrm>
            <a:off x="140012" y="3015538"/>
            <a:ext cx="4403771" cy="784830"/>
          </a:xfrm>
          <a:prstGeom prst="rect">
            <a:avLst/>
          </a:prstGeom>
          <a:solidFill>
            <a:srgbClr val="A9E85E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</a:t>
            </a:r>
            <a:r>
              <a:rPr lang="en-US" sz="4500" b="1" cap="none" spc="0" dirty="0" err="1">
                <a:ln w="66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Mawrth</a:t>
            </a:r>
            <a:endParaRPr lang="en-US" sz="4500" b="1" cap="none" spc="0" dirty="0">
              <a:ln w="66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Segoe Print" panose="02000800000000000000" pitchFamily="2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827389A-B304-CA41-A649-2FE720A399FC}"/>
              </a:ext>
            </a:extLst>
          </p:cNvPr>
          <p:cNvSpPr/>
          <p:nvPr/>
        </p:nvSpPr>
        <p:spPr>
          <a:xfrm>
            <a:off x="1736358" y="1976261"/>
            <a:ext cx="4483921" cy="784830"/>
          </a:xfrm>
          <a:prstGeom prst="rect">
            <a:avLst/>
          </a:prstGeom>
          <a:solidFill>
            <a:srgbClr val="FFFF0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</a:t>
            </a:r>
            <a:r>
              <a:rPr lang="en-US" sz="4500" b="1" cap="none" spc="0" dirty="0" err="1">
                <a:ln w="66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Mercher</a:t>
            </a:r>
            <a:endParaRPr lang="en-US" sz="4500" b="1" cap="none" spc="0" dirty="0">
              <a:ln w="66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Segoe Print" panose="02000800000000000000" pitchFamily="2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EDF8D30-83EA-FD4E-BF9B-08E06DFD786B}"/>
              </a:ext>
            </a:extLst>
          </p:cNvPr>
          <p:cNvSpPr/>
          <p:nvPr/>
        </p:nvSpPr>
        <p:spPr>
          <a:xfrm>
            <a:off x="3078232" y="5701160"/>
            <a:ext cx="2927404" cy="784830"/>
          </a:xfrm>
          <a:prstGeom prst="rect">
            <a:avLst/>
          </a:prstGeom>
          <a:solidFill>
            <a:srgbClr val="FF85FF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</a:t>
            </a:r>
            <a:r>
              <a:rPr lang="en-US" sz="4500" b="1" cap="none" spc="0" dirty="0" err="1">
                <a:ln w="66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Iau</a:t>
            </a:r>
            <a:endParaRPr lang="en-US" sz="4500" b="1" cap="none" spc="0" dirty="0">
              <a:ln w="66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Segoe Print" panose="02000800000000000000" pitchFamily="2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51E2BF8-84FF-E043-B2A0-51ED03B61B53}"/>
              </a:ext>
            </a:extLst>
          </p:cNvPr>
          <p:cNvSpPr/>
          <p:nvPr/>
        </p:nvSpPr>
        <p:spPr>
          <a:xfrm>
            <a:off x="1941802" y="3976513"/>
            <a:ext cx="4318811" cy="784830"/>
          </a:xfrm>
          <a:prstGeom prst="rect">
            <a:avLst/>
          </a:prstGeom>
          <a:solidFill>
            <a:srgbClr val="73FEFF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</a:t>
            </a:r>
            <a:r>
              <a:rPr lang="en-US" sz="4500" b="1" cap="none" spc="0" dirty="0" err="1">
                <a:ln w="66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Gwener</a:t>
            </a:r>
            <a:endParaRPr lang="en-US" sz="4500" b="1" cap="none" spc="0" dirty="0">
              <a:ln w="66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Segoe Print" panose="02000800000000000000" pitchFamily="2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ACD70DE-A9E5-D349-B811-878E85D080B6}"/>
              </a:ext>
            </a:extLst>
          </p:cNvPr>
          <p:cNvSpPr/>
          <p:nvPr/>
        </p:nvSpPr>
        <p:spPr>
          <a:xfrm>
            <a:off x="162455" y="1000086"/>
            <a:ext cx="4358886" cy="784830"/>
          </a:xfrm>
          <a:prstGeom prst="rect">
            <a:avLst/>
          </a:prstGeom>
          <a:solidFill>
            <a:srgbClr val="FFC00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</a:t>
            </a:r>
            <a:r>
              <a:rPr lang="en-US" sz="4500" b="1" cap="none" spc="0" dirty="0" err="1">
                <a:ln w="66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Sadwrn</a:t>
            </a:r>
            <a:endParaRPr lang="en-US" sz="4500" b="1" cap="none" spc="0" dirty="0">
              <a:ln w="66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Segoe Print" panose="02000800000000000000" pitchFamily="2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A6D8935-EC80-AD4D-8711-513A7F07536E}"/>
              </a:ext>
            </a:extLst>
          </p:cNvPr>
          <p:cNvSpPr/>
          <p:nvPr/>
        </p:nvSpPr>
        <p:spPr>
          <a:xfrm>
            <a:off x="3034748" y="96337"/>
            <a:ext cx="2938625" cy="784830"/>
          </a:xfrm>
          <a:prstGeom prst="rect">
            <a:avLst/>
          </a:prstGeom>
          <a:solidFill>
            <a:srgbClr val="FF000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Sul</a:t>
            </a:r>
          </a:p>
        </p:txBody>
      </p:sp>
    </p:spTree>
    <p:extLst>
      <p:ext uri="{BB962C8B-B14F-4D97-AF65-F5344CB8AC3E}">
        <p14:creationId xmlns:p14="http://schemas.microsoft.com/office/powerpoint/2010/main" val="22756764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032933" y="968982"/>
            <a:ext cx="10634133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/>
              <a:t>ydd</a:t>
            </a:r>
            <a:r>
              <a:rPr lang="en-US" sz="4400" b="1" dirty="0"/>
              <a:t> ……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Is it Saturday today?                     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4294" y="3360527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mae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hi’n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ydd</a:t>
            </a:r>
            <a:r>
              <a:rPr lang="en-US" sz="2800" b="1" dirty="0">
                <a:solidFill>
                  <a:srgbClr val="0070C0"/>
                </a:solidFill>
              </a:rPr>
              <a:t> … </a:t>
            </a:r>
            <a:r>
              <a:rPr lang="en-US" sz="2800" b="1" dirty="0" err="1">
                <a:solidFill>
                  <a:srgbClr val="0070C0"/>
                </a:solidFill>
              </a:rPr>
              <a:t>heddiw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096000" y="3312959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Nac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dydy</a:t>
            </a:r>
            <a:r>
              <a:rPr lang="en-US" sz="2800" b="1" dirty="0">
                <a:solidFill>
                  <a:srgbClr val="0070C0"/>
                </a:solidFill>
              </a:rPr>
              <a:t> hi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im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ydd</a:t>
            </a:r>
            <a:r>
              <a:rPr lang="en-US" sz="2800" b="1" dirty="0">
                <a:solidFill>
                  <a:srgbClr val="0070C0"/>
                </a:solidFill>
              </a:rPr>
              <a:t> … </a:t>
            </a:r>
            <a:r>
              <a:rPr lang="en-US" sz="2800" b="1" dirty="0" err="1">
                <a:solidFill>
                  <a:srgbClr val="0070C0"/>
                </a:solidFill>
              </a:rPr>
              <a:t>heddiw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746719" y="2021676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068781" y="2002311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210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014780" y="968982"/>
            <a:ext cx="7888637" cy="292387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/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/>
              <a:t>ydd</a:t>
            </a:r>
            <a:r>
              <a:rPr lang="en-US" sz="4400" b="1" dirty="0"/>
              <a:t> </a:t>
            </a:r>
            <a:r>
              <a:rPr lang="en-US" sz="4400" b="1" dirty="0" err="1"/>
              <a:t>ydy</a:t>
            </a:r>
            <a:r>
              <a:rPr lang="en-US" sz="4400" b="1" dirty="0"/>
              <a:t> hi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pPr algn="ctr"/>
            <a:r>
              <a:rPr lang="en-US" sz="4400" b="1" dirty="0"/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/>
              <a:t>iwrnod</a:t>
            </a:r>
            <a:r>
              <a:rPr lang="en-US" sz="4400" b="1" dirty="0"/>
              <a:t> </a:t>
            </a:r>
            <a:r>
              <a:rPr lang="en-US" sz="4400" b="1" dirty="0" err="1"/>
              <a:t>ydy</a:t>
            </a:r>
            <a:r>
              <a:rPr lang="en-US" sz="4400" b="1" dirty="0"/>
              <a:t> hi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Which day is it today?                     </a:t>
            </a:r>
          </a:p>
          <a:p>
            <a:endParaRPr lang="en-US" sz="2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645154" y="4210169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 err="1">
                <a:solidFill>
                  <a:srgbClr val="0070C0"/>
                </a:solidFill>
              </a:rPr>
              <a:t>ydy</a:t>
            </a:r>
            <a:r>
              <a:rPr lang="en-US" sz="6600" b="1" dirty="0">
                <a:solidFill>
                  <a:srgbClr val="0070C0"/>
                </a:solidFill>
              </a:rPr>
              <a:t> hi </a:t>
            </a:r>
            <a:r>
              <a:rPr lang="en-US" sz="6600" b="1" dirty="0" err="1">
                <a:solidFill>
                  <a:srgbClr val="0070C0"/>
                </a:solidFill>
              </a:rPr>
              <a:t>heddiw</a:t>
            </a:r>
            <a:r>
              <a:rPr lang="en-US" sz="66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22643" y="3281646"/>
            <a:ext cx="314221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0070C0"/>
                </a:solidFill>
              </a:rPr>
              <a:t>Dydd</a:t>
            </a:r>
            <a:r>
              <a:rPr lang="en-US" sz="3200" b="1" dirty="0">
                <a:solidFill>
                  <a:srgbClr val="0070C0"/>
                </a:solidFill>
              </a:rPr>
              <a:t> Mawrth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</p:spTree>
    <p:extLst>
      <p:ext uri="{BB962C8B-B14F-4D97-AF65-F5344CB8AC3E}">
        <p14:creationId xmlns:p14="http://schemas.microsoft.com/office/powerpoint/2010/main" val="3365435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7" name="Picture 4" descr="Diagram&#10;&#10;Description automatically generated">
            <a:extLst>
              <a:ext uri="{FF2B5EF4-FFF2-40B4-BE49-F238E27FC236}">
                <a16:creationId xmlns:a16="http://schemas.microsoft.com/office/drawing/2014/main" id="{AC5F99D1-6C92-EA45-AA8F-428EBD867E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186" y="2169041"/>
            <a:ext cx="7763628" cy="380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D465B17-1FEB-E64F-AAFD-084FEEBA4641}"/>
              </a:ext>
            </a:extLst>
          </p:cNvPr>
          <p:cNvSpPr/>
          <p:nvPr/>
        </p:nvSpPr>
        <p:spPr>
          <a:xfrm>
            <a:off x="2878138" y="265113"/>
            <a:ext cx="5881687" cy="1266825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4000" dirty="0">
                <a:solidFill>
                  <a:schemeClr val="tx1"/>
                </a:solidFill>
                <a:latin typeface="SASSOON PRIMARY" pitchFamily="2" charset="0"/>
              </a:rPr>
              <a:t>Misoedd y flwyddyn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Months of the year</a:t>
            </a:r>
          </a:p>
        </p:txBody>
      </p:sp>
      <p:pic>
        <p:nvPicPr>
          <p:cNvPr id="3" name="Picture 2" descr="Graphical user interface&#10;&#10;Description automatically generated with medium confidence">
            <a:hlinkClick r:id="rId3"/>
            <a:extLst>
              <a:ext uri="{FF2B5EF4-FFF2-40B4-BE49-F238E27FC236}">
                <a16:creationId xmlns:a16="http://schemas.microsoft.com/office/drawing/2014/main" id="{E66EC63C-1205-B743-A3B9-270626A4E1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79946" y="265113"/>
            <a:ext cx="2878138" cy="1611010"/>
          </a:xfrm>
          <a:prstGeom prst="rect">
            <a:avLst/>
          </a:prstGeom>
        </p:spPr>
      </p:pic>
      <p:pic>
        <p:nvPicPr>
          <p:cNvPr id="8" name="Picture 1">
            <a:extLst>
              <a:ext uri="{FF2B5EF4-FFF2-40B4-BE49-F238E27FC236}">
                <a16:creationId xmlns:a16="http://schemas.microsoft.com/office/drawing/2014/main" id="{2B0E36E0-0C17-9F46-8AAC-774D91D4BD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0200" y="165100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 descr="Logo&#10;&#10;Description automatically generated">
            <a:extLst>
              <a:ext uri="{FF2B5EF4-FFF2-40B4-BE49-F238E27FC236}">
                <a16:creationId xmlns:a16="http://schemas.microsoft.com/office/drawing/2014/main" id="{DAD10115-BAA2-4378-7A11-FDC00F51E3A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9533" y="4719737"/>
            <a:ext cx="1576879" cy="1611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69420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032933" y="968982"/>
            <a:ext cx="10634133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/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/>
              <a:t>is</a:t>
            </a:r>
            <a:r>
              <a:rPr lang="en-US" sz="4400" b="1" dirty="0"/>
              <a:t> …. </a:t>
            </a:r>
            <a:r>
              <a:rPr lang="en-US" sz="4400" b="1" dirty="0" err="1"/>
              <a:t>nawr</a:t>
            </a:r>
            <a:r>
              <a:rPr lang="en-US" sz="4400" b="1" dirty="0"/>
              <a:t>?</a:t>
            </a:r>
          </a:p>
          <a:p>
            <a:endParaRPr lang="en-US" sz="3200" b="1" dirty="0"/>
          </a:p>
          <a:p>
            <a:pPr algn="ctr"/>
            <a:r>
              <a:rPr lang="en-US" sz="2800" b="1" i="1" dirty="0"/>
              <a:t>Is it January now?                     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4294" y="3360527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mae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hi’n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70C0"/>
                </a:solidFill>
              </a:rPr>
              <a:t>is</a:t>
            </a:r>
            <a:r>
              <a:rPr lang="en-US" sz="2800" b="1" dirty="0">
                <a:solidFill>
                  <a:srgbClr val="0070C0"/>
                </a:solidFill>
              </a:rPr>
              <a:t> …… </a:t>
            </a:r>
            <a:r>
              <a:rPr lang="en-US" sz="2800" b="1" dirty="0" err="1">
                <a:solidFill>
                  <a:srgbClr val="0070C0"/>
                </a:solidFill>
              </a:rPr>
              <a:t>nawr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494F00-670D-374E-9A5D-68CC70839CA9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096000" y="3312959"/>
            <a:ext cx="5949090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Nac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ydy</a:t>
            </a:r>
            <a:r>
              <a:rPr lang="en-US" sz="2800" b="1" dirty="0">
                <a:solidFill>
                  <a:srgbClr val="0070C0"/>
                </a:solidFill>
              </a:rPr>
              <a:t>, </a:t>
            </a:r>
            <a:r>
              <a:rPr lang="en-US" sz="2800" b="1" dirty="0" err="1">
                <a:solidFill>
                  <a:srgbClr val="0070C0"/>
                </a:solidFill>
              </a:rPr>
              <a:t>dydy</a:t>
            </a:r>
            <a:r>
              <a:rPr lang="en-US" sz="2800" b="1" dirty="0">
                <a:solidFill>
                  <a:srgbClr val="0070C0"/>
                </a:solidFill>
              </a:rPr>
              <a:t> hi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70C0"/>
                </a:solidFill>
              </a:rPr>
              <a:t>im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70C0"/>
                </a:solidFill>
              </a:rPr>
              <a:t>is</a:t>
            </a:r>
            <a:r>
              <a:rPr lang="en-US" sz="2800" b="1" dirty="0">
                <a:solidFill>
                  <a:srgbClr val="0070C0"/>
                </a:solidFill>
              </a:rPr>
              <a:t> …… </a:t>
            </a:r>
            <a:r>
              <a:rPr lang="en-US" sz="2800" b="1" dirty="0" err="1">
                <a:solidFill>
                  <a:srgbClr val="0070C0"/>
                </a:solidFill>
              </a:rPr>
              <a:t>nawr</a:t>
            </a:r>
            <a:r>
              <a:rPr lang="en-US" sz="28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746719" y="2021676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068781" y="2002311"/>
            <a:ext cx="491067" cy="156979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237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50461FE-A75C-474A-9FE6-A6A238D989FA}"/>
              </a:ext>
            </a:extLst>
          </p:cNvPr>
          <p:cNvSpPr txBox="1"/>
          <p:nvPr/>
        </p:nvSpPr>
        <p:spPr>
          <a:xfrm>
            <a:off x="2293749" y="1041694"/>
            <a:ext cx="7339270" cy="24314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fis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nawr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Which month is it now?                     </a:t>
            </a:r>
          </a:p>
          <a:p>
            <a:endParaRPr lang="en-US" sz="2000" b="1" dirty="0"/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03A8279E-E418-2C43-B785-478ACD7D112F}"/>
              </a:ext>
            </a:extLst>
          </p:cNvPr>
          <p:cNvSpPr/>
          <p:nvPr/>
        </p:nvSpPr>
        <p:spPr>
          <a:xfrm>
            <a:off x="2293749" y="3510314"/>
            <a:ext cx="4445373" cy="2278838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70C0"/>
                </a:solidFill>
              </a:rPr>
              <a:t>Hydref</a:t>
            </a:r>
            <a:endParaRPr lang="en-US" sz="2800" b="1" dirty="0">
              <a:solidFill>
                <a:srgbClr val="0070C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D582A4-6138-CF42-8E26-CF15171539BA}"/>
              </a:ext>
            </a:extLst>
          </p:cNvPr>
          <p:cNvSpPr txBox="1"/>
          <p:nvPr/>
        </p:nvSpPr>
        <p:spPr>
          <a:xfrm>
            <a:off x="6355061" y="4071303"/>
            <a:ext cx="544747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 err="1">
                <a:solidFill>
                  <a:srgbClr val="0070C0"/>
                </a:solidFill>
              </a:rPr>
              <a:t>ydy</a:t>
            </a:r>
            <a:r>
              <a:rPr lang="en-US" sz="6600" b="1" dirty="0">
                <a:solidFill>
                  <a:srgbClr val="0070C0"/>
                </a:solidFill>
              </a:rPr>
              <a:t> hi </a:t>
            </a:r>
            <a:r>
              <a:rPr lang="en-US" sz="6600" b="1" dirty="0" err="1">
                <a:solidFill>
                  <a:srgbClr val="0070C0"/>
                </a:solidFill>
              </a:rPr>
              <a:t>nawr</a:t>
            </a:r>
            <a:r>
              <a:rPr lang="en-US" sz="6600" b="1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AF173A-B81A-0441-9D3B-170F387EDF16}"/>
              </a:ext>
            </a:extLst>
          </p:cNvPr>
          <p:cNvSpPr txBox="1"/>
          <p:nvPr/>
        </p:nvSpPr>
        <p:spPr>
          <a:xfrm>
            <a:off x="2293749" y="124430"/>
            <a:ext cx="7339270" cy="646331"/>
          </a:xfrm>
          <a:prstGeom prst="rect">
            <a:avLst/>
          </a:prstGeom>
          <a:solidFill>
            <a:schemeClr val="tx2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chemeClr val="bg1"/>
                </a:solidFill>
              </a:rPr>
              <a:t>Dechrau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arni</a:t>
            </a:r>
            <a:r>
              <a:rPr lang="en-US" sz="3600" dirty="0">
                <a:solidFill>
                  <a:schemeClr val="bg1"/>
                </a:solidFill>
              </a:rPr>
              <a:t> … / Getting started …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593335-7B33-3E4E-81E4-5DE2138A0DC2}"/>
              </a:ext>
            </a:extLst>
          </p:cNvPr>
          <p:cNvSpPr txBox="1"/>
          <p:nvPr/>
        </p:nvSpPr>
        <p:spPr>
          <a:xfrm>
            <a:off x="425688" y="4071303"/>
            <a:ext cx="21252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>
                <a:solidFill>
                  <a:srgbClr val="0070C0"/>
                </a:solidFill>
              </a:rPr>
              <a:t>Mis</a:t>
            </a:r>
          </a:p>
        </p:txBody>
      </p:sp>
    </p:spTree>
    <p:extLst>
      <p:ext uri="{BB962C8B-B14F-4D97-AF65-F5344CB8AC3E}">
        <p14:creationId xmlns:p14="http://schemas.microsoft.com/office/powerpoint/2010/main" val="3473905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0B3EA594-E13F-0E4D-89F2-3823D62B3321}"/>
              </a:ext>
            </a:extLst>
          </p:cNvPr>
          <p:cNvSpPr/>
          <p:nvPr/>
        </p:nvSpPr>
        <p:spPr>
          <a:xfrm>
            <a:off x="1579418" y="332510"/>
            <a:ext cx="9199417" cy="695470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4000" dirty="0">
                <a:solidFill>
                  <a:schemeClr val="tx1"/>
                </a:solidFill>
                <a:latin typeface="SASSOON PRIMARY" pitchFamily="2" charset="0"/>
              </a:rPr>
              <a:t>Trefnolion </a:t>
            </a: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Ordinals</a:t>
            </a:r>
          </a:p>
        </p:txBody>
      </p:sp>
      <p:pic>
        <p:nvPicPr>
          <p:cNvPr id="47106" name="Picture 5" descr="Table&#10;&#10;Description automatically generated">
            <a:extLst>
              <a:ext uri="{FF2B5EF4-FFF2-40B4-BE49-F238E27FC236}">
                <a16:creationId xmlns:a16="http://schemas.microsoft.com/office/drawing/2014/main" id="{2CDB36EF-7B29-0F4F-B9B3-20CA8AC5B2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9588" y="1139105"/>
            <a:ext cx="8632825" cy="5386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07" name="Picture 6">
            <a:extLst>
              <a:ext uri="{FF2B5EF4-FFF2-40B4-BE49-F238E27FC236}">
                <a16:creationId xmlns:a16="http://schemas.microsoft.com/office/drawing/2014/main" id="{29D1ACE8-DA96-7C47-A07A-AEF4B13F05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190038" y="5325342"/>
            <a:ext cx="1014412" cy="101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Recording 18 Oct 2021 at 19:51:31" descr="Audio Recording 18 Oct 2021 at 19:51:31">
            <a:hlinkClick r:id="" action="ppaction://media"/>
            <a:extLst>
              <a:ext uri="{FF2B5EF4-FFF2-40B4-BE49-F238E27FC236}">
                <a16:creationId xmlns:a16="http://schemas.microsoft.com/office/drawing/2014/main" id="{1420D39B-057C-B742-9FFD-0956FA8B8D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640290" y="1263580"/>
            <a:ext cx="1014411" cy="1014411"/>
          </a:xfrm>
          <a:prstGeom prst="rect">
            <a:avLst/>
          </a:prstGeom>
          <a:solidFill>
            <a:schemeClr val="accent6"/>
          </a:solidFill>
        </p:spPr>
      </p:pic>
    </p:spTree>
    <p:extLst>
      <p:ext uri="{BB962C8B-B14F-4D97-AF65-F5344CB8AC3E}">
        <p14:creationId xmlns:p14="http://schemas.microsoft.com/office/powerpoint/2010/main" val="630933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09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EC7E010-C712-408D-9787-0842AFC9F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503FCEF-A9BA-4991-9220-E36615FB8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664D085-C814-4D74-BCE0-2059F0DC0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729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DA5539E-D8B4-4F5A-B46F-C304F5D7A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C99849DE-5CEE-4477-A3DC-A35E249608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03" r="2341" b="-2"/>
          <a:stretch/>
        </p:blipFill>
        <p:spPr bwMode="auto">
          <a:xfrm>
            <a:off x="6213240" y="480060"/>
            <a:ext cx="5497710" cy="5897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6473EA8-5E6F-F9F8-95AD-5AF1E3DD46C9}"/>
              </a:ext>
            </a:extLst>
          </p:cNvPr>
          <p:cNvSpPr txBox="1"/>
          <p:nvPr/>
        </p:nvSpPr>
        <p:spPr>
          <a:xfrm>
            <a:off x="5804501" y="2229367"/>
            <a:ext cx="6098344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400" b="1" cap="none" dirty="0" err="1">
                <a:latin typeface="Comic Sans MS" panose="030F0902030302020204" pitchFamily="66" charset="0"/>
              </a:rPr>
              <a:t>Dydd</a:t>
            </a:r>
            <a:r>
              <a:rPr lang="en-US" sz="4400" b="1" cap="none" dirty="0">
                <a:latin typeface="Comic Sans MS" panose="030F0902030302020204" pitchFamily="66" charset="0"/>
              </a:rPr>
              <a:t> </a:t>
            </a:r>
          </a:p>
          <a:p>
            <a:pPr algn="ctr"/>
            <a:r>
              <a:rPr lang="en-US" sz="4400" b="1" cap="none" dirty="0">
                <a:latin typeface="Comic Sans MS" panose="030F0902030302020204" pitchFamily="66" charset="0"/>
              </a:rPr>
              <a:t>Mawrth</a:t>
            </a:r>
          </a:p>
          <a:p>
            <a:pPr algn="ctr"/>
            <a:r>
              <a:rPr lang="en-US" sz="4400" b="1" dirty="0">
                <a:latin typeface="Comic Sans MS" panose="030F0902030302020204" pitchFamily="66" charset="0"/>
              </a:rPr>
              <a:t>Hydref </a:t>
            </a:r>
          </a:p>
          <a:p>
            <a:pPr algn="ctr"/>
            <a:r>
              <a:rPr lang="en-US" sz="4400" b="1" dirty="0">
                <a:latin typeface="Comic Sans MS" panose="030F0902030302020204" pitchFamily="66" charset="0"/>
              </a:rPr>
              <a:t>y </a:t>
            </a:r>
            <a:r>
              <a:rPr lang="en-US" sz="4400" b="1" dirty="0" err="1">
                <a:latin typeface="Comic Sans MS" panose="030F0902030302020204" pitchFamily="66" charset="0"/>
              </a:rPr>
              <a:t>degfed</a:t>
            </a:r>
            <a:endParaRPr lang="en-US" sz="4400" b="1" cap="none" dirty="0">
              <a:latin typeface="Comic Sans MS" panose="030F0902030302020204" pitchFamily="66" charset="0"/>
            </a:endParaRPr>
          </a:p>
        </p:txBody>
      </p:sp>
      <p:sp>
        <p:nvSpPr>
          <p:cNvPr id="6" name="Cloud Callout 5">
            <a:extLst>
              <a:ext uri="{FF2B5EF4-FFF2-40B4-BE49-F238E27FC236}">
                <a16:creationId xmlns:a16="http://schemas.microsoft.com/office/drawing/2014/main" id="{BADA8FFC-C779-54F9-1138-504C83D7B323}"/>
              </a:ext>
            </a:extLst>
          </p:cNvPr>
          <p:cNvSpPr/>
          <p:nvPr/>
        </p:nvSpPr>
        <p:spPr>
          <a:xfrm>
            <a:off x="1330406" y="1073882"/>
            <a:ext cx="4648138" cy="4710235"/>
          </a:xfrm>
          <a:prstGeom prst="cloudCallout">
            <a:avLst>
              <a:gd name="adj1" fmla="val -68633"/>
              <a:gd name="adj2" fmla="val 1439"/>
            </a:avLst>
          </a:prstGeom>
          <a:solidFill>
            <a:schemeClr val="accent1">
              <a:lumMod val="20000"/>
              <a:lumOff val="80000"/>
            </a:schemeClr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C8541D-E5B9-7B87-373C-BFD6F0C602ED}"/>
              </a:ext>
            </a:extLst>
          </p:cNvPr>
          <p:cNvSpPr txBox="1"/>
          <p:nvPr/>
        </p:nvSpPr>
        <p:spPr>
          <a:xfrm>
            <a:off x="605303" y="1781781"/>
            <a:ext cx="6098344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400" b="1" cap="none" dirty="0">
                <a:latin typeface="Comic Sans MS" panose="030F0902030302020204" pitchFamily="66" charset="0"/>
              </a:rPr>
              <a:t>Beth </a:t>
            </a:r>
          </a:p>
          <a:p>
            <a:pPr algn="ctr"/>
            <a:r>
              <a:rPr lang="en-US" sz="4400" b="1" cap="none" dirty="0" err="1">
                <a:latin typeface="Comic Sans MS" panose="030F0902030302020204" pitchFamily="66" charset="0"/>
              </a:rPr>
              <a:t>ydy’r</a:t>
            </a:r>
            <a:r>
              <a:rPr lang="en-US" sz="4400" b="1" cap="none" dirty="0">
                <a:latin typeface="Comic Sans MS" panose="030F0902030302020204" pitchFamily="66" charset="0"/>
              </a:rPr>
              <a:t> </a:t>
            </a:r>
          </a:p>
          <a:p>
            <a:pPr algn="ctr"/>
            <a:r>
              <a:rPr lang="en-US" sz="4400" b="1" cap="none" dirty="0" err="1">
                <a:latin typeface="Comic Sans MS" panose="030F0902030302020204" pitchFamily="66" charset="0"/>
              </a:rPr>
              <a:t>dyddiad</a:t>
            </a:r>
            <a:r>
              <a:rPr lang="en-US" sz="4400" b="1" cap="none" dirty="0">
                <a:latin typeface="Comic Sans MS" panose="030F0902030302020204" pitchFamily="66" charset="0"/>
              </a:rPr>
              <a:t> </a:t>
            </a:r>
          </a:p>
          <a:p>
            <a:pPr algn="ctr"/>
            <a:r>
              <a:rPr lang="en-US" sz="4400" b="1" cap="none" dirty="0" err="1">
                <a:latin typeface="Comic Sans MS" panose="030F0902030302020204" pitchFamily="66" charset="0"/>
              </a:rPr>
              <a:t>heddiw</a:t>
            </a:r>
            <a:r>
              <a:rPr lang="en-US" sz="4400" b="1" cap="none" dirty="0">
                <a:latin typeface="Comic Sans MS" panose="030F0902030302020204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524307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Rectangle 138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1" name="Rectangle 140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47" name="Group 146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48" name="Straight Connector 147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2" name="Rectangle 151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3866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7992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64" name="Straight Connector 163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Straight Connector 165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7393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Straight Connector 167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See the source image">
            <a:extLst>
              <a:ext uri="{FF2B5EF4-FFF2-40B4-BE49-F238E27FC236}">
                <a16:creationId xmlns:a16="http://schemas.microsoft.com/office/drawing/2014/main" id="{865DDF54-132A-4087-81E0-5762D1A0592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54040" y="386719"/>
            <a:ext cx="4326014" cy="5059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FCF6CC82-44C0-496D-9A11-10EB601EB832}"/>
              </a:ext>
            </a:extLst>
          </p:cNvPr>
          <p:cNvSpPr txBox="1"/>
          <p:nvPr/>
        </p:nvSpPr>
        <p:spPr>
          <a:xfrm>
            <a:off x="6063011" y="5863201"/>
            <a:ext cx="5579556" cy="707886"/>
          </a:xfrm>
          <a:prstGeom prst="rect">
            <a:avLst/>
          </a:prstGeom>
          <a:solidFill>
            <a:schemeClr val="tx1"/>
          </a:solidFill>
          <a:ln w="38100"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Comic Sans MS" panose="030F0902030302020204" pitchFamily="66" charset="0"/>
              </a:rPr>
              <a:t>________ </a:t>
            </a:r>
            <a:r>
              <a:rPr lang="en-US" sz="4000" b="1" dirty="0" err="1">
                <a:solidFill>
                  <a:schemeClr val="bg1"/>
                </a:solidFill>
                <a:latin typeface="Comic Sans MS" panose="030F0902030302020204" pitchFamily="66" charset="0"/>
              </a:rPr>
              <a:t>ydy</a:t>
            </a:r>
            <a:r>
              <a:rPr lang="en-US" sz="4000" b="1" dirty="0">
                <a:solidFill>
                  <a:schemeClr val="bg1"/>
                </a:solidFill>
                <a:latin typeface="Comic Sans MS" panose="030F0902030302020204" pitchFamily="66" charset="0"/>
              </a:rPr>
              <a:t> hi. </a:t>
            </a:r>
            <a:endParaRPr lang="en-GB" sz="4000" b="1" dirty="0">
              <a:solidFill>
                <a:schemeClr val="bg1"/>
              </a:solidFill>
              <a:latin typeface="Comic Sans MS" panose="030F0902030302020204" pitchFamily="66" charset="0"/>
            </a:endParaRPr>
          </a:p>
        </p:txBody>
      </p:sp>
      <p:sp>
        <p:nvSpPr>
          <p:cNvPr id="6" name="Cloud Callout 5">
            <a:extLst>
              <a:ext uri="{FF2B5EF4-FFF2-40B4-BE49-F238E27FC236}">
                <a16:creationId xmlns:a16="http://schemas.microsoft.com/office/drawing/2014/main" id="{45D17E47-D3F3-84E5-2568-E1F5B3CFEFAA}"/>
              </a:ext>
            </a:extLst>
          </p:cNvPr>
          <p:cNvSpPr/>
          <p:nvPr/>
        </p:nvSpPr>
        <p:spPr>
          <a:xfrm>
            <a:off x="289306" y="652481"/>
            <a:ext cx="4959007" cy="5564663"/>
          </a:xfrm>
          <a:prstGeom prst="cloudCallout">
            <a:avLst>
              <a:gd name="adj1" fmla="val -68633"/>
              <a:gd name="adj2" fmla="val 1439"/>
            </a:avLst>
          </a:prstGeom>
          <a:solidFill>
            <a:schemeClr val="accent1">
              <a:lumMod val="20000"/>
              <a:lumOff val="80000"/>
            </a:schemeClr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379109-CE9A-6DF9-DA45-8D8D35AEAB2E}"/>
              </a:ext>
            </a:extLst>
          </p:cNvPr>
          <p:cNvSpPr txBox="1"/>
          <p:nvPr/>
        </p:nvSpPr>
        <p:spPr>
          <a:xfrm>
            <a:off x="537209" y="1788808"/>
            <a:ext cx="4643006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cap="none" dirty="0">
                <a:solidFill>
                  <a:schemeClr val="bg1"/>
                </a:solidFill>
                <a:latin typeface="Comic Sans MS" panose="030F0902030302020204" pitchFamily="66" charset="0"/>
              </a:rPr>
              <a:t>Pa </a:t>
            </a:r>
          </a:p>
          <a:p>
            <a:pPr algn="ctr"/>
            <a:r>
              <a:rPr lang="en-US" sz="6000" b="1" dirty="0" err="1">
                <a:solidFill>
                  <a:schemeClr val="bg1"/>
                </a:solidFill>
                <a:latin typeface="Comic Sans MS" panose="030F0902030302020204" pitchFamily="66" charset="0"/>
              </a:rPr>
              <a:t>d</a:t>
            </a:r>
            <a:r>
              <a:rPr lang="en-US" sz="6000" b="1" cap="none" dirty="0" err="1">
                <a:solidFill>
                  <a:schemeClr val="bg1"/>
                </a:solidFill>
                <a:latin typeface="Comic Sans MS" panose="030F0902030302020204" pitchFamily="66" charset="0"/>
              </a:rPr>
              <a:t>ymor</a:t>
            </a:r>
            <a:endParaRPr lang="en-US" sz="6000" b="1" dirty="0">
              <a:solidFill>
                <a:schemeClr val="bg1"/>
              </a:solidFill>
              <a:latin typeface="Comic Sans MS" panose="030F0902030302020204" pitchFamily="66" charset="0"/>
            </a:endParaRPr>
          </a:p>
          <a:p>
            <a:pPr algn="ctr"/>
            <a:r>
              <a:rPr lang="en-US" sz="6000" b="1" dirty="0" err="1">
                <a:solidFill>
                  <a:schemeClr val="bg1"/>
                </a:solidFill>
                <a:latin typeface="Comic Sans MS" panose="030F0902030302020204" pitchFamily="66" charset="0"/>
              </a:rPr>
              <a:t>y</a:t>
            </a:r>
            <a:r>
              <a:rPr lang="en-US" sz="6000" b="1" cap="none" dirty="0" err="1">
                <a:solidFill>
                  <a:schemeClr val="bg1"/>
                </a:solidFill>
                <a:latin typeface="Comic Sans MS" panose="030F0902030302020204" pitchFamily="66" charset="0"/>
              </a:rPr>
              <a:t>dy</a:t>
            </a:r>
            <a:r>
              <a:rPr lang="en-US" sz="6000" b="1" dirty="0">
                <a:solidFill>
                  <a:schemeClr val="bg1"/>
                </a:solidFill>
                <a:latin typeface="Comic Sans MS" panose="030F0902030302020204" pitchFamily="66" charset="0"/>
              </a:rPr>
              <a:t> </a:t>
            </a:r>
            <a:r>
              <a:rPr lang="en-US" sz="6000" b="1" cap="none" dirty="0">
                <a:solidFill>
                  <a:schemeClr val="bg1"/>
                </a:solidFill>
                <a:latin typeface="Comic Sans MS" panose="030F0902030302020204" pitchFamily="66" charset="0"/>
              </a:rPr>
              <a:t>hi?</a:t>
            </a:r>
          </a:p>
        </p:txBody>
      </p:sp>
    </p:spTree>
    <p:extLst>
      <p:ext uri="{BB962C8B-B14F-4D97-AF65-F5344CB8AC3E}">
        <p14:creationId xmlns:p14="http://schemas.microsoft.com/office/powerpoint/2010/main" val="15920783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" name="Rectangle 83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3866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7992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7393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6D990587-1ECC-4E9B-9C04-3DEEE035996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65357" y="645106"/>
            <a:ext cx="5564663" cy="556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loud Callout 8">
            <a:extLst>
              <a:ext uri="{FF2B5EF4-FFF2-40B4-BE49-F238E27FC236}">
                <a16:creationId xmlns:a16="http://schemas.microsoft.com/office/drawing/2014/main" id="{20EDB2F5-52C3-3383-BDCE-0B71845F191A}"/>
              </a:ext>
            </a:extLst>
          </p:cNvPr>
          <p:cNvSpPr/>
          <p:nvPr/>
        </p:nvSpPr>
        <p:spPr>
          <a:xfrm>
            <a:off x="289306" y="652481"/>
            <a:ext cx="4959007" cy="5564663"/>
          </a:xfrm>
          <a:prstGeom prst="cloudCallout">
            <a:avLst>
              <a:gd name="adj1" fmla="val -68633"/>
              <a:gd name="adj2" fmla="val 1439"/>
            </a:avLst>
          </a:prstGeom>
          <a:solidFill>
            <a:schemeClr val="accent1">
              <a:lumMod val="20000"/>
              <a:lumOff val="80000"/>
            </a:schemeClr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  <a:p>
            <a:pPr algn="ctr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DF7706-FA9F-3066-A165-4702478FB7C8}"/>
              </a:ext>
            </a:extLst>
          </p:cNvPr>
          <p:cNvSpPr txBox="1"/>
          <p:nvPr/>
        </p:nvSpPr>
        <p:spPr>
          <a:xfrm>
            <a:off x="537209" y="1788808"/>
            <a:ext cx="4643006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cap="none" dirty="0">
                <a:solidFill>
                  <a:schemeClr val="bg1"/>
                </a:solidFill>
                <a:latin typeface="Comic Sans MS" panose="030F0902030302020204" pitchFamily="66" charset="0"/>
              </a:rPr>
              <a:t>Sut </a:t>
            </a:r>
            <a:r>
              <a:rPr lang="en-US" sz="6000" b="1" cap="none" dirty="0" err="1">
                <a:solidFill>
                  <a:schemeClr val="bg1"/>
                </a:solidFill>
                <a:latin typeface="Comic Sans MS" panose="030F0902030302020204" pitchFamily="66" charset="0"/>
              </a:rPr>
              <a:t>mae’r</a:t>
            </a:r>
            <a:r>
              <a:rPr lang="en-US" sz="6000" b="1" cap="none" dirty="0">
                <a:solidFill>
                  <a:schemeClr val="bg1"/>
                </a:solidFill>
                <a:latin typeface="Comic Sans MS" panose="030F0902030302020204" pitchFamily="66" charset="0"/>
              </a:rPr>
              <a:t> </a:t>
            </a:r>
            <a:r>
              <a:rPr lang="en-US" sz="6000" b="1" cap="none" dirty="0" err="1">
                <a:solidFill>
                  <a:schemeClr val="bg1"/>
                </a:solidFill>
                <a:latin typeface="Comic Sans MS" panose="030F0902030302020204" pitchFamily="66" charset="0"/>
              </a:rPr>
              <a:t>tywydd</a:t>
            </a:r>
            <a:r>
              <a:rPr lang="en-US" sz="6000" b="1" cap="none" dirty="0">
                <a:solidFill>
                  <a:schemeClr val="bg1"/>
                </a:solidFill>
                <a:latin typeface="Comic Sans MS" panose="030F0902030302020204" pitchFamily="66" charset="0"/>
              </a:rPr>
              <a:t> </a:t>
            </a:r>
            <a:r>
              <a:rPr lang="en-US" sz="6000" b="1" cap="none" dirty="0" err="1">
                <a:solidFill>
                  <a:schemeClr val="bg1"/>
                </a:solidFill>
                <a:latin typeface="Comic Sans MS" panose="030F0902030302020204" pitchFamily="66" charset="0"/>
              </a:rPr>
              <a:t>heddiw</a:t>
            </a:r>
            <a:r>
              <a:rPr lang="en-US" sz="6000" b="1" cap="none" dirty="0">
                <a:solidFill>
                  <a:schemeClr val="bg1"/>
                </a:solidFill>
                <a:latin typeface="Comic Sans MS" panose="030F0902030302020204" pitchFamily="66" charset="0"/>
              </a:rPr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60B78D-F89A-1380-973D-D1EE0DB74321}"/>
              </a:ext>
            </a:extLst>
          </p:cNvPr>
          <p:cNvSpPr txBox="1"/>
          <p:nvPr/>
        </p:nvSpPr>
        <p:spPr>
          <a:xfrm>
            <a:off x="5615205" y="5863201"/>
            <a:ext cx="5614816" cy="707886"/>
          </a:xfrm>
          <a:prstGeom prst="rect">
            <a:avLst/>
          </a:prstGeom>
          <a:solidFill>
            <a:schemeClr val="tx1"/>
          </a:solidFill>
          <a:ln w="38100"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Comic Sans MS" panose="030F0902030302020204" pitchFamily="66" charset="0"/>
              </a:rPr>
              <a:t>Mae </a:t>
            </a:r>
            <a:r>
              <a:rPr lang="en-US" sz="4000" b="1" dirty="0" err="1">
                <a:solidFill>
                  <a:schemeClr val="bg1"/>
                </a:solidFill>
                <a:latin typeface="Comic Sans MS" panose="030F0902030302020204" pitchFamily="66" charset="0"/>
              </a:rPr>
              <a:t>hi’n</a:t>
            </a:r>
            <a:r>
              <a:rPr lang="en-US" sz="4000" b="1" dirty="0">
                <a:solidFill>
                  <a:schemeClr val="bg1"/>
                </a:solidFill>
                <a:latin typeface="Comic Sans MS" panose="030F0902030302020204" pitchFamily="66" charset="0"/>
              </a:rPr>
              <a:t> ________. </a:t>
            </a:r>
            <a:endParaRPr lang="en-GB" sz="4000" b="1" dirty="0">
              <a:solidFill>
                <a:schemeClr val="bg1"/>
              </a:solidFill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2033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RegularSeedLeftStep">
      <a:dk1>
        <a:srgbClr val="000000"/>
      </a:dk1>
      <a:lt1>
        <a:srgbClr val="FFFFFF"/>
      </a:lt1>
      <a:dk2>
        <a:srgbClr val="2B1C31"/>
      </a:dk2>
      <a:lt2>
        <a:srgbClr val="F0F3F1"/>
      </a:lt2>
      <a:accent1>
        <a:srgbClr val="E729B9"/>
      </a:accent1>
      <a:accent2>
        <a:srgbClr val="B317D5"/>
      </a:accent2>
      <a:accent3>
        <a:srgbClr val="7629E7"/>
      </a:accent3>
      <a:accent4>
        <a:srgbClr val="3234DA"/>
      </a:accent4>
      <a:accent5>
        <a:srgbClr val="297AE7"/>
      </a:accent5>
      <a:accent6>
        <a:srgbClr val="17B7D5"/>
      </a:accent6>
      <a:hlink>
        <a:srgbClr val="349E4E"/>
      </a:hlink>
      <a:folHlink>
        <a:srgbClr val="7F7F7F"/>
      </a:folHlink>
    </a:clrScheme>
    <a:fontScheme name="Savon">
      <a:majorFont>
        <a:latin typeface="Speak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Selawik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268</Words>
  <Application>Microsoft Macintosh PowerPoint</Application>
  <PresentationFormat>Widescreen</PresentationFormat>
  <Paragraphs>67</Paragraphs>
  <Slides>15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Calibri</vt:lpstr>
      <vt:lpstr>Comic Sans MS</vt:lpstr>
      <vt:lpstr>Garamond</vt:lpstr>
      <vt:lpstr>SASSOON PRIMARY</vt:lpstr>
      <vt:lpstr>Segoe Print</vt:lpstr>
      <vt:lpstr>Selawik Light</vt:lpstr>
      <vt:lpstr>Speak Pro</vt:lpstr>
      <vt:lpstr>SavonVTI</vt:lpstr>
      <vt:lpstr>PowerPoint Presentation</vt:lpstr>
      <vt:lpstr>PowerPoint Presentation</vt:lpstr>
      <vt:lpstr>Bore da, blant!</vt:lpstr>
      <vt:lpstr> Pawb yn barod?  Eisteddwch ar y carped. Gwrandewch arna i.   </vt:lpstr>
      <vt:lpstr>Pwy sy’n cael cinio poeth heddiw?  Pwy sy’n cael brechdanau heddiw?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Bore da blant!</dc:title>
  <dc:creator>Lauren Bourne</dc:creator>
  <cp:lastModifiedBy>Catrin Evans-Thomas</cp:lastModifiedBy>
  <cp:revision>19</cp:revision>
  <dcterms:created xsi:type="dcterms:W3CDTF">2021-01-28T19:10:31Z</dcterms:created>
  <dcterms:modified xsi:type="dcterms:W3CDTF">2023-10-10T12:02:57Z</dcterms:modified>
</cp:coreProperties>
</file>