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5"/>
  </p:notesMasterIdLst>
  <p:sldIdLst>
    <p:sldId id="256" r:id="rId2"/>
    <p:sldId id="258" r:id="rId3"/>
    <p:sldId id="259" r:id="rId4"/>
    <p:sldId id="281" r:id="rId5"/>
    <p:sldId id="260" r:id="rId6"/>
    <p:sldId id="279" r:id="rId7"/>
    <p:sldId id="261" r:id="rId8"/>
    <p:sldId id="280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8" r:id="rId20"/>
    <p:sldId id="274" r:id="rId21"/>
    <p:sldId id="275" r:id="rId22"/>
    <p:sldId id="272" r:id="rId23"/>
    <p:sldId id="273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7"/>
    <p:restoredTop sz="94696"/>
  </p:normalViewPr>
  <p:slideViewPr>
    <p:cSldViewPr snapToGrid="0" snapToObjects="1">
      <p:cViewPr varScale="1">
        <p:scale>
          <a:sx n="105" d="100"/>
          <a:sy n="105" d="100"/>
        </p:scale>
        <p:origin x="632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E67B6D-3B5A-E640-8593-CC545DC7A8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8AE003-A5CD-7E4A-A0A3-E96126F49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936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G</a:t>
            </a:r>
            <a:r>
              <a:rPr dirty="0" err="1"/>
              <a:t>uidelines</a:t>
            </a:r>
            <a:r>
              <a:rPr dirty="0"/>
              <a:t> are useful starting points, not universal prescriptions.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Cite WHO 2020 guidelines and UK CMO guidance.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Evidence base is limited; interventions should assess actual activity behaviour, not only health outcomes.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Give groups 10 minutes, then take brief feedback.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empathy, </a:t>
            </a:r>
            <a:r>
              <a:rPr dirty="0" err="1"/>
              <a:t>individualisation</a:t>
            </a:r>
            <a:r>
              <a:rPr dirty="0"/>
              <a:t> and autonomy support.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AE003-A5CD-7E4A-A0A3-E96126F49941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8401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pmc.ncbi.nlm.nih.gov/articles/PMC12920463/" TargetMode="External"/><Relationship Id="rId3" Type="http://schemas.openxmlformats.org/officeDocument/2006/relationships/hyperlink" Target="https://www.ncbi.nlm.nih.gov/books/NBK566046/" TargetMode="External"/><Relationship Id="rId7" Type="http://schemas.openxmlformats.org/officeDocument/2006/relationships/hyperlink" Target="https://www.sciencedirect.com/science/article/pii/S2211335518300561" TargetMode="External"/><Relationship Id="rId2" Type="http://schemas.openxmlformats.org/officeDocument/2006/relationships/hyperlink" Target="https://www.who.int/publications/i/item/978924001512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nutritionsource.hsph.harvard.edu/physical-activity-considerations-special-populations/" TargetMode="External"/><Relationship Id="rId5" Type="http://schemas.openxmlformats.org/officeDocument/2006/relationships/hyperlink" Target="https://www.gov.uk/government/collections/physical-activity-guidelines" TargetMode="External"/><Relationship Id="rId4" Type="http://schemas.openxmlformats.org/officeDocument/2006/relationships/hyperlink" Target="https://www.who.int/news-room/fact-sheets/detail/physical-activity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YM_LrU0Xww" TargetMode="External"/><Relationship Id="rId7" Type="http://schemas.openxmlformats.org/officeDocument/2006/relationships/hyperlink" Target="https://podcasts.apple.com/gb/podcast/how-to-make-exercise-changes-stick-using-behavioural/id330966919?i=1000652620448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vnygiTWoa_4&amp;t=14s" TargetMode="External"/><Relationship Id="rId5" Type="http://schemas.openxmlformats.org/officeDocument/2006/relationships/hyperlink" Target="https://selfdeterminationtheory.org/videos/" TargetMode="External"/><Relationship Id="rId4" Type="http://schemas.openxmlformats.org/officeDocument/2006/relationships/hyperlink" Target="https://odphp.health.gov/moveyourway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Kettlebells on the floor">
            <a:extLst>
              <a:ext uri="{FF2B5EF4-FFF2-40B4-BE49-F238E27FC236}">
                <a16:creationId xmlns:a16="http://schemas.microsoft.com/office/drawing/2014/main" id="{EF772F51-FCC6-E745-2C3E-A84D9BC279C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7305" r="-1" b="8403"/>
          <a:stretch>
            <a:fillRect/>
          </a:stretch>
        </p:blipFill>
        <p:spPr>
          <a:xfrm>
            <a:off x="0" y="0"/>
            <a:ext cx="12192000" cy="685799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248228" y="1323671"/>
            <a:ext cx="9144000" cy="30632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Exercise Needs and Motives of Different Population Groups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b="1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Week 4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b="1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b="1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6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156851" y="637762"/>
            <a:ext cx="9888496" cy="90013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Why population matters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/>
              <a:t>Physical activity benefits people across the life course, but type, dose, timing, safety and motivation differ.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/>
              <a:t>WHO: every movement counts; some activity is better than none.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/>
              <a:t>Benefits include reduced risk of cardiovascular disease, type 2 diabetes, cancer, depression and anxiety.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/>
              <a:t>Activity also supports sleep, cognition, functional ability and wellbeing.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/>
              <a:t>Appropriate promotion = health needs + ability and safety + preferences and motives + life context.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FD7672-78BE-4D6F-A711-2CDB79B52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4662" y="323519"/>
            <a:ext cx="4323899" cy="6212748"/>
          </a:xfrm>
          <a:custGeom>
            <a:avLst/>
            <a:gdLst>
              <a:gd name="connsiteX0" fmla="*/ 0 w 4323899"/>
              <a:gd name="connsiteY0" fmla="*/ 0 h 6212748"/>
              <a:gd name="connsiteX1" fmla="*/ 742501 w 4323899"/>
              <a:gd name="connsiteY1" fmla="*/ 0 h 6212748"/>
              <a:gd name="connsiteX2" fmla="*/ 4323899 w 4323899"/>
              <a:gd name="connsiteY2" fmla="*/ 0 h 6212748"/>
              <a:gd name="connsiteX3" fmla="*/ 4323899 w 4323899"/>
              <a:gd name="connsiteY3" fmla="*/ 2864954 h 6212748"/>
              <a:gd name="connsiteX4" fmla="*/ 880454 w 4323899"/>
              <a:gd name="connsiteY4" fmla="*/ 6212748 h 6212748"/>
              <a:gd name="connsiteX5" fmla="*/ 0 w 4323899"/>
              <a:gd name="connsiteY5" fmla="*/ 6212748 h 6212748"/>
              <a:gd name="connsiteX6" fmla="*/ 0 w 4323899"/>
              <a:gd name="connsiteY6" fmla="*/ 6210962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3899" h="6212748">
                <a:moveTo>
                  <a:pt x="0" y="0"/>
                </a:moveTo>
                <a:lnTo>
                  <a:pt x="742501" y="0"/>
                </a:lnTo>
                <a:lnTo>
                  <a:pt x="4323899" y="0"/>
                </a:lnTo>
                <a:lnTo>
                  <a:pt x="4323899" y="2864954"/>
                </a:lnTo>
                <a:lnTo>
                  <a:pt x="880454" y="6212748"/>
                </a:lnTo>
                <a:lnTo>
                  <a:pt x="0" y="6212748"/>
                </a:lnTo>
                <a:lnTo>
                  <a:pt x="0" y="6210962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A62647B-1222-407C-8740-5A497612B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8029293" y="806364"/>
            <a:ext cx="3354636" cy="2847413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Age-related needs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8018288"/>
              </p:ext>
            </p:extLst>
          </p:nvPr>
        </p:nvGraphicFramePr>
        <p:xfrm>
          <a:off x="1296558" y="2060565"/>
          <a:ext cx="5604638" cy="27193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79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705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050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1101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81226">
                <a:tc>
                  <a:txBody>
                    <a:bodyPr/>
                    <a:lstStyle/>
                    <a:p>
                      <a:r>
                        <a:rPr lang="en-GB" sz="1200" b="1"/>
                        <a:t>Population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200" b="1"/>
                        <a:t>Key needs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200" b="1"/>
                        <a:t>Common motives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200" b="1"/>
                        <a:t>Considerations</a:t>
                      </a:r>
                    </a:p>
                  </a:txBody>
                  <a:tcPr marL="75328" marR="75328" marT="37664" marB="37664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5094">
                <a:tc>
                  <a:txBody>
                    <a:bodyPr/>
                    <a:lstStyle/>
                    <a:p>
                      <a:r>
                        <a:rPr lang="en-GB" sz="1100" b="0"/>
                        <a:t>Children and adolescents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100" b="0"/>
                        <a:t>Daily activity; vigorous and muscle/bone-strengthening activity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100" b="0"/>
                        <a:t>Fun, play, friendship, mastery, identity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100" b="0"/>
                        <a:t>Use inclusive, enjoyable, choice-based approaches</a:t>
                      </a:r>
                    </a:p>
                  </a:txBody>
                  <a:tcPr marL="75328" marR="75328" marT="37664" marB="37664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21517">
                <a:tc>
                  <a:txBody>
                    <a:bodyPr/>
                    <a:lstStyle/>
                    <a:p>
                      <a:r>
                        <a:rPr lang="en-GB" sz="1100" b="0"/>
                        <a:t>Adults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100" b="0"/>
                        <a:t>150–300 min moderate or 75–150 min vigorous aerobic activity weekly; strength work on 2+ days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100" b="0"/>
                        <a:t>Health, appearance, stress relief, fitness, social connection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100" b="0"/>
                        <a:t>Time pressure, work, caring responsibilities, habit disruption</a:t>
                      </a:r>
                    </a:p>
                  </a:txBody>
                  <a:tcPr marL="75328" marR="75328" marT="37664" marB="37664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21517">
                <a:tc>
                  <a:txBody>
                    <a:bodyPr/>
                    <a:lstStyle/>
                    <a:p>
                      <a:r>
                        <a:rPr lang="en-GB" sz="1100" b="0"/>
                        <a:t>Older adults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100" b="0"/>
                        <a:t>Aerobic activity plus multicomponent strength and balance work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100" b="0"/>
                        <a:t>Independence, mobility, social contact, fall prevention, cognitive health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100" b="0"/>
                        <a:t>Frailty, fear of falling, comorbidity, confidence and functional capacity</a:t>
                      </a:r>
                    </a:p>
                  </a:txBody>
                  <a:tcPr marL="75328" marR="75328" marT="37664" marB="37664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3372A44-CC7E-0019-871D-40EA252CD5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772" y="0"/>
            <a:ext cx="69958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547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Older adults: key messages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WHO recommends 150-300 minutes moderate aerobic activity weekly, or 75-150 minutes vigorous activity, or an equivalent combination.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Older adults should also do muscle-strengthening and functional balance training at moderate or greater intensity on 3+ days per week.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Balance and strength work supports mobility, independence and fall prevention.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Any amount of activity provides some benefit; encourage starting where the person is.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Adapt for pain, fatigue, frailty, long-term conditions and confidence.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6877D39-010B-9FF7-9081-B9F868F5AF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029" y="0"/>
            <a:ext cx="10014858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470E68A-2D39-3C45-617C-EC8D0C7A6A8C}"/>
              </a:ext>
            </a:extLst>
          </p:cNvPr>
          <p:cNvSpPr txBox="1"/>
          <p:nvPr/>
        </p:nvSpPr>
        <p:spPr>
          <a:xfrm>
            <a:off x="10551887" y="5689599"/>
            <a:ext cx="1480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UK Government, (2026)</a:t>
            </a:r>
          </a:p>
        </p:txBody>
      </p:sp>
    </p:spTree>
    <p:extLst>
      <p:ext uri="{BB962C8B-B14F-4D97-AF65-F5344CB8AC3E}">
        <p14:creationId xmlns:p14="http://schemas.microsoft.com/office/powerpoint/2010/main" val="22756884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Chronic conditions and disability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Chronic conditions are usually a reason to promote carefully tailored activity, not automatically avoid it.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WHO recommends 150-300 min moderate or 75-150 min vigorous activity weekly for adults with chronic conditions when not contraindicated.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Start low, progress gradually and </a:t>
            </a:r>
            <a:r>
              <a:rPr lang="en-US" sz="1700" dirty="0" err="1"/>
              <a:t>individualise</a:t>
            </a:r>
            <a:r>
              <a:rPr lang="en-US" sz="1700" dirty="0"/>
              <a:t> intensity and duration.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Consider symptoms, medication effects, pain, fatigue, breathlessness and clinical advice.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 err="1"/>
              <a:t>Prioritise</a:t>
            </a:r>
            <a:r>
              <a:rPr lang="en-US" sz="1700" dirty="0"/>
              <a:t> function, confidence and quality of life—not only fitness outcomes.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Offer choice, pacing and realistic goals to support autonomy and competence.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77B1740-1EED-23AA-3AEA-BF7A10EEF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030" y="0"/>
            <a:ext cx="77941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751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156851" y="637762"/>
            <a:ext cx="9888496" cy="90013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Shift workers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200" dirty="0"/>
              <a:t>Shift work can disrupt circadian rhythm, sleep, recovery, meal timing and social routines.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200" dirty="0"/>
              <a:t>Shift workers may face fatigue, sleep debt, irregular schedules and limited access to facilities or social exercise.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200" dirty="0"/>
              <a:t>Promote flexible, short bouts of activity that fit around rosters.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200" dirty="0"/>
              <a:t>Consider timing: activity may support alertness before or during shifts; post-shift timing may suit sleep-related goals.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200" dirty="0" err="1"/>
              <a:t>Prioritise</a:t>
            </a:r>
            <a:r>
              <a:rPr lang="en-US" sz="2200" dirty="0"/>
              <a:t> recovery and do not assume more exercise is always better when sleep debt is high.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200" dirty="0"/>
              <a:t>Workplace support matters: active breaks, walking routes, rest facilities and supervisor support.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Motivation: beyond ‘being motivated’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900" dirty="0"/>
              <a:t>Amotivation: “I do not see the point.”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900" dirty="0"/>
              <a:t>External regulation: “My GP told me to.”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900" dirty="0"/>
              <a:t>Introjected regulation: “I would feel guilty if I did not go.”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900" dirty="0"/>
              <a:t>Identified regulation: “Walking helps me manage my diabetes.”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900" dirty="0"/>
              <a:t>Integrated regulation: “Being active is part of who I am.”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900" dirty="0"/>
              <a:t>Intrinsic motivation: “I enjoy cycling and feel better afterwards.”</a:t>
            </a:r>
          </a:p>
          <a:p>
            <a:pPr defTabSz="914400">
              <a:lnSpc>
                <a:spcPct val="90000"/>
              </a:lnSpc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lang="en-US" sz="1900" dirty="0"/>
          </a:p>
          <a:p>
            <a:pPr defTabSz="914400">
              <a:lnSpc>
                <a:spcPct val="90000"/>
              </a:lnSpc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lang="en-US" sz="1900" dirty="0"/>
              <a:t>SDT: sustained motivation is supported by autonomy, competence and relatedness.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FD7672-78BE-4D6F-A711-2CDB79B52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4662" y="323519"/>
            <a:ext cx="4323899" cy="6212748"/>
          </a:xfrm>
          <a:custGeom>
            <a:avLst/>
            <a:gdLst>
              <a:gd name="connsiteX0" fmla="*/ 0 w 4323899"/>
              <a:gd name="connsiteY0" fmla="*/ 0 h 6212748"/>
              <a:gd name="connsiteX1" fmla="*/ 742501 w 4323899"/>
              <a:gd name="connsiteY1" fmla="*/ 0 h 6212748"/>
              <a:gd name="connsiteX2" fmla="*/ 4323899 w 4323899"/>
              <a:gd name="connsiteY2" fmla="*/ 0 h 6212748"/>
              <a:gd name="connsiteX3" fmla="*/ 4323899 w 4323899"/>
              <a:gd name="connsiteY3" fmla="*/ 2864954 h 6212748"/>
              <a:gd name="connsiteX4" fmla="*/ 880454 w 4323899"/>
              <a:gd name="connsiteY4" fmla="*/ 6212748 h 6212748"/>
              <a:gd name="connsiteX5" fmla="*/ 0 w 4323899"/>
              <a:gd name="connsiteY5" fmla="*/ 6212748 h 6212748"/>
              <a:gd name="connsiteX6" fmla="*/ 0 w 4323899"/>
              <a:gd name="connsiteY6" fmla="*/ 6210962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3899" h="6212748">
                <a:moveTo>
                  <a:pt x="0" y="0"/>
                </a:moveTo>
                <a:lnTo>
                  <a:pt x="742501" y="0"/>
                </a:lnTo>
                <a:lnTo>
                  <a:pt x="4323899" y="0"/>
                </a:lnTo>
                <a:lnTo>
                  <a:pt x="4323899" y="2864954"/>
                </a:lnTo>
                <a:lnTo>
                  <a:pt x="880454" y="6212748"/>
                </a:lnTo>
                <a:lnTo>
                  <a:pt x="0" y="6212748"/>
                </a:lnTo>
                <a:lnTo>
                  <a:pt x="0" y="6210962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A62647B-1222-407C-8740-5A497612B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8029293" y="806364"/>
            <a:ext cx="3354636" cy="2847413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Self-Determination Theory in practice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5505732"/>
              </p:ext>
            </p:extLst>
          </p:nvPr>
        </p:nvGraphicFramePr>
        <p:xfrm>
          <a:off x="1296558" y="2050666"/>
          <a:ext cx="5604638" cy="27391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9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028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524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2765">
                <a:tc>
                  <a:txBody>
                    <a:bodyPr/>
                    <a:lstStyle/>
                    <a:p>
                      <a:r>
                        <a:rPr lang="en-GB" sz="1500" b="1"/>
                        <a:t>Basic need</a:t>
                      </a:r>
                    </a:p>
                  </a:txBody>
                  <a:tcPr marL="99848" marR="99848" marT="49924" marB="49924"/>
                </a:tc>
                <a:tc>
                  <a:txBody>
                    <a:bodyPr/>
                    <a:lstStyle/>
                    <a:p>
                      <a:r>
                        <a:rPr lang="en-GB" sz="1500" b="1"/>
                        <a:t>What it means</a:t>
                      </a:r>
                    </a:p>
                  </a:txBody>
                  <a:tcPr marL="99848" marR="99848" marT="49924" marB="49924"/>
                </a:tc>
                <a:tc>
                  <a:txBody>
                    <a:bodyPr/>
                    <a:lstStyle/>
                    <a:p>
                      <a:r>
                        <a:rPr lang="en-GB" sz="1500" b="1"/>
                        <a:t>Practical strategy</a:t>
                      </a:r>
                    </a:p>
                  </a:txBody>
                  <a:tcPr marL="99848" marR="99848" marT="49924" marB="49924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8796">
                <a:tc>
                  <a:txBody>
                    <a:bodyPr/>
                    <a:lstStyle/>
                    <a:p>
                      <a:r>
                        <a:rPr lang="en-GB" sz="1400" b="0"/>
                        <a:t>Autonomy</a:t>
                      </a:r>
                    </a:p>
                  </a:txBody>
                  <a:tcPr marL="99848" marR="99848" marT="49924" marB="49924"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Feeling choice and ownership</a:t>
                      </a:r>
                    </a:p>
                  </a:txBody>
                  <a:tcPr marL="99848" marR="99848" marT="49924" marB="49924"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Offer activity options; let people choose timing, mode and goals</a:t>
                      </a:r>
                    </a:p>
                  </a:txBody>
                  <a:tcPr marL="99848" marR="99848" marT="49924" marB="49924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8796">
                <a:tc>
                  <a:txBody>
                    <a:bodyPr/>
                    <a:lstStyle/>
                    <a:p>
                      <a:r>
                        <a:rPr lang="en-GB" sz="1400" b="0"/>
                        <a:t>Competence</a:t>
                      </a:r>
                    </a:p>
                  </a:txBody>
                  <a:tcPr marL="99848" marR="99848" marT="49924" marB="49924"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Feeling capable and making progress</a:t>
                      </a:r>
                    </a:p>
                  </a:txBody>
                  <a:tcPr marL="99848" marR="99848" marT="49924" marB="49924"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Set achievable targets; give positive, specific feedback</a:t>
                      </a:r>
                    </a:p>
                  </a:txBody>
                  <a:tcPr marL="99848" marR="99848" marT="49924" marB="49924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88796">
                <a:tc>
                  <a:txBody>
                    <a:bodyPr/>
                    <a:lstStyle/>
                    <a:p>
                      <a:r>
                        <a:rPr lang="en-GB" sz="1400" b="0"/>
                        <a:t>Relatedness</a:t>
                      </a:r>
                    </a:p>
                  </a:txBody>
                  <a:tcPr marL="99848" marR="99848" marT="49924" marB="49924"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Feeling connected to others</a:t>
                      </a:r>
                    </a:p>
                  </a:txBody>
                  <a:tcPr marL="99848" marR="99848" marT="49924" marB="49924"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Use buddies, groups, family activity or supportive communities</a:t>
                      </a:r>
                    </a:p>
                  </a:txBody>
                  <a:tcPr marL="99848" marR="99848" marT="49924" marB="49924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143000" y="1676400"/>
            <a:ext cx="3810000" cy="35052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</a:t>
            </a:r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ask 1: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181604" y="1676400"/>
            <a:ext cx="5638796" cy="3505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>
                <a:solidFill>
                  <a:schemeClr val="tx1">
                    <a:alpha val="55000"/>
                  </a:schemeClr>
                </a:solidFill>
              </a:rPr>
              <a:t>In pairs, choose one group: children, older adults, adults with type 2 diabetes, pregnant women, night-shift nurses, or disabled adults.</a:t>
            </a:r>
          </a:p>
          <a:p>
            <a:pPr defTabSz="914400">
              <a:lnSpc>
                <a:spcPct val="90000"/>
              </a:lnSpc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lang="en-US" sz="1700" dirty="0">
              <a:solidFill>
                <a:schemeClr val="tx1">
                  <a:alpha val="55000"/>
                </a:schemeClr>
              </a:solidFill>
            </a:endParaRPr>
          </a:p>
          <a:p>
            <a:pPr defTabSz="914400">
              <a:lnSpc>
                <a:spcPct val="90000"/>
              </a:lnSpc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lang="en-US" sz="1700" dirty="0">
                <a:solidFill>
                  <a:schemeClr val="tx1">
                    <a:alpha val="55000"/>
                  </a:schemeClr>
                </a:solidFill>
              </a:rPr>
              <a:t>Identify the following: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>
                <a:solidFill>
                  <a:schemeClr val="tx1">
                    <a:alpha val="55000"/>
                  </a:schemeClr>
                </a:solidFill>
              </a:rPr>
              <a:t>Main health/functional needs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>
                <a:solidFill>
                  <a:schemeClr val="tx1">
                    <a:alpha val="55000"/>
                  </a:schemeClr>
                </a:solidFill>
              </a:rPr>
              <a:t>Likely barriers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>
                <a:solidFill>
                  <a:schemeClr val="tx1">
                    <a:alpha val="55000"/>
                  </a:schemeClr>
                </a:solidFill>
              </a:rPr>
              <a:t>Likely motives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>
                <a:solidFill>
                  <a:schemeClr val="tx1">
                    <a:alpha val="55000"/>
                  </a:schemeClr>
                </a:solidFill>
              </a:rPr>
              <a:t>Suitable activity types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>
                <a:solidFill>
                  <a:schemeClr val="tx1">
                    <a:alpha val="55000"/>
                  </a:schemeClr>
                </a:solidFill>
              </a:rPr>
              <a:t>Safety or </a:t>
            </a:r>
            <a:r>
              <a:rPr lang="en-US" sz="1700" dirty="0" err="1">
                <a:solidFill>
                  <a:schemeClr val="tx1">
                    <a:alpha val="55000"/>
                  </a:schemeClr>
                </a:solidFill>
              </a:rPr>
              <a:t>individualisation</a:t>
            </a:r>
            <a:r>
              <a:rPr lang="en-US" sz="1700" dirty="0">
                <a:solidFill>
                  <a:schemeClr val="tx1">
                    <a:alpha val="55000"/>
                  </a:schemeClr>
                </a:solidFill>
              </a:rPr>
              <a:t> issues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>
                <a:solidFill>
                  <a:schemeClr val="tx1">
                    <a:alpha val="55000"/>
                  </a:schemeClr>
                </a:solidFill>
              </a:rPr>
              <a:t>One autonomy-supportive strategy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Task 1 example: night-shift nurses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500"/>
              <a:t>Needs: maintain aerobic health, strength and mobility; manage fatigue, sleep disruption and cardiometabolic risk.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500"/>
              <a:t>Barriers: rotating shifts, fatigue, sleep debt, limited facility access, family responsibilities, irregular meal/sleep timing.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500"/>
              <a:t>Motives: stress relief, energy, mood, coping with demanding work, colleague support.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500"/>
              <a:t>Activities: walking breaks or commutes, short bodyweight sessions, cycling, home circuits, workplace walking groups.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500"/>
              <a:t>Individualisation: adjust around consecutive shifts and recovery; monitor fatigue and sleep.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500"/>
              <a:t>Autonomy support: offer choice of timing, mode and realistic weekly targets.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156851" y="637762"/>
            <a:ext cx="9888496" cy="90013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Task 2: reframing a ‘failed’ exerciser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Maria is 68, has osteoarthritis in both knees and lives alone.</a:t>
            </a:r>
          </a:p>
          <a:p>
            <a:pPr defTabSz="914400">
              <a:lnSpc>
                <a:spcPct val="90000"/>
              </a:lnSpc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She stopped a gym class after feeling embarrassed, experiencing knee pain and believing she was too slow for the group.</a:t>
            </a:r>
          </a:p>
          <a:p>
            <a:pPr defTabSz="914400">
              <a:lnSpc>
                <a:spcPct val="90000"/>
              </a:lnSpc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lang="en-US" sz="2400" dirty="0"/>
          </a:p>
          <a:p>
            <a:pPr defTabSz="914400">
              <a:lnSpc>
                <a:spcPct val="90000"/>
              </a:lnSpc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Questions: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Which needs and motives may be relevant?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Which barriers are psychological, social, physical and environmental?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Redesign her recommendation using SDT.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What would you avoid saying or prescribing?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156851" y="637762"/>
            <a:ext cx="9888496" cy="90013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Task 2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200"/>
              <a:t>Needs: pain management, mobility, strength, balance, independence and mood.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200"/>
              <a:t>Motives: independence, walking to shops, reducing pain, staying connected, confidence.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200"/>
              <a:t>Barriers: pain and fear of pain; low confidence; embarrassment; unsuitable class pace; lack of support; unclear advice.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200"/>
              <a:t>SDT redesign: offer chair-based exercise, aqua aerobics, supervised strength/balance, or walking with a friend.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200"/>
              <a:t>Start small, provide progress feedback and use a welcoming group or buddy system.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200"/>
              <a:t>Avoid: “just do 150 minutes,” unsuitable high-impact exercise, comparison, or framing non-attendance as laziness.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1F3B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11480" tIns="109728" rtlCol="0" anchor="ctr"/>
          <a:lstStyle/>
          <a:p>
            <a:pPr algn="ctr"/>
            <a:r>
              <a:rPr lang="en-GB" sz="3000" b="1" dirty="0">
                <a:solidFill>
                  <a:srgbClr val="FFFFFF"/>
                </a:solidFill>
              </a:rPr>
              <a:t>T</a:t>
            </a:r>
            <a:r>
              <a:rPr sz="3000" b="1" dirty="0">
                <a:solidFill>
                  <a:srgbClr val="FFFFFF"/>
                </a:solidFill>
              </a:rPr>
              <a:t>ask 3: design a four-week intervention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234440"/>
            <a:ext cx="11064240" cy="39908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Choose one scenario:</a:t>
            </a:r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45</a:t>
            </a:r>
            <a:r>
              <a:rPr lang="en-GB" dirty="0"/>
              <a:t> </a:t>
            </a:r>
            <a:r>
              <a:rPr dirty="0"/>
              <a:t>year</a:t>
            </a:r>
            <a:r>
              <a:rPr lang="en-GB" dirty="0"/>
              <a:t> </a:t>
            </a:r>
            <a:r>
              <a:rPr dirty="0"/>
              <a:t>old bus driver working rotating early and late shifts</a:t>
            </a:r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16</a:t>
            </a:r>
            <a:r>
              <a:rPr lang="en-GB" dirty="0"/>
              <a:t> </a:t>
            </a:r>
            <a:r>
              <a:rPr dirty="0"/>
              <a:t>year</a:t>
            </a:r>
            <a:r>
              <a:rPr lang="en-GB" dirty="0"/>
              <a:t> </a:t>
            </a:r>
            <a:r>
              <a:rPr dirty="0"/>
              <a:t>old who has stopped PE because of anxiety and low confidence</a:t>
            </a:r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72</a:t>
            </a:r>
            <a:r>
              <a:rPr lang="en-GB" dirty="0"/>
              <a:t> </a:t>
            </a:r>
            <a:r>
              <a:rPr dirty="0"/>
              <a:t>year</a:t>
            </a:r>
            <a:r>
              <a:rPr lang="en-GB" dirty="0"/>
              <a:t> </a:t>
            </a:r>
            <a:r>
              <a:rPr dirty="0"/>
              <a:t>old recently discharged </a:t>
            </a:r>
            <a:r>
              <a:rPr lang="en-GB" dirty="0"/>
              <a:t>from hospital </a:t>
            </a:r>
            <a:r>
              <a:rPr dirty="0"/>
              <a:t>after a fall</a:t>
            </a:r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35</a:t>
            </a:r>
            <a:r>
              <a:rPr lang="en-GB" dirty="0"/>
              <a:t> </a:t>
            </a:r>
            <a:r>
              <a:rPr dirty="0"/>
              <a:t>year</a:t>
            </a:r>
            <a:r>
              <a:rPr lang="en-GB" dirty="0"/>
              <a:t> </a:t>
            </a:r>
            <a:r>
              <a:rPr dirty="0"/>
              <a:t>old with type 2 diabetes and a sedentary desk job</a:t>
            </a:r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28</a:t>
            </a:r>
            <a:r>
              <a:rPr lang="en-GB" dirty="0"/>
              <a:t> </a:t>
            </a:r>
            <a:r>
              <a:rPr dirty="0"/>
              <a:t>year</a:t>
            </a:r>
            <a:r>
              <a:rPr lang="en-GB" dirty="0"/>
              <a:t> </a:t>
            </a:r>
            <a:r>
              <a:rPr dirty="0"/>
              <a:t>old who</a:t>
            </a:r>
            <a:r>
              <a:rPr lang="en-GB" dirty="0"/>
              <a:t> lacks confidence and </a:t>
            </a:r>
            <a:r>
              <a:rPr dirty="0"/>
              <a:t>finds gyms intimidating</a:t>
            </a: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Include: two goals; weekly plan; three barriers and solutions; one strategy for each SDT need; one evaluation method.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956826" y="1112969"/>
            <a:ext cx="3937298" cy="416601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Task 3 example - rotating-shift bus driver</a:t>
            </a:r>
          </a:p>
        </p:txBody>
      </p:sp>
      <p:sp>
        <p:nvSpPr>
          <p:cNvPr id="23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6096000" y="820880"/>
            <a:ext cx="5257799" cy="48893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/>
              <a:t>Goals: complete three 10-minute activity bouts weekly; walk or cycle for at least one short journey weekly.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/>
              <a:t>Week 1: two 10-minute walks after waking.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/>
              <a:t>Week 2: add one 15-minute bodyweight session.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/>
              <a:t>Week 3: add active travel on a non-working day.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/>
              <a:t>Week 4: maintain a flexible routine around the roster.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/>
              <a:t>Barriers/solutions: fatigue—short low-effort options; irregular schedule—plan around roster; low motivation—colleague group or reminders.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/>
              <a:t>Autonomy: activity menu and timing choice. Competence: achievable bouts and tracking. Relatedness: walking buddy or family activity.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/>
              <a:t>Evaluation: active minutes/steps, completion, fatigue/sleep ratings, confidence or enjoyment.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285240" y="767290"/>
            <a:ext cx="8074815" cy="106849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Critical appraisal question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1979796"/>
            <a:ext cx="9469846" cy="48746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3600" dirty="0"/>
              <a:t>“Because WHO recommends 150-300 minutes of moderate activity per week for adults, all adults with chronic conditions should be encouraged to meet this target immediately.”</a:t>
            </a:r>
          </a:p>
          <a:p>
            <a:pPr defTabSz="914400">
              <a:lnSpc>
                <a:spcPct val="90000"/>
              </a:lnSpc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lang="en-US" sz="3600" dirty="0"/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3600" dirty="0"/>
              <a:t>Critically evaluate this statement.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209150-729C-3170-1A8C-547613686A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66554D8-6CF5-D6F0-8D08-AEC174E2D68E}"/>
              </a:ext>
            </a:extLst>
          </p:cNvPr>
          <p:cNvSpPr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Critical appraisal question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86C60A-11A0-BF07-F436-59AFCAAD4E45}"/>
              </a:ext>
            </a:extLst>
          </p:cNvPr>
          <p:cNvSpPr txBox="1"/>
          <p:nvPr/>
        </p:nvSpPr>
        <p:spPr>
          <a:xfrm>
            <a:off x="1285240" y="2292096"/>
            <a:ext cx="8074815" cy="38404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Partly correct but oversimplified.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WHO supports regular activity for adults with chronic conditions when not contraindicated.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Promotion should be </a:t>
            </a:r>
            <a:r>
              <a:rPr lang="en-US" sz="2400" dirty="0" err="1"/>
              <a:t>individualised</a:t>
            </a:r>
            <a:r>
              <a:rPr lang="en-US" sz="2400" dirty="0"/>
              <a:t>: start below target if needed, build gradually, adapt intensity and manage symptoms.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“Some activity is better than none” is central.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The target is a long-term aspiration, not an immediate pass/fail standard.</a:t>
            </a:r>
          </a:p>
        </p:txBody>
      </p:sp>
    </p:spTree>
    <p:extLst>
      <p:ext uri="{BB962C8B-B14F-4D97-AF65-F5344CB8AC3E}">
        <p14:creationId xmlns:p14="http://schemas.microsoft.com/office/powerpoint/2010/main" val="33432851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1F3B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11480" tIns="109728" rtlCol="0" anchor="ctr"/>
          <a:lstStyle/>
          <a:p>
            <a:pPr algn="ctr"/>
            <a:r>
              <a:rPr sz="3000" b="1">
                <a:solidFill>
                  <a:srgbClr val="FFFFFF"/>
                </a:solidFill>
              </a:rPr>
              <a:t>Recommended resources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234440"/>
            <a:ext cx="11064240" cy="49141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WHO Guidelines on Physical Activity and Sedentary </a:t>
            </a:r>
            <a:r>
              <a:rPr dirty="0" err="1"/>
              <a:t>Behaviour</a:t>
            </a:r>
            <a:r>
              <a:rPr dirty="0"/>
              <a:t> (2020): </a:t>
            </a:r>
            <a:r>
              <a:rPr dirty="0">
                <a:hlinkClick r:id="rId2"/>
              </a:rPr>
              <a:t>https://www.who.int/publications/i/item/9789240015128</a:t>
            </a: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WHO recommendations summary</a:t>
            </a:r>
            <a:r>
              <a:rPr lang="en-GB" dirty="0"/>
              <a:t> (2020)</a:t>
            </a:r>
            <a:r>
              <a:rPr dirty="0"/>
              <a:t>: </a:t>
            </a:r>
            <a:r>
              <a:rPr dirty="0">
                <a:hlinkClick r:id="rId3"/>
              </a:rPr>
              <a:t>https://www.ncbi.nlm.nih.gov/books/NBK566046/</a:t>
            </a: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WHO physical activity fact sheet</a:t>
            </a:r>
            <a:r>
              <a:rPr lang="en-GB" dirty="0"/>
              <a:t> (2024)</a:t>
            </a:r>
            <a:r>
              <a:rPr dirty="0"/>
              <a:t>: </a:t>
            </a:r>
            <a:r>
              <a:rPr dirty="0">
                <a:hlinkClick r:id="rId4"/>
              </a:rPr>
              <a:t>https://www.who.int/news-room/fact-sheets/detail/physical-activity</a:t>
            </a: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UK CMO physical activity guidance:</a:t>
            </a: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lang="en-GB" dirty="0">
                <a:hlinkClick r:id="rId5"/>
              </a:rPr>
              <a:t>https://www.gov.uk/government/collections/physical-activity-guidelines</a:t>
            </a: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Harvard: Physical Activity Considerations for Special Populations: </a:t>
            </a:r>
            <a:r>
              <a:rPr dirty="0">
                <a:hlinkClick r:id="rId6"/>
              </a:rPr>
              <a:t>https://nutritionsource.hsph.harvard.edu/physical-activity-considerations-special-populations/</a:t>
            </a: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Shift-worker PA intervention systematic review: </a:t>
            </a:r>
            <a:r>
              <a:rPr dirty="0">
                <a:hlinkClick r:id="rId7"/>
              </a:rPr>
              <a:t>https://www.sciencedirect.com/science/article/pii/S2211335518300561</a:t>
            </a: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Exercise, sleep and cognition in shift workers: </a:t>
            </a:r>
            <a:r>
              <a:rPr dirty="0">
                <a:hlinkClick r:id="rId8"/>
              </a:rPr>
              <a:t>https://pmc.ncbi.nlm.nih.gov/articles/PMC12920463/</a:t>
            </a: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1F3B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11480" tIns="109728" rtlCol="0" anchor="ctr"/>
          <a:lstStyle/>
          <a:p>
            <a:pPr algn="ctr"/>
            <a:r>
              <a:rPr sz="3000" b="1">
                <a:solidFill>
                  <a:srgbClr val="FFFFFF"/>
                </a:solidFill>
              </a:rPr>
              <a:t>Videos and podcasts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234440"/>
            <a:ext cx="11064240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Increasing Physical Activity Among Older Adults</a:t>
            </a:r>
            <a:r>
              <a:rPr lang="en-GB" dirty="0"/>
              <a:t> - </a:t>
            </a:r>
            <a:r>
              <a:rPr dirty="0"/>
              <a:t>Practical Strategies</a:t>
            </a:r>
            <a:r>
              <a:rPr lang="en-GB" dirty="0"/>
              <a:t> (US Based Programme)</a:t>
            </a:r>
            <a:r>
              <a:rPr dirty="0"/>
              <a:t>: </a:t>
            </a:r>
            <a:r>
              <a:rPr dirty="0">
                <a:hlinkClick r:id="rId3"/>
              </a:rPr>
              <a:t>https://www.youtube.com/watch?v=0YM_LrU0Xww</a:t>
            </a: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Move Your Way campaign resources</a:t>
            </a:r>
            <a:r>
              <a:rPr lang="en-GB" dirty="0"/>
              <a:t> (US Department)</a:t>
            </a:r>
            <a:r>
              <a:rPr dirty="0"/>
              <a:t>: </a:t>
            </a:r>
            <a:r>
              <a:rPr dirty="0">
                <a:hlinkClick r:id="rId4"/>
              </a:rPr>
              <a:t>https://odphp.health.gov/moveyourway</a:t>
            </a: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Self-Determination Theory videos: </a:t>
            </a:r>
            <a:r>
              <a:rPr dirty="0">
                <a:hlinkClick r:id="rId5"/>
              </a:rPr>
              <a:t>https://selfdeterminationtheory.org/videos/</a:t>
            </a: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lang="en-GB" sz="2000" dirty="0">
                <a:solidFill>
                  <a:srgbClr val="333333"/>
                </a:solidFill>
              </a:rPr>
              <a:t>SDT-based Interventions in Physical Education: </a:t>
            </a:r>
            <a:r>
              <a:rPr lang="en-GB" dirty="0">
                <a:hlinkClick r:id="rId6"/>
              </a:rPr>
              <a:t>https://www.youtube.com/watch?v=vnygiTWoa_4&amp;t=14s</a:t>
            </a: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BJSM Podcast: How to make exercise changes stick using </a:t>
            </a:r>
            <a:r>
              <a:rPr dirty="0" err="1"/>
              <a:t>behavioural</a:t>
            </a:r>
            <a:r>
              <a:rPr dirty="0"/>
              <a:t> </a:t>
            </a:r>
            <a:r>
              <a:rPr lang="en-GB" dirty="0"/>
              <a:t>change </a:t>
            </a:r>
            <a:r>
              <a:rPr lang="en-GB" dirty="0" err="1"/>
              <a:t>theroy</a:t>
            </a:r>
            <a:r>
              <a:rPr dirty="0"/>
              <a:t>: </a:t>
            </a:r>
            <a:r>
              <a:rPr dirty="0">
                <a:hlinkClick r:id="rId7"/>
              </a:rPr>
              <a:t>https://podcasts.apple.com/gb/podcast/how-to-make-exercise-changes-stick-using-behavioural/id330966919?i=1000652620448</a:t>
            </a: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1F3B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11480" tIns="109728" rtlCol="0" anchor="ctr"/>
          <a:lstStyle/>
          <a:p>
            <a:pPr algn="ctr"/>
            <a:r>
              <a:rPr lang="en-GB" sz="3000" b="1" dirty="0">
                <a:solidFill>
                  <a:srgbClr val="FFFFFF"/>
                </a:solidFill>
              </a:rPr>
              <a:t>Recap </a:t>
            </a:r>
            <a:r>
              <a:rPr sz="3000" b="1" dirty="0">
                <a:solidFill>
                  <a:srgbClr val="FFFFFF"/>
                </a:solidFill>
              </a:rPr>
              <a:t>questions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234440"/>
            <a:ext cx="11064240" cy="20415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Why do older adults need balance and strength work in addition to aerobic activity?</a:t>
            </a:r>
          </a:p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Give two reasons shift workers may struggle to meet standard activity guidance.</a:t>
            </a:r>
          </a:p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What are the three basic psychological needs in SDT?</a:t>
            </a:r>
          </a:p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Why is “just tell them the guidelines” inadequate?</a:t>
            </a:r>
          </a:p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What is a safe general message for an inactive person with a chronic condition?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1F3B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11480" tIns="109728" rtlCol="0" anchor="ctr"/>
          <a:lstStyle/>
          <a:p>
            <a:pPr algn="ctr"/>
            <a:r>
              <a:rPr lang="en-GB" sz="3000" b="1" dirty="0">
                <a:solidFill>
                  <a:srgbClr val="FFFFFF"/>
                </a:solidFill>
              </a:rPr>
              <a:t>Recap </a:t>
            </a:r>
            <a:r>
              <a:rPr sz="3000" b="1" dirty="0">
                <a:solidFill>
                  <a:srgbClr val="FFFFFF"/>
                </a:solidFill>
              </a:rPr>
              <a:t>answers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234440"/>
            <a:ext cx="11064240" cy="32726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Older adults: multicomponent activity supports function, mobility and fall prevention; WHO recommends strength and balance work on 3+ days weekly.</a:t>
            </a:r>
          </a:p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Shift workers: fatigue and irregular schedules can disrupt planned exercise, sleep, recovery and access to facilities.</a:t>
            </a:r>
          </a:p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SDT needs: autonomy, competence and relatedness.</a:t>
            </a:r>
          </a:p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Guidelines alone do not address capability, opportunity, motivation, confidence, symptoms, social norms or environment.</a:t>
            </a:r>
          </a:p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Chronic conditions: start manageable, progress gradually, </a:t>
            </a:r>
            <a:r>
              <a:rPr dirty="0" err="1"/>
              <a:t>individualise</a:t>
            </a:r>
            <a:r>
              <a:rPr dirty="0"/>
              <a:t> around symptoms and advice; any increase can be beneficial.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1829</Words>
  <Application>Microsoft Macintosh PowerPoint</Application>
  <PresentationFormat>Widescreen</PresentationFormat>
  <Paragraphs>170</Paragraphs>
  <Slides>23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4 Lecture - Motives different populations</dc:title>
  <dc:subject/>
  <dc:creator>A Connaughton</dc:creator>
  <cp:keywords/>
  <dc:description/>
  <cp:lastModifiedBy>Alison Connaughton</cp:lastModifiedBy>
  <cp:revision>6</cp:revision>
  <dcterms:created xsi:type="dcterms:W3CDTF">2013-01-27T09:14:16Z</dcterms:created>
  <dcterms:modified xsi:type="dcterms:W3CDTF">2026-10-18T15:48:39Z</dcterms:modified>
  <cp:category/>
</cp:coreProperties>
</file>