
<file path=[Content_Types].xml><?xml version="1.0" encoding="utf-8"?>
<Types xmlns="http://schemas.openxmlformats.org/package/2006/content-types">
  <Default Extension="emf" ContentType="image/x-emf"/>
  <Default Extension="glb" ContentType="model/gltf.binary"/>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34"/>
  </p:notesMasterIdLst>
  <p:sldIdLst>
    <p:sldId id="287" r:id="rId5"/>
    <p:sldId id="256" r:id="rId6"/>
    <p:sldId id="319" r:id="rId7"/>
    <p:sldId id="320" r:id="rId8"/>
    <p:sldId id="321" r:id="rId9"/>
    <p:sldId id="322" r:id="rId10"/>
    <p:sldId id="323" r:id="rId11"/>
    <p:sldId id="324" r:id="rId12"/>
    <p:sldId id="325" r:id="rId13"/>
    <p:sldId id="326" r:id="rId14"/>
    <p:sldId id="327" r:id="rId15"/>
    <p:sldId id="328" r:id="rId16"/>
    <p:sldId id="329" r:id="rId17"/>
    <p:sldId id="330" r:id="rId18"/>
    <p:sldId id="331" r:id="rId19"/>
    <p:sldId id="332" r:id="rId20"/>
    <p:sldId id="281" r:id="rId21"/>
    <p:sldId id="282" r:id="rId22"/>
    <p:sldId id="283" r:id="rId23"/>
    <p:sldId id="284" r:id="rId24"/>
    <p:sldId id="258" r:id="rId25"/>
    <p:sldId id="288" r:id="rId26"/>
    <p:sldId id="260" r:id="rId27"/>
    <p:sldId id="261" r:id="rId28"/>
    <p:sldId id="263" r:id="rId29"/>
    <p:sldId id="303" r:id="rId30"/>
    <p:sldId id="304" r:id="rId31"/>
    <p:sldId id="285" r:id="rId32"/>
    <p:sldId id="286" r:id="rId33"/>
  </p:sldIdLst>
  <p:sldSz cx="12192000" cy="6858000"/>
  <p:notesSz cx="6858000" cy="9144000"/>
  <p:custShowLst>
    <p:custShow name="Custom Show 1" id="0">
      <p:sldLst>
        <p:sld r:id="rId25"/>
        <p:sld r:id="rId27"/>
        <p:sld r:id="rId28"/>
        <p:sld r:id="rId29"/>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137" d="100"/>
          <a:sy n="137" d="100"/>
        </p:scale>
        <p:origin x="156" y="61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11/17/2024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71F59-0D92-2CC3-A3B4-79CD36EDE9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AE3BBC-808D-B043-A1B5-D9F2E3EB8F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ECEC6E-E1DB-6DFD-3B63-F42233F45CB3}"/>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173E8ABC-B880-788A-423F-1A543A40D978}"/>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2890A62-473F-4E2C-AC9F-43D8756D64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04920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11/17/2024</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11/17/2024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11/17/2024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DAB7D7-4BDA-4ABC-B31D-66201C69A314}" type="datetime1">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E8327-77F4-4A2B-9238-101C8E3404E4}" type="datetime1">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7327A-3B7B-4F18-AD00-4892CF91FF9D}"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398241-E647-4007-AB01-BB30869910EB}"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F5554-C941-4C3B-A197-75ED448862A0}"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6B44A0-C3F8-4023-9352-7CF7C034B2C8}"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3DC5B-471F-47EA-B884-FE923235A560}"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 name="arrow.wav"/>
          </p:stSnd>
        </p:sndAc>
      </p:transition>
    </mc:Choice>
    <mc:Fallback xmlns="">
      <p:transition spd="slow">
        <p:fade/>
        <p:sndAc>
          <p:stSnd>
            <p:snd r:embed="rId3" name="arrow.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audio" Target="../media/audio1.wav"/><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3F0A0B-291C-4112-A023-023C51AB2E85}" type="datetime1">
              <a:rPr lang="en-US" smtClean="0"/>
              <a:t>11/17/2024</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19" name="arrow.wav"/>
          </p:stSnd>
        </p:sndAc>
      </p:transition>
    </mc:Choice>
    <mc:Fallback xmlns="">
      <p:transition spd="slow">
        <p:fade/>
        <p:sndAc>
          <p:stSnd>
            <p:snd r:embed="rId20" name="arrow.wav"/>
          </p:stSnd>
        </p:sndAc>
      </p:transition>
    </mc:Fallback>
  </mc:AlternateConten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view.php?id=12026"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3.pn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5.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microsoft.com/office/2017/06/relationships/model3d" Target="../media/model3d1.glb"/><Relationship Id="rId7"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13.png"/><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hbr.org/2013/11/three-strategy-lessons-from-the-latest-round-of-xbox-vs-playstation" TargetMode="External"/><Relationship Id="rId2" Type="http://schemas.openxmlformats.org/officeDocument/2006/relationships/hyperlink" Target="https://www.gamedeveloper.com/business/growing-your-game-industry-company-strategy-plannin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6D35D-BD6B-41D6-2AAA-04DDB791F185}"/>
              </a:ext>
            </a:extLst>
          </p:cNvPr>
          <p:cNvSpPr>
            <a:spLocks noGrp="1"/>
          </p:cNvSpPr>
          <p:nvPr>
            <p:ph type="title"/>
          </p:nvPr>
        </p:nvSpPr>
        <p:spPr>
          <a:xfrm>
            <a:off x="1086643" y="636646"/>
            <a:ext cx="10018713" cy="1752599"/>
          </a:xfrm>
        </p:spPr>
        <p:txBody>
          <a:bodyPr/>
          <a:lstStyle/>
          <a:p>
            <a:r>
              <a:rPr lang="en-IN" dirty="0">
                <a:solidFill>
                  <a:schemeClr val="bg1">
                    <a:lumMod val="95000"/>
                  </a:schemeClr>
                </a:solidFill>
              </a:rPr>
              <a:t>GROUP MEMBERS</a:t>
            </a:r>
          </a:p>
        </p:txBody>
      </p:sp>
      <p:pic>
        <p:nvPicPr>
          <p:cNvPr id="4" name="Content Placeholder 3">
            <a:extLst>
              <a:ext uri="{FF2B5EF4-FFF2-40B4-BE49-F238E27FC236}">
                <a16:creationId xmlns:a16="http://schemas.microsoft.com/office/drawing/2014/main" id="{FF408F55-D71D-4A60-6EED-E0A86B8CC34F}"/>
              </a:ext>
            </a:extLst>
          </p:cNvPr>
          <p:cNvPicPr>
            <a:picLocks noGrp="1" noChangeAspect="1"/>
          </p:cNvPicPr>
          <p:nvPr>
            <p:ph idx="1"/>
          </p:nvPr>
        </p:nvPicPr>
        <p:blipFill>
          <a:blip r:embed="rId3"/>
          <a:stretch>
            <a:fillRect/>
          </a:stretch>
        </p:blipFill>
        <p:spPr>
          <a:xfrm>
            <a:off x="4991873" y="2542966"/>
            <a:ext cx="2109399" cy="493819"/>
          </a:xfrm>
          <a:prstGeom prst="rect">
            <a:avLst/>
          </a:prstGeom>
        </p:spPr>
      </p:pic>
      <p:pic>
        <p:nvPicPr>
          <p:cNvPr id="5" name="Picture 4">
            <a:extLst>
              <a:ext uri="{FF2B5EF4-FFF2-40B4-BE49-F238E27FC236}">
                <a16:creationId xmlns:a16="http://schemas.microsoft.com/office/drawing/2014/main" id="{4FD4D9B6-0597-02B5-6EAC-D246F0535C1F}"/>
              </a:ext>
            </a:extLst>
          </p:cNvPr>
          <p:cNvPicPr>
            <a:picLocks noChangeAspect="1"/>
          </p:cNvPicPr>
          <p:nvPr/>
        </p:nvPicPr>
        <p:blipFill>
          <a:blip r:embed="rId4"/>
          <a:stretch>
            <a:fillRect/>
          </a:stretch>
        </p:blipFill>
        <p:spPr>
          <a:xfrm>
            <a:off x="5107706" y="3383800"/>
            <a:ext cx="1877731" cy="493819"/>
          </a:xfrm>
          <a:prstGeom prst="rect">
            <a:avLst/>
          </a:prstGeom>
        </p:spPr>
      </p:pic>
      <p:pic>
        <p:nvPicPr>
          <p:cNvPr id="6" name="Picture 5">
            <a:extLst>
              <a:ext uri="{FF2B5EF4-FFF2-40B4-BE49-F238E27FC236}">
                <a16:creationId xmlns:a16="http://schemas.microsoft.com/office/drawing/2014/main" id="{3FB2B26D-7469-9BF3-D548-2F14D13E53B1}"/>
              </a:ext>
            </a:extLst>
          </p:cNvPr>
          <p:cNvPicPr>
            <a:picLocks noChangeAspect="1"/>
          </p:cNvPicPr>
          <p:nvPr/>
        </p:nvPicPr>
        <p:blipFill>
          <a:blip r:embed="rId5"/>
          <a:stretch>
            <a:fillRect/>
          </a:stretch>
        </p:blipFill>
        <p:spPr>
          <a:xfrm>
            <a:off x="5498540" y="4164683"/>
            <a:ext cx="1194920" cy="493819"/>
          </a:xfrm>
          <a:prstGeom prst="rect">
            <a:avLst/>
          </a:prstGeom>
        </p:spPr>
      </p:pic>
      <p:pic>
        <p:nvPicPr>
          <p:cNvPr id="7" name="Picture 6">
            <a:extLst>
              <a:ext uri="{FF2B5EF4-FFF2-40B4-BE49-F238E27FC236}">
                <a16:creationId xmlns:a16="http://schemas.microsoft.com/office/drawing/2014/main" id="{EA5F6F57-3EE5-5663-9A89-7D0D75205C18}"/>
              </a:ext>
            </a:extLst>
          </p:cNvPr>
          <p:cNvPicPr>
            <a:picLocks noChangeAspect="1"/>
          </p:cNvPicPr>
          <p:nvPr/>
        </p:nvPicPr>
        <p:blipFill>
          <a:blip r:embed="rId6"/>
          <a:stretch>
            <a:fillRect/>
          </a:stretch>
        </p:blipFill>
        <p:spPr>
          <a:xfrm>
            <a:off x="5435181" y="4945566"/>
            <a:ext cx="1420491" cy="426757"/>
          </a:xfrm>
          <a:prstGeom prst="rect">
            <a:avLst/>
          </a:prstGeom>
        </p:spPr>
      </p:pic>
      <p:graphicFrame>
        <p:nvGraphicFramePr>
          <p:cNvPr id="8" name="Table 7">
            <a:extLst>
              <a:ext uri="{FF2B5EF4-FFF2-40B4-BE49-F238E27FC236}">
                <a16:creationId xmlns:a16="http://schemas.microsoft.com/office/drawing/2014/main" id="{7F8EB89C-221D-BC74-9D33-109D09FB80F5}"/>
              </a:ext>
            </a:extLst>
          </p:cNvPr>
          <p:cNvGraphicFramePr>
            <a:graphicFrameLocks noGrp="1"/>
          </p:cNvGraphicFramePr>
          <p:nvPr/>
        </p:nvGraphicFramePr>
        <p:xfrm>
          <a:off x="3867005" y="1256427"/>
          <a:ext cx="4572000" cy="544452"/>
        </p:xfrm>
        <a:graphic>
          <a:graphicData uri="http://schemas.openxmlformats.org/drawingml/2006/table">
            <a:tbl>
              <a:tblPr/>
              <a:tblGrid>
                <a:gridCol w="4572000">
                  <a:extLst>
                    <a:ext uri="{9D8B030D-6E8A-4147-A177-3AD203B41FA5}">
                      <a16:colId xmlns:a16="http://schemas.microsoft.com/office/drawing/2014/main" val="3711188827"/>
                    </a:ext>
                  </a:extLst>
                </a:gridCol>
              </a:tblGrid>
              <a:tr h="544452">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55529979"/>
                  </a:ext>
                </a:extLst>
              </a:tr>
            </a:tbl>
          </a:graphicData>
        </a:graphic>
      </p:graphicFrame>
      <p:sp>
        <p:nvSpPr>
          <p:cNvPr id="9" name="TextBox 8">
            <a:extLst>
              <a:ext uri="{FF2B5EF4-FFF2-40B4-BE49-F238E27FC236}">
                <a16:creationId xmlns:a16="http://schemas.microsoft.com/office/drawing/2014/main" id="{5C41CCB1-4006-63D7-0CED-B9A50558F59F}"/>
              </a:ext>
            </a:extLst>
          </p:cNvPr>
          <p:cNvSpPr txBox="1"/>
          <p:nvPr/>
        </p:nvSpPr>
        <p:spPr>
          <a:xfrm>
            <a:off x="6519734" y="4164683"/>
            <a:ext cx="6094970" cy="369332"/>
          </a:xfrm>
          <a:prstGeom prst="rect">
            <a:avLst/>
          </a:prstGeom>
          <a:noFill/>
        </p:spPr>
        <p:txBody>
          <a:bodyPr wrap="square">
            <a:spAutoFit/>
          </a:bodyPr>
          <a:lstStyle/>
          <a:p>
            <a:r>
              <a:rPr lang="en-IN" dirty="0">
                <a:solidFill>
                  <a:schemeClr val="bg1">
                    <a:lumMod val="75000"/>
                  </a:schemeClr>
                </a:solidFill>
              </a:rPr>
              <a:t>: 2409952</a:t>
            </a:r>
          </a:p>
        </p:txBody>
      </p:sp>
      <p:sp>
        <p:nvSpPr>
          <p:cNvPr id="11" name="TextBox 10">
            <a:extLst>
              <a:ext uri="{FF2B5EF4-FFF2-40B4-BE49-F238E27FC236}">
                <a16:creationId xmlns:a16="http://schemas.microsoft.com/office/drawing/2014/main" id="{F9BBCCF5-630B-27D6-83AA-11E2BF4D04F4}"/>
              </a:ext>
            </a:extLst>
          </p:cNvPr>
          <p:cNvSpPr txBox="1"/>
          <p:nvPr/>
        </p:nvSpPr>
        <p:spPr>
          <a:xfrm>
            <a:off x="6693460" y="4925551"/>
            <a:ext cx="6308124" cy="369332"/>
          </a:xfrm>
          <a:prstGeom prst="rect">
            <a:avLst/>
          </a:prstGeom>
          <a:noFill/>
        </p:spPr>
        <p:txBody>
          <a:bodyPr wrap="square">
            <a:spAutoFit/>
          </a:bodyPr>
          <a:lstStyle/>
          <a:p>
            <a:r>
              <a:rPr lang="en-IN" dirty="0">
                <a:solidFill>
                  <a:schemeClr val="bg1">
                    <a:lumMod val="75000"/>
                  </a:schemeClr>
                </a:solidFill>
              </a:rPr>
              <a:t>: 2408869</a:t>
            </a:r>
          </a:p>
        </p:txBody>
      </p:sp>
      <p:sp>
        <p:nvSpPr>
          <p:cNvPr id="13" name="TextBox 12">
            <a:extLst>
              <a:ext uri="{FF2B5EF4-FFF2-40B4-BE49-F238E27FC236}">
                <a16:creationId xmlns:a16="http://schemas.microsoft.com/office/drawing/2014/main" id="{96A27F2E-CA14-E60B-3E49-70B74E8C7523}"/>
              </a:ext>
            </a:extLst>
          </p:cNvPr>
          <p:cNvSpPr txBox="1"/>
          <p:nvPr/>
        </p:nvSpPr>
        <p:spPr>
          <a:xfrm>
            <a:off x="6907427" y="2562753"/>
            <a:ext cx="6499654" cy="369332"/>
          </a:xfrm>
          <a:prstGeom prst="rect">
            <a:avLst/>
          </a:prstGeom>
          <a:noFill/>
        </p:spPr>
        <p:txBody>
          <a:bodyPr wrap="square">
            <a:spAutoFit/>
          </a:bodyPr>
          <a:lstStyle/>
          <a:p>
            <a:r>
              <a:rPr lang="en-IN" dirty="0">
                <a:solidFill>
                  <a:schemeClr val="bg1">
                    <a:lumMod val="75000"/>
                  </a:schemeClr>
                </a:solidFill>
              </a:rPr>
              <a:t>: 2005323</a:t>
            </a:r>
          </a:p>
        </p:txBody>
      </p:sp>
      <p:sp>
        <p:nvSpPr>
          <p:cNvPr id="15" name="TextBox 14">
            <a:extLst>
              <a:ext uri="{FF2B5EF4-FFF2-40B4-BE49-F238E27FC236}">
                <a16:creationId xmlns:a16="http://schemas.microsoft.com/office/drawing/2014/main" id="{EAD21F4B-D196-0D38-7C85-6982A324604F}"/>
              </a:ext>
            </a:extLst>
          </p:cNvPr>
          <p:cNvSpPr txBox="1"/>
          <p:nvPr/>
        </p:nvSpPr>
        <p:spPr>
          <a:xfrm>
            <a:off x="6805484" y="3402774"/>
            <a:ext cx="6703540" cy="369332"/>
          </a:xfrm>
          <a:prstGeom prst="rect">
            <a:avLst/>
          </a:prstGeom>
          <a:noFill/>
        </p:spPr>
        <p:txBody>
          <a:bodyPr wrap="square">
            <a:spAutoFit/>
          </a:bodyPr>
          <a:lstStyle/>
          <a:p>
            <a:r>
              <a:rPr lang="en-IN" dirty="0">
                <a:solidFill>
                  <a:schemeClr val="bg1">
                    <a:lumMod val="75000"/>
                  </a:schemeClr>
                </a:solidFill>
              </a:rPr>
              <a:t>: 2005325</a:t>
            </a:r>
          </a:p>
        </p:txBody>
      </p:sp>
    </p:spTree>
    <p:extLst>
      <p:ext uri="{BB962C8B-B14F-4D97-AF65-F5344CB8AC3E}">
        <p14:creationId xmlns:p14="http://schemas.microsoft.com/office/powerpoint/2010/main" val="4975367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7"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14898" y="689516"/>
            <a:ext cx="8574622" cy="2616199"/>
          </a:xfrm>
        </p:spPr>
        <p:txBody>
          <a:bodyPr/>
          <a:lstStyle/>
          <a:p>
            <a:r>
              <a:rPr lang="en-GB" dirty="0">
                <a:hlinkClick r:id="rId2"/>
              </a:rPr>
              <a:t>Managing Marketing Change (BMMB7026)</a:t>
            </a:r>
            <a:endParaRPr lang="en-GB" dirty="0"/>
          </a:p>
        </p:txBody>
      </p:sp>
      <p:sp>
        <p:nvSpPr>
          <p:cNvPr id="3" name="Subtitle 2"/>
          <p:cNvSpPr>
            <a:spLocks noGrp="1"/>
          </p:cNvSpPr>
          <p:nvPr>
            <p:ph type="subTitle" idx="1"/>
          </p:nvPr>
        </p:nvSpPr>
        <p:spPr/>
        <p:txBody>
          <a:bodyPr/>
          <a:lstStyle/>
          <a:p>
            <a:r>
              <a:rPr lang="en-GB" dirty="0">
                <a:solidFill>
                  <a:schemeClr val="bg1">
                    <a:lumMod val="65000"/>
                  </a:schemeClr>
                </a:solidFill>
              </a:rPr>
              <a:t>Group presentation </a:t>
            </a:r>
          </a:p>
          <a:p>
            <a:r>
              <a:rPr lang="en-GB" dirty="0">
                <a:solidFill>
                  <a:schemeClr val="bg1">
                    <a:lumMod val="65000"/>
                  </a:schemeClr>
                </a:solidFill>
              </a:rPr>
              <a:t>19/11/2024</a:t>
            </a:r>
          </a:p>
        </p:txBody>
      </p:sp>
      <p:graphicFrame>
        <p:nvGraphicFramePr>
          <p:cNvPr id="4" name="Table 3">
            <a:extLst>
              <a:ext uri="{FF2B5EF4-FFF2-40B4-BE49-F238E27FC236}">
                <a16:creationId xmlns:a16="http://schemas.microsoft.com/office/drawing/2014/main" id="{D675C269-886C-C163-F2BD-C68C4AB363B1}"/>
              </a:ext>
            </a:extLst>
          </p:cNvPr>
          <p:cNvGraphicFramePr>
            <a:graphicFrameLocks noGrp="1"/>
          </p:cNvGraphicFramePr>
          <p:nvPr>
            <p:extLst>
              <p:ext uri="{D42A27DB-BD31-4B8C-83A1-F6EECF244321}">
                <p14:modId xmlns:p14="http://schemas.microsoft.com/office/powerpoint/2010/main" val="4040246437"/>
              </p:ext>
            </p:extLst>
          </p:nvPr>
        </p:nvGraphicFramePr>
        <p:xfrm>
          <a:off x="4515377" y="1518796"/>
          <a:ext cx="7175597" cy="1786919"/>
        </p:xfrm>
        <a:graphic>
          <a:graphicData uri="http://schemas.openxmlformats.org/drawingml/2006/table">
            <a:tbl>
              <a:tblPr/>
              <a:tblGrid>
                <a:gridCol w="7175597">
                  <a:extLst>
                    <a:ext uri="{9D8B030D-6E8A-4147-A177-3AD203B41FA5}">
                      <a16:colId xmlns:a16="http://schemas.microsoft.com/office/drawing/2014/main" val="389335419"/>
                    </a:ext>
                  </a:extLst>
                </a:gridCol>
              </a:tblGrid>
              <a:tr h="1786919">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16222335"/>
                  </a:ext>
                </a:extLst>
              </a:tr>
            </a:tbl>
          </a:graphicData>
        </a:graphic>
      </p:graphicFrame>
      <p:sp>
        <p:nvSpPr>
          <p:cNvPr id="6" name="TextBox 5">
            <a:extLst>
              <a:ext uri="{FF2B5EF4-FFF2-40B4-BE49-F238E27FC236}">
                <a16:creationId xmlns:a16="http://schemas.microsoft.com/office/drawing/2014/main" id="{63D492FE-0342-E14F-C841-6005B4E09A48}"/>
              </a:ext>
            </a:extLst>
          </p:cNvPr>
          <p:cNvSpPr txBox="1"/>
          <p:nvPr/>
        </p:nvSpPr>
        <p:spPr>
          <a:xfrm>
            <a:off x="5593812" y="3429000"/>
            <a:ext cx="6097162" cy="461665"/>
          </a:xfrm>
          <a:prstGeom prst="rect">
            <a:avLst/>
          </a:prstGeom>
          <a:noFill/>
        </p:spPr>
        <p:txBody>
          <a:bodyPr wrap="square">
            <a:spAutoFit/>
          </a:bodyPr>
          <a:lstStyle/>
          <a:p>
            <a:r>
              <a:rPr lang="en-GB" sz="2400" dirty="0">
                <a:solidFill>
                  <a:schemeClr val="bg1">
                    <a:lumMod val="75000"/>
                  </a:schemeClr>
                </a:solidFill>
              </a:rPr>
              <a:t>Competition: A key driver of change for Xbox.</a:t>
            </a:r>
            <a:endParaRPr lang="en-IN" sz="2400" dirty="0">
              <a:solidFill>
                <a:schemeClr val="bg1">
                  <a:lumMod val="75000"/>
                </a:schemeClr>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a:extLst>
            <a:ext uri="{FF2B5EF4-FFF2-40B4-BE49-F238E27FC236}">
              <a16:creationId xmlns:a16="http://schemas.microsoft.com/office/drawing/2014/main" id="{2E85F27E-8130-42EB-32FE-C98B244408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DBC1D-0369-A0DB-A4F4-991292712747}"/>
              </a:ext>
            </a:extLst>
          </p:cNvPr>
          <p:cNvSpPr>
            <a:spLocks noGrp="1"/>
          </p:cNvSpPr>
          <p:nvPr>
            <p:ph type="title"/>
          </p:nvPr>
        </p:nvSpPr>
        <p:spPr>
          <a:xfrm>
            <a:off x="1393569" y="-10974"/>
            <a:ext cx="10018713" cy="1752599"/>
          </a:xfrm>
        </p:spPr>
        <p:txBody>
          <a:bodyPr/>
          <a:lstStyle/>
          <a:p>
            <a:r>
              <a:rPr lang="en-GB" dirty="0">
                <a:solidFill>
                  <a:schemeClr val="bg1">
                    <a:lumMod val="95000"/>
                  </a:schemeClr>
                </a:solidFill>
              </a:rPr>
              <a:t>Introduction </a:t>
            </a:r>
          </a:p>
        </p:txBody>
      </p:sp>
      <p:pic>
        <p:nvPicPr>
          <p:cNvPr id="4" name="Content Placeholder 3" descr="Xbox-Logo.png">
            <a:extLst>
              <a:ext uri="{FF2B5EF4-FFF2-40B4-BE49-F238E27FC236}">
                <a16:creationId xmlns:a16="http://schemas.microsoft.com/office/drawing/2014/main" id="{1D79DE66-5D86-95E7-64BB-371116A18630}"/>
              </a:ext>
            </a:extLst>
          </p:cNvPr>
          <p:cNvPicPr>
            <a:picLocks noGrp="1" noChangeAspect="1"/>
          </p:cNvPicPr>
          <p:nvPr>
            <p:ph idx="1"/>
          </p:nvPr>
        </p:nvPicPr>
        <p:blipFill>
          <a:blip r:embed="rId4" cstate="print"/>
          <a:stretch>
            <a:fillRect/>
          </a:stretch>
        </p:blipFill>
        <p:spPr>
          <a:xfrm>
            <a:off x="1981200" y="1600201"/>
            <a:ext cx="8229600" cy="4668836"/>
          </a:xfrm>
        </p:spPr>
      </p:pic>
      <p:sp>
        <p:nvSpPr>
          <p:cNvPr id="5" name="TextBox 4">
            <a:extLst>
              <a:ext uri="{FF2B5EF4-FFF2-40B4-BE49-F238E27FC236}">
                <a16:creationId xmlns:a16="http://schemas.microsoft.com/office/drawing/2014/main" id="{E0EB9130-77C2-8177-F3D6-40E30EC62884}"/>
              </a:ext>
            </a:extLst>
          </p:cNvPr>
          <p:cNvSpPr txBox="1"/>
          <p:nvPr/>
        </p:nvSpPr>
        <p:spPr>
          <a:xfrm>
            <a:off x="2440525" y="1511204"/>
            <a:ext cx="7924800" cy="563231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rPr>
              <a:t>In this presentation we are looking at the primary drivers of development, strength, and growth .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rPr>
              <a:t>The key drivers of  change are  essential. Change, particularly in technology, may be revolutionary for  organisations competition .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rPr>
              <a:t>Both external and internal elements that impact the business are taken into account in the strategic analysis.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rPr>
              <a:t>Tools like PESTLE analysis, Porter's Five Forces, SWOT analysis, TOWS analysis, and indicator monitoring enable businesses to track trends and tendencies in the external environment, promptly identify trends in consumer preferences and values , and directly impact their competitiveness, always boosting it.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Arial" pitchFamily="34" charset="0"/>
              <a:ea typeface="+mn-ea"/>
              <a:cs typeface="Arial"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Arial" pitchFamily="34" charset="0"/>
              <a:ea typeface="+mn-ea"/>
              <a:cs typeface="Arial"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lumMod val="85000"/>
                </a:prstClr>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graphicFrame>
        <p:nvGraphicFramePr>
          <p:cNvPr id="3" name="Table 2">
            <a:extLst>
              <a:ext uri="{FF2B5EF4-FFF2-40B4-BE49-F238E27FC236}">
                <a16:creationId xmlns:a16="http://schemas.microsoft.com/office/drawing/2014/main" id="{2526ECF8-B8B2-9200-2158-A0C67BAF2EF9}"/>
              </a:ext>
            </a:extLst>
          </p:cNvPr>
          <p:cNvGraphicFramePr>
            <a:graphicFrameLocks noGrp="1"/>
          </p:cNvGraphicFramePr>
          <p:nvPr/>
        </p:nvGraphicFramePr>
        <p:xfrm>
          <a:off x="4572000" y="593313"/>
          <a:ext cx="3497056" cy="600293"/>
        </p:xfrm>
        <a:graphic>
          <a:graphicData uri="http://schemas.openxmlformats.org/drawingml/2006/table">
            <a:tbl>
              <a:tblPr/>
              <a:tblGrid>
                <a:gridCol w="3497056">
                  <a:extLst>
                    <a:ext uri="{9D8B030D-6E8A-4147-A177-3AD203B41FA5}">
                      <a16:colId xmlns:a16="http://schemas.microsoft.com/office/drawing/2014/main" val="2503378180"/>
                    </a:ext>
                  </a:extLst>
                </a:gridCol>
              </a:tblGrid>
              <a:tr h="600293">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395770155"/>
                  </a:ext>
                </a:extLst>
              </a:tr>
            </a:tbl>
          </a:graphicData>
        </a:graphic>
      </p:graphicFrame>
    </p:spTree>
    <p:extLst>
      <p:ext uri="{BB962C8B-B14F-4D97-AF65-F5344CB8AC3E}">
        <p14:creationId xmlns:p14="http://schemas.microsoft.com/office/powerpoint/2010/main" val="14767264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3" name="arrow.wav"/>
          </p:stSnd>
        </p:sndAc>
      </p:transition>
    </mc:Choice>
    <mc:Fallback xmlns="">
      <p:transition spd="slow">
        <p:fade/>
        <p:sndAc>
          <p:stSnd>
            <p:snd r:embed="rId5" name="arrow.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6CC4AC5-CCCE-8D9D-1C5F-815346B110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2293DC-DDFD-E725-1D2B-053949009CCC}"/>
              </a:ext>
            </a:extLst>
          </p:cNvPr>
          <p:cNvSpPr>
            <a:spLocks noGrp="1"/>
          </p:cNvSpPr>
          <p:nvPr>
            <p:ph type="title"/>
          </p:nvPr>
        </p:nvSpPr>
        <p:spPr>
          <a:xfrm>
            <a:off x="1337727" y="146584"/>
            <a:ext cx="9718835" cy="1074944"/>
          </a:xfrm>
          <a:noFill/>
        </p:spPr>
        <p:txBody>
          <a:bodyPr/>
          <a:lstStyle/>
          <a:p>
            <a:r>
              <a:rPr lang="en-GB" dirty="0">
                <a:solidFill>
                  <a:schemeClr val="tx1">
                    <a:lumMod val="95000"/>
                    <a:lumOff val="5000"/>
                  </a:schemeClr>
                </a:solidFill>
              </a:rPr>
              <a:t>PESTLE ANALYSIS </a:t>
            </a:r>
          </a:p>
        </p:txBody>
      </p:sp>
      <p:graphicFrame>
        <p:nvGraphicFramePr>
          <p:cNvPr id="4" name="Content Placeholder 3">
            <a:extLst>
              <a:ext uri="{FF2B5EF4-FFF2-40B4-BE49-F238E27FC236}">
                <a16:creationId xmlns:a16="http://schemas.microsoft.com/office/drawing/2014/main" id="{BFA63C7C-5CE5-140B-2989-10C0743A250C}"/>
              </a:ext>
            </a:extLst>
          </p:cNvPr>
          <p:cNvGraphicFramePr>
            <a:graphicFrameLocks noGrp="1"/>
          </p:cNvGraphicFramePr>
          <p:nvPr>
            <p:ph idx="1"/>
          </p:nvPr>
        </p:nvGraphicFramePr>
        <p:xfrm>
          <a:off x="48863" y="1372121"/>
          <a:ext cx="12143137" cy="5430685"/>
        </p:xfrm>
        <a:graphic>
          <a:graphicData uri="http://schemas.openxmlformats.org/drawingml/2006/table">
            <a:tbl>
              <a:tblPr firstRow="1" bandRow="1">
                <a:tableStyleId>{5C22544A-7EE6-4342-B048-85BDC9FD1C3A}</a:tableStyleId>
              </a:tblPr>
              <a:tblGrid>
                <a:gridCol w="1938820">
                  <a:extLst>
                    <a:ext uri="{9D8B030D-6E8A-4147-A177-3AD203B41FA5}">
                      <a16:colId xmlns:a16="http://schemas.microsoft.com/office/drawing/2014/main" val="20000"/>
                    </a:ext>
                  </a:extLst>
                </a:gridCol>
                <a:gridCol w="1938820">
                  <a:extLst>
                    <a:ext uri="{9D8B030D-6E8A-4147-A177-3AD203B41FA5}">
                      <a16:colId xmlns:a16="http://schemas.microsoft.com/office/drawing/2014/main" val="20001"/>
                    </a:ext>
                  </a:extLst>
                </a:gridCol>
                <a:gridCol w="1938820">
                  <a:extLst>
                    <a:ext uri="{9D8B030D-6E8A-4147-A177-3AD203B41FA5}">
                      <a16:colId xmlns:a16="http://schemas.microsoft.com/office/drawing/2014/main" val="20002"/>
                    </a:ext>
                  </a:extLst>
                </a:gridCol>
                <a:gridCol w="1836778">
                  <a:extLst>
                    <a:ext uri="{9D8B030D-6E8A-4147-A177-3AD203B41FA5}">
                      <a16:colId xmlns:a16="http://schemas.microsoft.com/office/drawing/2014/main" val="20003"/>
                    </a:ext>
                  </a:extLst>
                </a:gridCol>
                <a:gridCol w="2040864">
                  <a:extLst>
                    <a:ext uri="{9D8B030D-6E8A-4147-A177-3AD203B41FA5}">
                      <a16:colId xmlns:a16="http://schemas.microsoft.com/office/drawing/2014/main" val="20004"/>
                    </a:ext>
                  </a:extLst>
                </a:gridCol>
                <a:gridCol w="2449035">
                  <a:extLst>
                    <a:ext uri="{9D8B030D-6E8A-4147-A177-3AD203B41FA5}">
                      <a16:colId xmlns:a16="http://schemas.microsoft.com/office/drawing/2014/main" val="20005"/>
                    </a:ext>
                  </a:extLst>
                </a:gridCol>
              </a:tblGrid>
              <a:tr h="81952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1800" b="1" kern="1200" dirty="0">
                          <a:solidFill>
                            <a:schemeClr val="lt1"/>
                          </a:solidFill>
                          <a:latin typeface="+mn-lt"/>
                          <a:ea typeface="+mn-ea"/>
                          <a:cs typeface="+mn-cs"/>
                        </a:rPr>
                        <a:t>Political Factors </a:t>
                      </a:r>
                    </a:p>
                    <a:p>
                      <a:endParaRPr lang="en-GB" dirty="0"/>
                    </a:p>
                  </a:txBody>
                  <a:tcPr>
                    <a:solidFill>
                      <a:schemeClr val="tx1">
                        <a:lumMod val="85000"/>
                        <a:lumOff val="1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1800" b="1" kern="1200" dirty="0">
                          <a:solidFill>
                            <a:schemeClr val="lt1"/>
                          </a:solidFill>
                          <a:latin typeface="+mn-lt"/>
                          <a:ea typeface="+mn-ea"/>
                          <a:cs typeface="+mn-cs"/>
                        </a:rPr>
                        <a:t>Economic Factors</a:t>
                      </a:r>
                    </a:p>
                    <a:p>
                      <a:endParaRPr lang="en-GB" dirty="0"/>
                    </a:p>
                  </a:txBody>
                  <a:tcPr>
                    <a:solidFill>
                      <a:schemeClr val="tx1">
                        <a:lumMod val="85000"/>
                        <a:lumOff val="1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1200" b="1" kern="1200" dirty="0">
                          <a:solidFill>
                            <a:schemeClr val="lt1"/>
                          </a:solidFill>
                          <a:latin typeface="+mn-lt"/>
                          <a:ea typeface="+mn-ea"/>
                          <a:cs typeface="+mn-cs"/>
                        </a:rPr>
                        <a:t>Social Factors </a:t>
                      </a:r>
                    </a:p>
                    <a:p>
                      <a:endParaRPr lang="en-GB" sz="1200" dirty="0"/>
                    </a:p>
                  </a:txBody>
                  <a:tcPr>
                    <a:solidFill>
                      <a:schemeClr val="tx1">
                        <a:lumMod val="85000"/>
                        <a:lumOff val="1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1800" b="1" kern="1200" dirty="0">
                          <a:solidFill>
                            <a:schemeClr val="lt1"/>
                          </a:solidFill>
                          <a:latin typeface="+mn-lt"/>
                          <a:ea typeface="+mn-ea"/>
                          <a:cs typeface="+mn-cs"/>
                        </a:rPr>
                        <a:t>Technological Factors</a:t>
                      </a:r>
                    </a:p>
                    <a:p>
                      <a:endParaRPr lang="en-GB" dirty="0"/>
                    </a:p>
                  </a:txBody>
                  <a:tcPr>
                    <a:solidFill>
                      <a:schemeClr val="tx1">
                        <a:lumMod val="85000"/>
                        <a:lumOff val="1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1800" b="1" kern="1200" dirty="0">
                          <a:solidFill>
                            <a:schemeClr val="lt1"/>
                          </a:solidFill>
                          <a:latin typeface="+mn-lt"/>
                          <a:ea typeface="+mn-ea"/>
                          <a:cs typeface="+mn-cs"/>
                        </a:rPr>
                        <a:t>Legal Factors</a:t>
                      </a:r>
                    </a:p>
                    <a:p>
                      <a:endParaRPr lang="en-GB" dirty="0"/>
                    </a:p>
                  </a:txBody>
                  <a:tcPr>
                    <a:solidFill>
                      <a:schemeClr val="tx1">
                        <a:lumMod val="85000"/>
                        <a:lumOff val="1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1800" b="1" kern="1200" dirty="0">
                          <a:solidFill>
                            <a:schemeClr val="lt1"/>
                          </a:solidFill>
                          <a:latin typeface="+mn-lt"/>
                          <a:ea typeface="+mn-ea"/>
                          <a:cs typeface="+mn-cs"/>
                        </a:rPr>
                        <a:t>Ecological/Environmental Factors</a:t>
                      </a:r>
                    </a:p>
                    <a:p>
                      <a:endParaRPr lang="en-GB" dirty="0"/>
                    </a:p>
                  </a:txBody>
                  <a:tcPr>
                    <a:solidFill>
                      <a:schemeClr val="tx1">
                        <a:lumMod val="85000"/>
                        <a:lumOff val="15000"/>
                      </a:schemeClr>
                    </a:solidFill>
                  </a:tcPr>
                </a:tc>
                <a:extLst>
                  <a:ext uri="{0D108BD9-81ED-4DB2-BD59-A6C34878D82A}">
                    <a16:rowId xmlns:a16="http://schemas.microsoft.com/office/drawing/2014/main" val="10000"/>
                  </a:ext>
                </a:extLst>
              </a:tr>
              <a:tr h="4516285">
                <a:tc>
                  <a:txBody>
                    <a:bodyPr/>
                    <a:lstStyle/>
                    <a:p>
                      <a:r>
                        <a:rPr lang="en-GB" sz="1200" dirty="0"/>
                        <a:t> </a:t>
                      </a:r>
                      <a:r>
                        <a:rPr lang="en-GB" sz="1200" dirty="0">
                          <a:latin typeface="Arial" pitchFamily="34" charset="0"/>
                          <a:cs typeface="Arial" pitchFamily="34" charset="0"/>
                        </a:rPr>
                        <a:t>•Government actions are being taken to regulate the gaming sector. </a:t>
                      </a:r>
                    </a:p>
                    <a:p>
                      <a:r>
                        <a:rPr lang="en-GB" sz="1200" dirty="0">
                          <a:latin typeface="Arial" pitchFamily="34" charset="0"/>
                          <a:cs typeface="Arial" pitchFamily="34" charset="0"/>
                        </a:rPr>
                        <a:t>• Local retailers are subject to regulations related to enjoyment games with an adult rating. </a:t>
                      </a:r>
                    </a:p>
                    <a:p>
                      <a:r>
                        <a:rPr lang="en-GB" sz="1200" dirty="0">
                          <a:latin typeface="Arial" pitchFamily="34" charset="0"/>
                          <a:cs typeface="Arial" pitchFamily="34" charset="0"/>
                        </a:rPr>
                        <a:t>• Violence has been connected to Xbox games since the controversy surrounding Mortal Kombat. The US and UK governments demand that warning labels on games be modified from "for everyone" to "17+ and adults only."  (Gonzales, 2010 ) .</a:t>
                      </a:r>
                    </a:p>
                  </a:txBody>
                  <a:tcPr/>
                </a:tc>
                <a:tc>
                  <a:txBody>
                    <a:bodyPr/>
                    <a:lstStyle/>
                    <a:p>
                      <a:r>
                        <a:rPr lang="en-GB" sz="1200" dirty="0">
                          <a:latin typeface="Arial" pitchFamily="34" charset="0"/>
                          <a:cs typeface="Arial" pitchFamily="34" charset="0"/>
                        </a:rPr>
                        <a:t>• Xbox sales were not significantly impacted by the economic crisis. </a:t>
                      </a:r>
                    </a:p>
                    <a:p>
                      <a:r>
                        <a:rPr lang="en-GB" sz="1200" dirty="0">
                          <a:latin typeface="Arial" pitchFamily="34" charset="0"/>
                          <a:cs typeface="Arial" pitchFamily="34" charset="0"/>
                        </a:rPr>
                        <a:t> •Xbox sales have been impacted by additional registration operations, which has given the competition an advantage.</a:t>
                      </a:r>
                    </a:p>
                  </a:txBody>
                  <a:tcPr/>
                </a:tc>
                <a:tc>
                  <a:txBody>
                    <a:bodyPr/>
                    <a:lstStyle/>
                    <a:p>
                      <a:r>
                        <a:rPr lang="en-GB" sz="1200" dirty="0">
                          <a:latin typeface="Arial" pitchFamily="34" charset="0"/>
                          <a:cs typeface="Arial" pitchFamily="34" charset="0"/>
                        </a:rPr>
                        <a:t>•The number of Xbox gamers has increased, according to Business Insight (2009), which also notes that more women are playing video games.</a:t>
                      </a:r>
                    </a:p>
                    <a:p>
                      <a:pPr>
                        <a:buFont typeface="Arial" pitchFamily="34" charset="0"/>
                        <a:buChar char="•"/>
                      </a:pPr>
                      <a:r>
                        <a:rPr lang="en-GB" sz="1200" dirty="0">
                          <a:latin typeface="Arial" pitchFamily="34" charset="0"/>
                          <a:cs typeface="Arial" pitchFamily="34" charset="0"/>
                        </a:rPr>
                        <a:t>Additionally, it has been reported that steps are being taken to decrease gaming in order to promote a healthier lifestyle. </a:t>
                      </a:r>
                    </a:p>
                  </a:txBody>
                  <a:tcPr/>
                </a:tc>
                <a:tc>
                  <a:txBody>
                    <a:bodyPr/>
                    <a:lstStyle/>
                    <a:p>
                      <a:r>
                        <a:rPr lang="en-GB" sz="1200" dirty="0">
                          <a:latin typeface="Arial" pitchFamily="34" charset="0"/>
                          <a:cs typeface="Arial" pitchFamily="34" charset="0"/>
                        </a:rPr>
                        <a:t>•The creation of Xbox comes at a high technological cost. </a:t>
                      </a:r>
                    </a:p>
                    <a:p>
                      <a:r>
                        <a:rPr lang="en-GB" sz="1200" dirty="0">
                          <a:latin typeface="Arial" pitchFamily="34" charset="0"/>
                          <a:cs typeface="Arial" pitchFamily="34" charset="0"/>
                        </a:rPr>
                        <a:t>• There is a high rate of technological diffusion in the sector.</a:t>
                      </a:r>
                    </a:p>
                    <a:p>
                      <a:r>
                        <a:rPr lang="en-GB" sz="1200" dirty="0">
                          <a:latin typeface="Arial" pitchFamily="34" charset="0"/>
                          <a:cs typeface="Arial" pitchFamily="34" charset="0"/>
                        </a:rPr>
                        <a:t> • Because of the money they make from other sales, Microsoft has been able to control expenses.</a:t>
                      </a:r>
                      <a:endParaRPr kumimoji="0" lang="en-GB" sz="1200" kern="1200" dirty="0">
                        <a:solidFill>
                          <a:schemeClr val="dk1"/>
                        </a:solidFill>
                        <a:latin typeface="Arial" pitchFamily="34" charset="0"/>
                        <a:ea typeface="+mn-ea"/>
                        <a:cs typeface="Arial" pitchFamily="34" charset="0"/>
                      </a:endParaRPr>
                    </a:p>
                  </a:txBody>
                  <a:tcPr/>
                </a:tc>
                <a:tc>
                  <a:txBody>
                    <a:bodyPr/>
                    <a:lstStyle/>
                    <a:p>
                      <a:pPr algn="l"/>
                      <a:r>
                        <a:rPr lang="en-GB" sz="1200" dirty="0">
                          <a:latin typeface="Arial" pitchFamily="34" charset="0"/>
                          <a:cs typeface="Arial" pitchFamily="34" charset="0"/>
                        </a:rPr>
                        <a:t> •The Entertainment Software Rating Board (ESRB), a consumer advocacy group, has been brought in to control video game content.</a:t>
                      </a:r>
                    </a:p>
                  </a:txBody>
                  <a:tcPr/>
                </a:tc>
                <a:tc>
                  <a:txBody>
                    <a:bodyPr/>
                    <a:lstStyle/>
                    <a:p>
                      <a:pPr>
                        <a:buFont typeface="Arial" pitchFamily="34" charset="0"/>
                        <a:buChar char="•"/>
                      </a:pPr>
                      <a:r>
                        <a:rPr lang="en-GB" sz="1200" dirty="0">
                          <a:latin typeface="Arial" pitchFamily="34" charset="0"/>
                          <a:cs typeface="Arial" pitchFamily="34" charset="0"/>
                        </a:rPr>
                        <a:t>Microsoft emphasises its environmental sustainability objectives, which include becoming carbon-negative, water-positive, and waste-free by 2030. This illustrates the company's attempts to lessen its ecological footprint and its response to the growing environmental concerns. </a:t>
                      </a:r>
                    </a:p>
                    <a:p>
                      <a:pPr>
                        <a:buFont typeface="Arial" pitchFamily="34" charset="0"/>
                        <a:buChar char="•"/>
                      </a:pPr>
                      <a:r>
                        <a:rPr lang="en-GB" sz="1200" dirty="0">
                          <a:latin typeface="Arial" pitchFamily="34" charset="0"/>
                          <a:cs typeface="Arial" pitchFamily="34" charset="0"/>
                        </a:rPr>
                        <a:t>Microsoft uses responsible AI for environmental solutions to demonstrate how AI may help combat climate change. As Microsoft attempts to employ AI to produce sustainable solutions, this illustrates the interaction between technological innovation and environmental considerations.</a:t>
                      </a:r>
                    </a:p>
                  </a:txBody>
                  <a:tcPr/>
                </a:tc>
                <a:extLst>
                  <a:ext uri="{0D108BD9-81ED-4DB2-BD59-A6C34878D82A}">
                    <a16:rowId xmlns:a16="http://schemas.microsoft.com/office/drawing/2014/main" val="10001"/>
                  </a:ext>
                </a:extLst>
              </a:tr>
            </a:tbl>
          </a:graphicData>
        </a:graphic>
      </p:graphicFrame>
      <p:graphicFrame>
        <p:nvGraphicFramePr>
          <p:cNvPr id="3" name="Table 2">
            <a:extLst>
              <a:ext uri="{FF2B5EF4-FFF2-40B4-BE49-F238E27FC236}">
                <a16:creationId xmlns:a16="http://schemas.microsoft.com/office/drawing/2014/main" id="{9DA7B9D9-89D6-6B58-3356-0C3C551173B5}"/>
              </a:ext>
            </a:extLst>
          </p:cNvPr>
          <p:cNvGraphicFramePr>
            <a:graphicFrameLocks noGrp="1"/>
          </p:cNvGraphicFramePr>
          <p:nvPr>
            <p:extLst>
              <p:ext uri="{D42A27DB-BD31-4B8C-83A1-F6EECF244321}">
                <p14:modId xmlns:p14="http://schemas.microsoft.com/office/powerpoint/2010/main" val="2373300898"/>
              </p:ext>
            </p:extLst>
          </p:nvPr>
        </p:nvGraphicFramePr>
        <p:xfrm>
          <a:off x="4068197" y="418810"/>
          <a:ext cx="4257893" cy="530492"/>
        </p:xfrm>
        <a:graphic>
          <a:graphicData uri="http://schemas.openxmlformats.org/drawingml/2006/table">
            <a:tbl>
              <a:tblPr/>
              <a:tblGrid>
                <a:gridCol w="4257893">
                  <a:extLst>
                    <a:ext uri="{9D8B030D-6E8A-4147-A177-3AD203B41FA5}">
                      <a16:colId xmlns:a16="http://schemas.microsoft.com/office/drawing/2014/main" val="3704385776"/>
                    </a:ext>
                  </a:extLst>
                </a:gridCol>
              </a:tblGrid>
              <a:tr h="530492">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230469749"/>
                  </a:ext>
                </a:extLst>
              </a:tr>
            </a:tbl>
          </a:graphicData>
        </a:graphic>
      </p:graphicFrame>
      <p:pic>
        <p:nvPicPr>
          <p:cNvPr id="5" name="Picture 4">
            <a:extLst>
              <a:ext uri="{FF2B5EF4-FFF2-40B4-BE49-F238E27FC236}">
                <a16:creationId xmlns:a16="http://schemas.microsoft.com/office/drawing/2014/main" id="{3B57D2BA-2A3E-D4E7-AC92-4A9FC6F5B481}"/>
              </a:ext>
            </a:extLst>
          </p:cNvPr>
          <p:cNvPicPr>
            <a:picLocks noChangeAspect="1"/>
          </p:cNvPicPr>
          <p:nvPr/>
        </p:nvPicPr>
        <p:blipFill>
          <a:blip r:embed="rId3"/>
          <a:stretch>
            <a:fillRect/>
          </a:stretch>
        </p:blipFill>
        <p:spPr>
          <a:xfrm>
            <a:off x="9920426" y="190237"/>
            <a:ext cx="2109399" cy="493819"/>
          </a:xfrm>
          <a:prstGeom prst="rect">
            <a:avLst/>
          </a:prstGeom>
        </p:spPr>
      </p:pic>
    </p:spTree>
    <p:extLst>
      <p:ext uri="{BB962C8B-B14F-4D97-AF65-F5344CB8AC3E}">
        <p14:creationId xmlns:p14="http://schemas.microsoft.com/office/powerpoint/2010/main" val="3670601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64A5CA9-88EF-ECF3-0BD9-D979ED9792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2CB6B2-454F-DD9C-26CA-D90E9783C386}"/>
              </a:ext>
            </a:extLst>
          </p:cNvPr>
          <p:cNvSpPr>
            <a:spLocks noGrp="1"/>
          </p:cNvSpPr>
          <p:nvPr>
            <p:ph type="title"/>
          </p:nvPr>
        </p:nvSpPr>
        <p:spPr/>
        <p:txBody>
          <a:bodyPr>
            <a:normAutofit/>
          </a:bodyPr>
          <a:lstStyle/>
          <a:p>
            <a:r>
              <a:rPr lang="en-GB" sz="4400" dirty="0">
                <a:solidFill>
                  <a:schemeClr val="tx1">
                    <a:lumMod val="95000"/>
                    <a:lumOff val="5000"/>
                  </a:schemeClr>
                </a:solidFill>
              </a:rPr>
              <a:t>Political Factors </a:t>
            </a:r>
            <a:br>
              <a:rPr lang="en-GB" sz="4400" dirty="0">
                <a:solidFill>
                  <a:schemeClr val="lt1"/>
                </a:solidFill>
              </a:rPr>
            </a:br>
            <a:endParaRPr lang="en-GB" dirty="0"/>
          </a:p>
        </p:txBody>
      </p:sp>
      <p:sp>
        <p:nvSpPr>
          <p:cNvPr id="3" name="Content Placeholder 2">
            <a:extLst>
              <a:ext uri="{FF2B5EF4-FFF2-40B4-BE49-F238E27FC236}">
                <a16:creationId xmlns:a16="http://schemas.microsoft.com/office/drawing/2014/main" id="{4EC915FD-E362-E9B4-8CDE-78A07F8E444A}"/>
              </a:ext>
            </a:extLst>
          </p:cNvPr>
          <p:cNvSpPr>
            <a:spLocks noGrp="1"/>
          </p:cNvSpPr>
          <p:nvPr>
            <p:ph idx="1"/>
          </p:nvPr>
        </p:nvSpPr>
        <p:spPr/>
        <p:txBody>
          <a:bodyPr>
            <a:normAutofit fontScale="77500" lnSpcReduction="20000"/>
          </a:bodyPr>
          <a:lstStyle/>
          <a:p>
            <a:r>
              <a:rPr lang="en-GB" b="1" dirty="0">
                <a:solidFill>
                  <a:schemeClr val="tx1">
                    <a:lumMod val="95000"/>
                    <a:lumOff val="5000"/>
                  </a:schemeClr>
                </a:solidFill>
                <a:latin typeface="Arial" pitchFamily="34" charset="0"/>
                <a:cs typeface="Arial" pitchFamily="34" charset="0"/>
              </a:rPr>
              <a:t>Government Regulations:</a:t>
            </a:r>
            <a:endParaRPr lang="en-GB" dirty="0">
              <a:solidFill>
                <a:schemeClr val="tx1">
                  <a:lumMod val="95000"/>
                  <a:lumOff val="5000"/>
                </a:schemeClr>
              </a:solidFill>
              <a:latin typeface="Arial" pitchFamily="34" charset="0"/>
              <a:cs typeface="Arial" pitchFamily="34" charset="0"/>
            </a:endParaRPr>
          </a:p>
          <a:p>
            <a:r>
              <a:rPr lang="en-GB" dirty="0">
                <a:solidFill>
                  <a:schemeClr val="tx1">
                    <a:lumMod val="95000"/>
                    <a:lumOff val="5000"/>
                  </a:schemeClr>
                </a:solidFill>
              </a:rPr>
              <a:t> </a:t>
            </a:r>
            <a:r>
              <a:rPr lang="en-GB" sz="2600" dirty="0">
                <a:solidFill>
                  <a:schemeClr val="tx1">
                    <a:lumMod val="95000"/>
                    <a:lumOff val="5000"/>
                  </a:schemeClr>
                </a:solidFill>
                <a:latin typeface="Arial" pitchFamily="34" charset="0"/>
                <a:cs typeface="Arial" pitchFamily="34" charset="0"/>
              </a:rPr>
              <a:t>Among these limitations are those related to data privacy, revenues, import-export regulations, information security, and trademark rights. distinct countries have distinct rules that Microsoft must follow in order to do business there</a:t>
            </a:r>
            <a:r>
              <a:rPr lang="en-GB" dirty="0">
                <a:solidFill>
                  <a:schemeClr val="tx1">
                    <a:lumMod val="95000"/>
                    <a:lumOff val="5000"/>
                  </a:schemeClr>
                </a:solidFill>
              </a:rPr>
              <a:t>.</a:t>
            </a:r>
            <a:endParaRPr lang="en-GB" dirty="0">
              <a:solidFill>
                <a:schemeClr val="tx1">
                  <a:lumMod val="95000"/>
                  <a:lumOff val="5000"/>
                </a:schemeClr>
              </a:solidFill>
              <a:latin typeface="Arial" pitchFamily="34" charset="0"/>
              <a:cs typeface="Arial" pitchFamily="34" charset="0"/>
            </a:endParaRPr>
          </a:p>
          <a:p>
            <a:r>
              <a:rPr lang="en-GB" b="1" dirty="0">
                <a:solidFill>
                  <a:schemeClr val="tx1">
                    <a:lumMod val="95000"/>
                    <a:lumOff val="5000"/>
                  </a:schemeClr>
                </a:solidFill>
                <a:latin typeface="Arial" pitchFamily="34" charset="0"/>
                <a:cs typeface="Arial" pitchFamily="34" charset="0"/>
              </a:rPr>
              <a:t>Political Stability:</a:t>
            </a:r>
            <a:endParaRPr lang="en-GB" dirty="0">
              <a:solidFill>
                <a:schemeClr val="tx1">
                  <a:lumMod val="95000"/>
                  <a:lumOff val="5000"/>
                </a:schemeClr>
              </a:solidFill>
              <a:latin typeface="Arial" pitchFamily="34" charset="0"/>
              <a:cs typeface="Arial" pitchFamily="34" charset="0"/>
            </a:endParaRPr>
          </a:p>
          <a:p>
            <a:r>
              <a:rPr lang="en-GB" sz="2600" dirty="0">
                <a:solidFill>
                  <a:schemeClr val="tx1">
                    <a:lumMod val="95000"/>
                    <a:lumOff val="5000"/>
                  </a:schemeClr>
                </a:solidFill>
              </a:rPr>
              <a:t> </a:t>
            </a:r>
            <a:r>
              <a:rPr lang="en-GB" sz="2600" dirty="0">
                <a:solidFill>
                  <a:schemeClr val="tx1">
                    <a:lumMod val="95000"/>
                    <a:lumOff val="5000"/>
                  </a:schemeClr>
                </a:solidFill>
                <a:latin typeface="Arial" pitchFamily="34" charset="0"/>
                <a:cs typeface="Arial" pitchFamily="34" charset="0"/>
              </a:rPr>
              <a:t>Microsoft </a:t>
            </a:r>
            <a:r>
              <a:rPr lang="en-GB" sz="2600" dirty="0" err="1">
                <a:solidFill>
                  <a:schemeClr val="tx1">
                    <a:lumMod val="95000"/>
                    <a:lumOff val="5000"/>
                  </a:schemeClr>
                </a:solidFill>
                <a:latin typeface="Arial" pitchFamily="34" charset="0"/>
                <a:cs typeface="Arial" pitchFamily="34" charset="0"/>
              </a:rPr>
              <a:t>focusses</a:t>
            </a:r>
            <a:r>
              <a:rPr lang="en-GB" sz="2600" dirty="0">
                <a:solidFill>
                  <a:schemeClr val="tx1">
                    <a:lumMod val="95000"/>
                    <a:lumOff val="5000"/>
                  </a:schemeClr>
                </a:solidFill>
                <a:latin typeface="Arial" pitchFamily="34" charset="0"/>
                <a:cs typeface="Arial" pitchFamily="34" charset="0"/>
              </a:rPr>
              <a:t> its strategic decisions about the location of its offices, data centres, and service centres on the political stability of the region. Problems with operational stability and security may arise in politically unstable regions.</a:t>
            </a:r>
          </a:p>
        </p:txBody>
      </p:sp>
      <p:graphicFrame>
        <p:nvGraphicFramePr>
          <p:cNvPr id="4" name="Table 3">
            <a:extLst>
              <a:ext uri="{FF2B5EF4-FFF2-40B4-BE49-F238E27FC236}">
                <a16:creationId xmlns:a16="http://schemas.microsoft.com/office/drawing/2014/main" id="{EFDDF59D-D64F-6CB3-4519-B048767E67A4}"/>
              </a:ext>
            </a:extLst>
          </p:cNvPr>
          <p:cNvGraphicFramePr>
            <a:graphicFrameLocks noGrp="1"/>
          </p:cNvGraphicFramePr>
          <p:nvPr>
            <p:extLst>
              <p:ext uri="{D42A27DB-BD31-4B8C-83A1-F6EECF244321}">
                <p14:modId xmlns:p14="http://schemas.microsoft.com/office/powerpoint/2010/main" val="3165233443"/>
              </p:ext>
            </p:extLst>
          </p:nvPr>
        </p:nvGraphicFramePr>
        <p:xfrm>
          <a:off x="4298407" y="940865"/>
          <a:ext cx="4530119" cy="621234"/>
        </p:xfrm>
        <a:graphic>
          <a:graphicData uri="http://schemas.openxmlformats.org/drawingml/2006/table">
            <a:tbl>
              <a:tblPr/>
              <a:tblGrid>
                <a:gridCol w="4530119">
                  <a:extLst>
                    <a:ext uri="{9D8B030D-6E8A-4147-A177-3AD203B41FA5}">
                      <a16:colId xmlns:a16="http://schemas.microsoft.com/office/drawing/2014/main" val="920688569"/>
                    </a:ext>
                  </a:extLst>
                </a:gridCol>
              </a:tblGrid>
              <a:tr h="621234">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298928979"/>
                  </a:ext>
                </a:extLst>
              </a:tr>
            </a:tbl>
          </a:graphicData>
        </a:graphic>
      </p:graphicFrame>
      <p:pic>
        <p:nvPicPr>
          <p:cNvPr id="5" name="Picture 4">
            <a:extLst>
              <a:ext uri="{FF2B5EF4-FFF2-40B4-BE49-F238E27FC236}">
                <a16:creationId xmlns:a16="http://schemas.microsoft.com/office/drawing/2014/main" id="{05D27EC4-9268-5381-1769-E1E6CC012477}"/>
              </a:ext>
            </a:extLst>
          </p:cNvPr>
          <p:cNvPicPr>
            <a:picLocks noChangeAspect="1"/>
          </p:cNvPicPr>
          <p:nvPr/>
        </p:nvPicPr>
        <p:blipFill>
          <a:blip r:embed="rId3"/>
          <a:stretch>
            <a:fillRect/>
          </a:stretch>
        </p:blipFill>
        <p:spPr>
          <a:xfrm>
            <a:off x="10011169" y="5772890"/>
            <a:ext cx="2109399" cy="493819"/>
          </a:xfrm>
          <a:prstGeom prst="rect">
            <a:avLst/>
          </a:prstGeom>
        </p:spPr>
      </p:pic>
    </p:spTree>
    <p:extLst>
      <p:ext uri="{BB962C8B-B14F-4D97-AF65-F5344CB8AC3E}">
        <p14:creationId xmlns:p14="http://schemas.microsoft.com/office/powerpoint/2010/main" val="776153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3DDC6C0-182C-F267-0726-D8CFC9FD88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716B4C-1FDC-8D65-11DE-FDF9A4F3F966}"/>
              </a:ext>
            </a:extLst>
          </p:cNvPr>
          <p:cNvSpPr>
            <a:spLocks noGrp="1"/>
          </p:cNvSpPr>
          <p:nvPr>
            <p:ph type="title"/>
          </p:nvPr>
        </p:nvSpPr>
        <p:spPr/>
        <p:txBody>
          <a:bodyPr>
            <a:normAutofit/>
          </a:bodyPr>
          <a:lstStyle/>
          <a:p>
            <a:r>
              <a:rPr lang="en-GB" sz="4400" dirty="0">
                <a:solidFill>
                  <a:schemeClr val="tx1">
                    <a:lumMod val="95000"/>
                    <a:lumOff val="5000"/>
                  </a:schemeClr>
                </a:solidFill>
              </a:rPr>
              <a:t>Economic Factors</a:t>
            </a:r>
            <a:br>
              <a:rPr lang="en-GB" sz="4400" dirty="0">
                <a:solidFill>
                  <a:schemeClr val="lt1"/>
                </a:solidFill>
              </a:rPr>
            </a:br>
            <a:endParaRPr lang="en-GB" dirty="0"/>
          </a:p>
        </p:txBody>
      </p:sp>
      <p:sp>
        <p:nvSpPr>
          <p:cNvPr id="3" name="Content Placeholder 2">
            <a:extLst>
              <a:ext uri="{FF2B5EF4-FFF2-40B4-BE49-F238E27FC236}">
                <a16:creationId xmlns:a16="http://schemas.microsoft.com/office/drawing/2014/main" id="{A2F8E9EB-05FA-241F-9254-7753F5B64625}"/>
              </a:ext>
            </a:extLst>
          </p:cNvPr>
          <p:cNvSpPr>
            <a:spLocks noGrp="1"/>
          </p:cNvSpPr>
          <p:nvPr>
            <p:ph idx="1"/>
          </p:nvPr>
        </p:nvSpPr>
        <p:spPr/>
        <p:txBody>
          <a:bodyPr>
            <a:normAutofit fontScale="92500" lnSpcReduction="20000"/>
          </a:bodyPr>
          <a:lstStyle/>
          <a:p>
            <a:pPr>
              <a:buNone/>
            </a:pPr>
            <a:r>
              <a:rPr lang="en-GB" b="1" dirty="0">
                <a:solidFill>
                  <a:schemeClr val="tx1">
                    <a:lumMod val="95000"/>
                    <a:lumOff val="5000"/>
                  </a:schemeClr>
                </a:solidFill>
                <a:latin typeface="Arial" pitchFamily="34" charset="0"/>
                <a:cs typeface="Arial" pitchFamily="34" charset="0"/>
              </a:rPr>
              <a:t>Employment Levels and Wage Rates</a:t>
            </a:r>
            <a:endParaRPr lang="en-GB" dirty="0">
              <a:solidFill>
                <a:schemeClr val="tx1">
                  <a:lumMod val="95000"/>
                  <a:lumOff val="5000"/>
                </a:schemeClr>
              </a:solidFill>
              <a:latin typeface="Arial" pitchFamily="34" charset="0"/>
              <a:cs typeface="Arial" pitchFamily="34" charset="0"/>
            </a:endParaRPr>
          </a:p>
          <a:p>
            <a:r>
              <a:rPr lang="en-GB" sz="2600" dirty="0">
                <a:solidFill>
                  <a:schemeClr val="tx1">
                    <a:lumMod val="95000"/>
                    <a:lumOff val="5000"/>
                  </a:schemeClr>
                </a:solidFill>
                <a:latin typeface="Arial" pitchFamily="34" charset="0"/>
                <a:cs typeface="Arial" pitchFamily="34" charset="0"/>
              </a:rPr>
              <a:t> Pay rates and unemployment affect costs. High employment numbers may result in higher salary rates, which could increase operating costs. </a:t>
            </a:r>
            <a:br>
              <a:rPr lang="en-GB" sz="2600" dirty="0">
                <a:solidFill>
                  <a:schemeClr val="tx1">
                    <a:lumMod val="95000"/>
                    <a:lumOff val="5000"/>
                  </a:schemeClr>
                </a:solidFill>
                <a:latin typeface="Arial" pitchFamily="34" charset="0"/>
                <a:cs typeface="Arial" pitchFamily="34" charset="0"/>
              </a:rPr>
            </a:br>
            <a:endParaRPr lang="en-GB" sz="2600" b="1" dirty="0">
              <a:solidFill>
                <a:schemeClr val="tx1">
                  <a:lumMod val="95000"/>
                  <a:lumOff val="5000"/>
                </a:schemeClr>
              </a:solidFill>
              <a:latin typeface="Arial" pitchFamily="34" charset="0"/>
              <a:cs typeface="Arial" pitchFamily="34" charset="0"/>
            </a:endParaRPr>
          </a:p>
          <a:p>
            <a:pPr>
              <a:buNone/>
            </a:pPr>
            <a:r>
              <a:rPr lang="en-GB" b="1" dirty="0">
                <a:solidFill>
                  <a:schemeClr val="tx1">
                    <a:lumMod val="95000"/>
                    <a:lumOff val="5000"/>
                  </a:schemeClr>
                </a:solidFill>
                <a:latin typeface="Arial" pitchFamily="34" charset="0"/>
                <a:cs typeface="Arial" pitchFamily="34" charset="0"/>
              </a:rPr>
              <a:t>Market Demand:</a:t>
            </a:r>
          </a:p>
          <a:p>
            <a:r>
              <a:rPr lang="en-GB" dirty="0">
                <a:solidFill>
                  <a:schemeClr val="tx1">
                    <a:lumMod val="95000"/>
                    <a:lumOff val="5000"/>
                  </a:schemeClr>
                </a:solidFill>
                <a:latin typeface="Arial" pitchFamily="34" charset="0"/>
                <a:cs typeface="Arial" pitchFamily="34" charset="0"/>
              </a:rPr>
              <a:t> Economic conditions also affect market demand. For instance, when the economy is doing well, businesses and consumers are less likely to invest money on Xbox cloud services, software, and hardware</a:t>
            </a:r>
            <a:r>
              <a:rPr lang="en-GB" dirty="0">
                <a:solidFill>
                  <a:schemeClr val="bg1">
                    <a:lumMod val="95000"/>
                  </a:schemeClr>
                </a:solidFill>
              </a:rPr>
              <a:t>.</a:t>
            </a:r>
            <a:endParaRPr lang="en-GB" dirty="0">
              <a:solidFill>
                <a:schemeClr val="bg1">
                  <a:lumMod val="95000"/>
                </a:schemeClr>
              </a:solidFill>
              <a:latin typeface="Arial" pitchFamily="34" charset="0"/>
              <a:cs typeface="Arial" pitchFamily="34" charset="0"/>
            </a:endParaRPr>
          </a:p>
        </p:txBody>
      </p:sp>
      <p:graphicFrame>
        <p:nvGraphicFramePr>
          <p:cNvPr id="4" name="Table 3">
            <a:extLst>
              <a:ext uri="{FF2B5EF4-FFF2-40B4-BE49-F238E27FC236}">
                <a16:creationId xmlns:a16="http://schemas.microsoft.com/office/drawing/2014/main" id="{7043ECD8-BE9C-8A7D-E118-4C8DB1239D89}"/>
              </a:ext>
            </a:extLst>
          </p:cNvPr>
          <p:cNvGraphicFramePr>
            <a:graphicFrameLocks noGrp="1"/>
          </p:cNvGraphicFramePr>
          <p:nvPr>
            <p:extLst>
              <p:ext uri="{D42A27DB-BD31-4B8C-83A1-F6EECF244321}">
                <p14:modId xmlns:p14="http://schemas.microsoft.com/office/powerpoint/2010/main" val="256827308"/>
              </p:ext>
            </p:extLst>
          </p:nvPr>
        </p:nvGraphicFramePr>
        <p:xfrm>
          <a:off x="4341655" y="968786"/>
          <a:ext cx="4544080" cy="670095"/>
        </p:xfrm>
        <a:graphic>
          <a:graphicData uri="http://schemas.openxmlformats.org/drawingml/2006/table">
            <a:tbl>
              <a:tblPr/>
              <a:tblGrid>
                <a:gridCol w="4544080">
                  <a:extLst>
                    <a:ext uri="{9D8B030D-6E8A-4147-A177-3AD203B41FA5}">
                      <a16:colId xmlns:a16="http://schemas.microsoft.com/office/drawing/2014/main" val="3794393702"/>
                    </a:ext>
                  </a:extLst>
                </a:gridCol>
              </a:tblGrid>
              <a:tr h="670095">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69819145"/>
                  </a:ext>
                </a:extLst>
              </a:tr>
            </a:tbl>
          </a:graphicData>
        </a:graphic>
      </p:graphicFrame>
      <p:pic>
        <p:nvPicPr>
          <p:cNvPr id="5" name="Picture 4">
            <a:extLst>
              <a:ext uri="{FF2B5EF4-FFF2-40B4-BE49-F238E27FC236}">
                <a16:creationId xmlns:a16="http://schemas.microsoft.com/office/drawing/2014/main" id="{3851E91F-66EE-51B5-984B-C508DFFFAFE3}"/>
              </a:ext>
            </a:extLst>
          </p:cNvPr>
          <p:cNvPicPr>
            <a:picLocks noChangeAspect="1"/>
          </p:cNvPicPr>
          <p:nvPr/>
        </p:nvPicPr>
        <p:blipFill>
          <a:blip r:embed="rId3"/>
          <a:stretch>
            <a:fillRect/>
          </a:stretch>
        </p:blipFill>
        <p:spPr>
          <a:xfrm>
            <a:off x="9452757" y="5925290"/>
            <a:ext cx="2109399" cy="493819"/>
          </a:xfrm>
          <a:prstGeom prst="rect">
            <a:avLst/>
          </a:prstGeom>
        </p:spPr>
      </p:pic>
    </p:spTree>
    <p:extLst>
      <p:ext uri="{BB962C8B-B14F-4D97-AF65-F5344CB8AC3E}">
        <p14:creationId xmlns:p14="http://schemas.microsoft.com/office/powerpoint/2010/main" val="3402295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AEC94DF-AFEE-9528-5C01-38FC8C61C0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0837C0-8B78-BFB4-1CC2-C04CF7926A9F}"/>
              </a:ext>
            </a:extLst>
          </p:cNvPr>
          <p:cNvSpPr>
            <a:spLocks noGrp="1"/>
          </p:cNvSpPr>
          <p:nvPr>
            <p:ph type="title"/>
          </p:nvPr>
        </p:nvSpPr>
        <p:spPr/>
        <p:txBody>
          <a:bodyPr>
            <a:normAutofit/>
          </a:bodyPr>
          <a:lstStyle/>
          <a:p>
            <a:r>
              <a:rPr lang="en-GB" sz="4400" dirty="0">
                <a:solidFill>
                  <a:schemeClr val="tx1">
                    <a:lumMod val="95000"/>
                    <a:lumOff val="5000"/>
                  </a:schemeClr>
                </a:solidFill>
              </a:rPr>
              <a:t>Social Factors </a:t>
            </a:r>
            <a:br>
              <a:rPr lang="en-GB" sz="4400" dirty="0">
                <a:solidFill>
                  <a:schemeClr val="lt1"/>
                </a:solidFill>
              </a:rPr>
            </a:br>
            <a:endParaRPr lang="en-GB" dirty="0"/>
          </a:p>
        </p:txBody>
      </p:sp>
      <p:sp>
        <p:nvSpPr>
          <p:cNvPr id="3" name="Content Placeholder 2">
            <a:extLst>
              <a:ext uri="{FF2B5EF4-FFF2-40B4-BE49-F238E27FC236}">
                <a16:creationId xmlns:a16="http://schemas.microsoft.com/office/drawing/2014/main" id="{AFEFE12A-2E45-7031-ECE5-7CCD59A80C75}"/>
              </a:ext>
            </a:extLst>
          </p:cNvPr>
          <p:cNvSpPr>
            <a:spLocks noGrp="1"/>
          </p:cNvSpPr>
          <p:nvPr>
            <p:ph idx="1"/>
          </p:nvPr>
        </p:nvSpPr>
        <p:spPr/>
        <p:txBody>
          <a:bodyPr>
            <a:normAutofit fontScale="40000" lnSpcReduction="20000"/>
          </a:bodyPr>
          <a:lstStyle/>
          <a:p>
            <a:pPr>
              <a:buNone/>
            </a:pPr>
            <a:r>
              <a:rPr lang="en-GB" sz="3800" b="1" dirty="0">
                <a:solidFill>
                  <a:schemeClr val="tx1">
                    <a:lumMod val="95000"/>
                    <a:lumOff val="5000"/>
                  </a:schemeClr>
                </a:solidFill>
              </a:rPr>
              <a:t> </a:t>
            </a:r>
            <a:r>
              <a:rPr lang="en-GB" sz="3800" b="1" dirty="0">
                <a:solidFill>
                  <a:schemeClr val="tx1">
                    <a:lumMod val="95000"/>
                    <a:lumOff val="5000"/>
                  </a:schemeClr>
                </a:solidFill>
                <a:latin typeface="Arial" pitchFamily="34" charset="0"/>
                <a:cs typeface="Arial" pitchFamily="34" charset="0"/>
              </a:rPr>
              <a:t>Changing Consumer Habits and Expectations:</a:t>
            </a:r>
            <a:endParaRPr lang="en-GB" sz="3800" dirty="0">
              <a:solidFill>
                <a:schemeClr val="tx1">
                  <a:lumMod val="95000"/>
                  <a:lumOff val="5000"/>
                </a:schemeClr>
              </a:solidFill>
              <a:latin typeface="Arial" pitchFamily="34" charset="0"/>
              <a:cs typeface="Arial" pitchFamily="34" charset="0"/>
            </a:endParaRPr>
          </a:p>
          <a:p>
            <a:r>
              <a:rPr lang="en-GB" sz="3800" dirty="0">
                <a:solidFill>
                  <a:schemeClr val="tx1">
                    <a:lumMod val="95000"/>
                    <a:lumOff val="5000"/>
                  </a:schemeClr>
                </a:solidFill>
                <a:latin typeface="Arial" pitchFamily="34" charset="0"/>
                <a:cs typeface="Arial" pitchFamily="34" charset="0"/>
              </a:rPr>
              <a:t> Changes in customer expectations and behaviour have a significant impact on Xbox's product development and services.</a:t>
            </a:r>
          </a:p>
          <a:p>
            <a:pPr>
              <a:buNone/>
            </a:pPr>
            <a:r>
              <a:rPr lang="en-GB" sz="3800" b="1" dirty="0">
                <a:solidFill>
                  <a:schemeClr val="tx1">
                    <a:lumMod val="95000"/>
                    <a:lumOff val="5000"/>
                  </a:schemeClr>
                </a:solidFill>
                <a:latin typeface="Arial" pitchFamily="34" charset="0"/>
                <a:cs typeface="Arial" pitchFamily="34" charset="0"/>
              </a:rPr>
              <a:t>Diversity and Inclusion:</a:t>
            </a:r>
            <a:endParaRPr lang="en-GB" sz="3800" dirty="0">
              <a:solidFill>
                <a:schemeClr val="tx1">
                  <a:lumMod val="95000"/>
                  <a:lumOff val="5000"/>
                </a:schemeClr>
              </a:solidFill>
              <a:latin typeface="Arial" pitchFamily="34" charset="0"/>
              <a:cs typeface="Arial" pitchFamily="34" charset="0"/>
            </a:endParaRPr>
          </a:p>
          <a:p>
            <a:r>
              <a:rPr lang="en-GB" sz="3800" dirty="0">
                <a:solidFill>
                  <a:schemeClr val="tx1">
                    <a:lumMod val="95000"/>
                    <a:lumOff val="5000"/>
                  </a:schemeClr>
                </a:solidFill>
                <a:latin typeface="Arial" pitchFamily="34" charset="0"/>
                <a:cs typeface="Arial" pitchFamily="34" charset="0"/>
              </a:rPr>
              <a:t> Given the global scope of its operations, Xbox needs to appreciate and value the diversity of its workforce. Resolving cultural, social, and ethnic segments affects employee happiness, innovation, and company reputation</a:t>
            </a:r>
            <a:r>
              <a:rPr lang="en-GB" sz="3800" dirty="0">
                <a:solidFill>
                  <a:schemeClr val="tx1">
                    <a:lumMod val="95000"/>
                    <a:lumOff val="5000"/>
                  </a:schemeClr>
                </a:solidFill>
              </a:rPr>
              <a:t>.</a:t>
            </a:r>
          </a:p>
          <a:p>
            <a:pPr>
              <a:buNone/>
            </a:pPr>
            <a:r>
              <a:rPr lang="en-GB" sz="3800" b="1" dirty="0">
                <a:solidFill>
                  <a:schemeClr val="tx1">
                    <a:lumMod val="95000"/>
                    <a:lumOff val="5000"/>
                  </a:schemeClr>
                </a:solidFill>
                <a:latin typeface="Arial" pitchFamily="34" charset="0"/>
                <a:cs typeface="Arial" pitchFamily="34" charset="0"/>
              </a:rPr>
              <a:t>Demographic Shifts:</a:t>
            </a:r>
            <a:endParaRPr lang="en-GB" sz="3800" dirty="0">
              <a:solidFill>
                <a:schemeClr val="tx1">
                  <a:lumMod val="95000"/>
                  <a:lumOff val="5000"/>
                </a:schemeClr>
              </a:solidFill>
              <a:latin typeface="Arial" pitchFamily="34" charset="0"/>
              <a:cs typeface="Arial" pitchFamily="34" charset="0"/>
            </a:endParaRPr>
          </a:p>
          <a:p>
            <a:r>
              <a:rPr lang="en-GB" sz="3800" dirty="0">
                <a:solidFill>
                  <a:schemeClr val="tx1">
                    <a:lumMod val="95000"/>
                    <a:lumOff val="5000"/>
                  </a:schemeClr>
                </a:solidFill>
                <a:latin typeface="Arial" pitchFamily="34" charset="0"/>
                <a:cs typeface="Arial" pitchFamily="34" charset="0"/>
              </a:rPr>
              <a:t> Variations in population demographics, such as changes in modernisation and age distribution, may have an effect on the size and demand for Xbox's products and services. </a:t>
            </a:r>
            <a:br>
              <a:rPr lang="en-GB" sz="3800" dirty="0">
                <a:solidFill>
                  <a:schemeClr val="tx1">
                    <a:lumMod val="95000"/>
                    <a:lumOff val="5000"/>
                  </a:schemeClr>
                </a:solidFill>
                <a:latin typeface="Arial" pitchFamily="34" charset="0"/>
                <a:cs typeface="Arial" pitchFamily="34" charset="0"/>
              </a:rPr>
            </a:br>
            <a:endParaRPr lang="en-GB" sz="3800" b="1" dirty="0">
              <a:solidFill>
                <a:schemeClr val="tx1">
                  <a:lumMod val="95000"/>
                  <a:lumOff val="5000"/>
                </a:schemeClr>
              </a:solidFill>
              <a:latin typeface="Arial" pitchFamily="34" charset="0"/>
              <a:cs typeface="Arial" pitchFamily="34" charset="0"/>
            </a:endParaRPr>
          </a:p>
          <a:p>
            <a:endParaRPr lang="en-GB" dirty="0"/>
          </a:p>
        </p:txBody>
      </p:sp>
      <p:graphicFrame>
        <p:nvGraphicFramePr>
          <p:cNvPr id="4" name="Table 3">
            <a:extLst>
              <a:ext uri="{FF2B5EF4-FFF2-40B4-BE49-F238E27FC236}">
                <a16:creationId xmlns:a16="http://schemas.microsoft.com/office/drawing/2014/main" id="{05E14119-2E1F-3CDE-6307-F59F747500C5}"/>
              </a:ext>
            </a:extLst>
          </p:cNvPr>
          <p:cNvGraphicFramePr>
            <a:graphicFrameLocks noGrp="1"/>
          </p:cNvGraphicFramePr>
          <p:nvPr>
            <p:extLst>
              <p:ext uri="{D42A27DB-BD31-4B8C-83A1-F6EECF244321}">
                <p14:modId xmlns:p14="http://schemas.microsoft.com/office/powerpoint/2010/main" val="2976345723"/>
              </p:ext>
            </p:extLst>
          </p:nvPr>
        </p:nvGraphicFramePr>
        <p:xfrm>
          <a:off x="4668356" y="968786"/>
          <a:ext cx="3650620" cy="593313"/>
        </p:xfrm>
        <a:graphic>
          <a:graphicData uri="http://schemas.openxmlformats.org/drawingml/2006/table">
            <a:tbl>
              <a:tblPr/>
              <a:tblGrid>
                <a:gridCol w="3650620">
                  <a:extLst>
                    <a:ext uri="{9D8B030D-6E8A-4147-A177-3AD203B41FA5}">
                      <a16:colId xmlns:a16="http://schemas.microsoft.com/office/drawing/2014/main" val="944848005"/>
                    </a:ext>
                  </a:extLst>
                </a:gridCol>
              </a:tblGrid>
              <a:tr h="593313">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98824703"/>
                  </a:ext>
                </a:extLst>
              </a:tr>
            </a:tbl>
          </a:graphicData>
        </a:graphic>
      </p:graphicFrame>
      <p:pic>
        <p:nvPicPr>
          <p:cNvPr id="5" name="Picture 4">
            <a:extLst>
              <a:ext uri="{FF2B5EF4-FFF2-40B4-BE49-F238E27FC236}">
                <a16:creationId xmlns:a16="http://schemas.microsoft.com/office/drawing/2014/main" id="{6D9145BB-690E-B1BD-94A6-58230AE06840}"/>
              </a:ext>
            </a:extLst>
          </p:cNvPr>
          <p:cNvPicPr>
            <a:picLocks noChangeAspect="1"/>
          </p:cNvPicPr>
          <p:nvPr/>
        </p:nvPicPr>
        <p:blipFill>
          <a:blip r:embed="rId3"/>
          <a:stretch>
            <a:fillRect/>
          </a:stretch>
        </p:blipFill>
        <p:spPr>
          <a:xfrm>
            <a:off x="9117710" y="5772890"/>
            <a:ext cx="2109399" cy="493819"/>
          </a:xfrm>
          <a:prstGeom prst="rect">
            <a:avLst/>
          </a:prstGeom>
        </p:spPr>
      </p:pic>
    </p:spTree>
    <p:extLst>
      <p:ext uri="{BB962C8B-B14F-4D97-AF65-F5344CB8AC3E}">
        <p14:creationId xmlns:p14="http://schemas.microsoft.com/office/powerpoint/2010/main" val="1780830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79353F8-608D-17B5-C9C0-7114F96983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DAB3C-BD60-305F-6724-02731A1470E5}"/>
              </a:ext>
            </a:extLst>
          </p:cNvPr>
          <p:cNvSpPr>
            <a:spLocks noGrp="1"/>
          </p:cNvSpPr>
          <p:nvPr>
            <p:ph type="title"/>
          </p:nvPr>
        </p:nvSpPr>
        <p:spPr>
          <a:xfrm>
            <a:off x="1595994" y="228600"/>
            <a:ext cx="10018713" cy="1752599"/>
          </a:xfrm>
        </p:spPr>
        <p:txBody>
          <a:bodyPr>
            <a:normAutofit/>
          </a:bodyPr>
          <a:lstStyle/>
          <a:p>
            <a:r>
              <a:rPr lang="en-GB" sz="4400" dirty="0">
                <a:solidFill>
                  <a:schemeClr val="tx1">
                    <a:lumMod val="95000"/>
                    <a:lumOff val="5000"/>
                  </a:schemeClr>
                </a:solidFill>
              </a:rPr>
              <a:t>Technological Factors</a:t>
            </a:r>
            <a:br>
              <a:rPr lang="en-GB" sz="4400" dirty="0">
                <a:solidFill>
                  <a:schemeClr val="lt1"/>
                </a:solidFill>
              </a:rPr>
            </a:br>
            <a:endParaRPr lang="en-GB" dirty="0"/>
          </a:p>
        </p:txBody>
      </p:sp>
      <p:sp>
        <p:nvSpPr>
          <p:cNvPr id="3" name="Content Placeholder 2">
            <a:extLst>
              <a:ext uri="{FF2B5EF4-FFF2-40B4-BE49-F238E27FC236}">
                <a16:creationId xmlns:a16="http://schemas.microsoft.com/office/drawing/2014/main" id="{4999BDFF-F2AB-FA7A-E823-3E2A9CFA2CB6}"/>
              </a:ext>
            </a:extLst>
          </p:cNvPr>
          <p:cNvSpPr>
            <a:spLocks noGrp="1"/>
          </p:cNvSpPr>
          <p:nvPr>
            <p:ph idx="1"/>
          </p:nvPr>
        </p:nvSpPr>
        <p:spPr>
          <a:xfrm>
            <a:off x="1595994" y="1725842"/>
            <a:ext cx="8229600" cy="5029200"/>
          </a:xfrm>
        </p:spPr>
        <p:txBody>
          <a:bodyPr>
            <a:noAutofit/>
          </a:bodyPr>
          <a:lstStyle/>
          <a:p>
            <a:pPr>
              <a:buNone/>
            </a:pPr>
            <a:r>
              <a:rPr lang="en-GB" sz="1800" b="1" dirty="0">
                <a:solidFill>
                  <a:schemeClr val="tx1">
                    <a:lumMod val="95000"/>
                    <a:lumOff val="5000"/>
                  </a:schemeClr>
                </a:solidFill>
                <a:latin typeface="Arial" pitchFamily="34" charset="0"/>
                <a:cs typeface="Arial" pitchFamily="34" charset="0"/>
              </a:rPr>
              <a:t>Protection of Patents and Intellectual Property Rights:</a:t>
            </a:r>
          </a:p>
          <a:p>
            <a:pPr marL="0" indent="0">
              <a:spcBef>
                <a:spcPts val="0"/>
              </a:spcBef>
              <a:buClrTx/>
              <a:buSzTx/>
              <a:defRPr/>
            </a:pPr>
            <a:r>
              <a:rPr lang="en-GB" sz="1800" dirty="0">
                <a:solidFill>
                  <a:schemeClr val="tx1">
                    <a:lumMod val="95000"/>
                    <a:lumOff val="5000"/>
                  </a:schemeClr>
                </a:solidFill>
              </a:rPr>
              <a:t> </a:t>
            </a:r>
            <a:r>
              <a:rPr lang="en-GB" sz="1800" dirty="0">
                <a:solidFill>
                  <a:schemeClr val="tx1">
                    <a:lumMod val="95000"/>
                    <a:lumOff val="5000"/>
                  </a:schemeClr>
                </a:solidFill>
                <a:latin typeface="Arial" pitchFamily="34" charset="0"/>
                <a:cs typeface="Arial" pitchFamily="34" charset="0"/>
              </a:rPr>
              <a:t>Before entering new markets, Xbox players should think about the atmosphere surrounding intellectual property rights. </a:t>
            </a:r>
            <a:br>
              <a:rPr lang="en-GB" sz="1800" dirty="0">
                <a:solidFill>
                  <a:schemeClr val="tx1">
                    <a:lumMod val="95000"/>
                    <a:lumOff val="5000"/>
                  </a:schemeClr>
                </a:solidFill>
                <a:latin typeface="Arial" pitchFamily="34" charset="0"/>
                <a:cs typeface="Arial" pitchFamily="34" charset="0"/>
              </a:rPr>
            </a:br>
            <a:br>
              <a:rPr lang="en-GB" sz="1800" dirty="0">
                <a:solidFill>
                  <a:schemeClr val="tx1">
                    <a:lumMod val="95000"/>
                    <a:lumOff val="5000"/>
                  </a:schemeClr>
                </a:solidFill>
                <a:latin typeface="Arial" pitchFamily="34" charset="0"/>
                <a:cs typeface="Arial" pitchFamily="34" charset="0"/>
              </a:rPr>
            </a:br>
            <a:r>
              <a:rPr lang="en-GB" sz="1800" dirty="0">
                <a:solidFill>
                  <a:schemeClr val="tx1">
                    <a:lumMod val="95000"/>
                    <a:lumOff val="5000"/>
                  </a:schemeClr>
                </a:solidFill>
                <a:latin typeface="Arial" pitchFamily="34" charset="0"/>
                <a:cs typeface="Arial" pitchFamily="34" charset="0"/>
              </a:rPr>
              <a:t> To avoid shakedowns and IPR thefts, Xbox users should closely study the policies and practices surrounding the licensing of IPRs and other digital assets.</a:t>
            </a:r>
            <a:endParaRPr lang="en-GB" sz="1800" b="1" dirty="0">
              <a:solidFill>
                <a:schemeClr val="tx1">
                  <a:lumMod val="95000"/>
                  <a:lumOff val="5000"/>
                </a:schemeClr>
              </a:solidFill>
              <a:latin typeface="Arial" pitchFamily="34" charset="0"/>
              <a:cs typeface="Arial" pitchFamily="34" charset="0"/>
            </a:endParaRPr>
          </a:p>
          <a:p>
            <a:pPr marL="0" indent="0">
              <a:spcBef>
                <a:spcPts val="0"/>
              </a:spcBef>
              <a:buClrTx/>
              <a:buSzTx/>
              <a:buNone/>
              <a:defRPr/>
            </a:pPr>
            <a:r>
              <a:rPr lang="en-GB" sz="1800" b="1" dirty="0">
                <a:solidFill>
                  <a:schemeClr val="tx1">
                    <a:lumMod val="95000"/>
                    <a:lumOff val="5000"/>
                  </a:schemeClr>
                </a:solidFill>
                <a:latin typeface="Arial" pitchFamily="34" charset="0"/>
                <a:cs typeface="Arial" pitchFamily="34" charset="0"/>
              </a:rPr>
              <a:t>Supply Chain Partner Empowerment: </a:t>
            </a:r>
          </a:p>
          <a:p>
            <a:r>
              <a:rPr lang="en-GB" sz="1800" dirty="0">
                <a:solidFill>
                  <a:schemeClr val="tx1">
                    <a:lumMod val="95000"/>
                    <a:lumOff val="5000"/>
                  </a:schemeClr>
                </a:solidFill>
                <a:latin typeface="Arial" pitchFamily="34" charset="0"/>
                <a:cs typeface="Arial" pitchFamily="34" charset="0"/>
              </a:rPr>
              <a:t>Xbox players are interested in how supply chain partners could benefit from technology. This can help Xbox gamers increase the transparency and flexibility of their supply chain. </a:t>
            </a:r>
            <a:br>
              <a:rPr lang="en-GB" sz="1800" dirty="0">
                <a:solidFill>
                  <a:schemeClr val="tx1">
                    <a:lumMod val="95000"/>
                    <a:lumOff val="5000"/>
                  </a:schemeClr>
                </a:solidFill>
                <a:latin typeface="Arial" pitchFamily="34" charset="0"/>
                <a:cs typeface="Arial" pitchFamily="34" charset="0"/>
              </a:rPr>
            </a:br>
            <a:endParaRPr lang="en-GB" sz="1800" dirty="0">
              <a:solidFill>
                <a:schemeClr val="tx1">
                  <a:lumMod val="95000"/>
                  <a:lumOff val="5000"/>
                </a:schemeClr>
              </a:solidFill>
              <a:latin typeface="Arial" pitchFamily="34" charset="0"/>
              <a:cs typeface="Arial" pitchFamily="34" charset="0"/>
            </a:endParaRPr>
          </a:p>
        </p:txBody>
      </p:sp>
      <p:graphicFrame>
        <p:nvGraphicFramePr>
          <p:cNvPr id="4" name="Table 3">
            <a:extLst>
              <a:ext uri="{FF2B5EF4-FFF2-40B4-BE49-F238E27FC236}">
                <a16:creationId xmlns:a16="http://schemas.microsoft.com/office/drawing/2014/main" id="{33F48148-C77E-6490-2558-A3542CFF25DE}"/>
              </a:ext>
            </a:extLst>
          </p:cNvPr>
          <p:cNvGraphicFramePr>
            <a:graphicFrameLocks noGrp="1"/>
          </p:cNvGraphicFramePr>
          <p:nvPr>
            <p:extLst>
              <p:ext uri="{D42A27DB-BD31-4B8C-83A1-F6EECF244321}">
                <p14:modId xmlns:p14="http://schemas.microsoft.com/office/powerpoint/2010/main" val="1223501064"/>
              </p:ext>
            </p:extLst>
          </p:nvPr>
        </p:nvGraphicFramePr>
        <p:xfrm>
          <a:off x="3971707" y="495591"/>
          <a:ext cx="5486400" cy="684055"/>
        </p:xfrm>
        <a:graphic>
          <a:graphicData uri="http://schemas.openxmlformats.org/drawingml/2006/table">
            <a:tbl>
              <a:tblPr/>
              <a:tblGrid>
                <a:gridCol w="5486400">
                  <a:extLst>
                    <a:ext uri="{9D8B030D-6E8A-4147-A177-3AD203B41FA5}">
                      <a16:colId xmlns:a16="http://schemas.microsoft.com/office/drawing/2014/main" val="2699145102"/>
                    </a:ext>
                  </a:extLst>
                </a:gridCol>
              </a:tblGrid>
              <a:tr h="684055">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63006323"/>
                  </a:ext>
                </a:extLst>
              </a:tr>
            </a:tbl>
          </a:graphicData>
        </a:graphic>
      </p:graphicFrame>
      <p:pic>
        <p:nvPicPr>
          <p:cNvPr id="5" name="Picture 4">
            <a:extLst>
              <a:ext uri="{FF2B5EF4-FFF2-40B4-BE49-F238E27FC236}">
                <a16:creationId xmlns:a16="http://schemas.microsoft.com/office/drawing/2014/main" id="{785B472D-F2F5-4B28-CF1D-B336A8DF0A30}"/>
              </a:ext>
            </a:extLst>
          </p:cNvPr>
          <p:cNvPicPr>
            <a:picLocks noChangeAspect="1"/>
          </p:cNvPicPr>
          <p:nvPr/>
        </p:nvPicPr>
        <p:blipFill>
          <a:blip r:embed="rId3"/>
          <a:stretch>
            <a:fillRect/>
          </a:stretch>
        </p:blipFill>
        <p:spPr>
          <a:xfrm>
            <a:off x="9047907" y="5868590"/>
            <a:ext cx="2109399" cy="493819"/>
          </a:xfrm>
          <a:prstGeom prst="rect">
            <a:avLst/>
          </a:prstGeom>
        </p:spPr>
      </p:pic>
    </p:spTree>
    <p:extLst>
      <p:ext uri="{BB962C8B-B14F-4D97-AF65-F5344CB8AC3E}">
        <p14:creationId xmlns:p14="http://schemas.microsoft.com/office/powerpoint/2010/main" val="39719087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CAA227F-9375-ED48-0061-2FF825D955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58FC5C-9E11-CC2F-CEF2-51B3D96D05AC}"/>
              </a:ext>
            </a:extLst>
          </p:cNvPr>
          <p:cNvSpPr>
            <a:spLocks noGrp="1"/>
          </p:cNvSpPr>
          <p:nvPr>
            <p:ph type="title"/>
          </p:nvPr>
        </p:nvSpPr>
        <p:spPr/>
        <p:txBody>
          <a:bodyPr>
            <a:normAutofit/>
          </a:bodyPr>
          <a:lstStyle/>
          <a:p>
            <a:r>
              <a:rPr lang="en-GB" sz="4400" dirty="0">
                <a:solidFill>
                  <a:schemeClr val="tx1">
                    <a:lumMod val="95000"/>
                    <a:lumOff val="5000"/>
                  </a:schemeClr>
                </a:solidFill>
              </a:rPr>
              <a:t>Legal Factors</a:t>
            </a:r>
            <a:br>
              <a:rPr lang="en-GB" sz="4400" dirty="0">
                <a:solidFill>
                  <a:schemeClr val="lt1"/>
                </a:solidFill>
              </a:rPr>
            </a:br>
            <a:endParaRPr lang="en-GB" dirty="0"/>
          </a:p>
        </p:txBody>
      </p:sp>
      <p:sp>
        <p:nvSpPr>
          <p:cNvPr id="3" name="Content Placeholder 2">
            <a:extLst>
              <a:ext uri="{FF2B5EF4-FFF2-40B4-BE49-F238E27FC236}">
                <a16:creationId xmlns:a16="http://schemas.microsoft.com/office/drawing/2014/main" id="{C83AC4EA-D98B-E5F3-1C4D-83EC784681C0}"/>
              </a:ext>
            </a:extLst>
          </p:cNvPr>
          <p:cNvSpPr>
            <a:spLocks noGrp="1"/>
          </p:cNvSpPr>
          <p:nvPr>
            <p:ph idx="1"/>
          </p:nvPr>
        </p:nvSpPr>
        <p:spPr/>
        <p:txBody>
          <a:bodyPr>
            <a:noAutofit/>
          </a:bodyPr>
          <a:lstStyle/>
          <a:p>
            <a:pPr>
              <a:buNone/>
            </a:pPr>
            <a:r>
              <a:rPr lang="en-GB" sz="2000" b="1" dirty="0">
                <a:solidFill>
                  <a:schemeClr val="tx1">
                    <a:lumMod val="95000"/>
                    <a:lumOff val="5000"/>
                  </a:schemeClr>
                </a:solidFill>
                <a:latin typeface="Arial" pitchFamily="34" charset="0"/>
                <a:cs typeface="Arial" pitchFamily="34" charset="0"/>
              </a:rPr>
              <a:t>Cyber security Laws and Regulations:</a:t>
            </a:r>
            <a:r>
              <a:rPr lang="en-GB" sz="2000" dirty="0">
                <a:solidFill>
                  <a:schemeClr val="tx1">
                    <a:lumMod val="95000"/>
                    <a:lumOff val="5000"/>
                  </a:schemeClr>
                </a:solidFill>
                <a:latin typeface="Arial" pitchFamily="34" charset="0"/>
                <a:cs typeface="Arial" pitchFamily="34" charset="0"/>
              </a:rPr>
              <a:t> </a:t>
            </a:r>
          </a:p>
          <a:p>
            <a:r>
              <a:rPr lang="en-GB" sz="2000" dirty="0">
                <a:solidFill>
                  <a:schemeClr val="tx1">
                    <a:lumMod val="95000"/>
                    <a:lumOff val="5000"/>
                  </a:schemeClr>
                </a:solidFill>
                <a:latin typeface="Arial" pitchFamily="34" charset="0"/>
                <a:cs typeface="Arial" pitchFamily="34" charset="0"/>
              </a:rPr>
              <a:t> Xbox has to comply by certain cyber security laws and regulations that outline data security methods and how to handle cyber security incidents. </a:t>
            </a:r>
          </a:p>
          <a:p>
            <a:pPr>
              <a:buNone/>
            </a:pPr>
            <a:r>
              <a:rPr lang="en-GB" sz="2000" b="1" dirty="0" err="1">
                <a:solidFill>
                  <a:schemeClr val="tx1">
                    <a:lumMod val="95000"/>
                    <a:lumOff val="5000"/>
                  </a:schemeClr>
                </a:solidFill>
                <a:latin typeface="Arial" pitchFamily="34" charset="0"/>
                <a:cs typeface="Arial" pitchFamily="34" charset="0"/>
              </a:rPr>
              <a:t>Labor</a:t>
            </a:r>
            <a:r>
              <a:rPr lang="en-GB" sz="2000" b="1" dirty="0">
                <a:solidFill>
                  <a:schemeClr val="tx1">
                    <a:lumMod val="95000"/>
                    <a:lumOff val="5000"/>
                  </a:schemeClr>
                </a:solidFill>
                <a:latin typeface="Arial" pitchFamily="34" charset="0"/>
                <a:cs typeface="Arial" pitchFamily="34" charset="0"/>
              </a:rPr>
              <a:t> and Employment Laws:</a:t>
            </a:r>
            <a:r>
              <a:rPr lang="en-GB" sz="2000" dirty="0">
                <a:solidFill>
                  <a:schemeClr val="tx1">
                    <a:lumMod val="95000"/>
                    <a:lumOff val="5000"/>
                  </a:schemeClr>
                </a:solidFill>
                <a:latin typeface="Arial" pitchFamily="34" charset="0"/>
                <a:cs typeface="Arial" pitchFamily="34" charset="0"/>
              </a:rPr>
              <a:t> </a:t>
            </a:r>
          </a:p>
          <a:p>
            <a:r>
              <a:rPr lang="en-GB" sz="2000" dirty="0">
                <a:solidFill>
                  <a:schemeClr val="tx1">
                    <a:lumMod val="95000"/>
                    <a:lumOff val="5000"/>
                  </a:schemeClr>
                </a:solidFill>
                <a:latin typeface="Arial" pitchFamily="34" charset="0"/>
                <a:cs typeface="Arial" pitchFamily="34" charset="0"/>
              </a:rPr>
              <a:t> The rules cover minimum wage, extra hours, workplace safety, and anti-discrimination. XBOX must adhere to these rules in every nation where it has employees.</a:t>
            </a:r>
          </a:p>
          <a:p>
            <a:pPr>
              <a:buNone/>
            </a:pPr>
            <a:r>
              <a:rPr lang="en-GB" sz="2000" b="1" dirty="0">
                <a:solidFill>
                  <a:schemeClr val="tx1">
                    <a:lumMod val="95000"/>
                    <a:lumOff val="5000"/>
                  </a:schemeClr>
                </a:solidFill>
                <a:latin typeface="Arial" pitchFamily="34" charset="0"/>
                <a:cs typeface="Arial" pitchFamily="34" charset="0"/>
              </a:rPr>
              <a:t>Tax Laws:</a:t>
            </a:r>
            <a:r>
              <a:rPr lang="en-GB" sz="2000" dirty="0">
                <a:solidFill>
                  <a:schemeClr val="tx1">
                    <a:lumMod val="95000"/>
                    <a:lumOff val="5000"/>
                  </a:schemeClr>
                </a:solidFill>
                <a:latin typeface="Arial" pitchFamily="34" charset="0"/>
                <a:cs typeface="Arial" pitchFamily="34" charset="0"/>
              </a:rPr>
              <a:t> </a:t>
            </a:r>
          </a:p>
          <a:p>
            <a:r>
              <a:rPr lang="en-GB" sz="2000" dirty="0">
                <a:solidFill>
                  <a:schemeClr val="tx1">
                    <a:lumMod val="95000"/>
                    <a:lumOff val="5000"/>
                  </a:schemeClr>
                </a:solidFill>
                <a:latin typeface="Arial" pitchFamily="34" charset="0"/>
                <a:cs typeface="Arial" pitchFamily="34" charset="0"/>
              </a:rPr>
              <a:t> Tax laws have an effect on Xbox's profitability. Changes in corporate tax rates or laws may have an effect on the company's financial performance, especially in countries where the business operates extensively. </a:t>
            </a:r>
            <a:br>
              <a:rPr lang="en-GB" sz="2000" dirty="0">
                <a:solidFill>
                  <a:schemeClr val="tx1">
                    <a:lumMod val="95000"/>
                    <a:lumOff val="5000"/>
                  </a:schemeClr>
                </a:solidFill>
                <a:latin typeface="Arial" pitchFamily="34" charset="0"/>
                <a:cs typeface="Arial" pitchFamily="34" charset="0"/>
              </a:rPr>
            </a:br>
            <a:endParaRPr lang="en-GB" sz="2000" dirty="0">
              <a:solidFill>
                <a:schemeClr val="tx1">
                  <a:lumMod val="95000"/>
                  <a:lumOff val="5000"/>
                </a:schemeClr>
              </a:solidFill>
              <a:latin typeface="Arial" pitchFamily="34" charset="0"/>
              <a:cs typeface="Arial" pitchFamily="34" charset="0"/>
            </a:endParaRPr>
          </a:p>
        </p:txBody>
      </p:sp>
      <p:graphicFrame>
        <p:nvGraphicFramePr>
          <p:cNvPr id="4" name="Table 3">
            <a:extLst>
              <a:ext uri="{FF2B5EF4-FFF2-40B4-BE49-F238E27FC236}">
                <a16:creationId xmlns:a16="http://schemas.microsoft.com/office/drawing/2014/main" id="{0E223F9C-AB06-3A0A-BD8F-D69789D377B2}"/>
              </a:ext>
            </a:extLst>
          </p:cNvPr>
          <p:cNvGraphicFramePr>
            <a:graphicFrameLocks noGrp="1"/>
          </p:cNvGraphicFramePr>
          <p:nvPr>
            <p:extLst>
              <p:ext uri="{D42A27DB-BD31-4B8C-83A1-F6EECF244321}">
                <p14:modId xmlns:p14="http://schemas.microsoft.com/office/powerpoint/2010/main" val="4274835896"/>
              </p:ext>
            </p:extLst>
          </p:nvPr>
        </p:nvGraphicFramePr>
        <p:xfrm>
          <a:off x="4773058" y="954826"/>
          <a:ext cx="3441215" cy="699470"/>
        </p:xfrm>
        <a:graphic>
          <a:graphicData uri="http://schemas.openxmlformats.org/drawingml/2006/table">
            <a:tbl>
              <a:tblPr/>
              <a:tblGrid>
                <a:gridCol w="3441215">
                  <a:extLst>
                    <a:ext uri="{9D8B030D-6E8A-4147-A177-3AD203B41FA5}">
                      <a16:colId xmlns:a16="http://schemas.microsoft.com/office/drawing/2014/main" val="980995784"/>
                    </a:ext>
                  </a:extLst>
                </a:gridCol>
              </a:tblGrid>
              <a:tr h="699470">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96751775"/>
                  </a:ext>
                </a:extLst>
              </a:tr>
            </a:tbl>
          </a:graphicData>
        </a:graphic>
      </p:graphicFrame>
      <p:pic>
        <p:nvPicPr>
          <p:cNvPr id="5" name="Picture 4">
            <a:extLst>
              <a:ext uri="{FF2B5EF4-FFF2-40B4-BE49-F238E27FC236}">
                <a16:creationId xmlns:a16="http://schemas.microsoft.com/office/drawing/2014/main" id="{6EE941BC-F676-8525-AA72-0ED807441985}"/>
              </a:ext>
            </a:extLst>
          </p:cNvPr>
          <p:cNvPicPr>
            <a:picLocks noChangeAspect="1"/>
          </p:cNvPicPr>
          <p:nvPr/>
        </p:nvPicPr>
        <p:blipFill>
          <a:blip r:embed="rId3"/>
          <a:stretch>
            <a:fillRect/>
          </a:stretch>
        </p:blipFill>
        <p:spPr>
          <a:xfrm>
            <a:off x="9033947" y="6092814"/>
            <a:ext cx="2109399" cy="493819"/>
          </a:xfrm>
          <a:prstGeom prst="rect">
            <a:avLst/>
          </a:prstGeom>
        </p:spPr>
      </p:pic>
    </p:spTree>
    <p:extLst>
      <p:ext uri="{BB962C8B-B14F-4D97-AF65-F5344CB8AC3E}">
        <p14:creationId xmlns:p14="http://schemas.microsoft.com/office/powerpoint/2010/main" val="2100182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A72103D-8FFE-DA45-1B33-613869011A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CD2F6-B0F9-3C48-3BFE-51D4E16331F1}"/>
              </a:ext>
            </a:extLst>
          </p:cNvPr>
          <p:cNvSpPr>
            <a:spLocks noGrp="1"/>
          </p:cNvSpPr>
          <p:nvPr>
            <p:ph type="title"/>
          </p:nvPr>
        </p:nvSpPr>
        <p:spPr/>
        <p:txBody>
          <a:bodyPr>
            <a:normAutofit fontScale="90000"/>
          </a:bodyPr>
          <a:lstStyle/>
          <a:p>
            <a:pPr>
              <a:spcBef>
                <a:spcPts val="0"/>
              </a:spcBef>
              <a:defRPr/>
            </a:pPr>
            <a:r>
              <a:rPr lang="en-GB" sz="3600" dirty="0">
                <a:solidFill>
                  <a:schemeClr val="tx1">
                    <a:lumMod val="95000"/>
                    <a:lumOff val="5000"/>
                  </a:schemeClr>
                </a:solidFill>
              </a:rPr>
              <a:t>Ecological/Environmental Factors</a:t>
            </a:r>
            <a:br>
              <a:rPr lang="en-GB" sz="4400" dirty="0">
                <a:solidFill>
                  <a:schemeClr val="tx1">
                    <a:lumMod val="95000"/>
                    <a:lumOff val="5000"/>
                  </a:schemeClr>
                </a:solidFill>
              </a:rPr>
            </a:b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8BF660E2-161D-EA49-742D-38B2A3952440}"/>
              </a:ext>
            </a:extLst>
          </p:cNvPr>
          <p:cNvSpPr>
            <a:spLocks noGrp="1"/>
          </p:cNvSpPr>
          <p:nvPr>
            <p:ph idx="1"/>
          </p:nvPr>
        </p:nvSpPr>
        <p:spPr/>
        <p:txBody>
          <a:bodyPr>
            <a:normAutofit fontScale="77500" lnSpcReduction="20000"/>
          </a:bodyPr>
          <a:lstStyle/>
          <a:p>
            <a:pPr>
              <a:buNone/>
            </a:pPr>
            <a:r>
              <a:rPr lang="en-GB" b="1" dirty="0">
                <a:solidFill>
                  <a:schemeClr val="tx1">
                    <a:lumMod val="95000"/>
                    <a:lumOff val="5000"/>
                  </a:schemeClr>
                </a:solidFill>
                <a:latin typeface="Arial" pitchFamily="34" charset="0"/>
                <a:cs typeface="Arial" pitchFamily="34" charset="0"/>
              </a:rPr>
              <a:t>Energy Use and Efficiency:</a:t>
            </a:r>
            <a:endParaRPr lang="en-GB" dirty="0">
              <a:solidFill>
                <a:schemeClr val="tx1">
                  <a:lumMod val="95000"/>
                  <a:lumOff val="5000"/>
                </a:schemeClr>
              </a:solidFill>
              <a:latin typeface="Arial" pitchFamily="34" charset="0"/>
              <a:cs typeface="Arial" pitchFamily="34" charset="0"/>
            </a:endParaRPr>
          </a:p>
          <a:p>
            <a:r>
              <a:rPr lang="en-GB" dirty="0">
                <a:solidFill>
                  <a:schemeClr val="tx1">
                    <a:lumMod val="95000"/>
                    <a:lumOff val="5000"/>
                  </a:schemeClr>
                </a:solidFill>
                <a:latin typeface="Arial" pitchFamily="34" charset="0"/>
                <a:cs typeface="Arial" pitchFamily="34" charset="0"/>
              </a:rPr>
              <a:t>Particularly in data centres, energy efficiency and reduced usage are becoming increasingly important.</a:t>
            </a:r>
          </a:p>
          <a:p>
            <a:pPr>
              <a:buNone/>
            </a:pPr>
            <a:r>
              <a:rPr lang="en-GB" b="1" dirty="0">
                <a:solidFill>
                  <a:schemeClr val="tx1">
                    <a:lumMod val="95000"/>
                    <a:lumOff val="5000"/>
                  </a:schemeClr>
                </a:solidFill>
                <a:latin typeface="Arial" pitchFamily="34" charset="0"/>
                <a:cs typeface="Arial" pitchFamily="34" charset="0"/>
              </a:rPr>
              <a:t>E-Waste Management:</a:t>
            </a:r>
            <a:r>
              <a:rPr lang="en-GB" dirty="0">
                <a:solidFill>
                  <a:schemeClr val="tx1">
                    <a:lumMod val="95000"/>
                    <a:lumOff val="5000"/>
                  </a:schemeClr>
                </a:solidFill>
                <a:latin typeface="Arial" pitchFamily="34" charset="0"/>
                <a:cs typeface="Arial" pitchFamily="34" charset="0"/>
              </a:rPr>
              <a:t> </a:t>
            </a:r>
          </a:p>
          <a:p>
            <a:r>
              <a:rPr lang="en-GB" dirty="0">
                <a:solidFill>
                  <a:schemeClr val="tx1">
                    <a:lumMod val="95000"/>
                    <a:lumOff val="5000"/>
                  </a:schemeClr>
                </a:solidFill>
                <a:latin typeface="Arial" pitchFamily="34" charset="0"/>
                <a:cs typeface="Arial" pitchFamily="34" charset="0"/>
              </a:rPr>
              <a:t> This means considering seriously the lifecycle of the products as well as the best methods for recycling or disposing of them without causing environmental harm. </a:t>
            </a:r>
            <a:br>
              <a:rPr lang="en-GB" dirty="0">
                <a:solidFill>
                  <a:schemeClr val="tx1">
                    <a:lumMod val="95000"/>
                    <a:lumOff val="5000"/>
                  </a:schemeClr>
                </a:solidFill>
                <a:latin typeface="Arial" pitchFamily="34" charset="0"/>
                <a:cs typeface="Arial" pitchFamily="34" charset="0"/>
              </a:rPr>
            </a:br>
            <a:endParaRPr lang="en-GB" dirty="0">
              <a:solidFill>
                <a:schemeClr val="tx1">
                  <a:lumMod val="95000"/>
                  <a:lumOff val="5000"/>
                </a:schemeClr>
              </a:solidFill>
              <a:latin typeface="Arial" pitchFamily="34" charset="0"/>
              <a:cs typeface="Arial" pitchFamily="34" charset="0"/>
            </a:endParaRPr>
          </a:p>
          <a:p>
            <a:pPr>
              <a:buNone/>
            </a:pPr>
            <a:r>
              <a:rPr lang="en-GB" b="1" dirty="0">
                <a:solidFill>
                  <a:schemeClr val="tx1">
                    <a:lumMod val="95000"/>
                    <a:lumOff val="5000"/>
                  </a:schemeClr>
                </a:solidFill>
                <a:latin typeface="Arial" pitchFamily="34" charset="0"/>
                <a:cs typeface="Arial" pitchFamily="34" charset="0"/>
              </a:rPr>
              <a:t>Regulations on Environment and Sustainability:</a:t>
            </a:r>
            <a:r>
              <a:rPr lang="en-GB" dirty="0">
                <a:solidFill>
                  <a:schemeClr val="tx1">
                    <a:lumMod val="95000"/>
                    <a:lumOff val="5000"/>
                  </a:schemeClr>
                </a:solidFill>
                <a:latin typeface="Arial" pitchFamily="34" charset="0"/>
                <a:cs typeface="Arial" pitchFamily="34" charset="0"/>
              </a:rPr>
              <a:t> </a:t>
            </a:r>
          </a:p>
          <a:p>
            <a:r>
              <a:rPr lang="en-GB" dirty="0">
                <a:solidFill>
                  <a:schemeClr val="tx1">
                    <a:lumMod val="95000"/>
                    <a:lumOff val="5000"/>
                  </a:schemeClr>
                </a:solidFill>
                <a:latin typeface="Arial" pitchFamily="34" charset="0"/>
                <a:cs typeface="Arial" pitchFamily="34" charset="0"/>
              </a:rPr>
              <a:t> Governments around the world are implementing stronger laws linked to environmental responsibility and preservation.</a:t>
            </a:r>
          </a:p>
        </p:txBody>
      </p:sp>
      <p:graphicFrame>
        <p:nvGraphicFramePr>
          <p:cNvPr id="4" name="Table 3">
            <a:extLst>
              <a:ext uri="{FF2B5EF4-FFF2-40B4-BE49-F238E27FC236}">
                <a16:creationId xmlns:a16="http://schemas.microsoft.com/office/drawing/2014/main" id="{AE91A073-3E8B-B56D-A316-EF917BC92B20}"/>
              </a:ext>
            </a:extLst>
          </p:cNvPr>
          <p:cNvGraphicFramePr>
            <a:graphicFrameLocks noGrp="1"/>
          </p:cNvGraphicFramePr>
          <p:nvPr/>
        </p:nvGraphicFramePr>
        <p:xfrm>
          <a:off x="3545918" y="753856"/>
          <a:ext cx="5800506" cy="579353"/>
        </p:xfrm>
        <a:graphic>
          <a:graphicData uri="http://schemas.openxmlformats.org/drawingml/2006/table">
            <a:tbl>
              <a:tblPr/>
              <a:tblGrid>
                <a:gridCol w="5800506">
                  <a:extLst>
                    <a:ext uri="{9D8B030D-6E8A-4147-A177-3AD203B41FA5}">
                      <a16:colId xmlns:a16="http://schemas.microsoft.com/office/drawing/2014/main" val="2218396130"/>
                    </a:ext>
                  </a:extLst>
                </a:gridCol>
              </a:tblGrid>
              <a:tr h="579353">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278499220"/>
                  </a:ext>
                </a:extLst>
              </a:tr>
            </a:tbl>
          </a:graphicData>
        </a:graphic>
      </p:graphicFrame>
      <p:pic>
        <p:nvPicPr>
          <p:cNvPr id="5" name="Picture 4">
            <a:extLst>
              <a:ext uri="{FF2B5EF4-FFF2-40B4-BE49-F238E27FC236}">
                <a16:creationId xmlns:a16="http://schemas.microsoft.com/office/drawing/2014/main" id="{148DF0BC-4337-BF48-29FA-8D9982F26895}"/>
              </a:ext>
            </a:extLst>
          </p:cNvPr>
          <p:cNvPicPr>
            <a:picLocks noChangeAspect="1"/>
          </p:cNvPicPr>
          <p:nvPr/>
        </p:nvPicPr>
        <p:blipFill>
          <a:blip r:embed="rId3"/>
          <a:stretch>
            <a:fillRect/>
          </a:stretch>
        </p:blipFill>
        <p:spPr>
          <a:xfrm>
            <a:off x="9393624" y="5857234"/>
            <a:ext cx="2109399" cy="493819"/>
          </a:xfrm>
          <a:prstGeom prst="rect">
            <a:avLst/>
          </a:prstGeom>
        </p:spPr>
      </p:pic>
    </p:spTree>
    <p:extLst>
      <p:ext uri="{BB962C8B-B14F-4D97-AF65-F5344CB8AC3E}">
        <p14:creationId xmlns:p14="http://schemas.microsoft.com/office/powerpoint/2010/main" val="3862812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50"/>
                                        <p:tgtEl>
                                          <p:spTgt spid="2"/>
                                        </p:tgtEl>
                                      </p:cBhvr>
                                    </p:animEffect>
                                    <p:anim calcmode="lin" valueType="num">
                                      <p:cBhvr>
                                        <p:cTn id="8" dur="250" fill="hold"/>
                                        <p:tgtEl>
                                          <p:spTgt spid="2"/>
                                        </p:tgtEl>
                                        <p:attrNameLst>
                                          <p:attrName>ppt_x</p:attrName>
                                        </p:attrNameLst>
                                      </p:cBhvr>
                                      <p:tavLst>
                                        <p:tav tm="0">
                                          <p:val>
                                            <p:strVal val="#ppt_x"/>
                                          </p:val>
                                        </p:tav>
                                        <p:tav tm="100000">
                                          <p:val>
                                            <p:strVal val="#ppt_x"/>
                                          </p:val>
                                        </p:tav>
                                      </p:tavLst>
                                    </p:anim>
                                    <p:anim calcmode="lin" valueType="num">
                                      <p:cBhvr>
                                        <p:cTn id="9"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a:extLst>
            <a:ext uri="{FF2B5EF4-FFF2-40B4-BE49-F238E27FC236}">
              <a16:creationId xmlns:a16="http://schemas.microsoft.com/office/drawing/2014/main" id="{0FC6FAE3-5450-FE86-1094-74F85105B4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9D7A3-C577-2F32-7B66-A594118CBFF4}"/>
              </a:ext>
            </a:extLst>
          </p:cNvPr>
          <p:cNvSpPr>
            <a:spLocks noGrp="1"/>
          </p:cNvSpPr>
          <p:nvPr>
            <p:ph type="title"/>
          </p:nvPr>
        </p:nvSpPr>
        <p:spPr>
          <a:xfrm>
            <a:off x="2303451" y="253032"/>
            <a:ext cx="9087891" cy="961516"/>
          </a:xfrm>
        </p:spPr>
        <p:txBody>
          <a:bodyPr/>
          <a:lstStyle/>
          <a:p>
            <a:r>
              <a:rPr lang="en-GB" dirty="0">
                <a:solidFill>
                  <a:schemeClr val="accent1"/>
                </a:solidFill>
              </a:rPr>
              <a:t>Porters Five Force Analysis</a:t>
            </a:r>
          </a:p>
        </p:txBody>
      </p:sp>
      <p:graphicFrame>
        <p:nvGraphicFramePr>
          <p:cNvPr id="4" name="Content Placeholder 3">
            <a:extLst>
              <a:ext uri="{FF2B5EF4-FFF2-40B4-BE49-F238E27FC236}">
                <a16:creationId xmlns:a16="http://schemas.microsoft.com/office/drawing/2014/main" id="{66C4B0A7-2EC4-CD15-54D7-1D38348C05C7}"/>
              </a:ext>
            </a:extLst>
          </p:cNvPr>
          <p:cNvGraphicFramePr>
            <a:graphicFrameLocks noGrp="1"/>
          </p:cNvGraphicFramePr>
          <p:nvPr>
            <p:ph idx="1"/>
          </p:nvPr>
        </p:nvGraphicFramePr>
        <p:xfrm>
          <a:off x="744817" y="1413481"/>
          <a:ext cx="11042600" cy="5120640"/>
        </p:xfrm>
        <a:graphic>
          <a:graphicData uri="http://schemas.openxmlformats.org/drawingml/2006/table">
            <a:tbl>
              <a:tblPr firstRow="1" bandRow="1">
                <a:tableStyleId>{5C22544A-7EE6-4342-B048-85BDC9FD1C3A}</a:tableStyleId>
              </a:tblPr>
              <a:tblGrid>
                <a:gridCol w="2208520">
                  <a:extLst>
                    <a:ext uri="{9D8B030D-6E8A-4147-A177-3AD203B41FA5}">
                      <a16:colId xmlns:a16="http://schemas.microsoft.com/office/drawing/2014/main" val="20000"/>
                    </a:ext>
                  </a:extLst>
                </a:gridCol>
                <a:gridCol w="2208520">
                  <a:extLst>
                    <a:ext uri="{9D8B030D-6E8A-4147-A177-3AD203B41FA5}">
                      <a16:colId xmlns:a16="http://schemas.microsoft.com/office/drawing/2014/main" val="20001"/>
                    </a:ext>
                  </a:extLst>
                </a:gridCol>
                <a:gridCol w="2208520">
                  <a:extLst>
                    <a:ext uri="{9D8B030D-6E8A-4147-A177-3AD203B41FA5}">
                      <a16:colId xmlns:a16="http://schemas.microsoft.com/office/drawing/2014/main" val="20002"/>
                    </a:ext>
                  </a:extLst>
                </a:gridCol>
                <a:gridCol w="2208520">
                  <a:extLst>
                    <a:ext uri="{9D8B030D-6E8A-4147-A177-3AD203B41FA5}">
                      <a16:colId xmlns:a16="http://schemas.microsoft.com/office/drawing/2014/main" val="20003"/>
                    </a:ext>
                  </a:extLst>
                </a:gridCol>
                <a:gridCol w="2208520">
                  <a:extLst>
                    <a:ext uri="{9D8B030D-6E8A-4147-A177-3AD203B41FA5}">
                      <a16:colId xmlns:a16="http://schemas.microsoft.com/office/drawing/2014/main" val="20004"/>
                    </a:ext>
                  </a:extLst>
                </a:gridCol>
              </a:tblGrid>
              <a:tr h="274320">
                <a:tc>
                  <a:txBody>
                    <a:bodyPr/>
                    <a:lstStyle/>
                    <a:p>
                      <a:r>
                        <a:rPr lang="en-GB" dirty="0"/>
                        <a:t>Threats of New Entrants</a:t>
                      </a:r>
                    </a:p>
                  </a:txBody>
                  <a:tcPr/>
                </a:tc>
                <a:tc>
                  <a:txBody>
                    <a:bodyPr/>
                    <a:lstStyle/>
                    <a:p>
                      <a:r>
                        <a:rPr lang="en-GB" dirty="0"/>
                        <a:t>Threat of Substitute Products</a:t>
                      </a:r>
                    </a:p>
                  </a:txBody>
                  <a:tcPr/>
                </a:tc>
                <a:tc>
                  <a:txBody>
                    <a:bodyPr/>
                    <a:lstStyle/>
                    <a:p>
                      <a:r>
                        <a:rPr lang="en-GB" dirty="0"/>
                        <a:t>Bargaining Power of Buyers</a:t>
                      </a:r>
                    </a:p>
                  </a:txBody>
                  <a:tcPr/>
                </a:tc>
                <a:tc>
                  <a:txBody>
                    <a:bodyPr/>
                    <a:lstStyle/>
                    <a:p>
                      <a:r>
                        <a:rPr lang="en-GB" dirty="0"/>
                        <a:t>Supplier Bargaining Power</a:t>
                      </a:r>
                    </a:p>
                  </a:txBody>
                  <a:tcPr/>
                </a:tc>
                <a:tc>
                  <a:txBody>
                    <a:bodyPr/>
                    <a:lstStyle/>
                    <a:p>
                      <a:r>
                        <a:rPr lang="en-GB" dirty="0"/>
                        <a:t>Competitive Rivalry</a:t>
                      </a:r>
                    </a:p>
                  </a:txBody>
                  <a:tcPr/>
                </a:tc>
                <a:extLst>
                  <a:ext uri="{0D108BD9-81ED-4DB2-BD59-A6C34878D82A}">
                    <a16:rowId xmlns:a16="http://schemas.microsoft.com/office/drawing/2014/main" val="10000"/>
                  </a:ext>
                </a:extLst>
              </a:tr>
              <a:tr h="370840">
                <a:tc>
                  <a:txBody>
                    <a:bodyPr/>
                    <a:lstStyle/>
                    <a:p>
                      <a:r>
                        <a:rPr lang="en-GB" sz="1600" dirty="0">
                          <a:latin typeface="Arial" pitchFamily="34" charset="0"/>
                          <a:cs typeface="Arial" pitchFamily="34" charset="0"/>
                        </a:rPr>
                        <a:t>•New entrants pose low threat</a:t>
                      </a:r>
                    </a:p>
                    <a:p>
                      <a:r>
                        <a:rPr lang="en-GB" sz="1600" dirty="0">
                          <a:latin typeface="Arial" pitchFamily="34" charset="0"/>
                          <a:cs typeface="Arial" pitchFamily="34" charset="0"/>
                        </a:rPr>
                        <a:t>•Microsoft, Nintendo, and Sony control the majority of the market. </a:t>
                      </a:r>
                    </a:p>
                    <a:p>
                      <a:pPr>
                        <a:buFont typeface="Arial" pitchFamily="34" charset="0"/>
                        <a:buNone/>
                      </a:pPr>
                      <a:r>
                        <a:rPr lang="en-GB" sz="1600" dirty="0">
                          <a:latin typeface="Arial" pitchFamily="34" charset="0"/>
                          <a:cs typeface="Arial" pitchFamily="34" charset="0"/>
                        </a:rPr>
                        <a:t>•New businesses can enter the market according to current laws. </a:t>
                      </a:r>
                    </a:p>
                    <a:p>
                      <a:pPr>
                        <a:buFont typeface="Arial" pitchFamily="34" charset="0"/>
                        <a:buNone/>
                      </a:pPr>
                      <a:endParaRPr lang="en-GB" sz="1600" dirty="0">
                        <a:latin typeface="Arial" pitchFamily="34" charset="0"/>
                        <a:cs typeface="Arial" pitchFamily="34" charset="0"/>
                      </a:endParaRPr>
                    </a:p>
                    <a:p>
                      <a:pPr>
                        <a:buFont typeface="Arial" pitchFamily="34" charset="0"/>
                        <a:buChar char="•"/>
                      </a:pPr>
                      <a:r>
                        <a:rPr lang="en-GB" sz="1600" dirty="0">
                          <a:latin typeface="Arial" pitchFamily="34" charset="0"/>
                          <a:cs typeface="Arial" pitchFamily="34" charset="0"/>
                        </a:rPr>
                        <a:t>Because they have little to no brand loyalty, consumers can quickly switch brands.</a:t>
                      </a:r>
                      <a:br>
                        <a:rPr lang="en-GB" sz="1600" dirty="0">
                          <a:latin typeface="Arial" pitchFamily="34" charset="0"/>
                          <a:cs typeface="Arial" pitchFamily="34" charset="0"/>
                        </a:rPr>
                      </a:br>
                      <a:endParaRPr lang="en-GB" sz="1600" dirty="0">
                        <a:latin typeface="Arial" pitchFamily="34" charset="0"/>
                        <a:cs typeface="Arial" pitchFamily="34" charset="0"/>
                      </a:endParaRPr>
                    </a:p>
                  </a:txBody>
                  <a:tcPr/>
                </a:tc>
                <a:tc>
                  <a:txBody>
                    <a:bodyPr/>
                    <a:lstStyle/>
                    <a:p>
                      <a:pPr algn="l"/>
                      <a:r>
                        <a:rPr lang="en-GB" sz="1600" dirty="0">
                          <a:latin typeface="Arial" pitchFamily="34" charset="0"/>
                          <a:cs typeface="Arial" pitchFamily="34" charset="0"/>
                        </a:rPr>
                        <a:t>•The Xbox games cannot be replaced by PC games, mobile phone games, PSP and DC</a:t>
                      </a:r>
                    </a:p>
                    <a:p>
                      <a:pPr algn="l"/>
                      <a:endParaRPr lang="en-GB" sz="1600" dirty="0">
                        <a:latin typeface="Arial" pitchFamily="34" charset="0"/>
                        <a:cs typeface="Arial" pitchFamily="34" charset="0"/>
                      </a:endParaRPr>
                    </a:p>
                    <a:p>
                      <a:pPr algn="l">
                        <a:buFont typeface="Arial" pitchFamily="34" charset="0"/>
                        <a:buChar char="•"/>
                      </a:pPr>
                      <a:r>
                        <a:rPr lang="en-GB" sz="1600" dirty="0">
                          <a:latin typeface="Arial" pitchFamily="34" charset="0"/>
                          <a:cs typeface="Arial" pitchFamily="34" charset="0"/>
                        </a:rPr>
                        <a:t>Another industry offers a less expensive alternative product or service.</a:t>
                      </a:r>
                    </a:p>
                    <a:p>
                      <a:pPr algn="l">
                        <a:buFont typeface="Arial" pitchFamily="34" charset="0"/>
                        <a:buChar char="•"/>
                      </a:pPr>
                      <a:r>
                        <a:rPr lang="en-GB" sz="1600" dirty="0">
                          <a:latin typeface="Arial" pitchFamily="34" charset="0"/>
                          <a:cs typeface="Arial" pitchFamily="34" charset="0"/>
                        </a:rPr>
                        <a:t>The quality and performance of the alternative product are on line with or better than those of the Microsoft Xbox Changing the Game product.</a:t>
                      </a:r>
                    </a:p>
                  </a:txBody>
                  <a:tcPr/>
                </a:tc>
                <a:tc>
                  <a:txBody>
                    <a:bodyPr/>
                    <a:lstStyle/>
                    <a:p>
                      <a:pPr>
                        <a:buFont typeface="Arial" pitchFamily="34" charset="0"/>
                        <a:buChar char="•"/>
                      </a:pPr>
                      <a:r>
                        <a:rPr lang="en-GB" sz="1600" dirty="0">
                          <a:latin typeface="Arial" pitchFamily="34" charset="0"/>
                          <a:cs typeface="Arial" pitchFamily="34" charset="0"/>
                        </a:rPr>
                        <a:t>The majority of video game players are in the 15–25 age range. Because their parents have an important role in what they buy, they are price sensitive.</a:t>
                      </a:r>
                    </a:p>
                    <a:p>
                      <a:pPr>
                        <a:buFont typeface="Arial" pitchFamily="34" charset="0"/>
                        <a:buChar char="•"/>
                      </a:pPr>
                      <a:endParaRPr lang="en-GB" sz="1600" dirty="0">
                        <a:latin typeface="Arial" pitchFamily="34" charset="0"/>
                        <a:cs typeface="Arial" pitchFamily="34" charset="0"/>
                      </a:endParaRPr>
                    </a:p>
                  </a:txBody>
                  <a:tcPr/>
                </a:tc>
                <a:tc>
                  <a:txBody>
                    <a:bodyPr/>
                    <a:lstStyle/>
                    <a:p>
                      <a:r>
                        <a:rPr lang="en-GB" sz="1600" dirty="0">
                          <a:latin typeface="Arial" pitchFamily="34" charset="0"/>
                          <a:cs typeface="Arial" pitchFamily="34" charset="0"/>
                        </a:rPr>
                        <a:t>•Microsoft largely manufactures the primary parts of Xbox </a:t>
                      </a:r>
                    </a:p>
                    <a:p>
                      <a:r>
                        <a:rPr lang="en-GB" sz="1600" dirty="0">
                          <a:latin typeface="Arial" pitchFamily="34" charset="0"/>
                          <a:cs typeface="Arial" pitchFamily="34" charset="0"/>
                        </a:rPr>
                        <a:t>•Suppliers are  supplying  limited parts and have limited bargain price</a:t>
                      </a:r>
                    </a:p>
                    <a:p>
                      <a:pPr>
                        <a:buFont typeface="Arial" pitchFamily="34" charset="0"/>
                        <a:buChar char="•"/>
                      </a:pPr>
                      <a:r>
                        <a:rPr lang="en-GB" sz="1600" dirty="0">
                          <a:latin typeface="Arial" pitchFamily="34" charset="0"/>
                          <a:cs typeface="Arial" pitchFamily="34" charset="0"/>
                        </a:rPr>
                        <a:t>The concentration of suppliers in a certain area is greater than that of their buyers.</a:t>
                      </a:r>
                    </a:p>
                  </a:txBody>
                  <a:tcPr/>
                </a:tc>
                <a:tc>
                  <a:txBody>
                    <a:bodyPr/>
                    <a:lstStyle/>
                    <a:p>
                      <a:pPr>
                        <a:buFont typeface="Arial" pitchFamily="34" charset="0"/>
                        <a:buNone/>
                      </a:pPr>
                      <a:r>
                        <a:rPr lang="en-GB" sz="1600" dirty="0">
                          <a:latin typeface="Arial" pitchFamily="34" charset="0"/>
                          <a:cs typeface="Arial" pitchFamily="34" charset="0"/>
                        </a:rPr>
                        <a:t>•Competitive Rivalry is high •The primary market competitors are Sony and Nintendo </a:t>
                      </a:r>
                    </a:p>
                    <a:p>
                      <a:pPr>
                        <a:buFont typeface="Arial" pitchFamily="34" charset="0"/>
                        <a:buChar char="•"/>
                      </a:pPr>
                      <a:r>
                        <a:rPr lang="en-GB" sz="1600" dirty="0">
                          <a:latin typeface="Arial" pitchFamily="34" charset="0"/>
                          <a:cs typeface="Arial" pitchFamily="34" charset="0"/>
                        </a:rPr>
                        <a:t>The market is dominated by a small number of firms. </a:t>
                      </a:r>
                    </a:p>
                    <a:p>
                      <a:pPr>
                        <a:buFont typeface="Arial" pitchFamily="34" charset="0"/>
                        <a:buChar char="•"/>
                      </a:pPr>
                      <a:r>
                        <a:rPr lang="en-GB" sz="1600" dirty="0">
                          <a:latin typeface="Arial" pitchFamily="34" charset="0"/>
                          <a:cs typeface="Arial" pitchFamily="34" charset="0"/>
                        </a:rPr>
                        <a:t>The industry is expanding quickly.</a:t>
                      </a:r>
                    </a:p>
                  </a:txBody>
                  <a:tcPr/>
                </a:tc>
                <a:extLst>
                  <a:ext uri="{0D108BD9-81ED-4DB2-BD59-A6C34878D82A}">
                    <a16:rowId xmlns:a16="http://schemas.microsoft.com/office/drawing/2014/main" val="10001"/>
                  </a:ext>
                </a:extLst>
              </a:tr>
            </a:tbl>
          </a:graphicData>
        </a:graphic>
      </p:graphicFrame>
      <p:pic>
        <p:nvPicPr>
          <p:cNvPr id="3" name="Picture 2">
            <a:extLst>
              <a:ext uri="{FF2B5EF4-FFF2-40B4-BE49-F238E27FC236}">
                <a16:creationId xmlns:a16="http://schemas.microsoft.com/office/drawing/2014/main" id="{84D741EF-78FC-4A2E-14A0-C5653F20570E}"/>
              </a:ext>
            </a:extLst>
          </p:cNvPr>
          <p:cNvPicPr>
            <a:picLocks noChangeAspect="1"/>
          </p:cNvPicPr>
          <p:nvPr/>
        </p:nvPicPr>
        <p:blipFill>
          <a:blip r:embed="rId3"/>
          <a:stretch>
            <a:fillRect/>
          </a:stretch>
        </p:blipFill>
        <p:spPr>
          <a:xfrm>
            <a:off x="10015320" y="253032"/>
            <a:ext cx="1877731" cy="493819"/>
          </a:xfrm>
          <a:prstGeom prst="rect">
            <a:avLst/>
          </a:prstGeom>
        </p:spPr>
      </p:pic>
    </p:spTree>
    <p:extLst>
      <p:ext uri="{BB962C8B-B14F-4D97-AF65-F5344CB8AC3E}">
        <p14:creationId xmlns:p14="http://schemas.microsoft.com/office/powerpoint/2010/main" val="2979570983"/>
      </p:ext>
    </p:extLst>
  </p:cSld>
  <p:clrMapOvr>
    <a:masterClrMapping/>
  </p:clrMapOvr>
  <mc:AlternateContent xmlns:mc="http://schemas.openxmlformats.org/markup-compatibility/2006">
    <mc:Choice xmlns:p15="http://schemas.microsoft.com/office/powerpoint/2012/main" Requires="p15">
      <p:transition spd="slow">
        <p15:prstTrans prst="crush"/>
        <p:sndAc>
          <p:stSnd>
            <p:snd r:embed="rId2" name="arrow.wav"/>
          </p:stSnd>
        </p:sndAc>
      </p:transition>
    </mc:Choice>
    <mc:Fallback>
      <p:transition spd="slow">
        <p:fade/>
        <p:sndAc>
          <p:stSnd>
            <p:snd r:embed="rId2" name="arrow.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a:extLst>
            <a:ext uri="{FF2B5EF4-FFF2-40B4-BE49-F238E27FC236}">
              <a16:creationId xmlns:a16="http://schemas.microsoft.com/office/drawing/2014/main" id="{FE6F070B-3BFE-F108-927F-544661240B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5BE485-D649-9ECC-87A4-F4CD6155E171}"/>
              </a:ext>
            </a:extLst>
          </p:cNvPr>
          <p:cNvSpPr>
            <a:spLocks noGrp="1"/>
          </p:cNvSpPr>
          <p:nvPr>
            <p:ph type="title"/>
          </p:nvPr>
        </p:nvSpPr>
        <p:spPr/>
        <p:txBody>
          <a:bodyPr>
            <a:normAutofit/>
          </a:bodyPr>
          <a:lstStyle/>
          <a:p>
            <a:r>
              <a:rPr lang="en-GB" dirty="0">
                <a:solidFill>
                  <a:schemeClr val="accent1"/>
                </a:solidFill>
              </a:rPr>
              <a:t>Xbox Porter Five Forces Analysis</a:t>
            </a:r>
            <a:br>
              <a:rPr lang="en-GB" dirty="0"/>
            </a:br>
            <a:endParaRPr lang="en-GB" dirty="0"/>
          </a:p>
        </p:txBody>
      </p:sp>
      <p:sp>
        <p:nvSpPr>
          <p:cNvPr id="3" name="Content Placeholder 2">
            <a:extLst>
              <a:ext uri="{FF2B5EF4-FFF2-40B4-BE49-F238E27FC236}">
                <a16:creationId xmlns:a16="http://schemas.microsoft.com/office/drawing/2014/main" id="{A691DEB8-777E-C991-06ED-AE03012E2CF3}"/>
              </a:ext>
            </a:extLst>
          </p:cNvPr>
          <p:cNvSpPr>
            <a:spLocks noGrp="1"/>
          </p:cNvSpPr>
          <p:nvPr>
            <p:ph idx="1"/>
          </p:nvPr>
        </p:nvSpPr>
        <p:spPr/>
        <p:txBody>
          <a:bodyPr>
            <a:normAutofit fontScale="92500"/>
          </a:bodyPr>
          <a:lstStyle/>
          <a:p>
            <a:pPr>
              <a:buNone/>
            </a:pPr>
            <a:r>
              <a:rPr lang="en-GB" sz="2000" b="1" dirty="0">
                <a:latin typeface="Arial" pitchFamily="34" charset="0"/>
                <a:cs typeface="Arial" pitchFamily="34" charset="0"/>
              </a:rPr>
              <a:t>Threat of New Entrants:</a:t>
            </a:r>
          </a:p>
          <a:p>
            <a:r>
              <a:rPr lang="en-GB" sz="2000" dirty="0">
                <a:latin typeface="Arial" pitchFamily="34" charset="0"/>
                <a:cs typeface="Arial" pitchFamily="34" charset="0"/>
              </a:rPr>
              <a:t>Xbox is one the leading gaming console companies, under the umbrella of Microsoft. </a:t>
            </a:r>
          </a:p>
          <a:p>
            <a:r>
              <a:rPr lang="en-GB" sz="2000" dirty="0">
                <a:latin typeface="Arial" pitchFamily="34" charset="0"/>
                <a:cs typeface="Arial" pitchFamily="34" charset="0"/>
              </a:rPr>
              <a:t>The cost of capital is especially high in this business since it costs a lot of money to put up the infrastructure required for gaming console manufacture. </a:t>
            </a:r>
          </a:p>
          <a:p>
            <a:r>
              <a:rPr lang="en-GB" sz="2000" dirty="0">
                <a:latin typeface="Arial" pitchFamily="34" charset="0"/>
                <a:cs typeface="Arial" pitchFamily="34" charset="0"/>
              </a:rPr>
              <a:t>Developing a competing product like the Xbox or PlayStation requires a very high level of manufacturing expertise. There is a significant level of product differentiation in this industry because each of the major rivals has its own platform and game library. The creation of this library is highly costly because current gamers already have vast libraries of AAA video games, many of which have substantial license costs.</a:t>
            </a:r>
          </a:p>
        </p:txBody>
      </p:sp>
      <p:pic>
        <p:nvPicPr>
          <p:cNvPr id="4" name="Picture 3">
            <a:extLst>
              <a:ext uri="{FF2B5EF4-FFF2-40B4-BE49-F238E27FC236}">
                <a16:creationId xmlns:a16="http://schemas.microsoft.com/office/drawing/2014/main" id="{155D7574-71AE-DF1F-2C72-393A11F7871D}"/>
              </a:ext>
            </a:extLst>
          </p:cNvPr>
          <p:cNvPicPr>
            <a:picLocks noChangeAspect="1"/>
          </p:cNvPicPr>
          <p:nvPr/>
        </p:nvPicPr>
        <p:blipFill>
          <a:blip r:embed="rId3"/>
          <a:stretch>
            <a:fillRect/>
          </a:stretch>
        </p:blipFill>
        <p:spPr>
          <a:xfrm>
            <a:off x="9980420" y="6019800"/>
            <a:ext cx="1877731" cy="493819"/>
          </a:xfrm>
          <a:prstGeom prst="rect">
            <a:avLst/>
          </a:prstGeom>
        </p:spPr>
      </p:pic>
    </p:spTree>
    <p:extLst>
      <p:ext uri="{BB962C8B-B14F-4D97-AF65-F5344CB8AC3E}">
        <p14:creationId xmlns:p14="http://schemas.microsoft.com/office/powerpoint/2010/main" val="476013496"/>
      </p:ext>
    </p:extLst>
  </p:cSld>
  <p:clrMapOvr>
    <a:masterClrMapping/>
  </p:clrMapOvr>
  <mc:AlternateContent xmlns:mc="http://schemas.openxmlformats.org/markup-compatibility/2006">
    <mc:Choice xmlns:p15="http://schemas.microsoft.com/office/powerpoint/2012/main" Requires="p15">
      <p:transition spd="slow">
        <p15:prstTrans prst="peelOff"/>
        <p:sndAc>
          <p:stSnd>
            <p:snd r:embed="rId2" name="arrow.wav"/>
          </p:stSnd>
        </p:sndAc>
      </p:transition>
    </mc:Choice>
    <mc:Fallback>
      <p:transition spd="slow">
        <p:fade/>
        <p:sndAc>
          <p:stSnd>
            <p:snd r:embed="rId2" name="arrow.wav"/>
          </p:stSnd>
        </p:sndAc>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a:extLst>
            <a:ext uri="{FF2B5EF4-FFF2-40B4-BE49-F238E27FC236}">
              <a16:creationId xmlns:a16="http://schemas.microsoft.com/office/drawing/2014/main" id="{0A1610A0-BE22-40BC-04DE-55FCE37ACA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AB1631-77B2-1DE4-7890-3DEC7B0C0B4E}"/>
              </a:ext>
            </a:extLst>
          </p:cNvPr>
          <p:cNvSpPr>
            <a:spLocks noGrp="1"/>
          </p:cNvSpPr>
          <p:nvPr>
            <p:ph type="title"/>
          </p:nvPr>
        </p:nvSpPr>
        <p:spPr/>
        <p:txBody>
          <a:bodyPr>
            <a:normAutofit/>
          </a:bodyPr>
          <a:lstStyle/>
          <a:p>
            <a:r>
              <a:rPr lang="en-GB" dirty="0">
                <a:solidFill>
                  <a:schemeClr val="accent1"/>
                </a:solidFill>
              </a:rPr>
              <a:t>Xbox Porter Five Forces Analysis</a:t>
            </a:r>
          </a:p>
        </p:txBody>
      </p:sp>
      <p:sp>
        <p:nvSpPr>
          <p:cNvPr id="3" name="Content Placeholder 2">
            <a:extLst>
              <a:ext uri="{FF2B5EF4-FFF2-40B4-BE49-F238E27FC236}">
                <a16:creationId xmlns:a16="http://schemas.microsoft.com/office/drawing/2014/main" id="{FC625843-AEB1-BE3B-5DA4-C8F145291A4C}"/>
              </a:ext>
            </a:extLst>
          </p:cNvPr>
          <p:cNvSpPr>
            <a:spLocks noGrp="1"/>
          </p:cNvSpPr>
          <p:nvPr>
            <p:ph idx="1"/>
          </p:nvPr>
        </p:nvSpPr>
        <p:spPr/>
        <p:txBody>
          <a:bodyPr>
            <a:normAutofit lnSpcReduction="10000"/>
          </a:bodyPr>
          <a:lstStyle/>
          <a:p>
            <a:pPr>
              <a:buNone/>
            </a:pPr>
            <a:r>
              <a:rPr lang="en-GB" sz="2000" b="1" dirty="0">
                <a:latin typeface="Arial" pitchFamily="34" charset="0"/>
                <a:cs typeface="Arial" pitchFamily="34" charset="0"/>
              </a:rPr>
              <a:t>Threat of Substitutes:</a:t>
            </a:r>
          </a:p>
          <a:p>
            <a:r>
              <a:rPr lang="en-GB" dirty="0">
                <a:latin typeface="Arial" pitchFamily="34" charset="0"/>
                <a:cs typeface="Arial" pitchFamily="34" charset="0"/>
              </a:rPr>
              <a:t>The substitutes for gaming consoles are gaming PCs.</a:t>
            </a:r>
          </a:p>
          <a:p>
            <a:r>
              <a:rPr lang="en-GB" dirty="0">
                <a:latin typeface="Arial" pitchFamily="34" charset="0"/>
                <a:cs typeface="Arial" pitchFamily="34" charset="0"/>
              </a:rPr>
              <a:t>To a lesser extent, gaming laptops might also be included in the list of options. However, people who enjoy gaming consoles rarely consider alternatives because they are so user-friendly. Furthermore, the added benefits of a game console ensure that these substitutes are much less desirable. Thus, Xbox can rely on a certain degree of customer loyalty</a:t>
            </a:r>
          </a:p>
        </p:txBody>
      </p:sp>
      <p:pic>
        <p:nvPicPr>
          <p:cNvPr id="4" name="Picture 3">
            <a:extLst>
              <a:ext uri="{FF2B5EF4-FFF2-40B4-BE49-F238E27FC236}">
                <a16:creationId xmlns:a16="http://schemas.microsoft.com/office/drawing/2014/main" id="{E5E705E7-CB35-45EE-1A1A-A0423C08BF60}"/>
              </a:ext>
            </a:extLst>
          </p:cNvPr>
          <p:cNvPicPr>
            <a:picLocks noChangeAspect="1"/>
          </p:cNvPicPr>
          <p:nvPr/>
        </p:nvPicPr>
        <p:blipFill>
          <a:blip r:embed="rId3"/>
          <a:stretch>
            <a:fillRect/>
          </a:stretch>
        </p:blipFill>
        <p:spPr>
          <a:xfrm>
            <a:off x="10106062" y="6000605"/>
            <a:ext cx="1877731" cy="493819"/>
          </a:xfrm>
          <a:prstGeom prst="rect">
            <a:avLst/>
          </a:prstGeom>
        </p:spPr>
      </p:pic>
    </p:spTree>
    <p:extLst>
      <p:ext uri="{BB962C8B-B14F-4D97-AF65-F5344CB8AC3E}">
        <p14:creationId xmlns:p14="http://schemas.microsoft.com/office/powerpoint/2010/main" val="1737706369"/>
      </p:ext>
    </p:extLst>
  </p:cSld>
  <p:clrMapOvr>
    <a:masterClrMapping/>
  </p:clrMapOvr>
  <mc:AlternateContent xmlns:mc="http://schemas.openxmlformats.org/markup-compatibility/2006">
    <mc:Choice xmlns:p15="http://schemas.microsoft.com/office/powerpoint/2012/main" Requires="p15">
      <p:transition spd="slow">
        <p15:prstTrans prst="peelOff"/>
        <p:sndAc>
          <p:stSnd>
            <p:snd r:embed="rId2" name="arrow.wav"/>
          </p:stSnd>
        </p:sndAc>
      </p:transition>
    </mc:Choice>
    <mc:Fallback>
      <p:transition spd="slow">
        <p:fade/>
        <p:sndAc>
          <p:stSnd>
            <p:snd r:embed="rId2" name="arrow.wav"/>
          </p:stSnd>
        </p:sndAc>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a:extLst>
            <a:ext uri="{FF2B5EF4-FFF2-40B4-BE49-F238E27FC236}">
              <a16:creationId xmlns:a16="http://schemas.microsoft.com/office/drawing/2014/main" id="{A7286595-37C5-04F0-408F-0EC03A01A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61497-5940-9567-879F-2E7DDB3DE2C3}"/>
              </a:ext>
            </a:extLst>
          </p:cNvPr>
          <p:cNvSpPr>
            <a:spLocks noGrp="1"/>
          </p:cNvSpPr>
          <p:nvPr>
            <p:ph type="title"/>
          </p:nvPr>
        </p:nvSpPr>
        <p:spPr/>
        <p:txBody>
          <a:bodyPr>
            <a:normAutofit/>
          </a:bodyPr>
          <a:lstStyle/>
          <a:p>
            <a:r>
              <a:rPr lang="en-GB" dirty="0">
                <a:solidFill>
                  <a:schemeClr val="accent1"/>
                </a:solidFill>
              </a:rPr>
              <a:t>Xbox Porter Five Forces Analysis</a:t>
            </a:r>
          </a:p>
        </p:txBody>
      </p:sp>
      <p:sp>
        <p:nvSpPr>
          <p:cNvPr id="3" name="Content Placeholder 2">
            <a:extLst>
              <a:ext uri="{FF2B5EF4-FFF2-40B4-BE49-F238E27FC236}">
                <a16:creationId xmlns:a16="http://schemas.microsoft.com/office/drawing/2014/main" id="{646110F5-40CD-0F24-F4B8-FCB11C6B98C1}"/>
              </a:ext>
            </a:extLst>
          </p:cNvPr>
          <p:cNvSpPr>
            <a:spLocks noGrp="1"/>
          </p:cNvSpPr>
          <p:nvPr>
            <p:ph idx="1"/>
          </p:nvPr>
        </p:nvSpPr>
        <p:spPr/>
        <p:txBody>
          <a:bodyPr>
            <a:normAutofit lnSpcReduction="10000"/>
          </a:bodyPr>
          <a:lstStyle/>
          <a:p>
            <a:pPr>
              <a:buNone/>
            </a:pPr>
            <a:r>
              <a:rPr lang="en-GB" b="1" dirty="0">
                <a:latin typeface="Arial" pitchFamily="34" charset="0"/>
                <a:cs typeface="Arial" pitchFamily="34" charset="0"/>
              </a:rPr>
              <a:t>Bargaining Power of Customers:</a:t>
            </a:r>
          </a:p>
          <a:p>
            <a:r>
              <a:rPr lang="en-GB" dirty="0">
                <a:latin typeface="Arial" pitchFamily="34" charset="0"/>
                <a:cs typeface="Arial" pitchFamily="34" charset="0"/>
              </a:rPr>
              <a:t>Because there aren't many big businesses in this sector, the customer's negotiating power is typically lower. The Xbox is a highly differentiated product since its features are very different from those of competitors. The cost of switching for the customer is high, and many of the games they have previously purchased could not be compatible with other products, leading to their abandonment. Cost won't be a major worry for purchasers because these are high-quality products. </a:t>
            </a:r>
          </a:p>
        </p:txBody>
      </p:sp>
      <p:pic>
        <p:nvPicPr>
          <p:cNvPr id="4" name="Picture 3">
            <a:extLst>
              <a:ext uri="{FF2B5EF4-FFF2-40B4-BE49-F238E27FC236}">
                <a16:creationId xmlns:a16="http://schemas.microsoft.com/office/drawing/2014/main" id="{10F087DA-38A4-FD47-7863-4085B226474F}"/>
              </a:ext>
            </a:extLst>
          </p:cNvPr>
          <p:cNvPicPr>
            <a:picLocks noChangeAspect="1"/>
          </p:cNvPicPr>
          <p:nvPr/>
        </p:nvPicPr>
        <p:blipFill>
          <a:blip r:embed="rId3"/>
          <a:stretch>
            <a:fillRect/>
          </a:stretch>
        </p:blipFill>
        <p:spPr>
          <a:xfrm>
            <a:off x="9680273" y="6172200"/>
            <a:ext cx="1877731" cy="493819"/>
          </a:xfrm>
          <a:prstGeom prst="rect">
            <a:avLst/>
          </a:prstGeom>
        </p:spPr>
      </p:pic>
    </p:spTree>
    <p:extLst>
      <p:ext uri="{BB962C8B-B14F-4D97-AF65-F5344CB8AC3E}">
        <p14:creationId xmlns:p14="http://schemas.microsoft.com/office/powerpoint/2010/main" val="2004054000"/>
      </p:ext>
    </p:extLst>
  </p:cSld>
  <p:clrMapOvr>
    <a:masterClrMapping/>
  </p:clrMapOvr>
  <mc:AlternateContent xmlns:mc="http://schemas.openxmlformats.org/markup-compatibility/2006">
    <mc:Choice xmlns:p15="http://schemas.microsoft.com/office/powerpoint/2012/main" Requires="p15">
      <p:transition spd="slow">
        <p15:prstTrans prst="peelOff"/>
        <p:sndAc>
          <p:stSnd>
            <p:snd r:embed="rId2" name="arrow.wav"/>
          </p:stSnd>
        </p:sndAc>
      </p:transition>
    </mc:Choice>
    <mc:Fallback>
      <p:transition spd="slow">
        <p:fade/>
        <p:sndAc>
          <p:stSnd>
            <p:snd r:embed="rId2" name="arrow.wav"/>
          </p:stSnd>
        </p:sndAc>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a:extLst>
            <a:ext uri="{FF2B5EF4-FFF2-40B4-BE49-F238E27FC236}">
              <a16:creationId xmlns:a16="http://schemas.microsoft.com/office/drawing/2014/main" id="{4CEB69EB-CDFD-82C0-0F89-05C2BB4606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C12E97-2508-CBD4-5AC1-7ED0951186C0}"/>
              </a:ext>
            </a:extLst>
          </p:cNvPr>
          <p:cNvSpPr>
            <a:spLocks noGrp="1"/>
          </p:cNvSpPr>
          <p:nvPr>
            <p:ph type="title"/>
          </p:nvPr>
        </p:nvSpPr>
        <p:spPr/>
        <p:txBody>
          <a:bodyPr>
            <a:normAutofit/>
          </a:bodyPr>
          <a:lstStyle/>
          <a:p>
            <a:r>
              <a:rPr lang="en-GB" dirty="0">
                <a:solidFill>
                  <a:schemeClr val="accent1"/>
                </a:solidFill>
              </a:rPr>
              <a:t>Xbox Porter Five Forces Analysis</a:t>
            </a:r>
          </a:p>
        </p:txBody>
      </p:sp>
      <p:sp>
        <p:nvSpPr>
          <p:cNvPr id="3" name="Content Placeholder 2">
            <a:extLst>
              <a:ext uri="{FF2B5EF4-FFF2-40B4-BE49-F238E27FC236}">
                <a16:creationId xmlns:a16="http://schemas.microsoft.com/office/drawing/2014/main" id="{1511A010-5AC8-BCF9-2957-0E83EB6EC323}"/>
              </a:ext>
            </a:extLst>
          </p:cNvPr>
          <p:cNvSpPr>
            <a:spLocks noGrp="1"/>
          </p:cNvSpPr>
          <p:nvPr>
            <p:ph idx="1"/>
          </p:nvPr>
        </p:nvSpPr>
        <p:spPr/>
        <p:txBody>
          <a:bodyPr>
            <a:normAutofit fontScale="92500"/>
          </a:bodyPr>
          <a:lstStyle/>
          <a:p>
            <a:pPr>
              <a:buNone/>
            </a:pPr>
            <a:r>
              <a:rPr lang="en-GB" b="1" dirty="0">
                <a:latin typeface="Arial" pitchFamily="34" charset="0"/>
                <a:cs typeface="Arial" pitchFamily="34" charset="0"/>
              </a:rPr>
              <a:t>Bargaining Power of Suppliers:</a:t>
            </a:r>
          </a:p>
          <a:p>
            <a:r>
              <a:rPr lang="en-GB" dirty="0">
                <a:latin typeface="Arial" pitchFamily="34" charset="0"/>
                <a:cs typeface="Arial" pitchFamily="34" charset="0"/>
              </a:rPr>
              <a:t>Xbox has little leverage in negotiations with makers of high-performance semiconductors since there aren't many suppliers in the market that can create them. There are several providers on the market for the vast bulk of the other physical components. Because of this, the company can always negotiate better prices with these suppliers or switch suppliers if the terms are unacceptable. However, there are a lot of game suppliers and a relatively small number of game producers that provide their games on this platform. </a:t>
            </a:r>
          </a:p>
        </p:txBody>
      </p:sp>
      <p:pic>
        <p:nvPicPr>
          <p:cNvPr id="4" name="Picture 3">
            <a:extLst>
              <a:ext uri="{FF2B5EF4-FFF2-40B4-BE49-F238E27FC236}">
                <a16:creationId xmlns:a16="http://schemas.microsoft.com/office/drawing/2014/main" id="{A006521C-BB5B-1884-430D-50301D551F9B}"/>
              </a:ext>
            </a:extLst>
          </p:cNvPr>
          <p:cNvPicPr>
            <a:picLocks noChangeAspect="1"/>
          </p:cNvPicPr>
          <p:nvPr/>
        </p:nvPicPr>
        <p:blipFill>
          <a:blip r:embed="rId3"/>
          <a:stretch>
            <a:fillRect/>
          </a:stretch>
        </p:blipFill>
        <p:spPr>
          <a:xfrm>
            <a:off x="9882697" y="6172200"/>
            <a:ext cx="1877731" cy="493819"/>
          </a:xfrm>
          <a:prstGeom prst="rect">
            <a:avLst/>
          </a:prstGeom>
        </p:spPr>
      </p:pic>
    </p:spTree>
    <p:extLst>
      <p:ext uri="{BB962C8B-B14F-4D97-AF65-F5344CB8AC3E}">
        <p14:creationId xmlns:p14="http://schemas.microsoft.com/office/powerpoint/2010/main" val="3558798401"/>
      </p:ext>
    </p:extLst>
  </p:cSld>
  <p:clrMapOvr>
    <a:masterClrMapping/>
  </p:clrMapOvr>
  <mc:AlternateContent xmlns:mc="http://schemas.openxmlformats.org/markup-compatibility/2006">
    <mc:Choice xmlns:p15="http://schemas.microsoft.com/office/powerpoint/2012/main" Requires="p15">
      <p:transition spd="slow">
        <p15:prstTrans prst="peelOff"/>
        <p:sndAc>
          <p:stSnd>
            <p:snd r:embed="rId2" name="arrow.wav"/>
          </p:stSnd>
        </p:sndAc>
      </p:transition>
    </mc:Choice>
    <mc:Fallback>
      <p:transition spd="slow">
        <p:fade/>
        <p:sndAc>
          <p:stSnd>
            <p:snd r:embed="rId2" name="arrow.wav"/>
          </p:stSnd>
        </p:sndAc>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a:extLst>
            <a:ext uri="{FF2B5EF4-FFF2-40B4-BE49-F238E27FC236}">
              <a16:creationId xmlns:a16="http://schemas.microsoft.com/office/drawing/2014/main" id="{346F3D4F-3D2C-A05D-78E2-70234DD49E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295C0-FDCE-00E1-B438-A7C97A0720DB}"/>
              </a:ext>
            </a:extLst>
          </p:cNvPr>
          <p:cNvSpPr>
            <a:spLocks noGrp="1"/>
          </p:cNvSpPr>
          <p:nvPr>
            <p:ph type="title"/>
          </p:nvPr>
        </p:nvSpPr>
        <p:spPr/>
        <p:txBody>
          <a:bodyPr>
            <a:normAutofit/>
          </a:bodyPr>
          <a:lstStyle/>
          <a:p>
            <a:r>
              <a:rPr lang="en-GB" dirty="0">
                <a:solidFill>
                  <a:schemeClr val="accent1"/>
                </a:solidFill>
              </a:rPr>
              <a:t>Competitive Rivalry</a:t>
            </a:r>
            <a:br>
              <a:rPr lang="en-GB"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E64AFAA9-AEAF-F7B4-53F3-02F72C59502C}"/>
              </a:ext>
            </a:extLst>
          </p:cNvPr>
          <p:cNvSpPr>
            <a:spLocks noGrp="1"/>
          </p:cNvSpPr>
          <p:nvPr>
            <p:ph idx="1"/>
          </p:nvPr>
        </p:nvSpPr>
        <p:spPr/>
        <p:txBody>
          <a:bodyPr>
            <a:noAutofit/>
          </a:bodyPr>
          <a:lstStyle/>
          <a:p>
            <a:r>
              <a:rPr lang="en-GB" sz="2000" dirty="0">
                <a:latin typeface="Arial" pitchFamily="34" charset="0"/>
                <a:cs typeface="Arial" pitchFamily="34" charset="0"/>
              </a:rPr>
              <a:t>According to the Xbox Porter Five Forces Analysis, the following are the effects of major competitors:  </a:t>
            </a:r>
            <a:br>
              <a:rPr lang="en-GB" sz="2000" dirty="0">
                <a:latin typeface="Arial" pitchFamily="34" charset="0"/>
                <a:cs typeface="Arial" pitchFamily="34" charset="0"/>
              </a:rPr>
            </a:br>
            <a:r>
              <a:rPr lang="en-GB" sz="2000" dirty="0">
                <a:latin typeface="Arial" pitchFamily="34" charset="0"/>
                <a:cs typeface="Arial" pitchFamily="34" charset="0"/>
              </a:rPr>
              <a:t>Sony's PlayStation and Nintendo's Switch hold the majority of the market, leaving few manufacturers of high-end gaming consoles. However, due to its hybrid ways of operation, the Switch has been selling the most copies. </a:t>
            </a:r>
          </a:p>
          <a:p>
            <a:pPr>
              <a:buNone/>
            </a:pPr>
            <a:endParaRPr lang="en-GB" sz="2000" dirty="0">
              <a:latin typeface="Arial" pitchFamily="34" charset="0"/>
              <a:cs typeface="Arial" pitchFamily="34" charset="0"/>
            </a:endParaRPr>
          </a:p>
          <a:p>
            <a:r>
              <a:rPr lang="en-GB" sz="2000" dirty="0">
                <a:latin typeface="Arial" pitchFamily="34" charset="0"/>
                <a:cs typeface="Arial" pitchFamily="34" charset="0"/>
              </a:rPr>
              <a:t>The Xbox Series X, the more expensive model of the most recent generation of Xbox systems, is fiercely rivalled by the PlayStation 5. The president of the company claims that these established rivals pose no threat to Xbox due to the new course they are on, which involves other major tech firms like Meta, Amazon, and Google. Because both traditional and non-traditional competitors are very large businesses, this is a highly competitive market.</a:t>
            </a:r>
          </a:p>
        </p:txBody>
      </p:sp>
      <p:pic>
        <p:nvPicPr>
          <p:cNvPr id="4" name="Picture 3">
            <a:extLst>
              <a:ext uri="{FF2B5EF4-FFF2-40B4-BE49-F238E27FC236}">
                <a16:creationId xmlns:a16="http://schemas.microsoft.com/office/drawing/2014/main" id="{2B0C6634-06CF-F11C-6E1D-6221BBAFD1A2}"/>
              </a:ext>
            </a:extLst>
          </p:cNvPr>
          <p:cNvPicPr>
            <a:picLocks noChangeAspect="1"/>
          </p:cNvPicPr>
          <p:nvPr/>
        </p:nvPicPr>
        <p:blipFill>
          <a:blip r:embed="rId3"/>
          <a:stretch>
            <a:fillRect/>
          </a:stretch>
        </p:blipFill>
        <p:spPr>
          <a:xfrm>
            <a:off x="9764034" y="6172200"/>
            <a:ext cx="1877731" cy="493819"/>
          </a:xfrm>
          <a:prstGeom prst="rect">
            <a:avLst/>
          </a:prstGeom>
        </p:spPr>
      </p:pic>
    </p:spTree>
    <p:extLst>
      <p:ext uri="{BB962C8B-B14F-4D97-AF65-F5344CB8AC3E}">
        <p14:creationId xmlns:p14="http://schemas.microsoft.com/office/powerpoint/2010/main" val="1919481286"/>
      </p:ext>
    </p:extLst>
  </p:cSld>
  <p:clrMapOvr>
    <a:masterClrMapping/>
  </p:clrMapOvr>
  <mc:AlternateContent xmlns:mc="http://schemas.openxmlformats.org/markup-compatibility/2006">
    <mc:Choice xmlns:p15="http://schemas.microsoft.com/office/powerpoint/2012/main" Requires="p15">
      <p:transition spd="slow">
        <p15:prstTrans prst="peelOff"/>
        <p:sndAc>
          <p:stSnd>
            <p:snd r:embed="rId2" name="arrow.wav"/>
          </p:stSnd>
        </p:sndAc>
      </p:transition>
    </mc:Choice>
    <mc:Fallback>
      <p:transition spd="slow">
        <p:fade/>
        <p:sndAc>
          <p:stSnd>
            <p:snd r:embed="rId2" name="arrow.wav"/>
          </p:stSnd>
        </p:sndAc>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244A-7F89-656E-E127-C2533E691DD1}"/>
              </a:ext>
            </a:extLst>
          </p:cNvPr>
          <p:cNvSpPr txBox="1">
            <a:spLocks noGrp="1"/>
          </p:cNvSpPr>
          <p:nvPr>
            <p:ph type="ctrTitle"/>
          </p:nvPr>
        </p:nvSpPr>
        <p:spPr>
          <a:xfrm>
            <a:off x="517870" y="299886"/>
            <a:ext cx="6282979" cy="1017635"/>
          </a:xfrm>
          <a:solidFill>
            <a:srgbClr val="92D050"/>
          </a:solidFill>
          <a:ln w="9528">
            <a:solidFill>
              <a:srgbClr val="7030A0"/>
            </a:solidFill>
            <a:prstDash val="solid"/>
          </a:ln>
          <a:effectLst>
            <a:outerShdw dist="38096" dir="2700000" algn="tl">
              <a:srgbClr val="000000">
                <a:alpha val="40000"/>
              </a:srgbClr>
            </a:outerShdw>
          </a:effectLst>
        </p:spPr>
        <p:txBody>
          <a:bodyPr anchor="t"/>
          <a:lstStyle/>
          <a:p>
            <a:pPr lvl="0"/>
            <a:r>
              <a:rPr lang="en-US" sz="4000">
                <a:latin typeface="Times New Roman" pitchFamily="18"/>
                <a:cs typeface="Times New Roman" pitchFamily="18"/>
              </a:rPr>
              <a:t>7P’s Of Marketing Mix</a:t>
            </a:r>
          </a:p>
        </p:txBody>
      </p:sp>
      <p:sp>
        <p:nvSpPr>
          <p:cNvPr id="3" name="Subtitle 2">
            <a:extLst>
              <a:ext uri="{FF2B5EF4-FFF2-40B4-BE49-F238E27FC236}">
                <a16:creationId xmlns:a16="http://schemas.microsoft.com/office/drawing/2014/main" id="{ED8E16F9-4A98-8829-3A88-727FCAA01C0F}"/>
              </a:ext>
            </a:extLst>
          </p:cNvPr>
          <p:cNvSpPr txBox="1">
            <a:spLocks noGrp="1"/>
          </p:cNvSpPr>
          <p:nvPr>
            <p:ph type="subTitle" idx="1"/>
          </p:nvPr>
        </p:nvSpPr>
        <p:spPr>
          <a:xfrm>
            <a:off x="517870" y="1533832"/>
            <a:ext cx="6282979" cy="5024280"/>
          </a:xfrm>
          <a:solidFill>
            <a:srgbClr val="F2F2F2"/>
          </a:solidFill>
        </p:spPr>
        <p:txBody>
          <a:bodyPr anchorCtr="0">
            <a:noAutofit/>
          </a:bodyPr>
          <a:lstStyle/>
          <a:p>
            <a:pPr lvl="0" indent="-228600"/>
            <a:r>
              <a:rPr lang="en-US" sz="2000" dirty="0">
                <a:effectLst>
                  <a:outerShdw dist="38096" dir="2700000">
                    <a:srgbClr val="000000"/>
                  </a:outerShdw>
                </a:effectLst>
                <a:latin typeface="Times New Roman" pitchFamily="18"/>
                <a:cs typeface="Times New Roman" pitchFamily="18"/>
              </a:rPr>
              <a:t>The 7P’s of Marketing is a tool companies use to plan their marketing strategy. It expands on the 7P’s. These are:</a:t>
            </a:r>
          </a:p>
          <a:p>
            <a:pPr marL="514350" lvl="0" indent="-457200" algn="l">
              <a:buFont typeface="Aptos Display"/>
              <a:buAutoNum type="arabicPeriod"/>
            </a:pPr>
            <a:r>
              <a:rPr lang="en-US" sz="2000" dirty="0">
                <a:effectLst>
                  <a:outerShdw dist="38096" dir="2700000">
                    <a:srgbClr val="000000"/>
                  </a:outerShdw>
                </a:effectLst>
                <a:latin typeface="Times New Roman" pitchFamily="18"/>
                <a:cs typeface="Times New Roman" pitchFamily="18"/>
              </a:rPr>
              <a:t>Product</a:t>
            </a:r>
          </a:p>
          <a:p>
            <a:pPr marL="514350" lvl="0" indent="-457200" algn="l">
              <a:buFont typeface="Aptos Display"/>
              <a:buAutoNum type="arabicPeriod"/>
            </a:pPr>
            <a:r>
              <a:rPr lang="en-US" sz="2000" dirty="0">
                <a:effectLst>
                  <a:outerShdw dist="38096" dir="2700000">
                    <a:srgbClr val="000000"/>
                  </a:outerShdw>
                </a:effectLst>
                <a:latin typeface="Times New Roman" pitchFamily="18"/>
                <a:cs typeface="Times New Roman" pitchFamily="18"/>
              </a:rPr>
              <a:t>Price</a:t>
            </a:r>
          </a:p>
          <a:p>
            <a:pPr marL="514350" lvl="0" indent="-457200" algn="l">
              <a:buFont typeface="Aptos Display"/>
              <a:buAutoNum type="arabicPeriod"/>
            </a:pPr>
            <a:r>
              <a:rPr lang="en-US" sz="2000" dirty="0">
                <a:effectLst>
                  <a:outerShdw dist="38096" dir="2700000">
                    <a:srgbClr val="000000"/>
                  </a:outerShdw>
                </a:effectLst>
                <a:latin typeface="Times New Roman" pitchFamily="18"/>
                <a:cs typeface="Times New Roman" pitchFamily="18"/>
              </a:rPr>
              <a:t>Place</a:t>
            </a:r>
          </a:p>
          <a:p>
            <a:pPr marL="57150" lvl="0" algn="l"/>
            <a:r>
              <a:rPr lang="en-US" sz="2000" dirty="0">
                <a:effectLst>
                  <a:outerShdw dist="38096" dir="2700000">
                    <a:srgbClr val="000000"/>
                  </a:outerShdw>
                </a:effectLst>
                <a:latin typeface="Times New Roman" pitchFamily="18"/>
                <a:cs typeface="Times New Roman" pitchFamily="18"/>
              </a:rPr>
              <a:t>4.    Promotion</a:t>
            </a:r>
          </a:p>
          <a:p>
            <a:pPr marL="514350" lvl="0" indent="-457200" algn="l">
              <a:buAutoNum type="arabicPeriod" startAt="5"/>
            </a:pPr>
            <a:r>
              <a:rPr lang="en-US" sz="2000" dirty="0">
                <a:effectLst>
                  <a:outerShdw dist="38096" dir="2700000">
                    <a:srgbClr val="000000"/>
                  </a:outerShdw>
                </a:effectLst>
                <a:latin typeface="Times New Roman" pitchFamily="18"/>
                <a:cs typeface="Times New Roman" pitchFamily="18"/>
              </a:rPr>
              <a:t>People</a:t>
            </a:r>
          </a:p>
          <a:p>
            <a:pPr marL="514350" lvl="0" indent="-457200" algn="l">
              <a:buAutoNum type="arabicPeriod" startAt="5"/>
            </a:pPr>
            <a:r>
              <a:rPr lang="en-US" sz="2000" dirty="0">
                <a:effectLst>
                  <a:outerShdw dist="38096" dir="2700000">
                    <a:srgbClr val="000000"/>
                  </a:outerShdw>
                </a:effectLst>
                <a:latin typeface="Times New Roman" pitchFamily="18"/>
                <a:cs typeface="Times New Roman" pitchFamily="18"/>
              </a:rPr>
              <a:t>Process </a:t>
            </a:r>
          </a:p>
          <a:p>
            <a:pPr marL="514350" lvl="0" indent="-457200" algn="l">
              <a:buAutoNum type="arabicPeriod" startAt="5"/>
            </a:pPr>
            <a:r>
              <a:rPr lang="en-US" sz="2000" dirty="0">
                <a:effectLst>
                  <a:outerShdw dist="38096" dir="2700000">
                    <a:srgbClr val="000000"/>
                  </a:outerShdw>
                </a:effectLst>
                <a:latin typeface="Times New Roman" pitchFamily="18"/>
                <a:cs typeface="Times New Roman" pitchFamily="18"/>
              </a:rPr>
              <a:t>Physical Evidence</a:t>
            </a:r>
          </a:p>
          <a:p>
            <a:pPr lvl="0" indent="-228600"/>
            <a:r>
              <a:rPr lang="en-US" sz="2000" dirty="0">
                <a:effectLst>
                  <a:outerShdw dist="38096" dir="2700000">
                    <a:srgbClr val="000000"/>
                  </a:outerShdw>
                </a:effectLst>
                <a:latin typeface="Times New Roman" pitchFamily="18"/>
                <a:cs typeface="Times New Roman" pitchFamily="18"/>
              </a:rPr>
              <a:t> Together, these seven elements help businesses reach their target audience effectively and stand out in the market.</a:t>
            </a:r>
          </a:p>
        </p:txBody>
      </p:sp>
      <p:pic>
        <p:nvPicPr>
          <p:cNvPr id="4" name="Picture 40" descr="A green x logo on a black background&#10;&#10;Description automatically generated">
            <a:extLst>
              <a:ext uri="{FF2B5EF4-FFF2-40B4-BE49-F238E27FC236}">
                <a16:creationId xmlns:a16="http://schemas.microsoft.com/office/drawing/2014/main" id="{C63AC220-6FC3-DE0F-41D4-EEBB5DCC801C}"/>
              </a:ext>
            </a:extLst>
          </p:cNvPr>
          <p:cNvPicPr>
            <a:picLocks noChangeAspect="1"/>
          </p:cNvPicPr>
          <p:nvPr/>
        </p:nvPicPr>
        <p:blipFill>
          <a:blip r:embed="rId3"/>
          <a:stretch>
            <a:fillRect/>
          </a:stretch>
        </p:blipFill>
        <p:spPr>
          <a:xfrm>
            <a:off x="7201805" y="353964"/>
            <a:ext cx="4695224" cy="5956611"/>
          </a:xfrm>
          <a:prstGeom prst="rect">
            <a:avLst/>
          </a:prstGeom>
          <a:solidFill>
            <a:srgbClr val="275317"/>
          </a:solidFill>
          <a:ln w="19046" cap="flat">
            <a:solidFill>
              <a:srgbClr val="3B7D23"/>
            </a:solidFill>
            <a:prstDash val="solid"/>
            <a:miter/>
          </a:ln>
          <a:effectLst>
            <a:outerShdw dist="38103" dir="5400000" algn="tl">
              <a:srgbClr val="000000">
                <a:alpha val="40000"/>
              </a:srgbClr>
            </a:outerShdw>
          </a:effectLst>
        </p:spPr>
      </p:pic>
      <p:sp>
        <p:nvSpPr>
          <p:cNvPr id="8" name="TextBox 7">
            <a:extLst>
              <a:ext uri="{FF2B5EF4-FFF2-40B4-BE49-F238E27FC236}">
                <a16:creationId xmlns:a16="http://schemas.microsoft.com/office/drawing/2014/main" id="{8D3DC9FF-82A8-61E6-BF69-A4B82608DD1D}"/>
              </a:ext>
            </a:extLst>
          </p:cNvPr>
          <p:cNvSpPr txBox="1"/>
          <p:nvPr/>
        </p:nvSpPr>
        <p:spPr>
          <a:xfrm>
            <a:off x="10328881" y="6329075"/>
            <a:ext cx="6097162" cy="458074"/>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lumMod val="95000"/>
                  </a:schemeClr>
                </a:solidFill>
                <a:effectLst/>
                <a:highlight>
                  <a:srgbClr val="000000"/>
                </a:highlight>
                <a:uLnTx/>
                <a:uFillTx/>
                <a:latin typeface="Times New Roman" panose="02020603050405020304" pitchFamily="18" charset="0"/>
                <a:ea typeface="Times New Roman" panose="02020603050405020304" pitchFamily="18" charset="0"/>
                <a:cs typeface="+mn-cs"/>
              </a:rPr>
              <a:t>ZAKERA</a:t>
            </a:r>
            <a:endParaRPr kumimoji="0" lang="en-IN" sz="1800" b="0" i="0" u="none" strike="noStrike" kern="1200" cap="none" spc="0" normalizeH="0" baseline="0" noProof="0" dirty="0">
              <a:ln>
                <a:noFill/>
              </a:ln>
              <a:solidFill>
                <a:schemeClr val="bg1">
                  <a:lumMod val="95000"/>
                </a:schemeClr>
              </a:solidFill>
              <a:effectLst/>
              <a:highlight>
                <a:srgbClr val="000000"/>
              </a:highlight>
              <a:uLnTx/>
              <a:uFillTx/>
              <a:latin typeface="Times New Roman" panose="02020603050405020304" pitchFamily="18" charset="0"/>
              <a:ea typeface="Times New Roman" panose="02020603050405020304" pitchFamily="18" charset="0"/>
              <a:cs typeface="+mn-c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origami"/>
        <p:sndAc>
          <p:stSnd>
            <p:snd r:embed="rId2" name="arrow.wav"/>
          </p:stSnd>
        </p:sndAc>
      </p:transition>
    </mc:Choice>
    <mc:Fallback xmlns="">
      <p:transition spd="slow">
        <p:fade/>
        <p:sndAc>
          <p:stSnd>
            <p:snd r:embed="rId4" name="arrow.wav"/>
          </p:stSnd>
        </p:sndAc>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660C7919-F53F-F96D-6A02-4AEFD454181B}"/>
              </a:ext>
            </a:extLst>
          </p:cNvPr>
          <p:cNvSpPr/>
          <p:nvPr/>
        </p:nvSpPr>
        <p:spPr>
          <a:xfrm>
            <a:off x="2064770" y="173607"/>
            <a:ext cx="3106994" cy="1998402"/>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C1E5F5"/>
          </a:solidFill>
          <a:ln w="19046" cap="flat">
            <a:solidFill>
              <a:srgbClr val="D86ECC"/>
            </a:solidFill>
            <a:prstDash val="solid"/>
            <a:miter/>
          </a:ln>
          <a:effectLst>
            <a:outerShdw dist="38096" dir="18900000" algn="tl">
              <a:srgbClr val="000000">
                <a:alpha val="40000"/>
              </a:srgbClr>
            </a:outerShdw>
          </a:effectLst>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Price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Options for Everyone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Subscription Savings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Easy on the Wallet</a:t>
            </a:r>
          </a:p>
        </p:txBody>
      </p:sp>
      <p:sp>
        <p:nvSpPr>
          <p:cNvPr id="3" name="Rectangle: Rounded Corners 4">
            <a:extLst>
              <a:ext uri="{FF2B5EF4-FFF2-40B4-BE49-F238E27FC236}">
                <a16:creationId xmlns:a16="http://schemas.microsoft.com/office/drawing/2014/main" id="{977461F2-EB94-96EE-7726-E51DB2D86B70}"/>
              </a:ext>
            </a:extLst>
          </p:cNvPr>
          <p:cNvSpPr/>
          <p:nvPr/>
        </p:nvSpPr>
        <p:spPr>
          <a:xfrm>
            <a:off x="314635" y="2330247"/>
            <a:ext cx="2871023" cy="1998402"/>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BE3D6"/>
          </a:solidFill>
          <a:ln w="19046" cap="flat">
            <a:solidFill>
              <a:srgbClr val="46B1E1"/>
            </a:solidFill>
            <a:prstDash val="solid"/>
            <a:miter/>
          </a:ln>
          <a:effectLst>
            <a:outerShdw dist="38096" dir="2700000" algn="tl">
              <a:srgbClr val="000000">
                <a:alpha val="40000"/>
              </a:srgbClr>
            </a:outerShdw>
          </a:effectLst>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Place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Available Everywhere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Digital Convenience</a:t>
            </a:r>
          </a:p>
        </p:txBody>
      </p:sp>
      <p:sp>
        <p:nvSpPr>
          <p:cNvPr id="4" name="Rectangle: Rounded Corners 5">
            <a:extLst>
              <a:ext uri="{FF2B5EF4-FFF2-40B4-BE49-F238E27FC236}">
                <a16:creationId xmlns:a16="http://schemas.microsoft.com/office/drawing/2014/main" id="{985AD23B-1A64-3C79-0DD1-59BE7F5C60F5}"/>
              </a:ext>
            </a:extLst>
          </p:cNvPr>
          <p:cNvSpPr/>
          <p:nvPr/>
        </p:nvSpPr>
        <p:spPr>
          <a:xfrm>
            <a:off x="5958349" y="215396"/>
            <a:ext cx="2768995" cy="1914826"/>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BE3D6"/>
          </a:solidFill>
          <a:ln w="19046" cap="flat">
            <a:solidFill>
              <a:srgbClr val="042433"/>
            </a:solidFill>
            <a:prstDash val="solid"/>
            <a:miter/>
          </a:ln>
          <a:effectLst>
            <a:outerShdw dist="38096" dir="2700000" algn="tl">
              <a:srgbClr val="000000">
                <a:alpha val="4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Process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Customer Support and Feedback Loops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Simple and Smooth Experience</a:t>
            </a:r>
          </a:p>
        </p:txBody>
      </p:sp>
      <p:sp>
        <p:nvSpPr>
          <p:cNvPr id="5" name="Rectangle: Rounded Corners 6">
            <a:extLst>
              <a:ext uri="{FF2B5EF4-FFF2-40B4-BE49-F238E27FC236}">
                <a16:creationId xmlns:a16="http://schemas.microsoft.com/office/drawing/2014/main" id="{19F6317A-05DF-EE59-1C78-67E5322C2690}"/>
              </a:ext>
            </a:extLst>
          </p:cNvPr>
          <p:cNvSpPr/>
          <p:nvPr/>
        </p:nvSpPr>
        <p:spPr>
          <a:xfrm>
            <a:off x="7743139" y="2330247"/>
            <a:ext cx="2954362" cy="1914826"/>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CFEE"/>
          </a:solidFill>
          <a:ln w="19046" cap="flat">
            <a:solidFill>
              <a:srgbClr val="4E95D9"/>
            </a:solidFill>
            <a:prstDash val="solid"/>
            <a:miter/>
          </a:ln>
          <a:effectLst>
            <a:outerShdw dist="38096" dir="2700000" algn="tl">
              <a:srgbClr val="000000">
                <a:alpha val="40000"/>
              </a:srgbClr>
            </a:outerShdw>
          </a:effectLst>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People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First Prioritizing Gamers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Inclusive for All</a:t>
            </a:r>
          </a:p>
        </p:txBody>
      </p:sp>
      <p:sp>
        <p:nvSpPr>
          <p:cNvPr id="6" name="Rectangle: Rounded Corners 11">
            <a:extLst>
              <a:ext uri="{FF2B5EF4-FFF2-40B4-BE49-F238E27FC236}">
                <a16:creationId xmlns:a16="http://schemas.microsoft.com/office/drawing/2014/main" id="{6648FC8C-D11E-9B5E-676F-C03581DC8081}"/>
              </a:ext>
            </a:extLst>
          </p:cNvPr>
          <p:cNvSpPr/>
          <p:nvPr/>
        </p:nvSpPr>
        <p:spPr>
          <a:xfrm flipH="1">
            <a:off x="1297853" y="4486887"/>
            <a:ext cx="4149218" cy="2315489"/>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CFEE"/>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ctr"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Promotion</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Real Connections with Gamers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Special Deals and Free Trials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Exclusive Launches and Events</a:t>
            </a:r>
          </a:p>
        </p:txBody>
      </p:sp>
      <p:sp>
        <p:nvSpPr>
          <p:cNvPr id="7" name="Rectangle: Rounded Corners 12">
            <a:extLst>
              <a:ext uri="{FF2B5EF4-FFF2-40B4-BE49-F238E27FC236}">
                <a16:creationId xmlns:a16="http://schemas.microsoft.com/office/drawing/2014/main" id="{7D5F0680-B476-F4CB-A3F1-3E7541EDF07E}"/>
              </a:ext>
            </a:extLst>
          </p:cNvPr>
          <p:cNvSpPr/>
          <p:nvPr/>
        </p:nvSpPr>
        <p:spPr>
          <a:xfrm>
            <a:off x="6379229" y="4545262"/>
            <a:ext cx="3679170" cy="2177844"/>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C1E5F5"/>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ctr"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Physical Evidence</a:t>
            </a:r>
          </a:p>
          <a:p>
            <a:pPr marL="342900" marR="0" lvl="0" indent="-34290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Visible Community</a:t>
            </a:r>
          </a:p>
          <a:p>
            <a:pPr marL="342900" marR="0" lvl="0" indent="-34290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The Feel of the Console and Controller</a:t>
            </a:r>
          </a:p>
        </p:txBody>
      </p:sp>
      <p:sp>
        <p:nvSpPr>
          <p:cNvPr id="8" name="Rectangle: Rounded Corners 13">
            <a:extLst>
              <a:ext uri="{FF2B5EF4-FFF2-40B4-BE49-F238E27FC236}">
                <a16:creationId xmlns:a16="http://schemas.microsoft.com/office/drawing/2014/main" id="{0EED5761-3AE0-DBD1-6204-8AC8665BBA2E}"/>
              </a:ext>
            </a:extLst>
          </p:cNvPr>
          <p:cNvSpPr/>
          <p:nvPr/>
        </p:nvSpPr>
        <p:spPr>
          <a:xfrm>
            <a:off x="3764164" y="2401223"/>
            <a:ext cx="3400461" cy="1914826"/>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D1D1D1"/>
          </a:solidFill>
          <a:ln w="19046" cap="flat">
            <a:solidFill>
              <a:srgbClr val="4EA72E"/>
            </a:solidFill>
            <a:prstDash val="solid"/>
            <a:miter/>
          </a:ln>
          <a:effectLst>
            <a:outerShdw dist="38096" dir="2700000" algn="tl">
              <a:srgbClr val="000000">
                <a:alpha val="40000"/>
              </a:srgbClr>
            </a:outerShdw>
          </a:effectLst>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Product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Game Pass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High-definition graphics,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Exclusive games,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imes New Roman" pitchFamily="18"/>
                <a:cs typeface="Times New Roman" pitchFamily="18"/>
              </a:rPr>
              <a:t> Integration with Microsoft services</a:t>
            </a:r>
          </a:p>
        </p:txBody>
      </p:sp>
      <p:pic>
        <p:nvPicPr>
          <p:cNvPr id="10" name="Picture 9">
            <a:extLst>
              <a:ext uri="{FF2B5EF4-FFF2-40B4-BE49-F238E27FC236}">
                <a16:creationId xmlns:a16="http://schemas.microsoft.com/office/drawing/2014/main" id="{51350390-1C64-CCA3-8E06-032D70649487}"/>
              </a:ext>
            </a:extLst>
          </p:cNvPr>
          <p:cNvPicPr>
            <a:picLocks noChangeAspect="1"/>
          </p:cNvPicPr>
          <p:nvPr/>
        </p:nvPicPr>
        <p:blipFill>
          <a:blip r:embed="rId3"/>
          <a:stretch>
            <a:fillRect/>
          </a:stretch>
        </p:blipFill>
        <p:spPr>
          <a:xfrm>
            <a:off x="10894147" y="6308557"/>
            <a:ext cx="1194920" cy="49381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sndAc>
          <p:stSnd>
            <p:snd r:embed="rId2" name="arrow.wav"/>
          </p:stSnd>
        </p:sndAc>
      </p:transition>
    </mc:Choice>
    <mc:Fallback xmlns="">
      <p:transition spd="slow">
        <p:fade/>
        <p:sndAc>
          <p:stSnd>
            <p:snd r:embed="rId4" name="arrow.wav"/>
          </p:stSnd>
        </p:sndAc>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Rectangle 34">
            <a:extLst>
              <a:ext uri="{FF2B5EF4-FFF2-40B4-BE49-F238E27FC236}">
                <a16:creationId xmlns:a16="http://schemas.microsoft.com/office/drawing/2014/main" id="{A1615961-1967-BBF7-2CDF-E273EA0A59D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Freeform: Shape 36">
            <a:extLst>
              <a:ext uri="{FF2B5EF4-FFF2-40B4-BE49-F238E27FC236}">
                <a16:creationId xmlns:a16="http://schemas.microsoft.com/office/drawing/2014/main" id="{87812926-5765-3688-EA38-A9179502929A}"/>
              </a:ext>
            </a:extLst>
          </p:cNvPr>
          <p:cNvSpPr>
            <a:spLocks noMove="1" noResize="1"/>
          </p:cNvSpPr>
          <p:nvPr/>
        </p:nvSpPr>
        <p:spPr>
          <a:xfrm rot="18899994" flipH="1">
            <a:off x="-376145" y="-253677"/>
            <a:ext cx="1827638" cy="1376985"/>
          </a:xfrm>
          <a:custGeom>
            <a:avLst/>
            <a:gdLst>
              <a:gd name="f0" fmla="val 10800000"/>
              <a:gd name="f1" fmla="val 5400000"/>
              <a:gd name="f2" fmla="val 180"/>
              <a:gd name="f3" fmla="val w"/>
              <a:gd name="f4" fmla="val h"/>
              <a:gd name="f5" fmla="val 0"/>
              <a:gd name="f6" fmla="val 1827638"/>
              <a:gd name="f7" fmla="val 1376989"/>
              <a:gd name="f8" fmla="val 987379"/>
              <a:gd name="f9" fmla="val 840260"/>
              <a:gd name="f10" fmla="+- 0 0 -90"/>
              <a:gd name="f11" fmla="*/ f3 1 1827638"/>
              <a:gd name="f12" fmla="*/ f4 1 1376989"/>
              <a:gd name="f13" fmla="+- f7 0 f5"/>
              <a:gd name="f14" fmla="+- f6 0 f5"/>
              <a:gd name="f15" fmla="*/ f10 f0 1"/>
              <a:gd name="f16" fmla="*/ f14 1 1827638"/>
              <a:gd name="f17" fmla="*/ f13 1 1376989"/>
              <a:gd name="f18" fmla="*/ 0 f14 1"/>
              <a:gd name="f19" fmla="*/ 987379 f13 1"/>
              <a:gd name="f20" fmla="*/ 987379 f14 1"/>
              <a:gd name="f21" fmla="*/ 0 f13 1"/>
              <a:gd name="f22" fmla="*/ 1827638 f14 1"/>
              <a:gd name="f23" fmla="*/ 840260 f13 1"/>
              <a:gd name="f24" fmla="*/ 1376989 f13 1"/>
              <a:gd name="f25" fmla="*/ f15 1 f2"/>
              <a:gd name="f26" fmla="*/ f18 1 1827638"/>
              <a:gd name="f27" fmla="*/ f19 1 1376989"/>
              <a:gd name="f28" fmla="*/ f20 1 1827638"/>
              <a:gd name="f29" fmla="*/ f21 1 1376989"/>
              <a:gd name="f30" fmla="*/ f22 1 1827638"/>
              <a:gd name="f31" fmla="*/ f23 1 1376989"/>
              <a:gd name="f32" fmla="*/ f24 1 1376989"/>
              <a:gd name="f33" fmla="*/ f5 1 f16"/>
              <a:gd name="f34" fmla="*/ f6 1 f16"/>
              <a:gd name="f35" fmla="*/ f5 1 f17"/>
              <a:gd name="f36" fmla="*/ f7 1 f17"/>
              <a:gd name="f37" fmla="+- f25 0 f1"/>
              <a:gd name="f38" fmla="*/ f26 1 f16"/>
              <a:gd name="f39" fmla="*/ f27 1 f17"/>
              <a:gd name="f40" fmla="*/ f28 1 f16"/>
              <a:gd name="f41" fmla="*/ f29 1 f17"/>
              <a:gd name="f42" fmla="*/ f30 1 f16"/>
              <a:gd name="f43" fmla="*/ f31 1 f17"/>
              <a:gd name="f44" fmla="*/ f32 1 f17"/>
              <a:gd name="f45" fmla="*/ f33 f11 1"/>
              <a:gd name="f46" fmla="*/ f34 f11 1"/>
              <a:gd name="f47" fmla="*/ f36 f12 1"/>
              <a:gd name="f48" fmla="*/ f35 f12 1"/>
              <a:gd name="f49" fmla="*/ f38 f11 1"/>
              <a:gd name="f50" fmla="*/ f39 f12 1"/>
              <a:gd name="f51" fmla="*/ f40 f11 1"/>
              <a:gd name="f52" fmla="*/ f41 f12 1"/>
              <a:gd name="f53" fmla="*/ f42 f11 1"/>
              <a:gd name="f54" fmla="*/ f43 f12 1"/>
              <a:gd name="f55" fmla="*/ f44 f12 1"/>
            </a:gdLst>
            <a:ahLst/>
            <a:cxnLst>
              <a:cxn ang="3cd4">
                <a:pos x="hc" y="t"/>
              </a:cxn>
              <a:cxn ang="0">
                <a:pos x="r" y="vc"/>
              </a:cxn>
              <a:cxn ang="cd4">
                <a:pos x="hc" y="b"/>
              </a:cxn>
              <a:cxn ang="cd2">
                <a:pos x="l" y="vc"/>
              </a:cxn>
              <a:cxn ang="f37">
                <a:pos x="f49" y="f50"/>
              </a:cxn>
              <a:cxn ang="f37">
                <a:pos x="f51" y="f52"/>
              </a:cxn>
              <a:cxn ang="f37">
                <a:pos x="f53" y="f54"/>
              </a:cxn>
              <a:cxn ang="f37">
                <a:pos x="f53" y="f55"/>
              </a:cxn>
              <a:cxn ang="f37">
                <a:pos x="f49" y="f55"/>
              </a:cxn>
            </a:cxnLst>
            <a:rect l="f45" t="f48" r="f46" b="f47"/>
            <a:pathLst>
              <a:path w="1827638" h="1376989">
                <a:moveTo>
                  <a:pt x="f5" y="f8"/>
                </a:moveTo>
                <a:lnTo>
                  <a:pt x="f8" y="f5"/>
                </a:lnTo>
                <a:lnTo>
                  <a:pt x="f6" y="f9"/>
                </a:lnTo>
                <a:lnTo>
                  <a:pt x="f6" y="f7"/>
                </a:lnTo>
                <a:lnTo>
                  <a:pt x="f5" y="f7"/>
                </a:lnTo>
                <a:close/>
              </a:path>
            </a:pathLst>
          </a:custGeom>
          <a:solidFill>
            <a:srgbClr val="156082">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38">
            <a:extLst>
              <a:ext uri="{FF2B5EF4-FFF2-40B4-BE49-F238E27FC236}">
                <a16:creationId xmlns:a16="http://schemas.microsoft.com/office/drawing/2014/main" id="{725C3866-3EC6-B16F-B35F-9C40010DDFB3}"/>
              </a:ext>
            </a:extLst>
          </p:cNvPr>
          <p:cNvSpPr>
            <a:spLocks noMove="1" noResize="1"/>
          </p:cNvSpPr>
          <p:nvPr/>
        </p:nvSpPr>
        <p:spPr>
          <a:xfrm rot="18899994" flipH="1">
            <a:off x="891641" y="422151"/>
            <a:ext cx="645365" cy="645365"/>
          </a:xfrm>
          <a:prstGeom prst="rect">
            <a:avLst/>
          </a:prstGeom>
          <a:solidFill>
            <a:srgbClr val="156082">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40">
            <a:extLst>
              <a:ext uri="{FF2B5EF4-FFF2-40B4-BE49-F238E27FC236}">
                <a16:creationId xmlns:a16="http://schemas.microsoft.com/office/drawing/2014/main" id="{2B78769A-A525-6956-6A91-B445717E3ED1}"/>
              </a:ext>
            </a:extLst>
          </p:cNvPr>
          <p:cNvSpPr>
            <a:spLocks noMove="1" noResize="1"/>
          </p:cNvSpPr>
          <p:nvPr/>
        </p:nvSpPr>
        <p:spPr>
          <a:xfrm rot="18899994" flipH="1">
            <a:off x="10043497" y="655136"/>
            <a:ext cx="687473" cy="687473"/>
          </a:xfrm>
          <a:prstGeom prst="rect">
            <a:avLst/>
          </a:prstGeom>
          <a:solidFill>
            <a:srgbClr val="0F9ED5">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Freeform: Shape 42">
            <a:extLst>
              <a:ext uri="{FF2B5EF4-FFF2-40B4-BE49-F238E27FC236}">
                <a16:creationId xmlns:a16="http://schemas.microsoft.com/office/drawing/2014/main" id="{45F39099-AAFB-4940-D6CC-A60971DF4BF9}"/>
              </a:ext>
            </a:extLst>
          </p:cNvPr>
          <p:cNvSpPr>
            <a:spLocks noMove="1" noResize="1"/>
          </p:cNvSpPr>
          <p:nvPr/>
        </p:nvSpPr>
        <p:spPr>
          <a:xfrm rot="10800009" flipH="1">
            <a:off x="9356643" y="0"/>
            <a:ext cx="2835353" cy="1480834"/>
          </a:xfrm>
          <a:custGeom>
            <a:avLst/>
            <a:gdLst>
              <a:gd name="f0" fmla="val 10800000"/>
              <a:gd name="f1" fmla="val 5400000"/>
              <a:gd name="f2" fmla="val 180"/>
              <a:gd name="f3" fmla="val w"/>
              <a:gd name="f4" fmla="val h"/>
              <a:gd name="f5" fmla="val 0"/>
              <a:gd name="f6" fmla="val 2835357"/>
              <a:gd name="f7" fmla="val 1480837"/>
              <a:gd name="f8" fmla="val 1552727"/>
              <a:gd name="f9" fmla="val 1223245"/>
              <a:gd name="f10" fmla="+- 0 0 -90"/>
              <a:gd name="f11" fmla="*/ f3 1 2835357"/>
              <a:gd name="f12" fmla="*/ f4 1 1480837"/>
              <a:gd name="f13" fmla="+- f7 0 f5"/>
              <a:gd name="f14" fmla="+- f6 0 f5"/>
              <a:gd name="f15" fmla="*/ f10 f0 1"/>
              <a:gd name="f16" fmla="*/ f14 1 2835357"/>
              <a:gd name="f17" fmla="*/ f13 1 1480837"/>
              <a:gd name="f18" fmla="*/ 2835357 f14 1"/>
              <a:gd name="f19" fmla="*/ 1480837 f13 1"/>
              <a:gd name="f20" fmla="*/ 0 f14 1"/>
              <a:gd name="f21" fmla="*/ 1552727 f14 1"/>
              <a:gd name="f22" fmla="*/ 0 f13 1"/>
              <a:gd name="f23" fmla="*/ 1223245 f13 1"/>
              <a:gd name="f24" fmla="*/ f15 1 f2"/>
              <a:gd name="f25" fmla="*/ f18 1 2835357"/>
              <a:gd name="f26" fmla="*/ f19 1 1480837"/>
              <a:gd name="f27" fmla="*/ f20 1 2835357"/>
              <a:gd name="f28" fmla="*/ f21 1 2835357"/>
              <a:gd name="f29" fmla="*/ f22 1 1480837"/>
              <a:gd name="f30" fmla="*/ f23 1 1480837"/>
              <a:gd name="f31" fmla="*/ f5 1 f16"/>
              <a:gd name="f32" fmla="*/ f6 1 f16"/>
              <a:gd name="f33" fmla="*/ f5 1 f17"/>
              <a:gd name="f34" fmla="*/ f7 1 f17"/>
              <a:gd name="f35" fmla="+- f24 0 f1"/>
              <a:gd name="f36" fmla="*/ f25 1 f16"/>
              <a:gd name="f37" fmla="*/ f26 1 f17"/>
              <a:gd name="f38" fmla="*/ f27 1 f16"/>
              <a:gd name="f39" fmla="*/ f28 1 f16"/>
              <a:gd name="f40" fmla="*/ f29 1 f17"/>
              <a:gd name="f41" fmla="*/ f30 1 f17"/>
              <a:gd name="f42" fmla="*/ f31 f11 1"/>
              <a:gd name="f43" fmla="*/ f32 f11 1"/>
              <a:gd name="f44" fmla="*/ f34 f12 1"/>
              <a:gd name="f45" fmla="*/ f33 f12 1"/>
              <a:gd name="f46" fmla="*/ f36 f11 1"/>
              <a:gd name="f47" fmla="*/ f37 f12 1"/>
              <a:gd name="f48" fmla="*/ f38 f11 1"/>
              <a:gd name="f49" fmla="*/ f39 f11 1"/>
              <a:gd name="f50" fmla="*/ f40 f12 1"/>
              <a:gd name="f51" fmla="*/ f41 f12 1"/>
            </a:gdLst>
            <a:ahLst/>
            <a:cxnLst>
              <a:cxn ang="3cd4">
                <a:pos x="hc" y="t"/>
              </a:cxn>
              <a:cxn ang="0">
                <a:pos x="r" y="vc"/>
              </a:cxn>
              <a:cxn ang="cd4">
                <a:pos x="hc" y="b"/>
              </a:cxn>
              <a:cxn ang="cd2">
                <a:pos x="l" y="vc"/>
              </a:cxn>
              <a:cxn ang="f35">
                <a:pos x="f46" y="f47"/>
              </a:cxn>
              <a:cxn ang="f35">
                <a:pos x="f48" y="f47"/>
              </a:cxn>
              <a:cxn ang="f35">
                <a:pos x="f49" y="f50"/>
              </a:cxn>
              <a:cxn ang="f35">
                <a:pos x="f46" y="f51"/>
              </a:cxn>
            </a:cxnLst>
            <a:rect l="f42" t="f45" r="f43" b="f44"/>
            <a:pathLst>
              <a:path w="2835357" h="1480837">
                <a:moveTo>
                  <a:pt x="f6" y="f7"/>
                </a:moveTo>
                <a:lnTo>
                  <a:pt x="f5" y="f7"/>
                </a:lnTo>
                <a:lnTo>
                  <a:pt x="f8" y="f5"/>
                </a:lnTo>
                <a:lnTo>
                  <a:pt x="f6" y="f9"/>
                </a:lnTo>
                <a:close/>
              </a:path>
            </a:pathLst>
          </a:custGeom>
          <a:solidFill>
            <a:srgbClr val="0F9ED5">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Isosceles Triangle 44">
            <a:extLst>
              <a:ext uri="{FF2B5EF4-FFF2-40B4-BE49-F238E27FC236}">
                <a16:creationId xmlns:a16="http://schemas.microsoft.com/office/drawing/2014/main" id="{A7D46C28-610C-7946-49F4-972992212A8C}"/>
              </a:ext>
            </a:extLst>
          </p:cNvPr>
          <p:cNvSpPr>
            <a:spLocks noMove="1" noResize="1"/>
          </p:cNvSpPr>
          <p:nvPr/>
        </p:nvSpPr>
        <p:spPr>
          <a:xfrm flipH="1">
            <a:off x="7976347" y="6115498"/>
            <a:ext cx="1494513" cy="74250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56082">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8" name="Picture 5" descr="A diagram of swot analysis&#10;&#10;Description automatically generated">
            <a:extLst>
              <a:ext uri="{FF2B5EF4-FFF2-40B4-BE49-F238E27FC236}">
                <a16:creationId xmlns:a16="http://schemas.microsoft.com/office/drawing/2014/main" id="{CA3AB00A-62E9-AAFB-EDD4-C95437365CA3}"/>
              </a:ext>
            </a:extLst>
          </p:cNvPr>
          <p:cNvPicPr>
            <a:picLocks noChangeAspect="1"/>
          </p:cNvPicPr>
          <p:nvPr/>
        </p:nvPicPr>
        <p:blipFill>
          <a:blip r:embed="rId3"/>
          <a:srcRect t="6043"/>
          <a:stretch>
            <a:fillRect/>
          </a:stretch>
        </p:blipFill>
        <p:spPr>
          <a:xfrm>
            <a:off x="-57287" y="10981"/>
            <a:ext cx="12191996" cy="6740737"/>
          </a:xfrm>
          <a:prstGeom prst="rect">
            <a:avLst/>
          </a:prstGeom>
          <a:noFill/>
          <a:ln cap="flat">
            <a:noFill/>
          </a:ln>
        </p:spPr>
      </p:pic>
      <p:sp>
        <p:nvSpPr>
          <p:cNvPr id="9" name="Isosceles Triangle 46">
            <a:extLst>
              <a:ext uri="{FF2B5EF4-FFF2-40B4-BE49-F238E27FC236}">
                <a16:creationId xmlns:a16="http://schemas.microsoft.com/office/drawing/2014/main" id="{4EA28688-2624-F999-A5B5-B197ED2461D2}"/>
              </a:ext>
            </a:extLst>
          </p:cNvPr>
          <p:cNvSpPr>
            <a:spLocks noMove="1" noResize="1"/>
          </p:cNvSpPr>
          <p:nvPr/>
        </p:nvSpPr>
        <p:spPr>
          <a:xfrm flipH="1">
            <a:off x="7604077" y="6453140"/>
            <a:ext cx="814904" cy="40485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56082">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0" name="Oval 7">
            <a:extLst>
              <a:ext uri="{FF2B5EF4-FFF2-40B4-BE49-F238E27FC236}">
                <a16:creationId xmlns:a16="http://schemas.microsoft.com/office/drawing/2014/main" id="{5D0550A2-2415-98AB-BC1C-A69E4F061DD7}"/>
              </a:ext>
            </a:extLst>
          </p:cNvPr>
          <p:cNvSpPr/>
          <p:nvPr/>
        </p:nvSpPr>
        <p:spPr>
          <a:xfrm>
            <a:off x="5375035" y="2947220"/>
            <a:ext cx="1327352" cy="133719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63E64"/>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Times New Roman" pitchFamily="18"/>
                <a:cs typeface="Times New Roman" pitchFamily="18"/>
              </a:rPr>
              <a:t>SWOT</a:t>
            </a:r>
          </a:p>
        </p:txBody>
      </p:sp>
      <p:sp>
        <p:nvSpPr>
          <p:cNvPr id="11" name="Rectangle: Rounded Corners 8">
            <a:extLst>
              <a:ext uri="{FF2B5EF4-FFF2-40B4-BE49-F238E27FC236}">
                <a16:creationId xmlns:a16="http://schemas.microsoft.com/office/drawing/2014/main" id="{15038CF9-9D99-9BBA-C8A3-8506A6861C91}"/>
              </a:ext>
            </a:extLst>
          </p:cNvPr>
          <p:cNvSpPr/>
          <p:nvPr/>
        </p:nvSpPr>
        <p:spPr>
          <a:xfrm>
            <a:off x="5102909" y="1641530"/>
            <a:ext cx="786585" cy="804516"/>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163E64"/>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Times New Roman" pitchFamily="18"/>
                <a:cs typeface="Times New Roman" pitchFamily="18"/>
              </a:rPr>
              <a:t>S</a:t>
            </a:r>
          </a:p>
        </p:txBody>
      </p:sp>
      <p:sp>
        <p:nvSpPr>
          <p:cNvPr id="12" name="Rectangle: Rounded Corners 9">
            <a:extLst>
              <a:ext uri="{FF2B5EF4-FFF2-40B4-BE49-F238E27FC236}">
                <a16:creationId xmlns:a16="http://schemas.microsoft.com/office/drawing/2014/main" id="{AA4A8193-A2AD-922C-6D27-744F275565C2}"/>
              </a:ext>
            </a:extLst>
          </p:cNvPr>
          <p:cNvSpPr/>
          <p:nvPr/>
        </p:nvSpPr>
        <p:spPr>
          <a:xfrm>
            <a:off x="4177536" y="3859161"/>
            <a:ext cx="698089" cy="737417"/>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163E64"/>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Times New Roman" pitchFamily="18"/>
                <a:cs typeface="Times New Roman" pitchFamily="18"/>
              </a:rPr>
              <a:t>T</a:t>
            </a:r>
          </a:p>
        </p:txBody>
      </p:sp>
      <p:sp>
        <p:nvSpPr>
          <p:cNvPr id="13" name="Rectangle: Rounded Corners 11">
            <a:extLst>
              <a:ext uri="{FF2B5EF4-FFF2-40B4-BE49-F238E27FC236}">
                <a16:creationId xmlns:a16="http://schemas.microsoft.com/office/drawing/2014/main" id="{B911E6F8-E409-C407-8C69-B1924FE59E06}"/>
              </a:ext>
            </a:extLst>
          </p:cNvPr>
          <p:cNvSpPr/>
          <p:nvPr/>
        </p:nvSpPr>
        <p:spPr>
          <a:xfrm>
            <a:off x="7196629" y="2663290"/>
            <a:ext cx="814904" cy="818534"/>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10486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Times New Roman" pitchFamily="18"/>
                <a:cs typeface="Times New Roman" pitchFamily="18"/>
              </a:rPr>
              <a:t>W</a:t>
            </a:r>
          </a:p>
        </p:txBody>
      </p:sp>
      <p:sp>
        <p:nvSpPr>
          <p:cNvPr id="14" name="Rectangle: Rounded Corners 15">
            <a:extLst>
              <a:ext uri="{FF2B5EF4-FFF2-40B4-BE49-F238E27FC236}">
                <a16:creationId xmlns:a16="http://schemas.microsoft.com/office/drawing/2014/main" id="{D329CBA8-D55B-DBBD-56C8-8F805462122C}"/>
              </a:ext>
            </a:extLst>
          </p:cNvPr>
          <p:cNvSpPr/>
          <p:nvPr/>
        </p:nvSpPr>
        <p:spPr>
          <a:xfrm>
            <a:off x="6239152" y="4785576"/>
            <a:ext cx="776746" cy="952932"/>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163E64"/>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Times New Roman" pitchFamily="18"/>
                <a:cs typeface="Times New Roman" pitchFamily="18"/>
              </a:rPr>
              <a:t>O</a:t>
            </a:r>
          </a:p>
        </p:txBody>
      </p:sp>
      <p:sp>
        <p:nvSpPr>
          <p:cNvPr id="15" name="Rectangle 41">
            <a:extLst>
              <a:ext uri="{FF2B5EF4-FFF2-40B4-BE49-F238E27FC236}">
                <a16:creationId xmlns:a16="http://schemas.microsoft.com/office/drawing/2014/main" id="{A5F0E3AD-E34F-C638-DFF2-B5078226C618}"/>
              </a:ext>
            </a:extLst>
          </p:cNvPr>
          <p:cNvSpPr/>
          <p:nvPr/>
        </p:nvSpPr>
        <p:spPr>
          <a:xfrm>
            <a:off x="1251850" y="781876"/>
            <a:ext cx="3678073" cy="2479770"/>
          </a:xfrm>
          <a:prstGeom prst="rect">
            <a:avLst/>
          </a:prstGeom>
          <a:solidFill>
            <a:srgbClr val="747474"/>
          </a:solidFill>
          <a:ln w="19046" cap="flat">
            <a:solidFill>
              <a:srgbClr val="000000"/>
            </a:solidFill>
            <a:prstDash val="solid"/>
            <a:miter/>
          </a:ln>
        </p:spPr>
        <p:txBody>
          <a:bodyPr vert="horz" wrap="square" lIns="91440" tIns="45720" rIns="91440" bIns="45720" anchor="ctr" anchorCtr="0" compatLnSpc="1">
            <a:noAutofit/>
          </a:bodyPr>
          <a:lstStyle/>
          <a:p>
            <a:pPr marL="0" marR="0" lvl="0" indent="0" algn="ctr"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Times New Roman" pitchFamily="18"/>
                <a:ea typeface="Times New Roman" pitchFamily="18"/>
              </a:rPr>
              <a:t>Strengths </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cs typeface="Times New Roman" pitchFamily="18"/>
              </a:rPr>
              <a:t>     Known and dependable Brand</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cs typeface="Times New Roman" pitchFamily="18"/>
              </a:rPr>
              <a:t>     Strong Microsoft support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cs typeface="Times New Roman" pitchFamily="18"/>
              </a:rPr>
              <a:t>     Popular Game Pass Service</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ea typeface="Times New Roman" pitchFamily="18"/>
                <a:cs typeface="Times New Roman" pitchFamily="18"/>
              </a:rPr>
              <a:t>     </a:t>
            </a:r>
          </a:p>
        </p:txBody>
      </p:sp>
      <p:sp>
        <p:nvSpPr>
          <p:cNvPr id="16" name="Rectangle 43">
            <a:extLst>
              <a:ext uri="{FF2B5EF4-FFF2-40B4-BE49-F238E27FC236}">
                <a16:creationId xmlns:a16="http://schemas.microsoft.com/office/drawing/2014/main" id="{04AD79C5-2CBA-C9A9-F655-78832D66B544}"/>
              </a:ext>
            </a:extLst>
          </p:cNvPr>
          <p:cNvSpPr/>
          <p:nvPr/>
        </p:nvSpPr>
        <p:spPr>
          <a:xfrm>
            <a:off x="6627525" y="27779"/>
            <a:ext cx="4245806" cy="2479770"/>
          </a:xfrm>
          <a:prstGeom prst="rect">
            <a:avLst/>
          </a:prstGeom>
          <a:solidFill>
            <a:srgbClr val="595959"/>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Times New Roman" pitchFamily="18"/>
                <a:cs typeface="Times New Roman" pitchFamily="18"/>
              </a:rPr>
              <a:t>Weaknesses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Compatibility Challenges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Weak Presence in Japan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High Console Prices</a:t>
            </a:r>
          </a:p>
        </p:txBody>
      </p:sp>
      <p:sp>
        <p:nvSpPr>
          <p:cNvPr id="17" name="Rectangle 45">
            <a:extLst>
              <a:ext uri="{FF2B5EF4-FFF2-40B4-BE49-F238E27FC236}">
                <a16:creationId xmlns:a16="http://schemas.microsoft.com/office/drawing/2014/main" id="{26636EB9-A247-A115-9D30-6B8E1A445D41}"/>
              </a:ext>
            </a:extLst>
          </p:cNvPr>
          <p:cNvSpPr/>
          <p:nvPr/>
        </p:nvSpPr>
        <p:spPr>
          <a:xfrm>
            <a:off x="7196629" y="3654966"/>
            <a:ext cx="3676710" cy="2831787"/>
          </a:xfrm>
          <a:prstGeom prst="rect">
            <a:avLst/>
          </a:prstGeom>
          <a:solidFill>
            <a:srgbClr val="747474"/>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Times New Roman" pitchFamily="18"/>
                <a:cs typeface="Times New Roman" pitchFamily="18"/>
              </a:rPr>
              <a:t>Opportunities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Cross-Platform Gaming Trends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Additional Studio Purchase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Potential to enter VR/AR</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FFFFFF"/>
              </a:solidFill>
              <a:uFillTx/>
              <a:latin typeface="Times New Roman" pitchFamily="18"/>
              <a:cs typeface="Times New Roman" pitchFamily="18"/>
            </a:endParaRPr>
          </a:p>
        </p:txBody>
      </p:sp>
      <p:sp>
        <p:nvSpPr>
          <p:cNvPr id="18" name="Rectangle 47">
            <a:extLst>
              <a:ext uri="{FF2B5EF4-FFF2-40B4-BE49-F238E27FC236}">
                <a16:creationId xmlns:a16="http://schemas.microsoft.com/office/drawing/2014/main" id="{6BAA30EF-FDD6-70EE-7B82-F9CA5E8C6E1E}"/>
              </a:ext>
            </a:extLst>
          </p:cNvPr>
          <p:cNvSpPr/>
          <p:nvPr/>
        </p:nvSpPr>
        <p:spPr>
          <a:xfrm>
            <a:off x="1239368" y="4785576"/>
            <a:ext cx="3597304" cy="1783930"/>
          </a:xfrm>
          <a:prstGeom prst="rect">
            <a:avLst/>
          </a:prstGeom>
          <a:solidFill>
            <a:srgbClr val="747474"/>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Times New Roman" pitchFamily="18"/>
                <a:cs typeface="Times New Roman" pitchFamily="18"/>
              </a:rPr>
              <a:t>Threats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Intense Competition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Economic Slowdowns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Rising Game Development Costs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9" name="Rectangle 48">
            <a:extLst>
              <a:ext uri="{FF2B5EF4-FFF2-40B4-BE49-F238E27FC236}">
                <a16:creationId xmlns:a16="http://schemas.microsoft.com/office/drawing/2014/main" id="{5CDD5AE4-D190-262C-761F-7309C0647FEF}"/>
              </a:ext>
            </a:extLst>
          </p:cNvPr>
          <p:cNvSpPr/>
          <p:nvPr/>
        </p:nvSpPr>
        <p:spPr>
          <a:xfrm>
            <a:off x="176982" y="0"/>
            <a:ext cx="6393265" cy="675595"/>
          </a:xfrm>
          <a:prstGeom prst="rect">
            <a:avLst/>
          </a:prstGeom>
          <a:solidFill>
            <a:srgbClr val="3B7D23"/>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FFFFFF"/>
                </a:solidFill>
                <a:uFillTx/>
                <a:latin typeface="Times New Roman" pitchFamily="18"/>
                <a:cs typeface="Times New Roman" pitchFamily="18"/>
              </a:rPr>
              <a:t>SWOT Analysis</a:t>
            </a:r>
          </a:p>
        </p:txBody>
      </p:sp>
      <p:pic>
        <p:nvPicPr>
          <p:cNvPr id="21" name="Picture 20">
            <a:extLst>
              <a:ext uri="{FF2B5EF4-FFF2-40B4-BE49-F238E27FC236}">
                <a16:creationId xmlns:a16="http://schemas.microsoft.com/office/drawing/2014/main" id="{38AE6CD5-D7E5-89E7-9729-7992ACAF2BE6}"/>
              </a:ext>
            </a:extLst>
          </p:cNvPr>
          <p:cNvPicPr>
            <a:picLocks noChangeAspect="1"/>
          </p:cNvPicPr>
          <p:nvPr/>
        </p:nvPicPr>
        <p:blipFill>
          <a:blip r:embed="rId4"/>
          <a:stretch>
            <a:fillRect/>
          </a:stretch>
        </p:blipFill>
        <p:spPr>
          <a:xfrm>
            <a:off x="10930626" y="6311039"/>
            <a:ext cx="1194920" cy="49381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sndAc>
          <p:stSnd>
            <p:snd r:embed="rId2" name="arrow.wav"/>
          </p:stSnd>
        </p:sndAc>
      </p:transition>
    </mc:Choice>
    <mc:Fallback xmlns="">
      <p:transition spd="slow">
        <p:fade/>
        <p:sndAc>
          <p:stSnd>
            <p:snd r:embed="rId5" name="arrow.wav"/>
          </p:stSnd>
        </p:sndAc>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F5B49-7AB2-31B2-A225-4E36640F15B8}"/>
              </a:ext>
            </a:extLst>
          </p:cNvPr>
          <p:cNvSpPr txBox="1">
            <a:spLocks noGrp="1"/>
          </p:cNvSpPr>
          <p:nvPr>
            <p:ph type="title"/>
          </p:nvPr>
        </p:nvSpPr>
        <p:spPr>
          <a:xfrm>
            <a:off x="592394" y="296302"/>
            <a:ext cx="6054214" cy="844247"/>
          </a:xfrm>
          <a:solidFill>
            <a:srgbClr val="4EA72E"/>
          </a:solidFill>
        </p:spPr>
        <p:txBody>
          <a:bodyPr anchorCtr="1"/>
          <a:lstStyle/>
          <a:p>
            <a:pPr lvl="0" algn="ctr"/>
            <a:r>
              <a:rPr lang="en-GB" sz="3200" b="1">
                <a:latin typeface="Times New Roman" pitchFamily="18"/>
                <a:cs typeface="Times New Roman" pitchFamily="18"/>
              </a:rPr>
              <a:t>Lewin’s Change Model for Xbox </a:t>
            </a:r>
          </a:p>
        </p:txBody>
      </p:sp>
      <p:sp>
        <p:nvSpPr>
          <p:cNvPr id="3" name="TextBox 9">
            <a:extLst>
              <a:ext uri="{FF2B5EF4-FFF2-40B4-BE49-F238E27FC236}">
                <a16:creationId xmlns:a16="http://schemas.microsoft.com/office/drawing/2014/main" id="{6A74AEE4-C35C-CC55-431D-D7CB788AA1BC}"/>
              </a:ext>
            </a:extLst>
          </p:cNvPr>
          <p:cNvSpPr txBox="1"/>
          <p:nvPr/>
        </p:nvSpPr>
        <p:spPr>
          <a:xfrm>
            <a:off x="592394" y="1279053"/>
            <a:ext cx="6054214" cy="4770534"/>
          </a:xfrm>
          <a:prstGeom prst="rect">
            <a:avLst/>
          </a:prstGeom>
          <a:solidFill>
            <a:srgbClr val="F2F2F2"/>
          </a:solidFill>
          <a:ln w="9528" cap="flat">
            <a:solidFill>
              <a:srgbClr val="E97132"/>
            </a:solidFill>
            <a:prstDash val="solid"/>
            <a:miter/>
          </a:ln>
          <a:effectLst>
            <a:outerShdw dist="38096" dir="18900000" algn="tl">
              <a:srgbClr val="000000">
                <a:alpha val="40000"/>
              </a:srgbClr>
            </a:outerShdw>
          </a:effectLst>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Times New Roman" pitchFamily="18"/>
                <a:cs typeface="Times New Roman" pitchFamily="18"/>
              </a:rPr>
              <a:t>1. </a:t>
            </a:r>
            <a:r>
              <a:rPr lang="en-GB" sz="2000" b="0" i="0" u="none" strike="noStrike" kern="1200" cap="none" spc="0" baseline="0" dirty="0">
                <a:solidFill>
                  <a:srgbClr val="000000"/>
                </a:solidFill>
                <a:uFillTx/>
                <a:latin typeface="Times New Roman" pitchFamily="18"/>
                <a:cs typeface="Times New Roman" pitchFamily="18"/>
              </a:rPr>
              <a:t>Unfreeze: Xbox identifies changes in the gaming industry, like cloud gaming and increased competition, to prepare staff and customers. Microsoft tackles stakeholder objections, hosts forums, and shares data.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Times New Roman" pitchFamily="18"/>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Times New Roman" pitchFamily="18"/>
                <a:cs typeface="Times New Roman" pitchFamily="18"/>
              </a:rPr>
              <a:t>2. Change: Xbox brings Game Pass and cloud gaming, switching from hardware to services. Microsoft trains staff, uses cross-functional teams and offers incentives to clients who use these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Times New Roman" pitchFamily="18"/>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Times New Roman" pitchFamily="18"/>
                <a:cs typeface="Times New Roman" pitchFamily="18"/>
              </a:rPr>
              <a:t>3. Refreeze: Xbox creates new success metrics, reinforces the changes through updates, and monitors feedback to keep in contact with consumer demands. This model ensures Xbox’s competitive flexibility and sustained growth.</a:t>
            </a:r>
          </a:p>
        </p:txBody>
      </p:sp>
      <p:pic>
        <p:nvPicPr>
          <p:cNvPr id="4" name="Picture 11" descr="A diagram of a change&#10;&#10;Description automatically generated">
            <a:extLst>
              <a:ext uri="{FF2B5EF4-FFF2-40B4-BE49-F238E27FC236}">
                <a16:creationId xmlns:a16="http://schemas.microsoft.com/office/drawing/2014/main" id="{D3349594-2EEA-7DE8-4BBC-F150CFA4E5AA}"/>
              </a:ext>
            </a:extLst>
          </p:cNvPr>
          <p:cNvPicPr>
            <a:picLocks noChangeAspect="1"/>
          </p:cNvPicPr>
          <p:nvPr/>
        </p:nvPicPr>
        <p:blipFill>
          <a:blip r:embed="rId3"/>
          <a:stretch>
            <a:fillRect/>
          </a:stretch>
        </p:blipFill>
        <p:spPr>
          <a:xfrm>
            <a:off x="6822832" y="718416"/>
            <a:ext cx="5439509" cy="4855838"/>
          </a:xfrm>
          <a:prstGeom prst="rect">
            <a:avLst/>
          </a:prstGeom>
          <a:noFill/>
          <a:ln cap="flat">
            <a:noFill/>
          </a:ln>
        </p:spPr>
      </p:pic>
      <p:pic>
        <p:nvPicPr>
          <p:cNvPr id="6" name="Picture 5">
            <a:extLst>
              <a:ext uri="{FF2B5EF4-FFF2-40B4-BE49-F238E27FC236}">
                <a16:creationId xmlns:a16="http://schemas.microsoft.com/office/drawing/2014/main" id="{E4090FD6-D73E-8587-9034-A7F50026274E}"/>
              </a:ext>
            </a:extLst>
          </p:cNvPr>
          <p:cNvPicPr>
            <a:picLocks noChangeAspect="1"/>
          </p:cNvPicPr>
          <p:nvPr/>
        </p:nvPicPr>
        <p:blipFill>
          <a:blip r:embed="rId4"/>
          <a:stretch>
            <a:fillRect/>
          </a:stretch>
        </p:blipFill>
        <p:spPr>
          <a:xfrm>
            <a:off x="10747615" y="6239397"/>
            <a:ext cx="1194920" cy="49381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sndAc>
          <p:stSnd>
            <p:snd r:embed="rId2" name="arrow.wav"/>
          </p:stSnd>
        </p:sndAc>
      </p:transition>
    </mc:Choice>
    <mc:Fallback xmlns="">
      <p:transition spd="slow">
        <p:fade/>
        <p:sndAc>
          <p:stSnd>
            <p:snd r:embed="rId5" name="arrow.wav"/>
          </p:stSnd>
        </p:sndAc>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3C70-4387-3887-F234-8098D2540CFF}"/>
              </a:ext>
            </a:extLst>
          </p:cNvPr>
          <p:cNvSpPr>
            <a:spLocks noGrp="1"/>
          </p:cNvSpPr>
          <p:nvPr>
            <p:ph type="title"/>
          </p:nvPr>
        </p:nvSpPr>
        <p:spPr>
          <a:xfrm>
            <a:off x="871455" y="1812758"/>
            <a:ext cx="4705182" cy="850231"/>
          </a:xfrm>
        </p:spPr>
        <p:txBody>
          <a:bodyPr>
            <a:normAutofit fontScale="90000"/>
          </a:bodyPr>
          <a:lstStyle/>
          <a:p>
            <a:br>
              <a:rPr lang="en-IN" dirty="0">
                <a:solidFill>
                  <a:schemeClr val="bg1"/>
                </a:solidFill>
              </a:rPr>
            </a:br>
            <a:r>
              <a:rPr lang="en-IN" dirty="0">
                <a:solidFill>
                  <a:schemeClr val="bg1">
                    <a:lumMod val="75000"/>
                  </a:schemeClr>
                </a:solidFill>
              </a:rPr>
              <a:t>TOWS ANALYSIS</a:t>
            </a:r>
            <a:br>
              <a:rPr lang="en-IN" dirty="0">
                <a:solidFill>
                  <a:schemeClr val="bg1"/>
                </a:solidFill>
              </a:rPr>
            </a:br>
            <a:endParaRPr lang="en-IN" dirty="0">
              <a:solidFill>
                <a:schemeClr val="bg1"/>
              </a:solidFill>
            </a:endParaRPr>
          </a:p>
        </p:txBody>
      </p:sp>
      <p:sp>
        <p:nvSpPr>
          <p:cNvPr id="3" name="Content Placeholder 2">
            <a:extLst>
              <a:ext uri="{FF2B5EF4-FFF2-40B4-BE49-F238E27FC236}">
                <a16:creationId xmlns:a16="http://schemas.microsoft.com/office/drawing/2014/main" id="{D60B193A-2011-23B9-3D80-E2D49EBA2CA0}"/>
              </a:ext>
            </a:extLst>
          </p:cNvPr>
          <p:cNvSpPr>
            <a:spLocks noGrp="1"/>
          </p:cNvSpPr>
          <p:nvPr>
            <p:ph idx="1"/>
          </p:nvPr>
        </p:nvSpPr>
        <p:spPr>
          <a:xfrm>
            <a:off x="5576637" y="3471111"/>
            <a:ext cx="6515934" cy="2705100"/>
          </a:xfrm>
        </p:spPr>
        <p:txBody>
          <a:bodyPr>
            <a:normAutofit/>
          </a:bodyPr>
          <a:lstStyle/>
          <a:p>
            <a:r>
              <a:rPr lang="en-GB" sz="1800" dirty="0">
                <a:solidFill>
                  <a:schemeClr val="bg1">
                    <a:lumMod val="75000"/>
                  </a:schemeClr>
                </a:solidFill>
              </a:rPr>
              <a:t>TOWS is quite similar to SWOT analysis but more advanced where its analysis includes the same elements as SWOT but in a different order and it gives us effective ideas on how to effectively use the data we received from our analysis. Its main objective is to lower the threats, effective use of its opportunities, taking advantage of its strengths, and address its weaknesses. (</a:t>
            </a:r>
            <a:r>
              <a:rPr lang="en-GB" sz="1800" dirty="0" err="1">
                <a:solidFill>
                  <a:schemeClr val="bg1">
                    <a:lumMod val="75000"/>
                  </a:schemeClr>
                </a:solidFill>
              </a:rPr>
              <a:t>Weihrich</a:t>
            </a:r>
            <a:r>
              <a:rPr lang="en-GB" sz="1800" dirty="0">
                <a:solidFill>
                  <a:schemeClr val="bg1">
                    <a:lumMod val="75000"/>
                  </a:schemeClr>
                </a:solidFill>
              </a:rPr>
              <a:t>, 1999, cited in professional academy, 2024). </a:t>
            </a:r>
            <a:r>
              <a:rPr kumimoji="0" lang="en-GB" sz="1800"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Which </a:t>
            </a:r>
            <a:r>
              <a:rPr lang="en-GB" sz="1800" dirty="0">
                <a:solidFill>
                  <a:prstClr val="white">
                    <a:lumMod val="75000"/>
                  </a:prstClr>
                </a:solidFill>
                <a:latin typeface="Corbel" panose="020B0503020204020204"/>
              </a:rPr>
              <a:t>I </a:t>
            </a:r>
            <a:r>
              <a:rPr kumimoji="0" lang="en-GB" sz="1800"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am going to use to analyse XBOX’S internal and external environment. </a:t>
            </a:r>
            <a:endParaRPr lang="en-IN" sz="1800" dirty="0">
              <a:solidFill>
                <a:schemeClr val="bg1">
                  <a:lumMod val="75000"/>
                </a:schemeClr>
              </a:solidFill>
            </a:endParaRPr>
          </a:p>
        </p:txBody>
      </p:sp>
      <mc:AlternateContent xmlns:mc="http://schemas.openxmlformats.org/markup-compatibility/2006">
        <mc:Choice xmlns:am3d="http://schemas.microsoft.com/office/drawing/2017/model3d" Requires="am3d">
          <p:graphicFrame>
            <p:nvGraphicFramePr>
              <p:cNvPr id="4" name="3D Model 3" descr="Xbox Wireless Controller-Black">
                <a:extLst>
                  <a:ext uri="{FF2B5EF4-FFF2-40B4-BE49-F238E27FC236}">
                    <a16:creationId xmlns:a16="http://schemas.microsoft.com/office/drawing/2014/main" id="{8E3A93AF-A74B-9162-DF7E-32B7E9DEC491}"/>
                  </a:ext>
                </a:extLst>
              </p:cNvPr>
              <p:cNvGraphicFramePr>
                <a:graphicFrameLocks noChangeAspect="1"/>
              </p:cNvGraphicFramePr>
              <p:nvPr>
                <p:extLst>
                  <p:ext uri="{D42A27DB-BD31-4B8C-83A1-F6EECF244321}">
                    <p14:modId xmlns:p14="http://schemas.microsoft.com/office/powerpoint/2010/main" val="1375136026"/>
                  </p:ext>
                </p:extLst>
              </p:nvPr>
            </p:nvGraphicFramePr>
            <p:xfrm>
              <a:off x="7052072" y="662747"/>
              <a:ext cx="3475017" cy="2561040"/>
            </p:xfrm>
            <a:graphic>
              <a:graphicData uri="http://schemas.microsoft.com/office/drawing/2017/model3d">
                <am3d:model3d r:embed="rId3">
                  <am3d:spPr>
                    <a:xfrm>
                      <a:off x="0" y="0"/>
                      <a:ext cx="3475017" cy="2561040"/>
                    </a:xfrm>
                    <a:prstGeom prst="rect">
                      <a:avLst/>
                    </a:prstGeom>
                  </am3d:spPr>
                  <am3d:camera>
                    <am3d:pos x="0" y="0" z="61246371"/>
                    <am3d:up dx="0" dy="36000000" dz="0"/>
                    <am3d:lookAt x="0" y="0" z="0"/>
                    <am3d:perspective fov="2700000"/>
                  </am3d:camera>
                  <am3d:trans>
                    <am3d:meterPerModelUnit n="6426873" d="1000000"/>
                    <am3d:preTrans dx="-5219360" dy="-11002909" dz="0"/>
                    <am3d:scale>
                      <am3d:sx n="1000000" d="1000000"/>
                      <am3d:sy n="1000000" d="1000000"/>
                      <am3d:sz n="1000000" d="1000000"/>
                    </am3d:scale>
                    <am3d:rot ax="5359560" ay="-2831055" az="-5344849"/>
                    <am3d:postTrans dx="0" dy="0" dz="0"/>
                  </am3d:trans>
                  <am3d:raster rName="Office3DRenderer" rVer="16.0.8326">
                    <am3d:blip r:embed="rId4"/>
                  </am3d:raster>
                  <am3d:objViewport viewportSz="467461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Xbox Wireless Controller-Black">
                <a:extLst>
                  <a:ext uri="{FF2B5EF4-FFF2-40B4-BE49-F238E27FC236}">
                    <a16:creationId xmlns:a16="http://schemas.microsoft.com/office/drawing/2014/main" id="{8E3A93AF-A74B-9162-DF7E-32B7E9DEC491}"/>
                  </a:ext>
                </a:extLst>
              </p:cNvPr>
              <p:cNvPicPr>
                <a:picLocks noGrp="1" noRot="1" noChangeAspect="1" noMove="1" noResize="1" noEditPoints="1" noAdjustHandles="1" noChangeArrowheads="1" noChangeShapeType="1" noCrop="1"/>
              </p:cNvPicPr>
              <p:nvPr/>
            </p:nvPicPr>
            <p:blipFill>
              <a:blip r:embed="rId4"/>
              <a:stretch>
                <a:fillRect/>
              </a:stretch>
            </p:blipFill>
            <p:spPr>
              <a:xfrm>
                <a:off x="7052072" y="662747"/>
                <a:ext cx="3475017" cy="2561040"/>
              </a:xfrm>
              <a:prstGeom prst="rect">
                <a:avLst/>
              </a:prstGeom>
            </p:spPr>
          </p:pic>
        </mc:Fallback>
      </mc:AlternateContent>
      <p:pic>
        <p:nvPicPr>
          <p:cNvPr id="5" name="Picture 4">
            <a:extLst>
              <a:ext uri="{FF2B5EF4-FFF2-40B4-BE49-F238E27FC236}">
                <a16:creationId xmlns:a16="http://schemas.microsoft.com/office/drawing/2014/main" id="{05F264A8-B633-804A-2A48-24BA2D640617}"/>
              </a:ext>
            </a:extLst>
          </p:cNvPr>
          <p:cNvPicPr>
            <a:picLocks noChangeAspect="1"/>
          </p:cNvPicPr>
          <p:nvPr/>
        </p:nvPicPr>
        <p:blipFill>
          <a:blip r:embed="rId5"/>
          <a:stretch>
            <a:fillRect/>
          </a:stretch>
        </p:blipFill>
        <p:spPr>
          <a:xfrm>
            <a:off x="8545719" y="862963"/>
            <a:ext cx="487722" cy="499915"/>
          </a:xfrm>
          <a:prstGeom prst="rect">
            <a:avLst/>
          </a:prstGeom>
        </p:spPr>
      </p:pic>
      <p:graphicFrame>
        <p:nvGraphicFramePr>
          <p:cNvPr id="6" name="Table 5">
            <a:extLst>
              <a:ext uri="{FF2B5EF4-FFF2-40B4-BE49-F238E27FC236}">
                <a16:creationId xmlns:a16="http://schemas.microsoft.com/office/drawing/2014/main" id="{63A06F6E-60C0-251E-F0F5-32F9866041C7}"/>
              </a:ext>
            </a:extLst>
          </p:cNvPr>
          <p:cNvGraphicFramePr>
            <a:graphicFrameLocks noGrp="1"/>
          </p:cNvGraphicFramePr>
          <p:nvPr>
            <p:extLst>
              <p:ext uri="{D42A27DB-BD31-4B8C-83A1-F6EECF244321}">
                <p14:modId xmlns:p14="http://schemas.microsoft.com/office/powerpoint/2010/main" val="2476951814"/>
              </p:ext>
            </p:extLst>
          </p:nvPr>
        </p:nvGraphicFramePr>
        <p:xfrm>
          <a:off x="1470443" y="1943267"/>
          <a:ext cx="3507206" cy="517357"/>
        </p:xfrm>
        <a:graphic>
          <a:graphicData uri="http://schemas.openxmlformats.org/drawingml/2006/table">
            <a:tbl>
              <a:tblPr/>
              <a:tblGrid>
                <a:gridCol w="3507206">
                  <a:extLst>
                    <a:ext uri="{9D8B030D-6E8A-4147-A177-3AD203B41FA5}">
                      <a16:colId xmlns:a16="http://schemas.microsoft.com/office/drawing/2014/main" val="184315891"/>
                    </a:ext>
                  </a:extLst>
                </a:gridCol>
              </a:tblGrid>
              <a:tr h="517357">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923980642"/>
                  </a:ext>
                </a:extLst>
              </a:tr>
            </a:tbl>
          </a:graphicData>
        </a:graphic>
      </p:graphicFrame>
      <p:sp>
        <p:nvSpPr>
          <p:cNvPr id="8" name="TextBox 7">
            <a:extLst>
              <a:ext uri="{FF2B5EF4-FFF2-40B4-BE49-F238E27FC236}">
                <a16:creationId xmlns:a16="http://schemas.microsoft.com/office/drawing/2014/main" id="{A9630DB1-A759-7221-65D1-C3187088C236}"/>
              </a:ext>
            </a:extLst>
          </p:cNvPr>
          <p:cNvSpPr txBox="1"/>
          <p:nvPr/>
        </p:nvSpPr>
        <p:spPr>
          <a:xfrm>
            <a:off x="10580167" y="6423535"/>
            <a:ext cx="6097162" cy="338554"/>
          </a:xfrm>
          <a:prstGeom prst="rect">
            <a:avLst/>
          </a:prstGeom>
          <a:noFill/>
        </p:spPr>
        <p:txBody>
          <a:bodyPr wrap="square">
            <a:spAutoFit/>
          </a:bodyPr>
          <a:lstStyle/>
          <a:p>
            <a:r>
              <a:rPr kumimoji="0" lang="en-IN" sz="1600" b="0" i="0" u="none" strike="noStrike" kern="1200" cap="none" spc="0" normalizeH="0" baseline="0" noProof="0" dirty="0">
                <a:ln w="3175" cmpd="sng">
                  <a:noFill/>
                </a:ln>
                <a:solidFill>
                  <a:srgbClr val="E3DED1"/>
                </a:solidFill>
                <a:effectLst/>
                <a:highlight>
                  <a:srgbClr val="000000"/>
                </a:highlight>
                <a:uLnTx/>
                <a:uFillTx/>
                <a:latin typeface="Corbel" panose="020B0503020204020204"/>
                <a:ea typeface="+mj-ea"/>
                <a:cs typeface="+mj-cs"/>
              </a:rPr>
              <a:t>BADAL TYAGI</a:t>
            </a:r>
            <a:endParaRPr lang="en-IN" sz="1600" dirty="0">
              <a:highlight>
                <a:srgbClr val="000000"/>
              </a:highlight>
            </a:endParaRPr>
          </a:p>
        </p:txBody>
      </p:sp>
    </p:spTree>
    <p:extLst>
      <p:ext uri="{BB962C8B-B14F-4D97-AF65-F5344CB8AC3E}">
        <p14:creationId xmlns:p14="http://schemas.microsoft.com/office/powerpoint/2010/main" val="136177084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sndAc>
          <p:stSnd>
            <p:snd r:embed="rId2" name="arrow.wav"/>
          </p:stSnd>
        </p:sndAc>
      </p:transition>
    </mc:Choice>
    <mc:Fallback xmlns="">
      <p:transition spd="slow">
        <p:fade/>
        <p:sndAc>
          <p:stSnd>
            <p:snd r:embed="rId6"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anim calcmode="lin" valueType="num">
                                      <p:cBhvr>
                                        <p:cTn id="8" dur="250" fill="hold"/>
                                        <p:tgtEl>
                                          <p:spTgt spid="6"/>
                                        </p:tgtEl>
                                        <p:attrNameLst>
                                          <p:attrName>ppt_x</p:attrName>
                                        </p:attrNameLst>
                                      </p:cBhvr>
                                      <p:tavLst>
                                        <p:tav tm="0">
                                          <p:val>
                                            <p:strVal val="#ppt_x"/>
                                          </p:val>
                                        </p:tav>
                                        <p:tav tm="100000">
                                          <p:val>
                                            <p:strVal val="#ppt_x"/>
                                          </p:val>
                                        </p:tav>
                                      </p:tavLst>
                                    </p:anim>
                                    <p:anim calcmode="lin" valueType="num">
                                      <p:cBhvr>
                                        <p:cTn id="9" dur="25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50"/>
                                        <p:tgtEl>
                                          <p:spTgt spid="2"/>
                                        </p:tgtEl>
                                      </p:cBhvr>
                                    </p:animEffect>
                                    <p:anim calcmode="lin" valueType="num">
                                      <p:cBhvr>
                                        <p:cTn id="14" dur="250" fill="hold"/>
                                        <p:tgtEl>
                                          <p:spTgt spid="2"/>
                                        </p:tgtEl>
                                        <p:attrNameLst>
                                          <p:attrName>ppt_x</p:attrName>
                                        </p:attrNameLst>
                                      </p:cBhvr>
                                      <p:tavLst>
                                        <p:tav tm="0">
                                          <p:val>
                                            <p:strVal val="#ppt_x"/>
                                          </p:val>
                                        </p:tav>
                                        <p:tav tm="100000">
                                          <p:val>
                                            <p:strVal val="#ppt_x"/>
                                          </p:val>
                                        </p:tav>
                                      </p:tavLst>
                                    </p:anim>
                                    <p:anim calcmode="lin" valueType="num">
                                      <p:cBhvr>
                                        <p:cTn id="15"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1925574-17EC-0FA2-8B23-46066C096FF7}"/>
              </a:ext>
            </a:extLst>
          </p:cNvPr>
          <p:cNvGraphicFramePr>
            <a:graphicFrameLocks noGrp="1"/>
          </p:cNvGraphicFramePr>
          <p:nvPr>
            <p:extLst>
              <p:ext uri="{D42A27DB-BD31-4B8C-83A1-F6EECF244321}">
                <p14:modId xmlns:p14="http://schemas.microsoft.com/office/powerpoint/2010/main" val="2764485460"/>
              </p:ext>
            </p:extLst>
          </p:nvPr>
        </p:nvGraphicFramePr>
        <p:xfrm>
          <a:off x="4577818" y="774797"/>
          <a:ext cx="1404174" cy="488611"/>
        </p:xfrm>
        <a:graphic>
          <a:graphicData uri="http://schemas.openxmlformats.org/drawingml/2006/table">
            <a:tbl>
              <a:tblPr/>
              <a:tblGrid>
                <a:gridCol w="1404174">
                  <a:extLst>
                    <a:ext uri="{9D8B030D-6E8A-4147-A177-3AD203B41FA5}">
                      <a16:colId xmlns:a16="http://schemas.microsoft.com/office/drawing/2014/main" val="639849413"/>
                    </a:ext>
                  </a:extLst>
                </a:gridCol>
              </a:tblGrid>
              <a:tr h="488611">
                <a:tc>
                  <a:txBody>
                    <a:bodyPr/>
                    <a:lstStyle/>
                    <a:p>
                      <a:r>
                        <a:rPr lang="en-IN" b="1" dirty="0"/>
                        <a:t>TOWS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lumMod val="75000"/>
                      </a:schemeClr>
                    </a:solidFill>
                  </a:tcPr>
                </a:tc>
                <a:extLst>
                  <a:ext uri="{0D108BD9-81ED-4DB2-BD59-A6C34878D82A}">
                    <a16:rowId xmlns:a16="http://schemas.microsoft.com/office/drawing/2014/main" val="2112734713"/>
                  </a:ext>
                </a:extLst>
              </a:tr>
            </a:tbl>
          </a:graphicData>
        </a:graphic>
      </p:graphicFrame>
      <p:graphicFrame>
        <p:nvGraphicFramePr>
          <p:cNvPr id="3" name="Table 2">
            <a:extLst>
              <a:ext uri="{FF2B5EF4-FFF2-40B4-BE49-F238E27FC236}">
                <a16:creationId xmlns:a16="http://schemas.microsoft.com/office/drawing/2014/main" id="{C08A2FFF-869C-FA1A-C4F9-5D1B4F529F61}"/>
              </a:ext>
            </a:extLst>
          </p:cNvPr>
          <p:cNvGraphicFramePr>
            <a:graphicFrameLocks noGrp="1"/>
          </p:cNvGraphicFramePr>
          <p:nvPr>
            <p:extLst>
              <p:ext uri="{D42A27DB-BD31-4B8C-83A1-F6EECF244321}">
                <p14:modId xmlns:p14="http://schemas.microsoft.com/office/powerpoint/2010/main" val="4253605137"/>
              </p:ext>
            </p:extLst>
          </p:nvPr>
        </p:nvGraphicFramePr>
        <p:xfrm>
          <a:off x="5966867" y="774798"/>
          <a:ext cx="3181786" cy="830638"/>
        </p:xfrm>
        <a:graphic>
          <a:graphicData uri="http://schemas.openxmlformats.org/drawingml/2006/table">
            <a:tbl>
              <a:tblPr/>
              <a:tblGrid>
                <a:gridCol w="3181786">
                  <a:extLst>
                    <a:ext uri="{9D8B030D-6E8A-4147-A177-3AD203B41FA5}">
                      <a16:colId xmlns:a16="http://schemas.microsoft.com/office/drawing/2014/main" val="3348206095"/>
                    </a:ext>
                  </a:extLst>
                </a:gridCol>
              </a:tblGrid>
              <a:tr h="830638">
                <a:tc>
                  <a:txBody>
                    <a:bodyPr/>
                    <a:lstStyle/>
                    <a:p>
                      <a:r>
                        <a:rPr lang="en-IN" b="1" dirty="0"/>
                        <a:t>EXTERNAL OPPORTUNITIES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lumMod val="75000"/>
                      </a:schemeClr>
                    </a:solidFill>
                  </a:tcPr>
                </a:tc>
                <a:extLst>
                  <a:ext uri="{0D108BD9-81ED-4DB2-BD59-A6C34878D82A}">
                    <a16:rowId xmlns:a16="http://schemas.microsoft.com/office/drawing/2014/main" val="3093119720"/>
                  </a:ext>
                </a:extLst>
              </a:tr>
            </a:tbl>
          </a:graphicData>
        </a:graphic>
      </p:graphicFrame>
      <p:graphicFrame>
        <p:nvGraphicFramePr>
          <p:cNvPr id="4" name="Table 3">
            <a:extLst>
              <a:ext uri="{FF2B5EF4-FFF2-40B4-BE49-F238E27FC236}">
                <a16:creationId xmlns:a16="http://schemas.microsoft.com/office/drawing/2014/main" id="{6A6BD8D0-91E0-959A-87B7-ACC88D08600D}"/>
              </a:ext>
            </a:extLst>
          </p:cNvPr>
          <p:cNvGraphicFramePr>
            <a:graphicFrameLocks noGrp="1"/>
          </p:cNvGraphicFramePr>
          <p:nvPr>
            <p:extLst>
              <p:ext uri="{D42A27DB-BD31-4B8C-83A1-F6EECF244321}">
                <p14:modId xmlns:p14="http://schemas.microsoft.com/office/powerpoint/2010/main" val="3739041217"/>
              </p:ext>
            </p:extLst>
          </p:nvPr>
        </p:nvGraphicFramePr>
        <p:xfrm>
          <a:off x="9148653" y="774798"/>
          <a:ext cx="3024733" cy="830638"/>
        </p:xfrm>
        <a:graphic>
          <a:graphicData uri="http://schemas.openxmlformats.org/drawingml/2006/table">
            <a:tbl>
              <a:tblPr/>
              <a:tblGrid>
                <a:gridCol w="3024733">
                  <a:extLst>
                    <a:ext uri="{9D8B030D-6E8A-4147-A177-3AD203B41FA5}">
                      <a16:colId xmlns:a16="http://schemas.microsoft.com/office/drawing/2014/main" val="416504779"/>
                    </a:ext>
                  </a:extLst>
                </a:gridCol>
              </a:tblGrid>
              <a:tr h="830638">
                <a:tc>
                  <a:txBody>
                    <a:bodyPr/>
                    <a:lstStyle/>
                    <a:p>
                      <a:r>
                        <a:rPr lang="en-IN" b="1" dirty="0"/>
                        <a:t>EXTERNAL THREATS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lumMod val="75000"/>
                      </a:schemeClr>
                    </a:solidFill>
                  </a:tcPr>
                </a:tc>
                <a:extLst>
                  <a:ext uri="{0D108BD9-81ED-4DB2-BD59-A6C34878D82A}">
                    <a16:rowId xmlns:a16="http://schemas.microsoft.com/office/drawing/2014/main" val="3707428715"/>
                  </a:ext>
                </a:extLst>
              </a:tr>
            </a:tbl>
          </a:graphicData>
        </a:graphic>
      </p:graphicFrame>
      <p:graphicFrame>
        <p:nvGraphicFramePr>
          <p:cNvPr id="5" name="Table 4">
            <a:extLst>
              <a:ext uri="{FF2B5EF4-FFF2-40B4-BE49-F238E27FC236}">
                <a16:creationId xmlns:a16="http://schemas.microsoft.com/office/drawing/2014/main" id="{89F606D2-D410-B739-7A94-7A340DA02DC8}"/>
              </a:ext>
            </a:extLst>
          </p:cNvPr>
          <p:cNvGraphicFramePr>
            <a:graphicFrameLocks noGrp="1"/>
          </p:cNvGraphicFramePr>
          <p:nvPr>
            <p:extLst>
              <p:ext uri="{D42A27DB-BD31-4B8C-83A1-F6EECF244321}">
                <p14:modId xmlns:p14="http://schemas.microsoft.com/office/powerpoint/2010/main" val="4215639188"/>
              </p:ext>
            </p:extLst>
          </p:nvPr>
        </p:nvGraphicFramePr>
        <p:xfrm>
          <a:off x="4578980" y="1249447"/>
          <a:ext cx="1389051" cy="853440"/>
        </p:xfrm>
        <a:graphic>
          <a:graphicData uri="http://schemas.openxmlformats.org/drawingml/2006/table">
            <a:tbl>
              <a:tblPr/>
              <a:tblGrid>
                <a:gridCol w="1389051">
                  <a:extLst>
                    <a:ext uri="{9D8B030D-6E8A-4147-A177-3AD203B41FA5}">
                      <a16:colId xmlns:a16="http://schemas.microsoft.com/office/drawing/2014/main" val="3011742800"/>
                    </a:ext>
                  </a:extLst>
                </a:gridCol>
              </a:tblGrid>
              <a:tr h="830639">
                <a:tc>
                  <a:txBody>
                    <a:bodyPr/>
                    <a:lstStyle/>
                    <a:p>
                      <a:endParaRPr lang="en-IN" sz="1800" b="0" dirty="0"/>
                    </a:p>
                    <a:p>
                      <a:endParaRPr lang="en-IN" sz="3200" b="1"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lumMod val="75000"/>
                      </a:schemeClr>
                    </a:solidFill>
                  </a:tcPr>
                </a:tc>
                <a:extLst>
                  <a:ext uri="{0D108BD9-81ED-4DB2-BD59-A6C34878D82A}">
                    <a16:rowId xmlns:a16="http://schemas.microsoft.com/office/drawing/2014/main" val="1824887684"/>
                  </a:ext>
                </a:extLst>
              </a:tr>
            </a:tbl>
          </a:graphicData>
        </a:graphic>
      </p:graphicFrame>
      <p:graphicFrame>
        <p:nvGraphicFramePr>
          <p:cNvPr id="6" name="Table 5">
            <a:extLst>
              <a:ext uri="{FF2B5EF4-FFF2-40B4-BE49-F238E27FC236}">
                <a16:creationId xmlns:a16="http://schemas.microsoft.com/office/drawing/2014/main" id="{B61DAA27-77F5-88D5-E7A0-669FD57E30E2}"/>
              </a:ext>
            </a:extLst>
          </p:cNvPr>
          <p:cNvGraphicFramePr>
            <a:graphicFrameLocks noGrp="1"/>
          </p:cNvGraphicFramePr>
          <p:nvPr>
            <p:extLst>
              <p:ext uri="{D42A27DB-BD31-4B8C-83A1-F6EECF244321}">
                <p14:modId xmlns:p14="http://schemas.microsoft.com/office/powerpoint/2010/main" val="745657229"/>
              </p:ext>
            </p:extLst>
          </p:nvPr>
        </p:nvGraphicFramePr>
        <p:xfrm>
          <a:off x="4578980" y="2080085"/>
          <a:ext cx="1386725" cy="2170829"/>
        </p:xfrm>
        <a:graphic>
          <a:graphicData uri="http://schemas.openxmlformats.org/drawingml/2006/table">
            <a:tbl>
              <a:tblPr/>
              <a:tblGrid>
                <a:gridCol w="1386725">
                  <a:extLst>
                    <a:ext uri="{9D8B030D-6E8A-4147-A177-3AD203B41FA5}">
                      <a16:colId xmlns:a16="http://schemas.microsoft.com/office/drawing/2014/main" val="1696784889"/>
                    </a:ext>
                  </a:extLst>
                </a:gridCol>
              </a:tblGrid>
              <a:tr h="2170829">
                <a:tc>
                  <a:txBody>
                    <a:bodyPr/>
                    <a:lstStyle/>
                    <a:p>
                      <a:r>
                        <a:rPr lang="en-IN" b="1" dirty="0"/>
                        <a:t>INTERNAL</a:t>
                      </a:r>
                    </a:p>
                    <a:p>
                      <a:r>
                        <a:rPr lang="en-IN" b="1" dirty="0"/>
                        <a:t>STRENGTH</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lumMod val="75000"/>
                      </a:schemeClr>
                    </a:solidFill>
                  </a:tcPr>
                </a:tc>
                <a:extLst>
                  <a:ext uri="{0D108BD9-81ED-4DB2-BD59-A6C34878D82A}">
                    <a16:rowId xmlns:a16="http://schemas.microsoft.com/office/drawing/2014/main" val="2234903948"/>
                  </a:ext>
                </a:extLst>
              </a:tr>
            </a:tbl>
          </a:graphicData>
        </a:graphic>
      </p:graphicFrame>
      <mc:AlternateContent xmlns:mc="http://schemas.openxmlformats.org/markup-compatibility/2006">
        <mc:Choice xmlns:am3d="http://schemas.microsoft.com/office/drawing/2017/model3d" Requires="am3d">
          <p:graphicFrame>
            <p:nvGraphicFramePr>
              <p:cNvPr id="7" name="3D Model 6" descr="Xbox Wireless Controller-Black">
                <a:extLst>
                  <a:ext uri="{FF2B5EF4-FFF2-40B4-BE49-F238E27FC236}">
                    <a16:creationId xmlns:a16="http://schemas.microsoft.com/office/drawing/2014/main" id="{DF2DCB22-1F4D-F969-88EE-36AE20C078A1}"/>
                  </a:ext>
                </a:extLst>
              </p:cNvPr>
              <p:cNvGraphicFramePr>
                <a:graphicFrameLocks noChangeAspect="1"/>
              </p:cNvGraphicFramePr>
              <p:nvPr>
                <p:extLst>
                  <p:ext uri="{D42A27DB-BD31-4B8C-83A1-F6EECF244321}">
                    <p14:modId xmlns:p14="http://schemas.microsoft.com/office/powerpoint/2010/main" val="3625704618"/>
                  </p:ext>
                </p:extLst>
              </p:nvPr>
            </p:nvGraphicFramePr>
            <p:xfrm>
              <a:off x="715801" y="1158740"/>
              <a:ext cx="3789045" cy="4036570"/>
            </p:xfrm>
            <a:graphic>
              <a:graphicData uri="http://schemas.microsoft.com/office/drawing/2017/model3d">
                <am3d:model3d r:embed="rId3">
                  <am3d:spPr>
                    <a:xfrm>
                      <a:off x="0" y="0"/>
                      <a:ext cx="3789045" cy="4036570"/>
                    </a:xfrm>
                    <a:prstGeom prst="rect">
                      <a:avLst/>
                    </a:prstGeom>
                  </am3d:spPr>
                  <am3d:camera>
                    <am3d:pos x="0" y="0" z="61246371"/>
                    <am3d:up dx="0" dy="36000000" dz="0"/>
                    <am3d:lookAt x="0" y="0" z="0"/>
                    <am3d:perspective fov="2700000"/>
                  </am3d:camera>
                  <am3d:trans>
                    <am3d:meterPerModelUnit n="6426873" d="1000000"/>
                    <am3d:preTrans dx="-5219360" dy="-11002909" dz="0"/>
                    <am3d:scale>
                      <am3d:sx n="1000000" d="1000000"/>
                      <am3d:sy n="1000000" d="1000000"/>
                      <am3d:sz n="1000000" d="1000000"/>
                    </am3d:scale>
                    <am3d:rot ax="3382003" ay="-2607131" az="-2757197"/>
                    <am3d:postTrans dx="0" dy="0" dz="0"/>
                  </am3d:trans>
                  <am3d:raster rName="Office3DRenderer" rVer="16.0.8326">
                    <am3d:blip r:embed="rId4"/>
                  </am3d:raster>
                  <am3d:objViewport viewportSz="531227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Model 6" descr="Xbox Wireless Controller-Black">
                <a:extLst>
                  <a:ext uri="{FF2B5EF4-FFF2-40B4-BE49-F238E27FC236}">
                    <a16:creationId xmlns:a16="http://schemas.microsoft.com/office/drawing/2014/main" id="{DF2DCB22-1F4D-F969-88EE-36AE20C078A1}"/>
                  </a:ext>
                </a:extLst>
              </p:cNvPr>
              <p:cNvPicPr>
                <a:picLocks noGrp="1" noRot="1" noChangeAspect="1" noMove="1" noResize="1" noEditPoints="1" noAdjustHandles="1" noChangeArrowheads="1" noChangeShapeType="1" noCrop="1"/>
              </p:cNvPicPr>
              <p:nvPr/>
            </p:nvPicPr>
            <p:blipFill>
              <a:blip r:embed="rId4"/>
              <a:stretch>
                <a:fillRect/>
              </a:stretch>
            </p:blipFill>
            <p:spPr>
              <a:xfrm>
                <a:off x="715801" y="1158740"/>
                <a:ext cx="3789045" cy="4036570"/>
              </a:xfrm>
              <a:prstGeom prst="rect">
                <a:avLst/>
              </a:prstGeom>
            </p:spPr>
          </p:pic>
        </mc:Fallback>
      </mc:AlternateContent>
      <p:graphicFrame>
        <p:nvGraphicFramePr>
          <p:cNvPr id="8" name="Table 7">
            <a:extLst>
              <a:ext uri="{FF2B5EF4-FFF2-40B4-BE49-F238E27FC236}">
                <a16:creationId xmlns:a16="http://schemas.microsoft.com/office/drawing/2014/main" id="{5B91AC80-D539-A626-7EB1-D5D33B4E8E44}"/>
              </a:ext>
            </a:extLst>
          </p:cNvPr>
          <p:cNvGraphicFramePr>
            <a:graphicFrameLocks noGrp="1"/>
          </p:cNvGraphicFramePr>
          <p:nvPr>
            <p:extLst>
              <p:ext uri="{D42A27DB-BD31-4B8C-83A1-F6EECF244321}">
                <p14:modId xmlns:p14="http://schemas.microsoft.com/office/powerpoint/2010/main" val="2451506826"/>
              </p:ext>
            </p:extLst>
          </p:nvPr>
        </p:nvGraphicFramePr>
        <p:xfrm>
          <a:off x="4577817" y="4250913"/>
          <a:ext cx="1387888" cy="2533795"/>
        </p:xfrm>
        <a:graphic>
          <a:graphicData uri="http://schemas.openxmlformats.org/drawingml/2006/table">
            <a:tbl>
              <a:tblPr/>
              <a:tblGrid>
                <a:gridCol w="1387888">
                  <a:extLst>
                    <a:ext uri="{9D8B030D-6E8A-4147-A177-3AD203B41FA5}">
                      <a16:colId xmlns:a16="http://schemas.microsoft.com/office/drawing/2014/main" val="3645696696"/>
                    </a:ext>
                  </a:extLst>
                </a:gridCol>
              </a:tblGrid>
              <a:tr h="2533795">
                <a:tc>
                  <a:txBody>
                    <a:bodyPr/>
                    <a:lstStyle/>
                    <a:p>
                      <a:r>
                        <a:rPr lang="en-IN" b="1" dirty="0"/>
                        <a:t>INTERNAL</a:t>
                      </a:r>
                    </a:p>
                    <a:p>
                      <a:r>
                        <a:rPr lang="en-IN" b="1" dirty="0"/>
                        <a:t>WEAKNESS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lumMod val="75000"/>
                      </a:schemeClr>
                    </a:solidFill>
                  </a:tcPr>
                </a:tc>
                <a:extLst>
                  <a:ext uri="{0D108BD9-81ED-4DB2-BD59-A6C34878D82A}">
                    <a16:rowId xmlns:a16="http://schemas.microsoft.com/office/drawing/2014/main" val="671879642"/>
                  </a:ext>
                </a:extLst>
              </a:tr>
            </a:tbl>
          </a:graphicData>
        </a:graphic>
      </p:graphicFrame>
      <p:graphicFrame>
        <p:nvGraphicFramePr>
          <p:cNvPr id="9" name="Table 8">
            <a:extLst>
              <a:ext uri="{FF2B5EF4-FFF2-40B4-BE49-F238E27FC236}">
                <a16:creationId xmlns:a16="http://schemas.microsoft.com/office/drawing/2014/main" id="{EFC288A4-1E63-D503-5975-A155EF57095A}"/>
              </a:ext>
            </a:extLst>
          </p:cNvPr>
          <p:cNvGraphicFramePr>
            <a:graphicFrameLocks noGrp="1"/>
          </p:cNvGraphicFramePr>
          <p:nvPr>
            <p:extLst>
              <p:ext uri="{D42A27DB-BD31-4B8C-83A1-F6EECF244321}">
                <p14:modId xmlns:p14="http://schemas.microsoft.com/office/powerpoint/2010/main" val="2256492034"/>
              </p:ext>
            </p:extLst>
          </p:nvPr>
        </p:nvGraphicFramePr>
        <p:xfrm>
          <a:off x="5980828" y="1612416"/>
          <a:ext cx="3170151" cy="2638496"/>
        </p:xfrm>
        <a:graphic>
          <a:graphicData uri="http://schemas.openxmlformats.org/drawingml/2006/table">
            <a:tbl>
              <a:tblPr/>
              <a:tblGrid>
                <a:gridCol w="3170151">
                  <a:extLst>
                    <a:ext uri="{9D8B030D-6E8A-4147-A177-3AD203B41FA5}">
                      <a16:colId xmlns:a16="http://schemas.microsoft.com/office/drawing/2014/main" val="360131814"/>
                    </a:ext>
                  </a:extLst>
                </a:gridCol>
              </a:tblGrid>
              <a:tr h="2638496">
                <a:tc>
                  <a:txBody>
                    <a:bodyPr/>
                    <a:lstStyle/>
                    <a:p>
                      <a:r>
                        <a:rPr lang="en-GB" sz="1000" dirty="0">
                          <a:solidFill>
                            <a:schemeClr val="bg1">
                              <a:lumMod val="75000"/>
                            </a:schemeClr>
                          </a:solidFill>
                        </a:rPr>
                        <a:t>SO:  XBOX’S services like cloud gaming and GAMEPASS have made gaming affordable, convenient, and flexible. And its competitors like PLAYSTATION and NINTENDO don’t have any equal services makes it stand out in the gaming market. (Microsoft, 2023).</a:t>
                      </a:r>
                    </a:p>
                    <a:p>
                      <a:endParaRPr lang="en-GB" sz="1000" dirty="0">
                        <a:solidFill>
                          <a:schemeClr val="bg1">
                            <a:lumMod val="75000"/>
                          </a:schemeClr>
                        </a:solidFill>
                      </a:endParaRPr>
                    </a:p>
                    <a:p>
                      <a:r>
                        <a:rPr lang="en-GB" sz="1000" dirty="0">
                          <a:solidFill>
                            <a:schemeClr val="bg1">
                              <a:lumMod val="75000"/>
                            </a:schemeClr>
                          </a:solidFill>
                        </a:rPr>
                        <a:t>STRATEGY : Making XBOX game pass and its cloud gaming service available to even more devices, platforms, and regions to increase its audience globally. </a:t>
                      </a:r>
                    </a:p>
                    <a:p>
                      <a:endParaRPr lang="en-IN" sz="1400" dirty="0">
                        <a:solidFill>
                          <a:schemeClr val="bg1">
                            <a:lumMod val="75000"/>
                          </a:schemeClr>
                        </a:solidFill>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tx1">
                        <a:lumMod val="95000"/>
                        <a:lumOff val="5000"/>
                      </a:schemeClr>
                    </a:solidFill>
                  </a:tcPr>
                </a:tc>
                <a:extLst>
                  <a:ext uri="{0D108BD9-81ED-4DB2-BD59-A6C34878D82A}">
                    <a16:rowId xmlns:a16="http://schemas.microsoft.com/office/drawing/2014/main" val="3415006701"/>
                  </a:ext>
                </a:extLst>
              </a:tr>
            </a:tbl>
          </a:graphicData>
        </a:graphic>
      </p:graphicFrame>
      <p:graphicFrame>
        <p:nvGraphicFramePr>
          <p:cNvPr id="10" name="Table 9">
            <a:extLst>
              <a:ext uri="{FF2B5EF4-FFF2-40B4-BE49-F238E27FC236}">
                <a16:creationId xmlns:a16="http://schemas.microsoft.com/office/drawing/2014/main" id="{47708B75-7B54-2FA9-414B-42709BB19894}"/>
              </a:ext>
            </a:extLst>
          </p:cNvPr>
          <p:cNvGraphicFramePr>
            <a:graphicFrameLocks noGrp="1"/>
          </p:cNvGraphicFramePr>
          <p:nvPr>
            <p:extLst>
              <p:ext uri="{D42A27DB-BD31-4B8C-83A1-F6EECF244321}">
                <p14:modId xmlns:p14="http://schemas.microsoft.com/office/powerpoint/2010/main" val="2095492485"/>
              </p:ext>
            </p:extLst>
          </p:nvPr>
        </p:nvGraphicFramePr>
        <p:xfrm>
          <a:off x="5981991" y="4236954"/>
          <a:ext cx="3168989" cy="2533795"/>
        </p:xfrm>
        <a:graphic>
          <a:graphicData uri="http://schemas.openxmlformats.org/drawingml/2006/table">
            <a:tbl>
              <a:tblPr/>
              <a:tblGrid>
                <a:gridCol w="3168989">
                  <a:extLst>
                    <a:ext uri="{9D8B030D-6E8A-4147-A177-3AD203B41FA5}">
                      <a16:colId xmlns:a16="http://schemas.microsoft.com/office/drawing/2014/main" val="1250088506"/>
                    </a:ext>
                  </a:extLst>
                </a:gridCol>
              </a:tblGrid>
              <a:tr h="2533795">
                <a:tc>
                  <a:txBody>
                    <a:bodyPr/>
                    <a:lstStyle/>
                    <a:p>
                      <a:r>
                        <a:rPr lang="en-GB" sz="1000" dirty="0">
                          <a:solidFill>
                            <a:schemeClr val="bg1">
                              <a:lumMod val="75000"/>
                            </a:schemeClr>
                          </a:solidFill>
                        </a:rPr>
                        <a:t>WO:  XBOX is far behind its competitors like PLAYSTATION and NINTENDO in terms of exclusive game titles like God of war, Uncharted and Mario series. Which can be resolved by making the best of its cloud gaming service and adding more games to game pass library. (Microsoft, 2023).</a:t>
                      </a:r>
                    </a:p>
                    <a:p>
                      <a:endParaRPr lang="en-GB" sz="1000" dirty="0">
                        <a:solidFill>
                          <a:schemeClr val="bg1">
                            <a:lumMod val="75000"/>
                          </a:schemeClr>
                        </a:solidFill>
                      </a:endParaRPr>
                    </a:p>
                    <a:p>
                      <a:r>
                        <a:rPr lang="en-GB" sz="1000" dirty="0">
                          <a:solidFill>
                            <a:schemeClr val="bg1">
                              <a:lumMod val="75000"/>
                            </a:schemeClr>
                          </a:solidFill>
                        </a:rPr>
                        <a:t>STRATEGY: XBOX can invest in buying existing game development studios and companies or can create partnerships with them to get some good exclusive games for its game pass library which will help XBOX to compete with its competitors e.g. PLAYSTATION and NINTENDO.</a:t>
                      </a:r>
                    </a:p>
                    <a:p>
                      <a:endParaRPr lang="en-IN" sz="1100" dirty="0">
                        <a:solidFill>
                          <a:schemeClr val="bg1">
                            <a:lumMod val="75000"/>
                          </a:schemeClr>
                        </a:solidFill>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tx1">
                        <a:lumMod val="95000"/>
                        <a:lumOff val="5000"/>
                      </a:schemeClr>
                    </a:solidFill>
                  </a:tcPr>
                </a:tc>
                <a:extLst>
                  <a:ext uri="{0D108BD9-81ED-4DB2-BD59-A6C34878D82A}">
                    <a16:rowId xmlns:a16="http://schemas.microsoft.com/office/drawing/2014/main" val="574442410"/>
                  </a:ext>
                </a:extLst>
              </a:tr>
            </a:tbl>
          </a:graphicData>
        </a:graphic>
      </p:graphicFrame>
      <p:graphicFrame>
        <p:nvGraphicFramePr>
          <p:cNvPr id="11" name="Table 10">
            <a:extLst>
              <a:ext uri="{FF2B5EF4-FFF2-40B4-BE49-F238E27FC236}">
                <a16:creationId xmlns:a16="http://schemas.microsoft.com/office/drawing/2014/main" id="{85DE8DE3-630A-3296-1FDC-89310D4E348F}"/>
              </a:ext>
            </a:extLst>
          </p:cNvPr>
          <p:cNvGraphicFramePr>
            <a:graphicFrameLocks noGrp="1"/>
          </p:cNvGraphicFramePr>
          <p:nvPr>
            <p:extLst>
              <p:ext uri="{D42A27DB-BD31-4B8C-83A1-F6EECF244321}">
                <p14:modId xmlns:p14="http://schemas.microsoft.com/office/powerpoint/2010/main" val="307971541"/>
              </p:ext>
            </p:extLst>
          </p:nvPr>
        </p:nvGraphicFramePr>
        <p:xfrm>
          <a:off x="9144000" y="1598456"/>
          <a:ext cx="3029386" cy="2638498"/>
        </p:xfrm>
        <a:graphic>
          <a:graphicData uri="http://schemas.openxmlformats.org/drawingml/2006/table">
            <a:tbl>
              <a:tblPr/>
              <a:tblGrid>
                <a:gridCol w="3029386">
                  <a:extLst>
                    <a:ext uri="{9D8B030D-6E8A-4147-A177-3AD203B41FA5}">
                      <a16:colId xmlns:a16="http://schemas.microsoft.com/office/drawing/2014/main" val="1012937015"/>
                    </a:ext>
                  </a:extLst>
                </a:gridCol>
              </a:tblGrid>
              <a:tr h="2638498">
                <a:tc>
                  <a:txBody>
                    <a:bodyPr/>
                    <a:lstStyle/>
                    <a:p>
                      <a:r>
                        <a:rPr lang="en-GB" sz="1000" dirty="0">
                          <a:solidFill>
                            <a:schemeClr val="bg1">
                              <a:lumMod val="75000"/>
                            </a:schemeClr>
                          </a:solidFill>
                        </a:rPr>
                        <a:t>ST: XBOX’S game pass which offers its value for money games library act against threats from mobile games which are usually free to play and against its strong rival PLAYSTAION’S PS+ service which is similar to game pass but is less value for money and usually offers lesser games compared to GAMEPASS.</a:t>
                      </a:r>
                    </a:p>
                    <a:p>
                      <a:endParaRPr lang="en-GB" sz="1000" dirty="0">
                        <a:solidFill>
                          <a:schemeClr val="bg1">
                            <a:lumMod val="75000"/>
                          </a:schemeClr>
                        </a:solidFill>
                      </a:endParaRPr>
                    </a:p>
                    <a:p>
                      <a:r>
                        <a:rPr lang="en-GB" sz="1000" dirty="0">
                          <a:solidFill>
                            <a:schemeClr val="bg1">
                              <a:lumMod val="75000"/>
                            </a:schemeClr>
                          </a:solidFill>
                        </a:rPr>
                        <a:t>STRATEGY: Focusing on game pass’s affordability and accessibility to attract more casual gamers who don’t want to or can’t afford to invest in expensive games.</a:t>
                      </a:r>
                    </a:p>
                    <a:p>
                      <a:endParaRPr lang="en-IN" sz="1200" dirty="0">
                        <a:solidFill>
                          <a:schemeClr val="bg1">
                            <a:lumMod val="75000"/>
                          </a:schemeClr>
                        </a:solidFill>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tx1">
                        <a:lumMod val="95000"/>
                        <a:lumOff val="5000"/>
                      </a:schemeClr>
                    </a:solidFill>
                  </a:tcPr>
                </a:tc>
                <a:extLst>
                  <a:ext uri="{0D108BD9-81ED-4DB2-BD59-A6C34878D82A}">
                    <a16:rowId xmlns:a16="http://schemas.microsoft.com/office/drawing/2014/main" val="2323013602"/>
                  </a:ext>
                </a:extLst>
              </a:tr>
            </a:tbl>
          </a:graphicData>
        </a:graphic>
      </p:graphicFrame>
      <p:graphicFrame>
        <p:nvGraphicFramePr>
          <p:cNvPr id="12" name="Table 11">
            <a:extLst>
              <a:ext uri="{FF2B5EF4-FFF2-40B4-BE49-F238E27FC236}">
                <a16:creationId xmlns:a16="http://schemas.microsoft.com/office/drawing/2014/main" id="{6BDF2172-73B2-184D-7289-B6815A2167D1}"/>
              </a:ext>
            </a:extLst>
          </p:cNvPr>
          <p:cNvGraphicFramePr>
            <a:graphicFrameLocks noGrp="1"/>
          </p:cNvGraphicFramePr>
          <p:nvPr>
            <p:extLst>
              <p:ext uri="{D42A27DB-BD31-4B8C-83A1-F6EECF244321}">
                <p14:modId xmlns:p14="http://schemas.microsoft.com/office/powerpoint/2010/main" val="983699580"/>
              </p:ext>
            </p:extLst>
          </p:nvPr>
        </p:nvGraphicFramePr>
        <p:xfrm>
          <a:off x="9144000" y="4236955"/>
          <a:ext cx="3029386" cy="2545080"/>
        </p:xfrm>
        <a:graphic>
          <a:graphicData uri="http://schemas.openxmlformats.org/drawingml/2006/table">
            <a:tbl>
              <a:tblPr/>
              <a:tblGrid>
                <a:gridCol w="3029386">
                  <a:extLst>
                    <a:ext uri="{9D8B030D-6E8A-4147-A177-3AD203B41FA5}">
                      <a16:colId xmlns:a16="http://schemas.microsoft.com/office/drawing/2014/main" val="3847295588"/>
                    </a:ext>
                  </a:extLst>
                </a:gridCol>
              </a:tblGrid>
              <a:tr h="2545080">
                <a:tc>
                  <a:txBody>
                    <a:bodyPr/>
                    <a:lstStyle/>
                    <a:p>
                      <a:r>
                        <a:rPr lang="en-GB" sz="1000" dirty="0">
                          <a:solidFill>
                            <a:schemeClr val="bg1">
                              <a:lumMod val="75000"/>
                            </a:schemeClr>
                          </a:solidFill>
                        </a:rPr>
                        <a:t>WT: XBOX Relies a lot on third-party game developers or game development companies that aren't owned by Xbox which gives its audience variety of games but it is also a threat for Xbox since those games can become exclusive to its competitor's like PlayStation and Nintendo which will negatively effect Xbox’s audience.</a:t>
                      </a:r>
                    </a:p>
                    <a:p>
                      <a:endParaRPr lang="en-GB" sz="1000" dirty="0">
                        <a:solidFill>
                          <a:schemeClr val="bg1">
                            <a:lumMod val="75000"/>
                          </a:schemeClr>
                        </a:solidFill>
                      </a:endParaRPr>
                    </a:p>
                    <a:p>
                      <a:r>
                        <a:rPr lang="en-GB" sz="1000" dirty="0">
                          <a:solidFill>
                            <a:schemeClr val="bg1">
                              <a:lumMod val="75000"/>
                            </a:schemeClr>
                          </a:solidFill>
                        </a:rPr>
                        <a:t>STRATEGY: Creating its own games rather than being dependent on other game developers or companies which will give Xbox more stability and exclusive titles like Halo, Gear of war, and Forza horizon series.  Which will also increase Xbox’s goodwill in the gaming market. </a:t>
                      </a:r>
                    </a:p>
                    <a:p>
                      <a:endParaRPr lang="en-IN" sz="1050" dirty="0">
                        <a:solidFill>
                          <a:schemeClr val="bg1">
                            <a:lumMod val="75000"/>
                          </a:schemeClr>
                        </a:solidFill>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tx1">
                        <a:lumMod val="95000"/>
                        <a:lumOff val="5000"/>
                      </a:schemeClr>
                    </a:solidFill>
                  </a:tcPr>
                </a:tc>
                <a:extLst>
                  <a:ext uri="{0D108BD9-81ED-4DB2-BD59-A6C34878D82A}">
                    <a16:rowId xmlns:a16="http://schemas.microsoft.com/office/drawing/2014/main" val="138449988"/>
                  </a:ext>
                </a:extLst>
              </a:tr>
            </a:tbl>
          </a:graphicData>
        </a:graphic>
      </p:graphicFrame>
      <p:pic>
        <p:nvPicPr>
          <p:cNvPr id="14" name="Picture 13">
            <a:extLst>
              <a:ext uri="{FF2B5EF4-FFF2-40B4-BE49-F238E27FC236}">
                <a16:creationId xmlns:a16="http://schemas.microsoft.com/office/drawing/2014/main" id="{C59352FC-D940-C55E-2C23-3D1C95D327FB}"/>
              </a:ext>
            </a:extLst>
          </p:cNvPr>
          <p:cNvPicPr>
            <a:picLocks noChangeAspect="1"/>
          </p:cNvPicPr>
          <p:nvPr/>
        </p:nvPicPr>
        <p:blipFill>
          <a:blip r:embed="rId5"/>
          <a:stretch>
            <a:fillRect/>
          </a:stretch>
        </p:blipFill>
        <p:spPr>
          <a:xfrm>
            <a:off x="4427376" y="1311300"/>
            <a:ext cx="1554615" cy="853514"/>
          </a:xfrm>
          <a:prstGeom prst="rect">
            <a:avLst/>
          </a:prstGeom>
        </p:spPr>
      </p:pic>
      <p:pic>
        <p:nvPicPr>
          <p:cNvPr id="15" name="Picture 14">
            <a:extLst>
              <a:ext uri="{FF2B5EF4-FFF2-40B4-BE49-F238E27FC236}">
                <a16:creationId xmlns:a16="http://schemas.microsoft.com/office/drawing/2014/main" id="{848C9A0B-CE02-E2E1-6E3F-8A25886519BC}"/>
              </a:ext>
            </a:extLst>
          </p:cNvPr>
          <p:cNvPicPr>
            <a:picLocks noChangeAspect="1"/>
          </p:cNvPicPr>
          <p:nvPr/>
        </p:nvPicPr>
        <p:blipFill>
          <a:blip r:embed="rId6"/>
          <a:stretch>
            <a:fillRect/>
          </a:stretch>
        </p:blipFill>
        <p:spPr>
          <a:xfrm>
            <a:off x="3041020" y="2080085"/>
            <a:ext cx="487722" cy="499915"/>
          </a:xfrm>
          <a:prstGeom prst="rect">
            <a:avLst/>
          </a:prstGeom>
        </p:spPr>
      </p:pic>
    </p:spTree>
    <p:extLst>
      <p:ext uri="{BB962C8B-B14F-4D97-AF65-F5344CB8AC3E}">
        <p14:creationId xmlns:p14="http://schemas.microsoft.com/office/powerpoint/2010/main" val="22870410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7"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80">
                                          <p:stCondLst>
                                            <p:cond delay="0"/>
                                          </p:stCondLst>
                                        </p:cTn>
                                        <p:tgtEl>
                                          <p:spTgt spid="14"/>
                                        </p:tgtEl>
                                      </p:cBhvr>
                                    </p:animEffect>
                                    <p:anim calcmode="lin" valueType="num">
                                      <p:cBhvr>
                                        <p:cTn id="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3" dur="26">
                                          <p:stCondLst>
                                            <p:cond delay="650"/>
                                          </p:stCondLst>
                                        </p:cTn>
                                        <p:tgtEl>
                                          <p:spTgt spid="14"/>
                                        </p:tgtEl>
                                      </p:cBhvr>
                                      <p:to x="100000" y="60000"/>
                                    </p:animScale>
                                    <p:animScale>
                                      <p:cBhvr>
                                        <p:cTn id="14" dur="166" decel="50000">
                                          <p:stCondLst>
                                            <p:cond delay="676"/>
                                          </p:stCondLst>
                                        </p:cTn>
                                        <p:tgtEl>
                                          <p:spTgt spid="14"/>
                                        </p:tgtEl>
                                      </p:cBhvr>
                                      <p:to x="100000" y="100000"/>
                                    </p:animScale>
                                    <p:animScale>
                                      <p:cBhvr>
                                        <p:cTn id="15" dur="26">
                                          <p:stCondLst>
                                            <p:cond delay="1312"/>
                                          </p:stCondLst>
                                        </p:cTn>
                                        <p:tgtEl>
                                          <p:spTgt spid="14"/>
                                        </p:tgtEl>
                                      </p:cBhvr>
                                      <p:to x="100000" y="80000"/>
                                    </p:animScale>
                                    <p:animScale>
                                      <p:cBhvr>
                                        <p:cTn id="16" dur="166" decel="50000">
                                          <p:stCondLst>
                                            <p:cond delay="1338"/>
                                          </p:stCondLst>
                                        </p:cTn>
                                        <p:tgtEl>
                                          <p:spTgt spid="14"/>
                                        </p:tgtEl>
                                      </p:cBhvr>
                                      <p:to x="100000" y="100000"/>
                                    </p:animScale>
                                    <p:animScale>
                                      <p:cBhvr>
                                        <p:cTn id="17" dur="26">
                                          <p:stCondLst>
                                            <p:cond delay="1642"/>
                                          </p:stCondLst>
                                        </p:cTn>
                                        <p:tgtEl>
                                          <p:spTgt spid="14"/>
                                        </p:tgtEl>
                                      </p:cBhvr>
                                      <p:to x="100000" y="90000"/>
                                    </p:animScale>
                                    <p:animScale>
                                      <p:cBhvr>
                                        <p:cTn id="18" dur="166" decel="50000">
                                          <p:stCondLst>
                                            <p:cond delay="1668"/>
                                          </p:stCondLst>
                                        </p:cTn>
                                        <p:tgtEl>
                                          <p:spTgt spid="14"/>
                                        </p:tgtEl>
                                      </p:cBhvr>
                                      <p:to x="100000" y="100000"/>
                                    </p:animScale>
                                    <p:animScale>
                                      <p:cBhvr>
                                        <p:cTn id="19" dur="26">
                                          <p:stCondLst>
                                            <p:cond delay="1808"/>
                                          </p:stCondLst>
                                        </p:cTn>
                                        <p:tgtEl>
                                          <p:spTgt spid="14"/>
                                        </p:tgtEl>
                                      </p:cBhvr>
                                      <p:to x="100000" y="95000"/>
                                    </p:animScale>
                                    <p:animScale>
                                      <p:cBhvr>
                                        <p:cTn id="20"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700A6-9435-7367-D2B8-7DDF90244C31}"/>
              </a:ext>
            </a:extLst>
          </p:cNvPr>
          <p:cNvSpPr>
            <a:spLocks noGrp="1"/>
          </p:cNvSpPr>
          <p:nvPr>
            <p:ph type="title"/>
          </p:nvPr>
        </p:nvSpPr>
        <p:spPr>
          <a:xfrm>
            <a:off x="1064795" y="1287379"/>
            <a:ext cx="4019382" cy="916404"/>
          </a:xfrm>
        </p:spPr>
        <p:txBody>
          <a:bodyPr/>
          <a:lstStyle/>
          <a:p>
            <a:r>
              <a:rPr lang="en-GB" dirty="0">
                <a:solidFill>
                  <a:schemeClr val="bg1">
                    <a:lumMod val="75000"/>
                  </a:schemeClr>
                </a:solidFill>
              </a:rPr>
              <a:t>CONCLUSION</a:t>
            </a:r>
            <a:endParaRPr lang="en-IN" dirty="0">
              <a:solidFill>
                <a:schemeClr val="bg1">
                  <a:lumMod val="75000"/>
                </a:schemeClr>
              </a:solidFill>
            </a:endParaRPr>
          </a:p>
        </p:txBody>
      </p:sp>
      <p:sp>
        <p:nvSpPr>
          <p:cNvPr id="3" name="Content Placeholder 2">
            <a:extLst>
              <a:ext uri="{FF2B5EF4-FFF2-40B4-BE49-F238E27FC236}">
                <a16:creationId xmlns:a16="http://schemas.microsoft.com/office/drawing/2014/main" id="{7C86779E-2AC2-1597-7DFF-E85F7D30F34C}"/>
              </a:ext>
            </a:extLst>
          </p:cNvPr>
          <p:cNvSpPr>
            <a:spLocks noGrp="1"/>
          </p:cNvSpPr>
          <p:nvPr>
            <p:ph idx="1"/>
          </p:nvPr>
        </p:nvSpPr>
        <p:spPr>
          <a:xfrm>
            <a:off x="5041232" y="3037975"/>
            <a:ext cx="6461791" cy="2753226"/>
          </a:xfrm>
        </p:spPr>
        <p:txBody>
          <a:bodyPr>
            <a:noAutofit/>
          </a:bodyPr>
          <a:lstStyle/>
          <a:p>
            <a:r>
              <a:rPr lang="en-GB" sz="1600" dirty="0">
                <a:solidFill>
                  <a:schemeClr val="bg1">
                    <a:lumMod val="75000"/>
                  </a:schemeClr>
                </a:solidFill>
              </a:rPr>
              <a:t>MICROSOFT’S Marketing strategy and its unique innovations like introducing game pass and cloud gaming have made Xbox stand out from its competitors e.g. PlayStation, Nintendo etc. While Xbox has made gaming affordable and accessible it still faces challenges because of its dependence on third-party game developers and companies and lack of exclusive games like PlayStation's god of war, uncharted series etc and Nintendo Mario series. Which gives its competitors a slight edge. But there are certain things apart from game pass and cloud gaming service that Xbox did that make it a dominant competitor</a:t>
            </a:r>
            <a:r>
              <a:rPr lang="en-GB" sz="1600" dirty="0">
                <a:solidFill>
                  <a:schemeClr val="bg1">
                    <a:lumMod val="85000"/>
                  </a:schemeClr>
                </a:solidFill>
              </a:rPr>
              <a:t>.</a:t>
            </a:r>
            <a:endParaRPr lang="en-IN" sz="1600" dirty="0">
              <a:solidFill>
                <a:schemeClr val="bg1">
                  <a:lumMod val="85000"/>
                </a:schemeClr>
              </a:solidFill>
            </a:endParaRPr>
          </a:p>
        </p:txBody>
      </p:sp>
      <mc:AlternateContent xmlns:mc="http://schemas.openxmlformats.org/markup-compatibility/2006">
        <mc:Choice xmlns:am3d="http://schemas.microsoft.com/office/drawing/2017/model3d" Requires="am3d">
          <p:graphicFrame>
            <p:nvGraphicFramePr>
              <p:cNvPr id="4" name="3D Model 3" descr="Xbox Wireless Controller-Black">
                <a:extLst>
                  <a:ext uri="{FF2B5EF4-FFF2-40B4-BE49-F238E27FC236}">
                    <a16:creationId xmlns:a16="http://schemas.microsoft.com/office/drawing/2014/main" id="{B2D627E4-96BF-8434-8F3E-964A2ED54610}"/>
                  </a:ext>
                </a:extLst>
              </p:cNvPr>
              <p:cNvGraphicFramePr>
                <a:graphicFrameLocks noChangeAspect="1"/>
              </p:cNvGraphicFramePr>
              <p:nvPr>
                <p:extLst>
                  <p:ext uri="{D42A27DB-BD31-4B8C-83A1-F6EECF244321}">
                    <p14:modId xmlns:p14="http://schemas.microsoft.com/office/powerpoint/2010/main" val="1343314501"/>
                  </p:ext>
                </p:extLst>
              </p:nvPr>
            </p:nvGraphicFramePr>
            <p:xfrm rot="19524172">
              <a:off x="7288715" y="-378191"/>
              <a:ext cx="3075150" cy="3836798"/>
            </p:xfrm>
            <a:graphic>
              <a:graphicData uri="http://schemas.microsoft.com/office/drawing/2017/model3d">
                <am3d:model3d r:embed="rId3">
                  <am3d:spPr>
                    <a:xfrm rot="19524172">
                      <a:off x="0" y="0"/>
                      <a:ext cx="3075150" cy="3836798"/>
                    </a:xfrm>
                    <a:prstGeom prst="rect">
                      <a:avLst/>
                    </a:prstGeom>
                  </am3d:spPr>
                  <am3d:camera>
                    <am3d:pos x="0" y="0" z="61246371"/>
                    <am3d:up dx="0" dy="36000000" dz="0"/>
                    <am3d:lookAt x="0" y="0" z="0"/>
                    <am3d:perspective fov="2700000"/>
                  </am3d:camera>
                  <am3d:trans>
                    <am3d:meterPerModelUnit n="6426873" d="1000000"/>
                    <am3d:preTrans dx="-5219360" dy="-11002909" dz="0"/>
                    <am3d:scale>
                      <am3d:sx n="1000000" d="1000000"/>
                      <am3d:sy n="1000000" d="1000000"/>
                      <am3d:sz n="1000000" d="1000000"/>
                    </am3d:scale>
                    <am3d:rot ax="8162429" ay="-2237695" az="-8982071"/>
                    <am3d:postTrans dx="0" dy="0" dz="0"/>
                  </am3d:trans>
                  <am3d:raster rName="Office3DRenderer" rVer="16.0.8326">
                    <am3d:blip r:embed="rId4"/>
                  </am3d:raster>
                  <am3d:objViewport viewportSz="467460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Xbox Wireless Controller-Black">
                <a:extLst>
                  <a:ext uri="{FF2B5EF4-FFF2-40B4-BE49-F238E27FC236}">
                    <a16:creationId xmlns:a16="http://schemas.microsoft.com/office/drawing/2014/main" id="{B2D627E4-96BF-8434-8F3E-964A2ED54610}"/>
                  </a:ext>
                </a:extLst>
              </p:cNvPr>
              <p:cNvPicPr>
                <a:picLocks noGrp="1" noRot="1" noChangeAspect="1" noMove="1" noResize="1" noEditPoints="1" noAdjustHandles="1" noChangeArrowheads="1" noChangeShapeType="1" noCrop="1"/>
              </p:cNvPicPr>
              <p:nvPr/>
            </p:nvPicPr>
            <p:blipFill>
              <a:blip r:embed="rId4"/>
              <a:stretch>
                <a:fillRect/>
              </a:stretch>
            </p:blipFill>
            <p:spPr>
              <a:xfrm rot="19524172">
                <a:off x="7288715" y="-378191"/>
                <a:ext cx="3075150" cy="3836798"/>
              </a:xfrm>
              <a:prstGeom prst="rect">
                <a:avLst/>
              </a:prstGeom>
            </p:spPr>
          </p:pic>
        </mc:Fallback>
      </mc:AlternateContent>
      <p:pic>
        <p:nvPicPr>
          <p:cNvPr id="5" name="Picture 4">
            <a:extLst>
              <a:ext uri="{FF2B5EF4-FFF2-40B4-BE49-F238E27FC236}">
                <a16:creationId xmlns:a16="http://schemas.microsoft.com/office/drawing/2014/main" id="{205B00EC-A9C5-1657-7804-1846B63649BA}"/>
              </a:ext>
            </a:extLst>
          </p:cNvPr>
          <p:cNvPicPr>
            <a:picLocks noChangeAspect="1"/>
          </p:cNvPicPr>
          <p:nvPr/>
        </p:nvPicPr>
        <p:blipFill>
          <a:blip r:embed="rId5"/>
          <a:stretch>
            <a:fillRect/>
          </a:stretch>
        </p:blipFill>
        <p:spPr>
          <a:xfrm>
            <a:off x="9233013" y="646395"/>
            <a:ext cx="487722" cy="499915"/>
          </a:xfrm>
          <a:prstGeom prst="rect">
            <a:avLst/>
          </a:prstGeom>
        </p:spPr>
      </p:pic>
      <p:graphicFrame>
        <p:nvGraphicFramePr>
          <p:cNvPr id="6" name="Table 5">
            <a:extLst>
              <a:ext uri="{FF2B5EF4-FFF2-40B4-BE49-F238E27FC236}">
                <a16:creationId xmlns:a16="http://schemas.microsoft.com/office/drawing/2014/main" id="{2153C985-5E2D-0C5B-82F1-952348DC4941}"/>
              </a:ext>
            </a:extLst>
          </p:cNvPr>
          <p:cNvGraphicFramePr>
            <a:graphicFrameLocks noGrp="1"/>
          </p:cNvGraphicFramePr>
          <p:nvPr>
            <p:extLst>
              <p:ext uri="{D42A27DB-BD31-4B8C-83A1-F6EECF244321}">
                <p14:modId xmlns:p14="http://schemas.microsoft.com/office/powerpoint/2010/main" val="3550931221"/>
              </p:ext>
            </p:extLst>
          </p:nvPr>
        </p:nvGraphicFramePr>
        <p:xfrm>
          <a:off x="1429167" y="1355557"/>
          <a:ext cx="3290637" cy="848226"/>
        </p:xfrm>
        <a:graphic>
          <a:graphicData uri="http://schemas.openxmlformats.org/drawingml/2006/table">
            <a:tbl>
              <a:tblPr/>
              <a:tblGrid>
                <a:gridCol w="3290637">
                  <a:extLst>
                    <a:ext uri="{9D8B030D-6E8A-4147-A177-3AD203B41FA5}">
                      <a16:colId xmlns:a16="http://schemas.microsoft.com/office/drawing/2014/main" val="2322469655"/>
                    </a:ext>
                  </a:extLst>
                </a:gridCol>
              </a:tblGrid>
              <a:tr h="848226">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45739433"/>
                  </a:ext>
                </a:extLst>
              </a:tr>
            </a:tbl>
          </a:graphicData>
        </a:graphic>
      </p:graphicFrame>
      <p:pic>
        <p:nvPicPr>
          <p:cNvPr id="8" name="Picture 7">
            <a:extLst>
              <a:ext uri="{FF2B5EF4-FFF2-40B4-BE49-F238E27FC236}">
                <a16:creationId xmlns:a16="http://schemas.microsoft.com/office/drawing/2014/main" id="{B2F684AF-FA4C-BC06-A13F-10D6A95E399A}"/>
              </a:ext>
            </a:extLst>
          </p:cNvPr>
          <p:cNvPicPr>
            <a:picLocks noChangeAspect="1"/>
          </p:cNvPicPr>
          <p:nvPr/>
        </p:nvPicPr>
        <p:blipFill>
          <a:blip r:embed="rId6"/>
          <a:stretch>
            <a:fillRect/>
          </a:stretch>
        </p:blipFill>
        <p:spPr>
          <a:xfrm>
            <a:off x="10402597" y="6292453"/>
            <a:ext cx="1420491" cy="426757"/>
          </a:xfrm>
          <a:prstGeom prst="rect">
            <a:avLst/>
          </a:prstGeom>
        </p:spPr>
      </p:pic>
    </p:spTree>
    <p:extLst>
      <p:ext uri="{BB962C8B-B14F-4D97-AF65-F5344CB8AC3E}">
        <p14:creationId xmlns:p14="http://schemas.microsoft.com/office/powerpoint/2010/main" val="30901221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7"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50"/>
                                        <p:tgtEl>
                                          <p:spTgt spid="6"/>
                                        </p:tgtEl>
                                      </p:cBhvr>
                                    </p:animEffect>
                                    <p:anim calcmode="lin" valueType="num">
                                      <p:cBhvr>
                                        <p:cTn id="8" dur="250" fill="hold"/>
                                        <p:tgtEl>
                                          <p:spTgt spid="6"/>
                                        </p:tgtEl>
                                        <p:attrNameLst>
                                          <p:attrName>ppt_x</p:attrName>
                                        </p:attrNameLst>
                                      </p:cBhvr>
                                      <p:tavLst>
                                        <p:tav tm="0">
                                          <p:val>
                                            <p:strVal val="#ppt_x"/>
                                          </p:val>
                                        </p:tav>
                                        <p:tav tm="100000">
                                          <p:val>
                                            <p:strVal val="#ppt_x"/>
                                          </p:val>
                                        </p:tav>
                                      </p:tavLst>
                                    </p:anim>
                                    <p:anim calcmode="lin" valueType="num">
                                      <p:cBhvr>
                                        <p:cTn id="9" dur="25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50"/>
                                        <p:tgtEl>
                                          <p:spTgt spid="2"/>
                                        </p:tgtEl>
                                      </p:cBhvr>
                                    </p:animEffect>
                                    <p:anim calcmode="lin" valueType="num">
                                      <p:cBhvr>
                                        <p:cTn id="14" dur="250" fill="hold"/>
                                        <p:tgtEl>
                                          <p:spTgt spid="2"/>
                                        </p:tgtEl>
                                        <p:attrNameLst>
                                          <p:attrName>ppt_x</p:attrName>
                                        </p:attrNameLst>
                                      </p:cBhvr>
                                      <p:tavLst>
                                        <p:tav tm="0">
                                          <p:val>
                                            <p:strVal val="#ppt_x"/>
                                          </p:val>
                                        </p:tav>
                                        <p:tav tm="100000">
                                          <p:val>
                                            <p:strVal val="#ppt_x"/>
                                          </p:val>
                                        </p:tav>
                                      </p:tavLst>
                                    </p:anim>
                                    <p:anim calcmode="lin" valueType="num">
                                      <p:cBhvr>
                                        <p:cTn id="15"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8255-5157-2038-2D00-2C63D45EB28F}"/>
              </a:ext>
            </a:extLst>
          </p:cNvPr>
          <p:cNvSpPr>
            <a:spLocks noGrp="1"/>
          </p:cNvSpPr>
          <p:nvPr>
            <p:ph type="title"/>
          </p:nvPr>
        </p:nvSpPr>
        <p:spPr>
          <a:xfrm>
            <a:off x="1317459" y="1074821"/>
            <a:ext cx="4656220" cy="1201152"/>
          </a:xfrm>
        </p:spPr>
        <p:txBody>
          <a:bodyPr>
            <a:normAutofit/>
          </a:bodyPr>
          <a:lstStyle/>
          <a:p>
            <a:r>
              <a:rPr lang="en-GB" sz="2400" dirty="0">
                <a:solidFill>
                  <a:schemeClr val="bg1">
                    <a:lumMod val="75000"/>
                  </a:schemeClr>
                </a:solidFill>
              </a:rPr>
              <a:t>WHAT MAKES XBOX A DOMINANT COMPETITOR IN THE GAMING MARKET? </a:t>
            </a:r>
            <a:endParaRPr lang="en-IN" sz="2400" dirty="0">
              <a:solidFill>
                <a:schemeClr val="bg1">
                  <a:lumMod val="75000"/>
                </a:schemeClr>
              </a:solidFill>
            </a:endParaRPr>
          </a:p>
        </p:txBody>
      </p:sp>
      <p:sp>
        <p:nvSpPr>
          <p:cNvPr id="3" name="Content Placeholder 2">
            <a:extLst>
              <a:ext uri="{FF2B5EF4-FFF2-40B4-BE49-F238E27FC236}">
                <a16:creationId xmlns:a16="http://schemas.microsoft.com/office/drawing/2014/main" id="{58332696-C0FE-1C0A-53D5-D5FEC702F998}"/>
              </a:ext>
            </a:extLst>
          </p:cNvPr>
          <p:cNvSpPr>
            <a:spLocks noGrp="1"/>
          </p:cNvSpPr>
          <p:nvPr>
            <p:ph idx="1"/>
          </p:nvPr>
        </p:nvSpPr>
        <p:spPr>
          <a:xfrm>
            <a:off x="6096000" y="-104273"/>
            <a:ext cx="5227983" cy="4427620"/>
          </a:xfrm>
        </p:spPr>
        <p:txBody>
          <a:bodyPr>
            <a:normAutofit/>
          </a:bodyPr>
          <a:lstStyle/>
          <a:p>
            <a:r>
              <a:rPr lang="en-GB" sz="1400" dirty="0">
                <a:solidFill>
                  <a:schemeClr val="bg1">
                    <a:lumMod val="75000"/>
                  </a:schemeClr>
                </a:solidFill>
              </a:rPr>
              <a:t>-	BACKWARD COMPATIBILITY : XBOX Consoles support backward compatibility which means we can play games from previous Xbox consols on their new or next-generation consoles like Xbox series x and s. This gives Xbox a huge advantage over its biggest competitor PlayStation which offers limited backward compatibility.</a:t>
            </a:r>
          </a:p>
          <a:p>
            <a:r>
              <a:rPr lang="en-GB" sz="1400" dirty="0">
                <a:solidFill>
                  <a:schemeClr val="bg1">
                    <a:lumMod val="75000"/>
                  </a:schemeClr>
                </a:solidFill>
              </a:rPr>
              <a:t>-	INVESTMENT IN GAME STUDIOS : XBOX has invested in big game studios like purchasing Activision blizzard which owns highly successful games like Call Of Duty, Diablo, Overwatch etc. Which gives Xbox a huge edge by having big titles that its rivals like PlayStation and other platforms might not have in the future. This will increase the number of exclusive games in Xbox library. (Tassi, 2024).</a:t>
            </a:r>
          </a:p>
          <a:p>
            <a:endParaRPr lang="en-IN" sz="1400" dirty="0">
              <a:solidFill>
                <a:schemeClr val="bg1">
                  <a:lumMod val="75000"/>
                </a:schemeClr>
              </a:solidFill>
            </a:endParaRPr>
          </a:p>
        </p:txBody>
      </p:sp>
      <p:sp>
        <p:nvSpPr>
          <p:cNvPr id="6" name="TextBox 5">
            <a:extLst>
              <a:ext uri="{FF2B5EF4-FFF2-40B4-BE49-F238E27FC236}">
                <a16:creationId xmlns:a16="http://schemas.microsoft.com/office/drawing/2014/main" id="{A869689D-E910-E3A0-B4FE-B14A2CC64E6C}"/>
              </a:ext>
            </a:extLst>
          </p:cNvPr>
          <p:cNvSpPr txBox="1"/>
          <p:nvPr/>
        </p:nvSpPr>
        <p:spPr>
          <a:xfrm>
            <a:off x="6096000" y="3669632"/>
            <a:ext cx="6167687" cy="1935915"/>
          </a:xfrm>
          <a:prstGeom prst="rect">
            <a:avLst/>
          </a:prstGeom>
          <a:noFill/>
        </p:spPr>
        <p:txBody>
          <a:bodyPr wrap="square">
            <a:spAutoFit/>
          </a:bodyPr>
          <a:lstStyle/>
          <a:p>
            <a:pPr marL="285750" marR="0" lvl="0" indent="-285750" algn="l" defTabSz="457200" rtl="0" eaLnBrk="1" fontAlgn="auto" latinLnBrk="0" hangingPunct="1">
              <a:lnSpc>
                <a:spcPct val="100000"/>
              </a:lnSpc>
              <a:spcBef>
                <a:spcPct val="20000"/>
              </a:spcBef>
              <a:spcAft>
                <a:spcPts val="600"/>
              </a:spcAft>
              <a:buClr>
                <a:srgbClr val="549E39">
                  <a:lumMod val="75000"/>
                </a:srgbClr>
              </a:buClr>
              <a:buSzPct val="145000"/>
              <a:buFont typeface="Arial"/>
              <a:buChar char="•"/>
              <a:tabLst/>
              <a:defRPr/>
            </a:pPr>
            <a:r>
              <a:rPr kumimoji="0" lang="en-GB" sz="1400"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	LAUNCHING XBOX SERIES X AND SERIES S : In 2020 Xbox launched the Xbox series x and series s. Where series x is labelled as the most powerful gaming console of this generation and series s as the most affordable which made Xbox gain lots of new users globally. (The new </a:t>
            </a:r>
            <a:r>
              <a:rPr kumimoji="0" lang="en-GB" sz="1400" b="0" i="0" u="none" strike="noStrike" kern="1200" cap="none" spc="0" normalizeH="0" baseline="0" noProof="0" dirty="0" err="1">
                <a:ln>
                  <a:noFill/>
                </a:ln>
                <a:solidFill>
                  <a:prstClr val="white">
                    <a:lumMod val="75000"/>
                  </a:prstClr>
                </a:solidFill>
                <a:effectLst/>
                <a:uLnTx/>
                <a:uFillTx/>
                <a:latin typeface="Corbel" panose="020B0503020204020204"/>
                <a:ea typeface="+mn-ea"/>
                <a:cs typeface="+mn-cs"/>
              </a:rPr>
              <a:t>york</a:t>
            </a:r>
            <a:r>
              <a:rPr kumimoji="0" lang="en-GB" sz="1400"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 times, 2024).</a:t>
            </a:r>
          </a:p>
          <a:p>
            <a:pPr marL="285750" marR="0" lvl="0" indent="-285750" algn="l" defTabSz="457200" rtl="0" eaLnBrk="1" fontAlgn="auto" latinLnBrk="0" hangingPunct="1">
              <a:lnSpc>
                <a:spcPct val="100000"/>
              </a:lnSpc>
              <a:spcBef>
                <a:spcPct val="20000"/>
              </a:spcBef>
              <a:spcAft>
                <a:spcPts val="600"/>
              </a:spcAft>
              <a:buClr>
                <a:srgbClr val="549E39">
                  <a:lumMod val="75000"/>
                </a:srgbClr>
              </a:buClr>
              <a:buSzPct val="145000"/>
              <a:buFont typeface="Arial"/>
              <a:buChar char="•"/>
              <a:tabLst/>
              <a:defRPr/>
            </a:pPr>
            <a:r>
              <a:rPr kumimoji="0" lang="en-GB" sz="1400"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	FOCUS ON DIVERSITY : Xbox focuses on a wider range of demographics where it has something for all types of gamers which makes Xbox more appealing than its competitors like PlayStation and Nintendo which aren't as diverse as Xbox.</a:t>
            </a:r>
          </a:p>
        </p:txBody>
      </p:sp>
      <mc:AlternateContent xmlns:mc="http://schemas.openxmlformats.org/markup-compatibility/2006">
        <mc:Choice xmlns:am3d="http://schemas.microsoft.com/office/drawing/2017/model3d" Requires="am3d">
          <p:graphicFrame>
            <p:nvGraphicFramePr>
              <p:cNvPr id="7" name="3D Model 6" descr="Xbox Wireless Controller-Black">
                <a:extLst>
                  <a:ext uri="{FF2B5EF4-FFF2-40B4-BE49-F238E27FC236}">
                    <a16:creationId xmlns:a16="http://schemas.microsoft.com/office/drawing/2014/main" id="{8CE85D11-93A0-3AE1-FBF1-80725CA37BC3}"/>
                  </a:ext>
                </a:extLst>
              </p:cNvPr>
              <p:cNvGraphicFramePr>
                <a:graphicFrameLocks noChangeAspect="1"/>
              </p:cNvGraphicFramePr>
              <p:nvPr>
                <p:extLst>
                  <p:ext uri="{D42A27DB-BD31-4B8C-83A1-F6EECF244321}">
                    <p14:modId xmlns:p14="http://schemas.microsoft.com/office/powerpoint/2010/main" val="1054858387"/>
                  </p:ext>
                </p:extLst>
              </p:nvPr>
            </p:nvGraphicFramePr>
            <p:xfrm>
              <a:off x="1627347" y="2055890"/>
              <a:ext cx="3532140" cy="3227481"/>
            </p:xfrm>
            <a:graphic>
              <a:graphicData uri="http://schemas.microsoft.com/office/drawing/2017/model3d">
                <am3d:model3d r:embed="rId3">
                  <am3d:spPr>
                    <a:xfrm>
                      <a:off x="0" y="0"/>
                      <a:ext cx="3532140" cy="3227481"/>
                    </a:xfrm>
                    <a:prstGeom prst="rect">
                      <a:avLst/>
                    </a:prstGeom>
                  </am3d:spPr>
                  <am3d:camera>
                    <am3d:pos x="0" y="0" z="61246371"/>
                    <am3d:up dx="0" dy="36000000" dz="0"/>
                    <am3d:lookAt x="0" y="0" z="0"/>
                    <am3d:perspective fov="2700000"/>
                  </am3d:camera>
                  <am3d:trans>
                    <am3d:meterPerModelUnit n="6426873" d="1000000"/>
                    <am3d:preTrans dx="-5219360" dy="-11002909" dz="0"/>
                    <am3d:scale>
                      <am3d:sx n="1000000" d="1000000"/>
                      <am3d:sy n="1000000" d="1000000"/>
                      <am3d:sz n="1000000" d="1000000"/>
                    </am3d:scale>
                    <am3d:rot ax="3625701" ay="-3271718" az="-3308001"/>
                    <am3d:postTrans dx="0" dy="0" dz="0"/>
                  </am3d:trans>
                  <am3d:raster rName="Office3DRenderer" rVer="16.0.8326">
                    <am3d:blip r:embed="rId4"/>
                  </am3d:raster>
                  <am3d:objViewport viewportSz="467461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Model 6" descr="Xbox Wireless Controller-Black">
                <a:extLst>
                  <a:ext uri="{FF2B5EF4-FFF2-40B4-BE49-F238E27FC236}">
                    <a16:creationId xmlns:a16="http://schemas.microsoft.com/office/drawing/2014/main" id="{8CE85D11-93A0-3AE1-FBF1-80725CA37BC3}"/>
                  </a:ext>
                </a:extLst>
              </p:cNvPr>
              <p:cNvPicPr>
                <a:picLocks noGrp="1" noRot="1" noChangeAspect="1" noMove="1" noResize="1" noEditPoints="1" noAdjustHandles="1" noChangeArrowheads="1" noChangeShapeType="1" noCrop="1"/>
              </p:cNvPicPr>
              <p:nvPr/>
            </p:nvPicPr>
            <p:blipFill>
              <a:blip r:embed="rId4"/>
              <a:stretch>
                <a:fillRect/>
              </a:stretch>
            </p:blipFill>
            <p:spPr>
              <a:xfrm>
                <a:off x="1627347" y="2055890"/>
                <a:ext cx="3532140" cy="3227481"/>
              </a:xfrm>
              <a:prstGeom prst="rect">
                <a:avLst/>
              </a:prstGeom>
            </p:spPr>
          </p:pic>
        </mc:Fallback>
      </mc:AlternateContent>
      <p:pic>
        <p:nvPicPr>
          <p:cNvPr id="8" name="Picture 7">
            <a:extLst>
              <a:ext uri="{FF2B5EF4-FFF2-40B4-BE49-F238E27FC236}">
                <a16:creationId xmlns:a16="http://schemas.microsoft.com/office/drawing/2014/main" id="{14FC2D12-64B4-69FC-2CA2-212933CCFABC}"/>
              </a:ext>
            </a:extLst>
          </p:cNvPr>
          <p:cNvPicPr>
            <a:picLocks noChangeAspect="1"/>
          </p:cNvPicPr>
          <p:nvPr/>
        </p:nvPicPr>
        <p:blipFill>
          <a:blip r:embed="rId5"/>
          <a:stretch>
            <a:fillRect/>
          </a:stretch>
        </p:blipFill>
        <p:spPr>
          <a:xfrm>
            <a:off x="4071466" y="2907522"/>
            <a:ext cx="487722" cy="499915"/>
          </a:xfrm>
          <a:prstGeom prst="rect">
            <a:avLst/>
          </a:prstGeom>
        </p:spPr>
      </p:pic>
      <p:graphicFrame>
        <p:nvGraphicFramePr>
          <p:cNvPr id="9" name="Table 8">
            <a:extLst>
              <a:ext uri="{FF2B5EF4-FFF2-40B4-BE49-F238E27FC236}">
                <a16:creationId xmlns:a16="http://schemas.microsoft.com/office/drawing/2014/main" id="{8E87DD9C-AEBC-E2BA-5136-DCFF4C660801}"/>
              </a:ext>
            </a:extLst>
          </p:cNvPr>
          <p:cNvGraphicFramePr>
            <a:graphicFrameLocks noGrp="1"/>
          </p:cNvGraphicFramePr>
          <p:nvPr>
            <p:extLst>
              <p:ext uri="{D42A27DB-BD31-4B8C-83A1-F6EECF244321}">
                <p14:modId xmlns:p14="http://schemas.microsoft.com/office/powerpoint/2010/main" val="3545081368"/>
              </p:ext>
            </p:extLst>
          </p:nvPr>
        </p:nvGraphicFramePr>
        <p:xfrm>
          <a:off x="1443790" y="1032709"/>
          <a:ext cx="4403558" cy="1233237"/>
        </p:xfrm>
        <a:graphic>
          <a:graphicData uri="http://schemas.openxmlformats.org/drawingml/2006/table">
            <a:tbl>
              <a:tblPr/>
              <a:tblGrid>
                <a:gridCol w="4403558">
                  <a:extLst>
                    <a:ext uri="{9D8B030D-6E8A-4147-A177-3AD203B41FA5}">
                      <a16:colId xmlns:a16="http://schemas.microsoft.com/office/drawing/2014/main" val="3748280297"/>
                    </a:ext>
                  </a:extLst>
                </a:gridCol>
              </a:tblGrid>
              <a:tr h="1233237">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020582299"/>
                  </a:ext>
                </a:extLst>
              </a:tr>
            </a:tbl>
          </a:graphicData>
        </a:graphic>
      </p:graphicFrame>
      <p:pic>
        <p:nvPicPr>
          <p:cNvPr id="5" name="Picture 4">
            <a:extLst>
              <a:ext uri="{FF2B5EF4-FFF2-40B4-BE49-F238E27FC236}">
                <a16:creationId xmlns:a16="http://schemas.microsoft.com/office/drawing/2014/main" id="{13FDD156-60E0-8252-1DD7-CC400C758F90}"/>
              </a:ext>
            </a:extLst>
          </p:cNvPr>
          <p:cNvPicPr>
            <a:picLocks noChangeAspect="1"/>
          </p:cNvPicPr>
          <p:nvPr/>
        </p:nvPicPr>
        <p:blipFill>
          <a:blip r:embed="rId6"/>
          <a:stretch>
            <a:fillRect/>
          </a:stretch>
        </p:blipFill>
        <p:spPr>
          <a:xfrm>
            <a:off x="10501452" y="6243026"/>
            <a:ext cx="1420491" cy="426757"/>
          </a:xfrm>
          <a:prstGeom prst="rect">
            <a:avLst/>
          </a:prstGeom>
        </p:spPr>
      </p:pic>
    </p:spTree>
    <p:extLst>
      <p:ext uri="{BB962C8B-B14F-4D97-AF65-F5344CB8AC3E}">
        <p14:creationId xmlns:p14="http://schemas.microsoft.com/office/powerpoint/2010/main" val="7712715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7"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50"/>
                                        <p:tgtEl>
                                          <p:spTgt spid="2"/>
                                        </p:tgtEl>
                                      </p:cBhvr>
                                    </p:animEffect>
                                    <p:anim calcmode="lin" valueType="num">
                                      <p:cBhvr>
                                        <p:cTn id="14" dur="250" fill="hold"/>
                                        <p:tgtEl>
                                          <p:spTgt spid="2"/>
                                        </p:tgtEl>
                                        <p:attrNameLst>
                                          <p:attrName>ppt_x</p:attrName>
                                        </p:attrNameLst>
                                      </p:cBhvr>
                                      <p:tavLst>
                                        <p:tav tm="0">
                                          <p:val>
                                            <p:strVal val="#ppt_x"/>
                                          </p:val>
                                        </p:tav>
                                        <p:tav tm="100000">
                                          <p:val>
                                            <p:strVal val="#ppt_x"/>
                                          </p:val>
                                        </p:tav>
                                      </p:tavLst>
                                    </p:anim>
                                    <p:anim calcmode="lin" valueType="num">
                                      <p:cBhvr>
                                        <p:cTn id="15"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CD5BE-B42B-2893-0DFA-780E4C39683B}"/>
              </a:ext>
            </a:extLst>
          </p:cNvPr>
          <p:cNvSpPr>
            <a:spLocks noGrp="1"/>
          </p:cNvSpPr>
          <p:nvPr>
            <p:ph type="title"/>
          </p:nvPr>
        </p:nvSpPr>
        <p:spPr>
          <a:xfrm>
            <a:off x="1341520" y="1389647"/>
            <a:ext cx="4314156" cy="675773"/>
          </a:xfrm>
        </p:spPr>
        <p:txBody>
          <a:bodyPr>
            <a:normAutofit fontScale="90000"/>
          </a:bodyPr>
          <a:lstStyle/>
          <a:p>
            <a:r>
              <a:rPr lang="en-GB" dirty="0">
                <a:solidFill>
                  <a:schemeClr val="bg1">
                    <a:lumMod val="75000"/>
                  </a:schemeClr>
                </a:solidFill>
                <a:effectLst/>
              </a:rPr>
              <a:t>SUGGESTIONS</a:t>
            </a:r>
            <a:endParaRPr lang="en-IN" dirty="0">
              <a:solidFill>
                <a:schemeClr val="bg1">
                  <a:lumMod val="75000"/>
                </a:schemeClr>
              </a:solidFill>
              <a:effectLst/>
            </a:endParaRPr>
          </a:p>
        </p:txBody>
      </p:sp>
      <p:sp>
        <p:nvSpPr>
          <p:cNvPr id="3" name="Content Placeholder 2">
            <a:extLst>
              <a:ext uri="{FF2B5EF4-FFF2-40B4-BE49-F238E27FC236}">
                <a16:creationId xmlns:a16="http://schemas.microsoft.com/office/drawing/2014/main" id="{CB955CC3-241C-2747-54B4-FDDCDE624F6F}"/>
              </a:ext>
            </a:extLst>
          </p:cNvPr>
          <p:cNvSpPr>
            <a:spLocks noGrp="1"/>
          </p:cNvSpPr>
          <p:nvPr>
            <p:ph idx="1"/>
          </p:nvPr>
        </p:nvSpPr>
        <p:spPr>
          <a:xfrm>
            <a:off x="5998576" y="770020"/>
            <a:ext cx="5847347" cy="2590800"/>
          </a:xfrm>
        </p:spPr>
        <p:txBody>
          <a:bodyPr/>
          <a:lstStyle/>
          <a:p>
            <a:r>
              <a:rPr lang="en-GB" sz="1800" dirty="0">
                <a:solidFill>
                  <a:schemeClr val="bg1">
                    <a:lumMod val="75000"/>
                  </a:schemeClr>
                </a:solidFill>
              </a:rPr>
              <a:t>-	IMPROVING USER EXPERIENCE AND INTERFACE (UX/UI) : MICROSOFT should improve Xbox’s interface and user experience to compete with its competitors.</a:t>
            </a:r>
          </a:p>
          <a:p>
            <a:r>
              <a:rPr lang="en-GB" sz="1800" dirty="0">
                <a:solidFill>
                  <a:schemeClr val="bg1">
                    <a:lumMod val="75000"/>
                  </a:schemeClr>
                </a:solidFill>
              </a:rPr>
              <a:t>-	INVEST IN VIRTUAL REALITY : Xbox should focus on developing its own VR system giving its users a unique experience and attracting more audience. (Wen, 2024).</a:t>
            </a:r>
          </a:p>
          <a:p>
            <a:endParaRPr lang="en-IN" dirty="0">
              <a:solidFill>
                <a:schemeClr val="bg1">
                  <a:lumMod val="75000"/>
                </a:schemeClr>
              </a:solidFill>
            </a:endParaRPr>
          </a:p>
        </p:txBody>
      </p:sp>
      <p:sp>
        <p:nvSpPr>
          <p:cNvPr id="5" name="TextBox 4">
            <a:extLst>
              <a:ext uri="{FF2B5EF4-FFF2-40B4-BE49-F238E27FC236}">
                <a16:creationId xmlns:a16="http://schemas.microsoft.com/office/drawing/2014/main" id="{08AEAA7F-D7D9-1682-D19B-67669A3CAADB}"/>
              </a:ext>
            </a:extLst>
          </p:cNvPr>
          <p:cNvSpPr txBox="1"/>
          <p:nvPr/>
        </p:nvSpPr>
        <p:spPr>
          <a:xfrm>
            <a:off x="5998576" y="3142984"/>
            <a:ext cx="6005261" cy="2440668"/>
          </a:xfrm>
          <a:prstGeom prst="rect">
            <a:avLst/>
          </a:prstGeom>
          <a:noFill/>
        </p:spPr>
        <p:txBody>
          <a:bodyPr wrap="square">
            <a:spAutoFit/>
          </a:bodyPr>
          <a:lstStyle/>
          <a:p>
            <a:pPr marL="285750" marR="0" lvl="0" indent="-285750" algn="l" defTabSz="457200" rtl="0" eaLnBrk="1" fontAlgn="auto" latinLnBrk="0" hangingPunct="1">
              <a:lnSpc>
                <a:spcPct val="100000"/>
              </a:lnSpc>
              <a:spcBef>
                <a:spcPct val="20000"/>
              </a:spcBef>
              <a:spcAft>
                <a:spcPts val="600"/>
              </a:spcAft>
              <a:buClr>
                <a:srgbClr val="549E39">
                  <a:lumMod val="75000"/>
                </a:srgbClr>
              </a:buClr>
              <a:buSzPct val="145000"/>
              <a:buFont typeface="Arial"/>
              <a:buChar char="•"/>
              <a:tabLst/>
              <a:defRPr/>
            </a:pPr>
            <a:r>
              <a:rPr kumimoji="0" lang="en-GB"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	ADDING MORE GAMES TO THE GAME PASS :  MICROSOFT Should add more in-demand games in its game pass library which will increase the number of game pass subscribers. This will give Xbox an upper hand in the gaming market.</a:t>
            </a:r>
          </a:p>
          <a:p>
            <a:pPr marL="285750" marR="0" lvl="0" indent="-285750" algn="l" defTabSz="457200" rtl="0" eaLnBrk="1" fontAlgn="auto" latinLnBrk="0" hangingPunct="1">
              <a:lnSpc>
                <a:spcPct val="100000"/>
              </a:lnSpc>
              <a:spcBef>
                <a:spcPct val="20000"/>
              </a:spcBef>
              <a:spcAft>
                <a:spcPts val="600"/>
              </a:spcAft>
              <a:buClr>
                <a:srgbClr val="549E39">
                  <a:lumMod val="75000"/>
                </a:srgbClr>
              </a:buClr>
              <a:buSzPct val="145000"/>
              <a:buFont typeface="Arial"/>
              <a:buChar char="•"/>
              <a:tabLst/>
              <a:defRPr/>
            </a:pPr>
            <a:r>
              <a:rPr kumimoji="0" lang="en-GB"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	MORE EXCLUSIVE GAMES </a:t>
            </a:r>
            <a:r>
              <a:rPr lang="en-GB" dirty="0">
                <a:solidFill>
                  <a:prstClr val="white">
                    <a:lumMod val="75000"/>
                  </a:prstClr>
                </a:solidFill>
                <a:latin typeface="Corbel" panose="020B0503020204020204"/>
              </a:rPr>
              <a:t>: </a:t>
            </a:r>
            <a:r>
              <a:rPr kumimoji="0" lang="en-GB" b="0" i="0" u="none" strike="noStrike" kern="1200" cap="none" spc="0" normalizeH="0" baseline="0" noProof="0" dirty="0">
                <a:ln>
                  <a:noFill/>
                </a:ln>
                <a:solidFill>
                  <a:prstClr val="white">
                    <a:lumMod val="75000"/>
                  </a:prstClr>
                </a:solidFill>
                <a:effectLst/>
                <a:uLnTx/>
                <a:uFillTx/>
                <a:latin typeface="Corbel" panose="020B0503020204020204"/>
                <a:ea typeface="+mn-ea"/>
                <a:cs typeface="+mn-cs"/>
              </a:rPr>
              <a:t>Xbox needs to add some good exclusive games in its library to compete with games like God Of War, Uncharted, And The Last Of Us Series.</a:t>
            </a:r>
          </a:p>
        </p:txBody>
      </p:sp>
      <mc:AlternateContent xmlns:mc="http://schemas.openxmlformats.org/markup-compatibility/2006">
        <mc:Choice xmlns:am3d="http://schemas.microsoft.com/office/drawing/2017/model3d" Requires="am3d">
          <p:graphicFrame>
            <p:nvGraphicFramePr>
              <p:cNvPr id="6" name="3D Model 5" descr="Xbox Wireless Controller-Black">
                <a:extLst>
                  <a:ext uri="{FF2B5EF4-FFF2-40B4-BE49-F238E27FC236}">
                    <a16:creationId xmlns:a16="http://schemas.microsoft.com/office/drawing/2014/main" id="{A323B25A-B1DD-A917-3FE2-678F987328E6}"/>
                  </a:ext>
                </a:extLst>
              </p:cNvPr>
              <p:cNvGraphicFramePr>
                <a:graphicFrameLocks noChangeAspect="1"/>
              </p:cNvGraphicFramePr>
              <p:nvPr>
                <p:extLst>
                  <p:ext uri="{D42A27DB-BD31-4B8C-83A1-F6EECF244321}">
                    <p14:modId xmlns:p14="http://schemas.microsoft.com/office/powerpoint/2010/main" val="3008525981"/>
                  </p:ext>
                </p:extLst>
              </p:nvPr>
            </p:nvGraphicFramePr>
            <p:xfrm>
              <a:off x="1445355" y="2431911"/>
              <a:ext cx="3475017" cy="2656246"/>
            </p:xfrm>
            <a:graphic>
              <a:graphicData uri="http://schemas.microsoft.com/office/drawing/2017/model3d">
                <am3d:model3d r:embed="rId3">
                  <am3d:spPr>
                    <a:xfrm>
                      <a:off x="0" y="0"/>
                      <a:ext cx="3475017" cy="2656246"/>
                    </a:xfrm>
                    <a:prstGeom prst="rect">
                      <a:avLst/>
                    </a:prstGeom>
                  </am3d:spPr>
                  <am3d:camera>
                    <am3d:pos x="0" y="0" z="61246371"/>
                    <am3d:up dx="0" dy="36000000" dz="0"/>
                    <am3d:lookAt x="0" y="0" z="0"/>
                    <am3d:perspective fov="2700000"/>
                  </am3d:camera>
                  <am3d:trans>
                    <am3d:meterPerModelUnit n="6426873" d="1000000"/>
                    <am3d:preTrans dx="-5219360" dy="-11002909" dz="0"/>
                    <am3d:scale>
                      <am3d:sx n="1000000" d="1000000"/>
                      <am3d:sy n="1000000" d="1000000"/>
                      <am3d:sz n="1000000" d="1000000"/>
                    </am3d:scale>
                    <am3d:rot ax="5595696" ay="-2769694" az="-5670952"/>
                    <am3d:postTrans dx="0" dy="0" dz="0"/>
                  </am3d:trans>
                  <am3d:raster rName="Office3DRenderer" rVer="16.0.8326">
                    <am3d:blip r:embed="rId4"/>
                  </am3d:raster>
                  <am3d:objViewport viewportSz="467461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Xbox Wireless Controller-Black">
                <a:extLst>
                  <a:ext uri="{FF2B5EF4-FFF2-40B4-BE49-F238E27FC236}">
                    <a16:creationId xmlns:a16="http://schemas.microsoft.com/office/drawing/2014/main" id="{A323B25A-B1DD-A917-3FE2-678F987328E6}"/>
                  </a:ext>
                </a:extLst>
              </p:cNvPr>
              <p:cNvPicPr>
                <a:picLocks noGrp="1" noRot="1" noChangeAspect="1" noMove="1" noResize="1" noEditPoints="1" noAdjustHandles="1" noChangeArrowheads="1" noChangeShapeType="1" noCrop="1"/>
              </p:cNvPicPr>
              <p:nvPr/>
            </p:nvPicPr>
            <p:blipFill>
              <a:blip r:embed="rId4"/>
              <a:stretch>
                <a:fillRect/>
              </a:stretch>
            </p:blipFill>
            <p:spPr>
              <a:xfrm>
                <a:off x="1445355" y="2431911"/>
                <a:ext cx="3475017" cy="2656246"/>
              </a:xfrm>
              <a:prstGeom prst="rect">
                <a:avLst/>
              </a:prstGeom>
            </p:spPr>
          </p:pic>
        </mc:Fallback>
      </mc:AlternateContent>
      <p:pic>
        <p:nvPicPr>
          <p:cNvPr id="11" name="Picture 10">
            <a:extLst>
              <a:ext uri="{FF2B5EF4-FFF2-40B4-BE49-F238E27FC236}">
                <a16:creationId xmlns:a16="http://schemas.microsoft.com/office/drawing/2014/main" id="{4FF4E1F1-3E2E-BC20-9F40-94A6404E1D53}"/>
              </a:ext>
            </a:extLst>
          </p:cNvPr>
          <p:cNvPicPr>
            <a:picLocks noChangeAspect="1"/>
          </p:cNvPicPr>
          <p:nvPr/>
        </p:nvPicPr>
        <p:blipFill>
          <a:blip r:embed="rId5"/>
          <a:stretch>
            <a:fillRect/>
          </a:stretch>
        </p:blipFill>
        <p:spPr>
          <a:xfrm>
            <a:off x="3861060" y="2811478"/>
            <a:ext cx="487722" cy="499915"/>
          </a:xfrm>
          <a:prstGeom prst="rect">
            <a:avLst/>
          </a:prstGeom>
        </p:spPr>
      </p:pic>
      <p:graphicFrame>
        <p:nvGraphicFramePr>
          <p:cNvPr id="12" name="Table 11">
            <a:extLst>
              <a:ext uri="{FF2B5EF4-FFF2-40B4-BE49-F238E27FC236}">
                <a16:creationId xmlns:a16="http://schemas.microsoft.com/office/drawing/2014/main" id="{E895FB68-C3D4-5A5A-8609-9F434048592E}"/>
              </a:ext>
            </a:extLst>
          </p:cNvPr>
          <p:cNvGraphicFramePr>
            <a:graphicFrameLocks noGrp="1"/>
          </p:cNvGraphicFramePr>
          <p:nvPr>
            <p:extLst>
              <p:ext uri="{D42A27DB-BD31-4B8C-83A1-F6EECF244321}">
                <p14:modId xmlns:p14="http://schemas.microsoft.com/office/powerpoint/2010/main" val="2978764128"/>
              </p:ext>
            </p:extLst>
          </p:nvPr>
        </p:nvGraphicFramePr>
        <p:xfrm>
          <a:off x="1811169" y="1433762"/>
          <a:ext cx="3374857" cy="631658"/>
        </p:xfrm>
        <a:graphic>
          <a:graphicData uri="http://schemas.openxmlformats.org/drawingml/2006/table">
            <a:tbl>
              <a:tblPr/>
              <a:tblGrid>
                <a:gridCol w="3374857">
                  <a:extLst>
                    <a:ext uri="{9D8B030D-6E8A-4147-A177-3AD203B41FA5}">
                      <a16:colId xmlns:a16="http://schemas.microsoft.com/office/drawing/2014/main" val="2158693266"/>
                    </a:ext>
                  </a:extLst>
                </a:gridCol>
              </a:tblGrid>
              <a:tr h="631658">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041101596"/>
                  </a:ext>
                </a:extLst>
              </a:tr>
            </a:tbl>
          </a:graphicData>
        </a:graphic>
      </p:graphicFrame>
      <p:pic>
        <p:nvPicPr>
          <p:cNvPr id="7" name="Picture 6">
            <a:extLst>
              <a:ext uri="{FF2B5EF4-FFF2-40B4-BE49-F238E27FC236}">
                <a16:creationId xmlns:a16="http://schemas.microsoft.com/office/drawing/2014/main" id="{7B05D6C0-66E0-24F3-91E2-26FAACDE1A68}"/>
              </a:ext>
            </a:extLst>
          </p:cNvPr>
          <p:cNvPicPr>
            <a:picLocks noChangeAspect="1"/>
          </p:cNvPicPr>
          <p:nvPr/>
        </p:nvPicPr>
        <p:blipFill>
          <a:blip r:embed="rId6"/>
          <a:stretch>
            <a:fillRect/>
          </a:stretch>
        </p:blipFill>
        <p:spPr>
          <a:xfrm>
            <a:off x="10564181" y="6335702"/>
            <a:ext cx="1420491" cy="426757"/>
          </a:xfrm>
          <a:prstGeom prst="rect">
            <a:avLst/>
          </a:prstGeom>
        </p:spPr>
      </p:pic>
    </p:spTree>
    <p:extLst>
      <p:ext uri="{BB962C8B-B14F-4D97-AF65-F5344CB8AC3E}">
        <p14:creationId xmlns:p14="http://schemas.microsoft.com/office/powerpoint/2010/main" val="6220997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7"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50"/>
                                        <p:tgtEl>
                                          <p:spTgt spid="12"/>
                                        </p:tgtEl>
                                      </p:cBhvr>
                                    </p:animEffect>
                                    <p:anim calcmode="lin" valueType="num">
                                      <p:cBhvr>
                                        <p:cTn id="8" dur="250" fill="hold"/>
                                        <p:tgtEl>
                                          <p:spTgt spid="12"/>
                                        </p:tgtEl>
                                        <p:attrNameLst>
                                          <p:attrName>ppt_x</p:attrName>
                                        </p:attrNameLst>
                                      </p:cBhvr>
                                      <p:tavLst>
                                        <p:tav tm="0">
                                          <p:val>
                                            <p:strVal val="#ppt_x"/>
                                          </p:val>
                                        </p:tav>
                                        <p:tav tm="100000">
                                          <p:val>
                                            <p:strVal val="#ppt_x"/>
                                          </p:val>
                                        </p:tav>
                                      </p:tavLst>
                                    </p:anim>
                                    <p:anim calcmode="lin" valueType="num">
                                      <p:cBhvr>
                                        <p:cTn id="9" dur="25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25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50"/>
                                        <p:tgtEl>
                                          <p:spTgt spid="2"/>
                                        </p:tgtEl>
                                      </p:cBhvr>
                                    </p:animEffect>
                                    <p:anim calcmode="lin" valueType="num">
                                      <p:cBhvr>
                                        <p:cTn id="14" dur="250" fill="hold"/>
                                        <p:tgtEl>
                                          <p:spTgt spid="2"/>
                                        </p:tgtEl>
                                        <p:attrNameLst>
                                          <p:attrName>ppt_x</p:attrName>
                                        </p:attrNameLst>
                                      </p:cBhvr>
                                      <p:tavLst>
                                        <p:tav tm="0">
                                          <p:val>
                                            <p:strVal val="#ppt_x"/>
                                          </p:val>
                                        </p:tav>
                                        <p:tav tm="100000">
                                          <p:val>
                                            <p:strVal val="#ppt_x"/>
                                          </p:val>
                                        </p:tav>
                                      </p:tavLst>
                                    </p:anim>
                                    <p:anim calcmode="lin" valueType="num">
                                      <p:cBhvr>
                                        <p:cTn id="15"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REFERENCES  </a:t>
            </a:r>
            <a:r>
              <a:rPr lang="en-GB" dirty="0" err="1"/>
              <a:t>Iustina</a:t>
            </a:r>
            <a:r>
              <a:rPr lang="en-GB" dirty="0"/>
              <a:t> </a:t>
            </a:r>
            <a:r>
              <a:rPr lang="en-GB" dirty="0" err="1"/>
              <a:t>Majorant</a:t>
            </a:r>
            <a:endParaRPr lang="en-GB" dirty="0"/>
          </a:p>
        </p:txBody>
      </p:sp>
      <p:sp>
        <p:nvSpPr>
          <p:cNvPr id="3" name="Content Placeholder 2"/>
          <p:cNvSpPr>
            <a:spLocks noGrp="1"/>
          </p:cNvSpPr>
          <p:nvPr>
            <p:ph idx="1"/>
          </p:nvPr>
        </p:nvSpPr>
        <p:spPr/>
        <p:txBody>
          <a:bodyPr>
            <a:normAutofit fontScale="85000" lnSpcReduction="10000"/>
          </a:bodyPr>
          <a:lstStyle/>
          <a:p>
            <a:r>
              <a:rPr lang="en-GB" sz="2000" dirty="0">
                <a:latin typeface="Arial" pitchFamily="34" charset="0"/>
                <a:cs typeface="Arial" pitchFamily="34" charset="0"/>
              </a:rPr>
              <a:t>André </a:t>
            </a:r>
            <a:r>
              <a:rPr lang="en-GB" sz="2000" dirty="0" err="1">
                <a:latin typeface="Arial" pitchFamily="34" charset="0"/>
                <a:cs typeface="Arial" pitchFamily="34" charset="0"/>
              </a:rPr>
              <a:t>Cavalcante</a:t>
            </a:r>
            <a:r>
              <a:rPr lang="en-GB" sz="2000" dirty="0">
                <a:latin typeface="Arial" pitchFamily="34" charset="0"/>
                <a:cs typeface="Arial" pitchFamily="34" charset="0"/>
              </a:rPr>
              <a:t>, S. (2013). Understanding the impact of technology on firms’ business models. European Journal of Innovation Management, 16(3), 285-300.</a:t>
            </a:r>
          </a:p>
          <a:p>
            <a:r>
              <a:rPr lang="en-GB" sz="2000" dirty="0" err="1">
                <a:latin typeface="Arial" pitchFamily="34" charset="0"/>
                <a:cs typeface="Arial" pitchFamily="34" charset="0"/>
              </a:rPr>
              <a:t>Daidj</a:t>
            </a:r>
            <a:r>
              <a:rPr lang="en-GB" sz="2000" dirty="0">
                <a:latin typeface="Arial" pitchFamily="34" charset="0"/>
                <a:cs typeface="Arial" pitchFamily="34" charset="0"/>
              </a:rPr>
              <a:t>, N. (Ed.). (2014). Developing strategic business models and competitive advantage in the digital sector. IGI Global.</a:t>
            </a:r>
          </a:p>
          <a:p>
            <a:r>
              <a:rPr lang="en-GB" sz="2000" dirty="0" err="1">
                <a:latin typeface="Arial" pitchFamily="34" charset="0"/>
                <a:cs typeface="Arial" pitchFamily="34" charset="0"/>
              </a:rPr>
              <a:t>Yüksel</a:t>
            </a:r>
            <a:r>
              <a:rPr lang="en-GB" sz="2000" dirty="0">
                <a:latin typeface="Arial" pitchFamily="34" charset="0"/>
                <a:cs typeface="Arial" pitchFamily="34" charset="0"/>
              </a:rPr>
              <a:t>, I. (2012). Developing a multi-criteria decision making model for PESTEL analysis. International Journal of Business and Management, 7(24), 52.</a:t>
            </a:r>
          </a:p>
          <a:p>
            <a:r>
              <a:rPr lang="en-GB" sz="2000" dirty="0">
                <a:latin typeface="Arial" pitchFamily="34" charset="0"/>
                <a:cs typeface="Arial" pitchFamily="34" charset="0"/>
              </a:rPr>
              <a:t>Best, R., de Valence, G., &amp; Langston, C. (2007). Strategic management (pp. 91-102). </a:t>
            </a:r>
            <a:r>
              <a:rPr lang="en-GB" sz="2000" dirty="0" err="1">
                <a:latin typeface="Arial" pitchFamily="34" charset="0"/>
                <a:cs typeface="Arial" pitchFamily="34" charset="0"/>
              </a:rPr>
              <a:t>Routledge</a:t>
            </a:r>
            <a:r>
              <a:rPr lang="en-GB" sz="2000" dirty="0">
                <a:latin typeface="Arial" pitchFamily="34" charset="0"/>
                <a:cs typeface="Arial" pitchFamily="34" charset="0"/>
              </a:rPr>
              <a:t>.</a:t>
            </a:r>
          </a:p>
          <a:p>
            <a:r>
              <a:rPr lang="en-GB" sz="2000" dirty="0" err="1">
                <a:latin typeface="Arial" pitchFamily="34" charset="0"/>
                <a:cs typeface="Arial" pitchFamily="34" charset="0"/>
              </a:rPr>
              <a:t>Menet</a:t>
            </a:r>
            <a:r>
              <a:rPr lang="en-GB" sz="2000" dirty="0">
                <a:latin typeface="Arial" pitchFamily="34" charset="0"/>
                <a:cs typeface="Arial" pitchFamily="34" charset="0"/>
              </a:rPr>
              <a:t>, G. (2016). The importance of strategic management in international business: Expansion of the PESTEL method. International Business and Global Economy, 35(2), 261-270.</a:t>
            </a:r>
          </a:p>
        </p:txBody>
      </p:sp>
      <p:graphicFrame>
        <p:nvGraphicFramePr>
          <p:cNvPr id="4" name="Table 3">
            <a:extLst>
              <a:ext uri="{FF2B5EF4-FFF2-40B4-BE49-F238E27FC236}">
                <a16:creationId xmlns:a16="http://schemas.microsoft.com/office/drawing/2014/main" id="{2572BFAF-8FC0-E264-B132-C301B2C2C8C0}"/>
              </a:ext>
            </a:extLst>
          </p:cNvPr>
          <p:cNvGraphicFramePr>
            <a:graphicFrameLocks noGrp="1"/>
          </p:cNvGraphicFramePr>
          <p:nvPr>
            <p:extLst>
              <p:ext uri="{D42A27DB-BD31-4B8C-83A1-F6EECF244321}">
                <p14:modId xmlns:p14="http://schemas.microsoft.com/office/powerpoint/2010/main" val="1658516964"/>
              </p:ext>
            </p:extLst>
          </p:nvPr>
        </p:nvGraphicFramePr>
        <p:xfrm>
          <a:off x="3050327" y="1298308"/>
          <a:ext cx="6875450" cy="614254"/>
        </p:xfrm>
        <a:graphic>
          <a:graphicData uri="http://schemas.openxmlformats.org/drawingml/2006/table">
            <a:tbl>
              <a:tblPr/>
              <a:tblGrid>
                <a:gridCol w="6875450">
                  <a:extLst>
                    <a:ext uri="{9D8B030D-6E8A-4147-A177-3AD203B41FA5}">
                      <a16:colId xmlns:a16="http://schemas.microsoft.com/office/drawing/2014/main" val="2435647833"/>
                    </a:ext>
                  </a:extLst>
                </a:gridCol>
              </a:tblGrid>
              <a:tr h="614254">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632792365"/>
                  </a:ext>
                </a:extLst>
              </a:tr>
            </a:tbl>
          </a:graphicData>
        </a:graphic>
      </p:graphicFrame>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curtains"/>
        <p:sndAc>
          <p:stSnd>
            <p:snd r:embed="rId2" name="arrow.wav"/>
          </p:stSnd>
        </p:sndAc>
      </p:transition>
    </mc:Choice>
    <mc:Fallback>
      <p:transition spd="slow">
        <p:fade/>
        <p:sndAc>
          <p:stSnd>
            <p:snd r:embed="rId2" name="arrow.wav"/>
          </p:stSnd>
        </p:sndAc>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2164" y="685798"/>
            <a:ext cx="10018713" cy="1752599"/>
          </a:xfrm>
        </p:spPr>
        <p:txBody>
          <a:bodyPr/>
          <a:lstStyle/>
          <a:p>
            <a:r>
              <a:rPr lang="en-GB" dirty="0"/>
              <a:t>REFERENCES </a:t>
            </a:r>
            <a:r>
              <a:rPr lang="en-GB" dirty="0" err="1"/>
              <a:t>Olivian</a:t>
            </a:r>
            <a:r>
              <a:rPr lang="en-GB" dirty="0"/>
              <a:t> </a:t>
            </a:r>
            <a:r>
              <a:rPr lang="en-GB" dirty="0" err="1"/>
              <a:t>Majorant</a:t>
            </a:r>
            <a:r>
              <a:rPr lang="en-GB" dirty="0"/>
              <a:t>  </a:t>
            </a:r>
          </a:p>
        </p:txBody>
      </p:sp>
      <p:sp>
        <p:nvSpPr>
          <p:cNvPr id="3" name="Content Placeholder 2"/>
          <p:cNvSpPr>
            <a:spLocks noGrp="1"/>
          </p:cNvSpPr>
          <p:nvPr>
            <p:ph idx="1"/>
          </p:nvPr>
        </p:nvSpPr>
        <p:spPr/>
        <p:txBody>
          <a:bodyPr>
            <a:normAutofit fontScale="85000" lnSpcReduction="20000"/>
          </a:bodyPr>
          <a:lstStyle/>
          <a:p>
            <a:r>
              <a:rPr lang="en-GB" sz="2000" b="1" dirty="0">
                <a:latin typeface="Arial" pitchFamily="34" charset="0"/>
                <a:cs typeface="Arial" pitchFamily="34" charset="0"/>
              </a:rPr>
              <a:t>M. E. Porter</a:t>
            </a:r>
            <a:r>
              <a:rPr lang="en-GB" sz="2000" dirty="0">
                <a:latin typeface="Arial" pitchFamily="34" charset="0"/>
                <a:cs typeface="Arial" pitchFamily="34" charset="0"/>
              </a:rPr>
              <a:t>, Competitive Strategy(New York: Free Press, 1980)</a:t>
            </a:r>
          </a:p>
          <a:p>
            <a:r>
              <a:rPr lang="en-GB" sz="2000" dirty="0">
                <a:latin typeface="Arial" pitchFamily="34" charset="0"/>
                <a:cs typeface="Arial" pitchFamily="34" charset="0"/>
              </a:rPr>
              <a:t>Belinda Van </a:t>
            </a:r>
            <a:r>
              <a:rPr lang="en-GB" sz="2000" dirty="0" err="1">
                <a:latin typeface="Arial" pitchFamily="34" charset="0"/>
                <a:cs typeface="Arial" pitchFamily="34" charset="0"/>
              </a:rPr>
              <a:t>SickleBloggerMay</a:t>
            </a:r>
            <a:r>
              <a:rPr lang="en-GB" sz="2000" dirty="0">
                <a:latin typeface="Arial" pitchFamily="34" charset="0"/>
                <a:cs typeface="Arial" pitchFamily="34" charset="0"/>
              </a:rPr>
              <a:t> 24, 2024. “Growing Your Game Industry Company: Strategy &amp; Planning.” Game Developer, 25 Aug. 2024,  Available at :  </a:t>
            </a:r>
            <a:r>
              <a:rPr lang="en-GB" sz="2000" dirty="0">
                <a:latin typeface="Arial" pitchFamily="34" charset="0"/>
                <a:cs typeface="Arial" pitchFamily="34" charset="0"/>
                <a:hlinkClick r:id="rId2"/>
              </a:rPr>
              <a:t>Growing Your Game Industry Company: Strategy &amp; Planning</a:t>
            </a:r>
            <a:r>
              <a:rPr lang="en-GB" sz="2000" dirty="0">
                <a:latin typeface="Arial" pitchFamily="34" charset="0"/>
                <a:cs typeface="Arial" pitchFamily="34" charset="0"/>
              </a:rPr>
              <a:t>  </a:t>
            </a:r>
          </a:p>
          <a:p>
            <a:r>
              <a:rPr lang="en-GB" sz="2000" dirty="0">
                <a:latin typeface="Arial" pitchFamily="34" charset="0"/>
                <a:cs typeface="Arial" pitchFamily="34" charset="0"/>
              </a:rPr>
              <a:t>“Three Strategy Lessons from the Latest Round of Xbox vs. PlayStation.” Harvard Business Review, November 27, 2013,  Available at :</a:t>
            </a:r>
            <a:r>
              <a:rPr lang="en-GB" sz="2000" dirty="0">
                <a:latin typeface="Arial" pitchFamily="34" charset="0"/>
                <a:cs typeface="Arial" pitchFamily="34" charset="0"/>
                <a:hlinkClick r:id="rId3"/>
              </a:rPr>
              <a:t>https://hbr.org/2013/11/three-strategy-lessons-from-the-latest-round-of-xbox-vs-playstation</a:t>
            </a:r>
            <a:r>
              <a:rPr lang="en-GB" sz="2000" dirty="0">
                <a:latin typeface="Arial" pitchFamily="34" charset="0"/>
                <a:cs typeface="Arial" pitchFamily="34" charset="0"/>
              </a:rPr>
              <a:t>.</a:t>
            </a:r>
          </a:p>
          <a:p>
            <a:r>
              <a:rPr lang="en-GB" sz="2000" dirty="0" err="1">
                <a:latin typeface="Arial" pitchFamily="34" charset="0"/>
                <a:cs typeface="Arial" pitchFamily="34" charset="0"/>
              </a:rPr>
              <a:t>Argyres</a:t>
            </a:r>
            <a:r>
              <a:rPr lang="en-GB" sz="2000" dirty="0">
                <a:latin typeface="Arial" pitchFamily="34" charset="0"/>
                <a:cs typeface="Arial" pitchFamily="34" charset="0"/>
              </a:rPr>
              <a:t>, N., &amp; </a:t>
            </a:r>
            <a:r>
              <a:rPr lang="en-GB" sz="2000" dirty="0" err="1">
                <a:latin typeface="Arial" pitchFamily="34" charset="0"/>
                <a:cs typeface="Arial" pitchFamily="34" charset="0"/>
              </a:rPr>
              <a:t>McGahan</a:t>
            </a:r>
            <a:r>
              <a:rPr lang="en-GB" sz="2000" dirty="0">
                <a:latin typeface="Arial" pitchFamily="34" charset="0"/>
                <a:cs typeface="Arial" pitchFamily="34" charset="0"/>
              </a:rPr>
              <a:t>, A. M. (2002). An interview with Michael Porter. Academy of Management Perspectives, 16(2), 43-52.</a:t>
            </a:r>
          </a:p>
          <a:p>
            <a:r>
              <a:rPr lang="en-GB" sz="2000" dirty="0">
                <a:latin typeface="Arial" pitchFamily="34" charset="0"/>
                <a:cs typeface="Arial" pitchFamily="34" charset="0"/>
              </a:rPr>
              <a:t>Porter, M. E. (2008). The five competitive forces that shape strategy. Harvard business review, 86(1), 78-93. </a:t>
            </a:r>
          </a:p>
        </p:txBody>
      </p:sp>
      <p:graphicFrame>
        <p:nvGraphicFramePr>
          <p:cNvPr id="4" name="Table 3">
            <a:extLst>
              <a:ext uri="{FF2B5EF4-FFF2-40B4-BE49-F238E27FC236}">
                <a16:creationId xmlns:a16="http://schemas.microsoft.com/office/drawing/2014/main" id="{B7940949-321B-2A60-BFB1-4A6D21E4FBAA}"/>
              </a:ext>
            </a:extLst>
          </p:cNvPr>
          <p:cNvGraphicFramePr>
            <a:graphicFrameLocks noGrp="1"/>
          </p:cNvGraphicFramePr>
          <p:nvPr>
            <p:extLst>
              <p:ext uri="{D42A27DB-BD31-4B8C-83A1-F6EECF244321}">
                <p14:modId xmlns:p14="http://schemas.microsoft.com/office/powerpoint/2010/main" val="4261688235"/>
              </p:ext>
            </p:extLst>
          </p:nvPr>
        </p:nvGraphicFramePr>
        <p:xfrm>
          <a:off x="2596617" y="1206111"/>
          <a:ext cx="6749808" cy="711975"/>
        </p:xfrm>
        <a:graphic>
          <a:graphicData uri="http://schemas.openxmlformats.org/drawingml/2006/table">
            <a:tbl>
              <a:tblPr/>
              <a:tblGrid>
                <a:gridCol w="6749808">
                  <a:extLst>
                    <a:ext uri="{9D8B030D-6E8A-4147-A177-3AD203B41FA5}">
                      <a16:colId xmlns:a16="http://schemas.microsoft.com/office/drawing/2014/main" val="1447957718"/>
                    </a:ext>
                  </a:extLst>
                </a:gridCol>
              </a:tblGrid>
              <a:tr h="711975">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77790248"/>
                  </a:ext>
                </a:extLst>
              </a:tr>
            </a:tbl>
          </a:graphicData>
        </a:graphic>
      </p:graphicFrame>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B313FE-87BB-3F92-528F-044638FC53D0}"/>
              </a:ext>
            </a:extLst>
          </p:cNvPr>
          <p:cNvSpPr txBox="1"/>
          <p:nvPr/>
        </p:nvSpPr>
        <p:spPr>
          <a:xfrm>
            <a:off x="5107727" y="493409"/>
            <a:ext cx="6097162" cy="458074"/>
          </a:xfrm>
          <a:prstGeom prst="rect">
            <a:avLst/>
          </a:prstGeom>
          <a:noFill/>
        </p:spPr>
        <p:txBody>
          <a:bodyPr wrap="square">
            <a:spAutoFit/>
          </a:bodyPr>
          <a:lstStyle/>
          <a:p>
            <a:pPr>
              <a:lnSpc>
                <a:spcPct val="150000"/>
              </a:lnSpc>
            </a:pPr>
            <a:r>
              <a:rPr lang="en-GB" sz="1800" dirty="0">
                <a:effectLst/>
                <a:latin typeface="Times New Roman" panose="02020603050405020304" pitchFamily="18" charset="0"/>
                <a:ea typeface="Times New Roman" panose="02020603050405020304" pitchFamily="18" charset="0"/>
              </a:rPr>
              <a:t>ZAKERA</a:t>
            </a:r>
            <a:endParaRPr lang="en-IN" sz="1800" dirty="0">
              <a:effectLst/>
              <a:latin typeface="Times New Roman" panose="02020603050405020304" pitchFamily="18" charset="0"/>
              <a:ea typeface="Times New Roman" panose="02020603050405020304" pitchFamily="18" charset="0"/>
            </a:endParaRPr>
          </a:p>
        </p:txBody>
      </p:sp>
      <p:graphicFrame>
        <p:nvGraphicFramePr>
          <p:cNvPr id="2" name="Table 1">
            <a:extLst>
              <a:ext uri="{FF2B5EF4-FFF2-40B4-BE49-F238E27FC236}">
                <a16:creationId xmlns:a16="http://schemas.microsoft.com/office/drawing/2014/main" id="{3C2AFD26-9400-F8F2-C58E-7AA73D4B690F}"/>
              </a:ext>
            </a:extLst>
          </p:cNvPr>
          <p:cNvGraphicFramePr>
            <a:graphicFrameLocks noGrp="1"/>
          </p:cNvGraphicFramePr>
          <p:nvPr>
            <p:extLst>
              <p:ext uri="{D42A27DB-BD31-4B8C-83A1-F6EECF244321}">
                <p14:modId xmlns:p14="http://schemas.microsoft.com/office/powerpoint/2010/main" val="2746910670"/>
              </p:ext>
            </p:extLst>
          </p:nvPr>
        </p:nvGraphicFramePr>
        <p:xfrm>
          <a:off x="4990810" y="585723"/>
          <a:ext cx="1382070" cy="365760"/>
        </p:xfrm>
        <a:graphic>
          <a:graphicData uri="http://schemas.openxmlformats.org/drawingml/2006/table">
            <a:tbl>
              <a:tblPr/>
              <a:tblGrid>
                <a:gridCol w="1382070">
                  <a:extLst>
                    <a:ext uri="{9D8B030D-6E8A-4147-A177-3AD203B41FA5}">
                      <a16:colId xmlns:a16="http://schemas.microsoft.com/office/drawing/2014/main" val="720030357"/>
                    </a:ext>
                  </a:extLst>
                </a:gridCol>
              </a:tblGrid>
              <a:tr h="342028">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84595446"/>
                  </a:ext>
                </a:extLst>
              </a:tr>
            </a:tbl>
          </a:graphicData>
        </a:graphic>
      </p:graphicFrame>
      <p:pic>
        <p:nvPicPr>
          <p:cNvPr id="4" name="Picture 3">
            <a:extLst>
              <a:ext uri="{FF2B5EF4-FFF2-40B4-BE49-F238E27FC236}">
                <a16:creationId xmlns:a16="http://schemas.microsoft.com/office/drawing/2014/main" id="{F996E562-CCF4-DD99-5B58-F66179B17973}"/>
              </a:ext>
            </a:extLst>
          </p:cNvPr>
          <p:cNvPicPr>
            <a:picLocks noChangeAspect="1"/>
          </p:cNvPicPr>
          <p:nvPr/>
        </p:nvPicPr>
        <p:blipFill>
          <a:blip r:embed="rId3"/>
          <a:stretch>
            <a:fillRect/>
          </a:stretch>
        </p:blipFill>
        <p:spPr>
          <a:xfrm>
            <a:off x="2882185" y="1612887"/>
            <a:ext cx="5743575" cy="4581525"/>
          </a:xfrm>
          <a:prstGeom prst="rect">
            <a:avLst/>
          </a:prstGeom>
        </p:spPr>
      </p:pic>
    </p:spTree>
    <p:extLst>
      <p:ext uri="{BB962C8B-B14F-4D97-AF65-F5344CB8AC3E}">
        <p14:creationId xmlns:p14="http://schemas.microsoft.com/office/powerpoint/2010/main" val="2536660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4" name="arrow.wav"/>
          </p:stSnd>
        </p:sndAc>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ABDE-81D4-ACD0-3048-45982798D746}"/>
              </a:ext>
            </a:extLst>
          </p:cNvPr>
          <p:cNvSpPr>
            <a:spLocks noGrp="1"/>
          </p:cNvSpPr>
          <p:nvPr>
            <p:ph type="title"/>
          </p:nvPr>
        </p:nvSpPr>
        <p:spPr>
          <a:xfrm>
            <a:off x="1484310" y="130629"/>
            <a:ext cx="10018713" cy="1752599"/>
          </a:xfrm>
        </p:spPr>
        <p:txBody>
          <a:bodyPr/>
          <a:lstStyle/>
          <a:p>
            <a:r>
              <a:rPr lang="en-IN" dirty="0">
                <a:solidFill>
                  <a:schemeClr val="bg2"/>
                </a:solidFill>
              </a:rPr>
              <a:t>BADAL TYAGI</a:t>
            </a:r>
          </a:p>
        </p:txBody>
      </p:sp>
      <p:sp>
        <p:nvSpPr>
          <p:cNvPr id="3" name="Content Placeholder 2">
            <a:extLst>
              <a:ext uri="{FF2B5EF4-FFF2-40B4-BE49-F238E27FC236}">
                <a16:creationId xmlns:a16="http://schemas.microsoft.com/office/drawing/2014/main" id="{B1588974-EDC6-3D62-B2EF-5FAF31985D22}"/>
              </a:ext>
            </a:extLst>
          </p:cNvPr>
          <p:cNvSpPr>
            <a:spLocks noGrp="1"/>
          </p:cNvSpPr>
          <p:nvPr>
            <p:ph idx="1"/>
          </p:nvPr>
        </p:nvSpPr>
        <p:spPr>
          <a:xfrm>
            <a:off x="1284514" y="1676400"/>
            <a:ext cx="10678886" cy="4822371"/>
          </a:xfrm>
        </p:spPr>
        <p:txBody>
          <a:bodyPr>
            <a:normAutofit fontScale="40000" lnSpcReduction="20000"/>
          </a:bodyPr>
          <a:lstStyle/>
          <a:p>
            <a:r>
              <a:rPr lang="en-GB" sz="4500" dirty="0">
                <a:solidFill>
                  <a:schemeClr val="bg1">
                    <a:lumMod val="75000"/>
                  </a:schemeClr>
                </a:solidFill>
              </a:rPr>
              <a:t>REFERENCES</a:t>
            </a:r>
          </a:p>
          <a:p>
            <a:endParaRPr lang="en-GB" sz="3500" dirty="0">
              <a:solidFill>
                <a:schemeClr val="bg1">
                  <a:lumMod val="75000"/>
                </a:schemeClr>
              </a:solidFill>
            </a:endParaRPr>
          </a:p>
          <a:p>
            <a:r>
              <a:rPr lang="en-GB" sz="3500" dirty="0">
                <a:solidFill>
                  <a:schemeClr val="bg1">
                    <a:lumMod val="75000"/>
                  </a:schemeClr>
                </a:solidFill>
              </a:rPr>
              <a:t>Professional Academy. (2024). An introduction to the TOWS matrix: Putting SWOT into action. Available at: https://www.professionalacademy.com/blogs/an-introduction-to-the-tows-matrix-putting-swot-into-action/ (Accessed: 16 November 2024).</a:t>
            </a:r>
          </a:p>
          <a:p>
            <a:endParaRPr lang="en-GB" sz="3500" dirty="0">
              <a:solidFill>
                <a:schemeClr val="bg1">
                  <a:lumMod val="75000"/>
                </a:schemeClr>
              </a:solidFill>
            </a:endParaRPr>
          </a:p>
          <a:p>
            <a:r>
              <a:rPr lang="en-GB" sz="3500" dirty="0">
                <a:solidFill>
                  <a:schemeClr val="bg1">
                    <a:lumMod val="75000"/>
                  </a:schemeClr>
                </a:solidFill>
              </a:rPr>
              <a:t>Microsoft. (</a:t>
            </a:r>
            <a:r>
              <a:rPr lang="en-GB" sz="3500" dirty="0" err="1">
                <a:solidFill>
                  <a:schemeClr val="bg1">
                    <a:lumMod val="75000"/>
                  </a:schemeClr>
                </a:solidFill>
              </a:rPr>
              <a:t>nd</a:t>
            </a:r>
            <a:r>
              <a:rPr lang="en-GB" sz="3500" dirty="0">
                <a:solidFill>
                  <a:schemeClr val="bg1">
                    <a:lumMod val="75000"/>
                  </a:schemeClr>
                </a:solidFill>
              </a:rPr>
              <a:t>). Xbox Game Pass. Available at: https://www.xbox.com/en-ZA/xbox-game-pass (Accessed: 16 November 2024).</a:t>
            </a:r>
          </a:p>
          <a:p>
            <a:endParaRPr lang="en-GB" sz="3500" dirty="0">
              <a:solidFill>
                <a:schemeClr val="bg1">
                  <a:lumMod val="75000"/>
                </a:schemeClr>
              </a:solidFill>
            </a:endParaRPr>
          </a:p>
          <a:p>
            <a:r>
              <a:rPr lang="en-GB" sz="3500" dirty="0">
                <a:solidFill>
                  <a:schemeClr val="bg1">
                    <a:lumMod val="75000"/>
                  </a:schemeClr>
                </a:solidFill>
              </a:rPr>
              <a:t>Tassi, P. (2024). What exactly is Microsoft’s Xbox strategy at this point? Forbes. Available at: https://www.forbes.com/sites/paultassi/2024/02/04/what-exactly-is-microsofts-xbox-strategy-at-this-point/ (Accessed: 16 November 2024).</a:t>
            </a:r>
          </a:p>
          <a:p>
            <a:endParaRPr lang="en-GB" sz="3500" dirty="0">
              <a:solidFill>
                <a:schemeClr val="bg1">
                  <a:lumMod val="75000"/>
                </a:schemeClr>
              </a:solidFill>
            </a:endParaRPr>
          </a:p>
          <a:p>
            <a:r>
              <a:rPr lang="en-GB" sz="3500" dirty="0">
                <a:solidFill>
                  <a:schemeClr val="bg1">
                    <a:lumMod val="75000"/>
                  </a:schemeClr>
                </a:solidFill>
              </a:rPr>
              <a:t>The New York Times. (2024). Choosing the best Xbox: Series X vs Series S. </a:t>
            </a:r>
            <a:r>
              <a:rPr lang="en-GB" sz="3500" dirty="0" err="1">
                <a:solidFill>
                  <a:schemeClr val="bg1">
                    <a:lumMod val="75000"/>
                  </a:schemeClr>
                </a:solidFill>
              </a:rPr>
              <a:t>Wirecutter</a:t>
            </a:r>
            <a:r>
              <a:rPr lang="en-GB" sz="3500" dirty="0">
                <a:solidFill>
                  <a:schemeClr val="bg1">
                    <a:lumMod val="75000"/>
                  </a:schemeClr>
                </a:solidFill>
              </a:rPr>
              <a:t>. Available at: https://www.nytimes.com/wirecutter/reviews/choosing-best-xbox-series-x-vs-series-s/ (Accessed: 16 November 2024).</a:t>
            </a:r>
          </a:p>
          <a:p>
            <a:endParaRPr lang="en-GB" sz="3500" dirty="0">
              <a:solidFill>
                <a:schemeClr val="bg1">
                  <a:lumMod val="75000"/>
                </a:schemeClr>
              </a:solidFill>
            </a:endParaRPr>
          </a:p>
          <a:p>
            <a:r>
              <a:rPr lang="en-GB" sz="3500" dirty="0">
                <a:solidFill>
                  <a:schemeClr val="bg1">
                    <a:lumMod val="75000"/>
                  </a:schemeClr>
                </a:solidFill>
              </a:rPr>
              <a:t>Wen, A. (2024). Xbox VR: What we know about the new virtual reality support on the Xbox Series X and Series S. Available at: https://www.techradar.com/news/xbox-vr (Accessed: 16 November 2024).</a:t>
            </a:r>
          </a:p>
          <a:p>
            <a:endParaRPr lang="en-GB" sz="1800" dirty="0">
              <a:solidFill>
                <a:schemeClr val="bg1">
                  <a:lumMod val="75000"/>
                </a:schemeClr>
              </a:solidFill>
            </a:endParaRPr>
          </a:p>
          <a:p>
            <a:endParaRPr lang="en-IN" sz="1800" dirty="0"/>
          </a:p>
        </p:txBody>
      </p:sp>
      <p:graphicFrame>
        <p:nvGraphicFramePr>
          <p:cNvPr id="4" name="Table 3">
            <a:extLst>
              <a:ext uri="{FF2B5EF4-FFF2-40B4-BE49-F238E27FC236}">
                <a16:creationId xmlns:a16="http://schemas.microsoft.com/office/drawing/2014/main" id="{D5C85FA0-9F7A-D0CD-C272-425E9E8496B7}"/>
              </a:ext>
            </a:extLst>
          </p:cNvPr>
          <p:cNvGraphicFramePr>
            <a:graphicFrameLocks noGrp="1"/>
          </p:cNvGraphicFramePr>
          <p:nvPr>
            <p:extLst>
              <p:ext uri="{D42A27DB-BD31-4B8C-83A1-F6EECF244321}">
                <p14:modId xmlns:p14="http://schemas.microsoft.com/office/powerpoint/2010/main" val="3566457164"/>
              </p:ext>
            </p:extLst>
          </p:nvPr>
        </p:nvGraphicFramePr>
        <p:xfrm>
          <a:off x="4634821" y="630000"/>
          <a:ext cx="3867005" cy="753856"/>
        </p:xfrm>
        <a:graphic>
          <a:graphicData uri="http://schemas.openxmlformats.org/drawingml/2006/table">
            <a:tbl>
              <a:tblPr/>
              <a:tblGrid>
                <a:gridCol w="3867005">
                  <a:extLst>
                    <a:ext uri="{9D8B030D-6E8A-4147-A177-3AD203B41FA5}">
                      <a16:colId xmlns:a16="http://schemas.microsoft.com/office/drawing/2014/main" val="1663872141"/>
                    </a:ext>
                  </a:extLst>
                </a:gridCol>
              </a:tblGrid>
              <a:tr h="753856">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267242272"/>
                  </a:ext>
                </a:extLst>
              </a:tr>
            </a:tbl>
          </a:graphicData>
        </a:graphic>
      </p:graphicFrame>
    </p:spTree>
    <p:extLst>
      <p:ext uri="{BB962C8B-B14F-4D97-AF65-F5344CB8AC3E}">
        <p14:creationId xmlns:p14="http://schemas.microsoft.com/office/powerpoint/2010/main" val="3243168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sndAc>
          <p:stSnd>
            <p:snd r:embed="rId2" name="arrow.wav"/>
          </p:stSnd>
        </p:sndAc>
      </p:transition>
    </mc:Choice>
    <mc:Fallback xmlns="">
      <p:transition spd="slow">
        <p:fade/>
        <p:sndAc>
          <p:stSnd>
            <p:snd r:embed="rId3" name="arrow.wav"/>
          </p:stSnd>
        </p:sndAc>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023227-530E-4024-91EF-312A851A758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27C19A7-3107-4CB2-BD0D-F7C79BE028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315AA3-EAE3-44ED-8368-BAC2FFFB48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INTRODUCTION</Template>
  <TotalTime>414</TotalTime>
  <Words>3516</Words>
  <Application>Microsoft Office PowerPoint</Application>
  <PresentationFormat>Widescreen</PresentationFormat>
  <Paragraphs>244</Paragraphs>
  <Slides>29</Slides>
  <Notes>1</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29</vt:i4>
      </vt:variant>
      <vt:variant>
        <vt:lpstr>Custom Shows</vt:lpstr>
      </vt:variant>
      <vt:variant>
        <vt:i4>1</vt:i4>
      </vt:variant>
    </vt:vector>
  </HeadingPairs>
  <TitlesOfParts>
    <vt:vector size="37" baseType="lpstr">
      <vt:lpstr>Aptos</vt:lpstr>
      <vt:lpstr>Aptos Display</vt:lpstr>
      <vt:lpstr>Arial</vt:lpstr>
      <vt:lpstr>Calibri</vt:lpstr>
      <vt:lpstr>Corbel</vt:lpstr>
      <vt:lpstr>Times New Roman</vt:lpstr>
      <vt:lpstr>Parallax</vt:lpstr>
      <vt:lpstr>GROUP MEMBERS</vt:lpstr>
      <vt:lpstr>Managing Marketing Change (BMMB7026)</vt:lpstr>
      <vt:lpstr>Introduction </vt:lpstr>
      <vt:lpstr>PESTLE ANALYSIS </vt:lpstr>
      <vt:lpstr>Political Factors  </vt:lpstr>
      <vt:lpstr>Economic Factors </vt:lpstr>
      <vt:lpstr>Social Factors  </vt:lpstr>
      <vt:lpstr>Technological Factors </vt:lpstr>
      <vt:lpstr>Legal Factors </vt:lpstr>
      <vt:lpstr>Ecological/Environmental Factors  </vt:lpstr>
      <vt:lpstr>Porters Five Force Analysis</vt:lpstr>
      <vt:lpstr>Xbox Porter Five Forces Analysis </vt:lpstr>
      <vt:lpstr>Xbox Porter Five Forces Analysis</vt:lpstr>
      <vt:lpstr>Xbox Porter Five Forces Analysis</vt:lpstr>
      <vt:lpstr>Xbox Porter Five Forces Analysis</vt:lpstr>
      <vt:lpstr>Competitive Rivalry </vt:lpstr>
      <vt:lpstr>7P’s Of Marketing Mix</vt:lpstr>
      <vt:lpstr>PowerPoint Presentation</vt:lpstr>
      <vt:lpstr>PowerPoint Presentation</vt:lpstr>
      <vt:lpstr>Lewin’s Change Model for Xbox </vt:lpstr>
      <vt:lpstr> TOWS ANALYSIS </vt:lpstr>
      <vt:lpstr>PowerPoint Presentation</vt:lpstr>
      <vt:lpstr>CONCLUSION</vt:lpstr>
      <vt:lpstr>WHAT MAKES XBOX A DOMINANT COMPETITOR IN THE GAMING MARKET? </vt:lpstr>
      <vt:lpstr>SUGGESTIONS</vt:lpstr>
      <vt:lpstr>REFERENCES  Iustina Majorant</vt:lpstr>
      <vt:lpstr>REFERENCES Olivian Majorant  </vt:lpstr>
      <vt:lpstr>PowerPoint Presentation</vt:lpstr>
      <vt:lpstr>BADAL TYAGI</vt:lpstr>
      <vt:lpstr>Custom Show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Badal Tyagi</dc:creator>
  <cp:lastModifiedBy>Badal Tyagi</cp:lastModifiedBy>
  <cp:revision>10</cp:revision>
  <dcterms:created xsi:type="dcterms:W3CDTF">2024-11-15T16:16:48Z</dcterms:created>
  <dcterms:modified xsi:type="dcterms:W3CDTF">2024-11-17T15:09:12Z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