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Begum" userId="0c72774ab8f69d0a" providerId="LiveId" clId="{C9A543D9-251C-4576-B8EA-7D6314BD8041}"/>
    <pc:docChg chg="undo custSel modSld">
      <pc:chgData name="Salma Begum" userId="0c72774ab8f69d0a" providerId="LiveId" clId="{C9A543D9-251C-4576-B8EA-7D6314BD8041}" dt="2026-10-15T18:34:14.008" v="139" actId="20577"/>
      <pc:docMkLst>
        <pc:docMk/>
      </pc:docMkLst>
      <pc:sldChg chg="modSp mod">
        <pc:chgData name="Salma Begum" userId="0c72774ab8f69d0a" providerId="LiveId" clId="{C9A543D9-251C-4576-B8EA-7D6314BD8041}" dt="2026-10-15T18:34:14.008" v="139" actId="20577"/>
        <pc:sldMkLst>
          <pc:docMk/>
          <pc:sldMk cId="0" sldId="256"/>
        </pc:sldMkLst>
        <pc:spChg chg="mod">
          <ac:chgData name="Salma Begum" userId="0c72774ab8f69d0a" providerId="LiveId" clId="{C9A543D9-251C-4576-B8EA-7D6314BD8041}" dt="2026-10-15T18:29:45.612" v="1" actId="20577"/>
          <ac:spMkLst>
            <pc:docMk/>
            <pc:sldMk cId="0" sldId="256"/>
            <ac:spMk id="4" creationId="{00000000-0000-0000-0000-000000000000}"/>
          </ac:spMkLst>
        </pc:spChg>
        <pc:spChg chg="mod">
          <ac:chgData name="Salma Begum" userId="0c72774ab8f69d0a" providerId="LiveId" clId="{C9A543D9-251C-4576-B8EA-7D6314BD8041}" dt="2026-10-15T18:34:14.008" v="139" actId="20577"/>
          <ac:spMkLst>
            <pc:docMk/>
            <pc:sldMk cId="0" sldId="256"/>
            <ac:spMk id="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6041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Cover. Introduce yourself, the disorder (ICD-11 6A70 single episode and 6A71 recurrent depressive disorder) and the two-part structure of the poster: Part 1 history and classification, Part 2 today's provision, stigma, inequality and recommendations.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Part 1. Walk left to right: ICD-11 definition and critique, then the timeline, then the three analytical points. Stress that classification, policy and explanation have moved together, and that economics repeatedly shaped provision.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Part 2. Start with the four numbers, then the three evidence columns (provision, stigma, inequality), then land on the four recommendations. Invite questions on any recommendation.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ST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57200" y="274320"/>
            <a:ext cx="11274552" cy="77724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2800" b="1" dirty="0">
                <a:solidFill>
                  <a:schemeClr val="tx1"/>
                </a:solidFill>
              </a:defRPr>
            </a:lvl1pPr>
          </a:lstStyle>
          <a:p>
            <a:pPr marL="0" indent="0" algn="l">
              <a:buNone/>
            </a:pPr>
            <a:endParaRPr lang="en-US" sz="280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wn circle"/>
          <p:cNvSpPr/>
          <p:nvPr/>
        </p:nvSpPr>
        <p:spPr>
          <a:xfrm>
            <a:off x="7955280" y="822960"/>
            <a:ext cx="4754880" cy="4754880"/>
          </a:xfrm>
          <a:prstGeom prst="ellipse">
            <a:avLst/>
          </a:prstGeom>
          <a:solidFill>
            <a:schemeClr val="accent1">
              <a:alpha val="88000"/>
            </a:schemeClr>
          </a:solidFill>
          <a:ln w="12700">
            <a:solidFill>
              <a:schemeClr val="accent1">
                <a:alpha val="0"/>
              </a:scheme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Inner circle"/>
          <p:cNvSpPr/>
          <p:nvPr/>
        </p:nvSpPr>
        <p:spPr>
          <a:xfrm>
            <a:off x="9052560" y="1920240"/>
            <a:ext cx="2560320" cy="2560320"/>
          </a:xfrm>
          <a:prstGeom prst="ellipse">
            <a:avLst/>
          </a:prstGeom>
          <a:solidFill>
            <a:schemeClr val="accent4">
              <a:alpha val="75000"/>
            </a:schemeClr>
          </a:solidFill>
          <a:ln w="12700">
            <a:solidFill>
              <a:schemeClr val="accent4">
                <a:alpha val="0"/>
              </a:scheme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640080" y="109728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chemeClr val="accent1"/>
                </a:solidFill>
              </a:rPr>
              <a:t>ACADEMIC POSTER  |  ICD-11 CHAPTER 6  |  6A70 AND 6A71</a:t>
            </a:r>
            <a:endParaRPr lang="en-US" sz="1400" dirty="0"/>
          </a:p>
        </p:txBody>
      </p:sp>
      <p:sp>
        <p:nvSpPr>
          <p:cNvPr id="5" name="Text 3"/>
          <p:cNvSpPr txBox="1"/>
          <p:nvPr/>
        </p:nvSpPr>
        <p:spPr>
          <a:xfrm>
            <a:off x="640080" y="1645920"/>
            <a:ext cx="749808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40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Depressive Disorders: From Melancholia to Talking Therapies</a:t>
            </a:r>
            <a:endParaRPr lang="en-US" sz="4000" dirty="0"/>
          </a:p>
        </p:txBody>
      </p:sp>
      <p:sp>
        <p:nvSpPr>
          <p:cNvPr id="6" name="Text 4"/>
          <p:cNvSpPr txBox="1"/>
          <p:nvPr/>
        </p:nvSpPr>
        <p:spPr>
          <a:xfrm>
            <a:off x="640080" y="3886200"/>
            <a:ext cx="6949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chemeClr val="accent6"/>
                </a:solidFill>
              </a:rPr>
              <a:t>A critical examination of historical and contemporary treatment and care, with attention to stigma, discrimination and inequality in England</a:t>
            </a:r>
            <a:endParaRPr lang="en-US" sz="1800" dirty="0"/>
          </a:p>
        </p:txBody>
      </p:sp>
      <p:sp>
        <p:nvSpPr>
          <p:cNvPr id="7" name="Text 5"/>
          <p:cNvSpPr txBox="1"/>
          <p:nvPr/>
        </p:nvSpPr>
        <p:spPr>
          <a:xfrm>
            <a:off x="640080" y="57607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Salma Begum| 2409645 | Module: BMHP 6029| Lecturer</a:t>
            </a:r>
            <a:r>
              <a:rPr lang="en-US" sz="1400">
                <a:solidFill>
                  <a:schemeClr val="bg1"/>
                </a:solidFill>
              </a:rPr>
              <a:t>: Neale Haddon 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57200" y="274320"/>
            <a:ext cx="1127455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chemeClr val="tx1"/>
                </a:solidFill>
              </a:rPr>
              <a:t>From melancholia to NHS Talking Therapies: classification and care</a:t>
            </a:r>
            <a:endParaRPr lang="en-US" sz="2800" dirty="0"/>
          </a:p>
        </p:txBody>
      </p:sp>
      <p:sp>
        <p:nvSpPr>
          <p:cNvPr id="3" name="ICD-11 card"/>
          <p:cNvSpPr/>
          <p:nvPr/>
        </p:nvSpPr>
        <p:spPr>
          <a:xfrm>
            <a:off x="457200" y="1234440"/>
            <a:ext cx="3429000" cy="5120640"/>
          </a:xfrm>
          <a:prstGeom prst="roundRect">
            <a:avLst>
              <a:gd name="adj" fmla="val 2667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Icon circle"/>
          <p:cNvSpPr/>
          <p:nvPr/>
        </p:nvSpPr>
        <p:spPr>
          <a:xfrm>
            <a:off x="640080" y="1371600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ICD-11 classification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1481328"/>
            <a:ext cx="237744" cy="237744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207008" y="1371600"/>
            <a:ext cx="25420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ICD-11 classification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640080" y="2011680"/>
            <a:ext cx="3063240" cy="4251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6A7 Depressive disorders: low mood or loss of pleasure plus cognitive, behavioural or neurovegetative symptoms that impair functioning.</a:t>
            </a:r>
            <a:r>
              <a:rPr lang="en-US" sz="1300" i="1" dirty="0">
                <a:solidFill>
                  <a:schemeClr val="tx2"/>
                </a:solidFill>
              </a:rPr>
              <a:t> (WHO, 2024)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Never diagnosed after a manic, mixed or hypomanic episode, which signals bipolar disorder.</a:t>
            </a:r>
            <a:r>
              <a:rPr lang="en-US" sz="1300" i="1" dirty="0">
                <a:solidFill>
                  <a:schemeClr val="tx2"/>
                </a:solidFill>
              </a:rPr>
              <a:t> (WHO, 2024)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6A70 is one episode; 6A71 is two or more, separated by months without significant mood disturbance.</a:t>
            </a:r>
            <a:r>
              <a:rPr lang="en-US" sz="1300" i="1" dirty="0">
                <a:solidFill>
                  <a:schemeClr val="tx2"/>
                </a:solidFill>
              </a:rPr>
              <a:t> (WHO, 2024)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Qualifiers: severity, psychotic symptoms, remission.</a:t>
            </a:r>
            <a:r>
              <a:rPr lang="en-US" sz="1300" i="1" dirty="0">
                <a:solidFill>
                  <a:schemeClr val="tx2"/>
                </a:solidFill>
              </a:rPr>
              <a:t> (WHO, 2024)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Critique: criteria describe symptoms, not social context; culture-specific expressions risk under-recognition.</a:t>
            </a:r>
            <a:r>
              <a:rPr lang="en-US" sz="1300" i="1" dirty="0">
                <a:solidFill>
                  <a:schemeClr val="tx2"/>
                </a:solidFill>
              </a:rPr>
              <a:t> (Kirmayer, 2001)</a:t>
            </a:r>
            <a:endParaRPr lang="en-US" sz="1300" dirty="0"/>
          </a:p>
        </p:txBody>
      </p:sp>
      <p:sp>
        <p:nvSpPr>
          <p:cNvPr id="8" name="Timeline card"/>
          <p:cNvSpPr/>
          <p:nvPr/>
        </p:nvSpPr>
        <p:spPr>
          <a:xfrm>
            <a:off x="4023360" y="1234440"/>
            <a:ext cx="5440680" cy="5120640"/>
          </a:xfrm>
          <a:prstGeom prst="roundRect">
            <a:avLst>
              <a:gd name="adj" fmla="val 1786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Icon circle"/>
          <p:cNvSpPr/>
          <p:nvPr/>
        </p:nvSpPr>
        <p:spPr>
          <a:xfrm>
            <a:off x="4206240" y="1371600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1" descr="How care and understanding evolved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5968" y="1481328"/>
            <a:ext cx="237744" cy="237744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4773168" y="1371600"/>
            <a:ext cx="45537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How care and understanding evolved</a:t>
            </a:r>
            <a:endParaRPr lang="en-US" sz="1800" dirty="0"/>
          </a:p>
        </p:txBody>
      </p:sp>
      <p:sp>
        <p:nvSpPr>
          <p:cNvPr id="12" name="Timeline line"/>
          <p:cNvSpPr/>
          <p:nvPr/>
        </p:nvSpPr>
        <p:spPr>
          <a:xfrm>
            <a:off x="4462272" y="2148840"/>
            <a:ext cx="0" cy="3611880"/>
          </a:xfrm>
          <a:prstGeom prst="line">
            <a:avLst/>
          </a:prstGeom>
          <a:noFill/>
          <a:ln w="254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Marker 1"/>
          <p:cNvSpPr/>
          <p:nvPr/>
        </p:nvSpPr>
        <p:spPr>
          <a:xfrm>
            <a:off x="4370832" y="2048256"/>
            <a:ext cx="182880" cy="182880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 txBox="1"/>
          <p:nvPr/>
        </p:nvSpPr>
        <p:spPr>
          <a:xfrm>
            <a:off x="4709160" y="1993392"/>
            <a:ext cx="4617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chemeClr val="tx2"/>
                </a:solidFill>
              </a:rPr>
              <a:t>1830s–1900  </a:t>
            </a:r>
            <a:r>
              <a:rPr lang="en-US" sz="1250" dirty="0">
                <a:solidFill>
                  <a:schemeClr val="tx1"/>
                </a:solidFill>
              </a:rPr>
              <a:t>Melancholia reframed from “melancholy madness” into a biomedical mood disorder, shaped by asylum records and lunacy statistics.</a:t>
            </a:r>
            <a:r>
              <a:rPr lang="en-US" sz="1250" i="1" dirty="0">
                <a:solidFill>
                  <a:schemeClr val="tx2"/>
                </a:solidFill>
              </a:rPr>
              <a:t> (Jansson, 2021)</a:t>
            </a:r>
            <a:endParaRPr lang="en-US" sz="1250" dirty="0"/>
          </a:p>
        </p:txBody>
      </p:sp>
      <p:sp>
        <p:nvSpPr>
          <p:cNvPr id="15" name="Marker 2"/>
          <p:cNvSpPr/>
          <p:nvPr/>
        </p:nvSpPr>
        <p:spPr>
          <a:xfrm>
            <a:off x="4370832" y="2770632"/>
            <a:ext cx="182880" cy="182880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 txBox="1"/>
          <p:nvPr/>
        </p:nvSpPr>
        <p:spPr>
          <a:xfrm>
            <a:off x="4709160" y="2715768"/>
            <a:ext cx="4617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chemeClr val="tx2"/>
                </a:solidFill>
              </a:rPr>
              <a:t>1959–61  </a:t>
            </a:r>
            <a:r>
              <a:rPr lang="en-US" sz="1250" dirty="0">
                <a:solidFill>
                  <a:schemeClr val="tx1"/>
                </a:solidFill>
              </a:rPr>
              <a:t>Treatment, not mere confinement, becomes the aim; Powell’s “water tower” speech signals asylum closure.</a:t>
            </a:r>
            <a:r>
              <a:rPr lang="en-US" sz="1250" i="1" dirty="0">
                <a:solidFill>
                  <a:schemeClr val="tx2"/>
                </a:solidFill>
              </a:rPr>
              <a:t> (Mental Health Act 1959; Glasby, Tew and Fenton, 2021; People’s History of the NHS, no date)</a:t>
            </a:r>
            <a:endParaRPr lang="en-US" sz="1250" dirty="0"/>
          </a:p>
        </p:txBody>
      </p:sp>
      <p:sp>
        <p:nvSpPr>
          <p:cNvPr id="17" name="Marker 3"/>
          <p:cNvSpPr/>
          <p:nvPr/>
        </p:nvSpPr>
        <p:spPr>
          <a:xfrm>
            <a:off x="4370832" y="3493008"/>
            <a:ext cx="182880" cy="182880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4"/>
          <p:cNvSpPr txBox="1"/>
          <p:nvPr/>
        </p:nvSpPr>
        <p:spPr>
          <a:xfrm>
            <a:off x="4709160" y="3438144"/>
            <a:ext cx="4617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chemeClr val="tx2"/>
                </a:solidFill>
              </a:rPr>
              <a:t>1983–90  </a:t>
            </a:r>
            <a:r>
              <a:rPr lang="en-US" sz="1250" dirty="0">
                <a:solidFill>
                  <a:schemeClr val="tx1"/>
                </a:solidFill>
              </a:rPr>
              <a:t>Mental Health Act 1983 adds the “least restrictive alternative”; the 1990 Act marketises community care.</a:t>
            </a:r>
            <a:r>
              <a:rPr lang="en-US" sz="1250" i="1" dirty="0">
                <a:solidFill>
                  <a:schemeClr val="tx2"/>
                </a:solidFill>
              </a:rPr>
              <a:t> (Glasby, Tew and Fenton, 2021)</a:t>
            </a:r>
            <a:endParaRPr lang="en-US" sz="1250" dirty="0"/>
          </a:p>
        </p:txBody>
      </p:sp>
      <p:sp>
        <p:nvSpPr>
          <p:cNvPr id="19" name="Marker 4"/>
          <p:cNvSpPr/>
          <p:nvPr/>
        </p:nvSpPr>
        <p:spPr>
          <a:xfrm>
            <a:off x="4370832" y="4215384"/>
            <a:ext cx="182880" cy="182880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 txBox="1"/>
          <p:nvPr/>
        </p:nvSpPr>
        <p:spPr>
          <a:xfrm>
            <a:off x="4709160" y="4160520"/>
            <a:ext cx="4617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chemeClr val="tx2"/>
                </a:solidFill>
              </a:rPr>
              <a:t>1970s–2000s  </a:t>
            </a:r>
            <a:r>
              <a:rPr lang="en-US" sz="1250" dirty="0">
                <a:solidFill>
                  <a:schemeClr val="tx1"/>
                </a:solidFill>
              </a:rPr>
              <a:t>Beds fell but community alternatives lacked funding; politicians saw cost-cutting, families saw humane care.</a:t>
            </a:r>
            <a:r>
              <a:rPr lang="en-US" sz="1250" i="1" dirty="0">
                <a:solidFill>
                  <a:schemeClr val="tx2"/>
                </a:solidFill>
              </a:rPr>
              <a:t> (Glasby, Tew and Fenton, 2021; Barrett, 2022)</a:t>
            </a:r>
            <a:endParaRPr lang="en-US" sz="1250" dirty="0"/>
          </a:p>
        </p:txBody>
      </p:sp>
      <p:sp>
        <p:nvSpPr>
          <p:cNvPr id="21" name="Marker 5"/>
          <p:cNvSpPr/>
          <p:nvPr/>
        </p:nvSpPr>
        <p:spPr>
          <a:xfrm>
            <a:off x="4370832" y="4937760"/>
            <a:ext cx="182880" cy="182880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 txBox="1"/>
          <p:nvPr/>
        </p:nvSpPr>
        <p:spPr>
          <a:xfrm>
            <a:off x="4709160" y="4882896"/>
            <a:ext cx="4617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chemeClr val="tx2"/>
                </a:solidFill>
              </a:rPr>
              <a:t>2006–23  </a:t>
            </a:r>
            <a:r>
              <a:rPr lang="en-US" sz="1250" dirty="0">
                <a:solidFill>
                  <a:schemeClr val="tx1"/>
                </a:solidFill>
              </a:rPr>
              <a:t>An economic case for treating depression and anxiety created IAPT, later NHS Talking Therapies.</a:t>
            </a:r>
            <a:r>
              <a:rPr lang="en-US" sz="1250" i="1" dirty="0">
                <a:solidFill>
                  <a:schemeClr val="tx2"/>
                </a:solidFill>
              </a:rPr>
              <a:t> (Glasby, Tew and Fenton, 2021; NCCMH, 2023)</a:t>
            </a:r>
            <a:endParaRPr lang="en-US" sz="1250" dirty="0"/>
          </a:p>
        </p:txBody>
      </p:sp>
      <p:sp>
        <p:nvSpPr>
          <p:cNvPr id="23" name="Marker 6"/>
          <p:cNvSpPr/>
          <p:nvPr/>
        </p:nvSpPr>
        <p:spPr>
          <a:xfrm>
            <a:off x="4370832" y="5660136"/>
            <a:ext cx="182880" cy="182880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 txBox="1"/>
          <p:nvPr/>
        </p:nvSpPr>
        <p:spPr>
          <a:xfrm>
            <a:off x="4709160" y="5605272"/>
            <a:ext cx="4617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chemeClr val="tx2"/>
                </a:solidFill>
              </a:rPr>
              <a:t>2022  </a:t>
            </a:r>
            <a:r>
              <a:rPr lang="en-US" sz="1250" dirty="0">
                <a:solidFill>
                  <a:schemeClr val="tx1"/>
                </a:solidFill>
              </a:rPr>
              <a:t>No consistent evidence for the serotonin “chemical imbalance” theory; NICE stratifies care by severity.</a:t>
            </a:r>
            <a:r>
              <a:rPr lang="en-US" sz="1250" i="1" dirty="0">
                <a:solidFill>
                  <a:schemeClr val="tx2"/>
                </a:solidFill>
              </a:rPr>
              <a:t> (Moncrieff et al., 2023; NICE, 2022)</a:t>
            </a:r>
            <a:endParaRPr lang="en-US" sz="1250" dirty="0"/>
          </a:p>
        </p:txBody>
      </p:sp>
      <p:sp>
        <p:nvSpPr>
          <p:cNvPr id="25" name="Analysis card"/>
          <p:cNvSpPr/>
          <p:nvPr/>
        </p:nvSpPr>
        <p:spPr>
          <a:xfrm>
            <a:off x="9601200" y="1234440"/>
            <a:ext cx="2130552" cy="5120640"/>
          </a:xfrm>
          <a:prstGeom prst="roundRect">
            <a:avLst>
              <a:gd name="adj" fmla="val 4292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Icon circle"/>
          <p:cNvSpPr/>
          <p:nvPr/>
        </p:nvSpPr>
        <p:spPr>
          <a:xfrm>
            <a:off x="9738360" y="1371600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2" descr="Analysis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48088" y="1481328"/>
            <a:ext cx="237744" cy="237744"/>
          </a:xfrm>
          <a:prstGeom prst="rect">
            <a:avLst/>
          </a:prstGeom>
        </p:spPr>
      </p:pic>
      <p:sp>
        <p:nvSpPr>
          <p:cNvPr id="28" name="Text 23"/>
          <p:cNvSpPr txBox="1"/>
          <p:nvPr/>
        </p:nvSpPr>
        <p:spPr>
          <a:xfrm>
            <a:off x="10305288" y="1371600"/>
            <a:ext cx="13533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Analysis</a:t>
            </a:r>
            <a:endParaRPr lang="en-US" sz="1800" dirty="0"/>
          </a:p>
        </p:txBody>
      </p:sp>
      <p:sp>
        <p:nvSpPr>
          <p:cNvPr id="29" name="Text 24"/>
          <p:cNvSpPr txBox="1"/>
          <p:nvPr/>
        </p:nvSpPr>
        <p:spPr>
          <a:xfrm>
            <a:off x="9738360" y="2011680"/>
            <a:ext cx="1874520" cy="4251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Medicalisation moved depression from moral failing to mood disorder, but biological claims outran the evidence.</a:t>
            </a:r>
            <a:r>
              <a:rPr lang="en-US" sz="1300" i="1" dirty="0">
                <a:solidFill>
                  <a:schemeClr val="tx2"/>
                </a:solidFill>
              </a:rPr>
              <a:t> (Jansson, 2021; Moncrieff et al., 2023)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Rights advanced in law; community provision stayed patchy.</a:t>
            </a:r>
            <a:r>
              <a:rPr lang="en-US" sz="1300" i="1" dirty="0">
                <a:solidFill>
                  <a:schemeClr val="tx2"/>
                </a:solidFill>
              </a:rPr>
              <a:t> (Glasby, Tew and Fenton, 2021)</a:t>
            </a:r>
            <a:endParaRPr lang="en-US" sz="130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Cost shaped policy as much as care.</a:t>
            </a:r>
            <a:r>
              <a:rPr lang="en-US" sz="1300" i="1" dirty="0">
                <a:solidFill>
                  <a:schemeClr val="tx2"/>
                </a:solidFill>
              </a:rPr>
              <a:t> (Barrett, 2022)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57200" y="274320"/>
            <a:ext cx="1127455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chemeClr val="tx1"/>
                </a:solidFill>
              </a:rPr>
              <a:t>Today: provision, stigma and inequality, and what should change</a:t>
            </a:r>
            <a:endParaRPr lang="en-US" sz="2800" dirty="0"/>
          </a:p>
        </p:txBody>
      </p:sp>
      <p:sp>
        <p:nvSpPr>
          <p:cNvPr id="3" name="Stat card 1"/>
          <p:cNvSpPr/>
          <p:nvPr/>
        </p:nvSpPr>
        <p:spPr>
          <a:xfrm>
            <a:off x="457200" y="1188720"/>
            <a:ext cx="2715768" cy="960120"/>
          </a:xfrm>
          <a:prstGeom prst="roundRect">
            <a:avLst>
              <a:gd name="adj" fmla="val 9524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594360" y="1188720"/>
            <a:ext cx="1051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280m</a:t>
            </a:r>
            <a:endParaRPr lang="en-US" sz="2600" dirty="0"/>
          </a:p>
        </p:txBody>
      </p:sp>
      <p:sp>
        <p:nvSpPr>
          <p:cNvPr id="5" name="Text 3"/>
          <p:cNvSpPr txBox="1"/>
          <p:nvPr/>
        </p:nvSpPr>
        <p:spPr>
          <a:xfrm>
            <a:off x="1645920" y="1188720"/>
            <a:ext cx="1435608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chemeClr val="bg1"/>
                </a:solidFill>
              </a:rPr>
              <a:t>people living with depression worldwide, 2019</a:t>
            </a:r>
            <a:r>
              <a:rPr lang="en-US" sz="1150" i="1" dirty="0">
                <a:solidFill>
                  <a:schemeClr val="accent6"/>
                </a:solidFill>
              </a:rPr>
              <a:t> (WHO, 2023)</a:t>
            </a:r>
            <a:endParaRPr lang="en-US" sz="1150" dirty="0"/>
          </a:p>
        </p:txBody>
      </p:sp>
      <p:sp>
        <p:nvSpPr>
          <p:cNvPr id="6" name="Stat card 2"/>
          <p:cNvSpPr/>
          <p:nvPr/>
        </p:nvSpPr>
        <p:spPr>
          <a:xfrm>
            <a:off x="3310128" y="1188720"/>
            <a:ext cx="2715768" cy="960120"/>
          </a:xfrm>
          <a:prstGeom prst="roundRect">
            <a:avLst>
              <a:gd name="adj" fmla="val 9524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3447288" y="1188720"/>
            <a:ext cx="1051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~50%</a:t>
            </a:r>
            <a:endParaRPr lang="en-US" sz="2600" dirty="0"/>
          </a:p>
        </p:txBody>
      </p:sp>
      <p:sp>
        <p:nvSpPr>
          <p:cNvPr id="8" name="Text 6"/>
          <p:cNvSpPr txBox="1"/>
          <p:nvPr/>
        </p:nvSpPr>
        <p:spPr>
          <a:xfrm>
            <a:off x="4498848" y="1188720"/>
            <a:ext cx="1435608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chemeClr val="bg1"/>
                </a:solidFill>
              </a:rPr>
              <a:t>more common in women than in men</a:t>
            </a:r>
            <a:r>
              <a:rPr lang="en-US" sz="1150" i="1" dirty="0">
                <a:solidFill>
                  <a:schemeClr val="accent6"/>
                </a:solidFill>
              </a:rPr>
              <a:t> (WHO, 2023)</a:t>
            </a:r>
            <a:endParaRPr lang="en-US" sz="1150" dirty="0"/>
          </a:p>
        </p:txBody>
      </p:sp>
      <p:sp>
        <p:nvSpPr>
          <p:cNvPr id="9" name="Stat card 3"/>
          <p:cNvSpPr/>
          <p:nvPr/>
        </p:nvSpPr>
        <p:spPr>
          <a:xfrm>
            <a:off x="6163056" y="1188720"/>
            <a:ext cx="2715768" cy="960120"/>
          </a:xfrm>
          <a:prstGeom prst="roundRect">
            <a:avLst>
              <a:gd name="adj" fmla="val 9524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 txBox="1"/>
          <p:nvPr/>
        </p:nvSpPr>
        <p:spPr>
          <a:xfrm>
            <a:off x="6300216" y="1188720"/>
            <a:ext cx="1051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&gt;75%</a:t>
            </a:r>
            <a:endParaRPr lang="en-US" sz="2600" dirty="0"/>
          </a:p>
        </p:txBody>
      </p:sp>
      <p:sp>
        <p:nvSpPr>
          <p:cNvPr id="11" name="Text 9"/>
          <p:cNvSpPr txBox="1"/>
          <p:nvPr/>
        </p:nvSpPr>
        <p:spPr>
          <a:xfrm>
            <a:off x="7351776" y="1188720"/>
            <a:ext cx="1435608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chemeClr val="bg1"/>
                </a:solidFill>
              </a:rPr>
              <a:t>in low- and middle-income countries receive no treatment for mental disorders</a:t>
            </a:r>
            <a:r>
              <a:rPr lang="en-US" sz="1150" i="1" dirty="0">
                <a:solidFill>
                  <a:schemeClr val="accent6"/>
                </a:solidFill>
              </a:rPr>
              <a:t> (WHO, 2023)</a:t>
            </a:r>
            <a:endParaRPr lang="en-US" sz="1150" dirty="0"/>
          </a:p>
        </p:txBody>
      </p:sp>
      <p:sp>
        <p:nvSpPr>
          <p:cNvPr id="12" name="Stat card 4"/>
          <p:cNvSpPr/>
          <p:nvPr/>
        </p:nvSpPr>
        <p:spPr>
          <a:xfrm>
            <a:off x="9015984" y="1188720"/>
            <a:ext cx="2715768" cy="960120"/>
          </a:xfrm>
          <a:prstGeom prst="roundRect">
            <a:avLst>
              <a:gd name="adj" fmla="val 9524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9153144" y="1188720"/>
            <a:ext cx="1051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1.19</a:t>
            </a:r>
            <a:endParaRPr lang="en-US" sz="2600" dirty="0"/>
          </a:p>
        </p:txBody>
      </p:sp>
      <p:sp>
        <p:nvSpPr>
          <p:cNvPr id="14" name="Text 12"/>
          <p:cNvSpPr txBox="1"/>
          <p:nvPr/>
        </p:nvSpPr>
        <p:spPr>
          <a:xfrm>
            <a:off x="10204704" y="1188720"/>
            <a:ext cx="1435608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chemeClr val="bg1"/>
                </a:solidFill>
              </a:rPr>
              <a:t>pooled risk ratio: higher income inequality, greater depression risk</a:t>
            </a:r>
            <a:r>
              <a:rPr lang="en-US" sz="1150" i="1" dirty="0">
                <a:solidFill>
                  <a:schemeClr val="accent6"/>
                </a:solidFill>
              </a:rPr>
              <a:t> (Patel et al., 2018)</a:t>
            </a:r>
            <a:endParaRPr lang="en-US" sz="1150" dirty="0"/>
          </a:p>
        </p:txBody>
      </p:sp>
      <p:sp>
        <p:nvSpPr>
          <p:cNvPr id="15" name="Card Provision"/>
          <p:cNvSpPr/>
          <p:nvPr/>
        </p:nvSpPr>
        <p:spPr>
          <a:xfrm>
            <a:off x="457200" y="2286000"/>
            <a:ext cx="3657600" cy="2697480"/>
          </a:xfrm>
          <a:prstGeom prst="roundRect">
            <a:avLst>
              <a:gd name="adj" fmla="val 3390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Icon circle"/>
          <p:cNvSpPr/>
          <p:nvPr/>
        </p:nvSpPr>
        <p:spPr>
          <a:xfrm>
            <a:off x="640080" y="2395728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0" descr="Provision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2505456"/>
            <a:ext cx="237744" cy="237744"/>
          </a:xfrm>
          <a:prstGeom prst="rect">
            <a:avLst/>
          </a:prstGeom>
        </p:spPr>
      </p:pic>
      <p:sp>
        <p:nvSpPr>
          <p:cNvPr id="18" name="Text 15"/>
          <p:cNvSpPr txBox="1"/>
          <p:nvPr/>
        </p:nvSpPr>
        <p:spPr>
          <a:xfrm>
            <a:off x="1207008" y="2395728"/>
            <a:ext cx="27249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Provision</a:t>
            </a:r>
            <a:endParaRPr lang="en-US" sz="1800" dirty="0"/>
          </a:p>
        </p:txBody>
      </p:sp>
      <p:sp>
        <p:nvSpPr>
          <p:cNvPr id="19" name="Text 16"/>
          <p:cNvSpPr txBox="1"/>
          <p:nvPr/>
        </p:nvSpPr>
        <p:spPr>
          <a:xfrm>
            <a:off x="640080" y="2944368"/>
            <a:ext cx="329184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NICE matches care to severity: guided self-help first for less severe depression; antidepressants not routine unless preferred.</a:t>
            </a:r>
            <a:r>
              <a:rPr lang="en-US" sz="1250" i="1" dirty="0">
                <a:solidFill>
                  <a:schemeClr val="tx2"/>
                </a:solidFill>
              </a:rPr>
              <a:t> (NICE, 2022)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IAPT waiting targets were largely met, but the more seriously unwell were not eligible.</a:t>
            </a:r>
            <a:r>
              <a:rPr lang="en-US" sz="1250" i="1" dirty="0">
                <a:solidFill>
                  <a:schemeClr val="tx2"/>
                </a:solidFill>
              </a:rPr>
              <a:t> (Barrett, 2022)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Mental Health Act 2025 raises the detention threshold and extends advocacy to voluntary patients.</a:t>
            </a:r>
            <a:r>
              <a:rPr lang="en-US" sz="1250" i="1" dirty="0">
                <a:solidFill>
                  <a:schemeClr val="tx2"/>
                </a:solidFill>
              </a:rPr>
              <a:t> (Mental Health Act 2025; RCPsych, 2026)</a:t>
            </a:r>
            <a:endParaRPr lang="en-US" sz="1250" dirty="0"/>
          </a:p>
        </p:txBody>
      </p:sp>
      <p:sp>
        <p:nvSpPr>
          <p:cNvPr id="20" name="Card Stigma and discrimination"/>
          <p:cNvSpPr/>
          <p:nvPr/>
        </p:nvSpPr>
        <p:spPr>
          <a:xfrm>
            <a:off x="4265676" y="2286000"/>
            <a:ext cx="3657600" cy="2697480"/>
          </a:xfrm>
          <a:prstGeom prst="roundRect">
            <a:avLst>
              <a:gd name="adj" fmla="val 3390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Icon circle"/>
          <p:cNvSpPr/>
          <p:nvPr/>
        </p:nvSpPr>
        <p:spPr>
          <a:xfrm>
            <a:off x="4448556" y="2395728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1" descr="Stigma and discrimination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8284" y="2505456"/>
            <a:ext cx="237744" cy="237744"/>
          </a:xfrm>
          <a:prstGeom prst="rect">
            <a:avLst/>
          </a:prstGeom>
        </p:spPr>
      </p:pic>
      <p:sp>
        <p:nvSpPr>
          <p:cNvPr id="23" name="Text 19"/>
          <p:cNvSpPr txBox="1"/>
          <p:nvPr/>
        </p:nvSpPr>
        <p:spPr>
          <a:xfrm>
            <a:off x="5015484" y="2395728"/>
            <a:ext cx="27249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Stigma and discrimination</a:t>
            </a:r>
            <a:endParaRPr lang="en-US" sz="1800" dirty="0"/>
          </a:p>
        </p:txBody>
      </p:sp>
      <p:sp>
        <p:nvSpPr>
          <p:cNvPr id="24" name="Text 20"/>
          <p:cNvSpPr txBox="1"/>
          <p:nvPr/>
        </p:nvSpPr>
        <p:spPr>
          <a:xfrm>
            <a:off x="4448556" y="2944368"/>
            <a:ext cx="329184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Stigma limits access to care, education and work, and deepens poverty.</a:t>
            </a:r>
            <a:r>
              <a:rPr lang="en-US" sz="1250" i="1" dirty="0">
                <a:solidFill>
                  <a:schemeClr val="tx2"/>
                </a:solidFill>
              </a:rPr>
              <a:t> (Ronaldson and Henderson, 2024)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Time to Change (2007–21) improved attitudes to 2019; by 2023 knowledge and willingness to interact had slipped back to 2009 levels.</a:t>
            </a:r>
            <a:r>
              <a:rPr lang="en-US" sz="1250" i="1" dirty="0">
                <a:solidFill>
                  <a:schemeClr val="tx2"/>
                </a:solidFill>
              </a:rPr>
              <a:t> (Ronaldson and Henderson, 2024)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Discrimination had not improved among health professionals.</a:t>
            </a:r>
            <a:r>
              <a:rPr lang="en-US" sz="1250" i="1" dirty="0">
                <a:solidFill>
                  <a:schemeClr val="tx2"/>
                </a:solidFill>
              </a:rPr>
              <a:t> (Henderson and Thornicroft, 2013)</a:t>
            </a:r>
            <a:endParaRPr lang="en-US" sz="1250" dirty="0"/>
          </a:p>
        </p:txBody>
      </p:sp>
      <p:sp>
        <p:nvSpPr>
          <p:cNvPr id="25" name="Card Inequality and culture"/>
          <p:cNvSpPr/>
          <p:nvPr/>
        </p:nvSpPr>
        <p:spPr>
          <a:xfrm>
            <a:off x="8074152" y="2286000"/>
            <a:ext cx="3657600" cy="2697480"/>
          </a:xfrm>
          <a:prstGeom prst="roundRect">
            <a:avLst>
              <a:gd name="adj" fmla="val 3390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Icon circle"/>
          <p:cNvSpPr/>
          <p:nvPr/>
        </p:nvSpPr>
        <p:spPr>
          <a:xfrm>
            <a:off x="8257032" y="2395728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2" descr="Inequality and culture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6760" y="2505456"/>
            <a:ext cx="237744" cy="237744"/>
          </a:xfrm>
          <a:prstGeom prst="rect">
            <a:avLst/>
          </a:prstGeom>
        </p:spPr>
      </p:pic>
      <p:sp>
        <p:nvSpPr>
          <p:cNvPr id="28" name="Text 23"/>
          <p:cNvSpPr txBox="1"/>
          <p:nvPr/>
        </p:nvSpPr>
        <p:spPr>
          <a:xfrm>
            <a:off x="8823960" y="2395728"/>
            <a:ext cx="27249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Inequality and culture</a:t>
            </a:r>
            <a:endParaRPr lang="en-US" sz="1800" dirty="0"/>
          </a:p>
        </p:txBody>
      </p:sp>
      <p:sp>
        <p:nvSpPr>
          <p:cNvPr id="29" name="Text 24"/>
          <p:cNvSpPr txBox="1"/>
          <p:nvPr/>
        </p:nvSpPr>
        <p:spPr>
          <a:xfrm>
            <a:off x="8257032" y="2944368"/>
            <a:ext cx="329184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Minoritised ethnic groups wait longer, are less likely to receive treatment and have worse outcomes; therapies are not unsuitable.</a:t>
            </a:r>
            <a:r>
              <a:rPr lang="en-US" sz="1250" i="1" dirty="0">
                <a:solidFill>
                  <a:schemeClr val="tx2"/>
                </a:solidFill>
              </a:rPr>
              <a:t> (NCCMH, 2023)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Women and low-income groups carry more depression.</a:t>
            </a:r>
            <a:r>
              <a:rPr lang="en-US" sz="1250" i="1" dirty="0">
                <a:solidFill>
                  <a:schemeClr val="tx2"/>
                </a:solidFill>
              </a:rPr>
              <a:t> (WHO, 2023; Patel et al., 2018)</a:t>
            </a:r>
            <a:endParaRPr lang="en-US" sz="1250" dirty="0"/>
          </a:p>
          <a:p>
            <a:pPr marL="177800" indent="-177800">
              <a:spcAft>
                <a:spcPts val="700"/>
              </a:spcAft>
              <a:buSzPct val="100000"/>
              <a:buChar char="•"/>
            </a:pPr>
            <a:r>
              <a:rPr lang="en-US" sz="1250" dirty="0">
                <a:solidFill>
                  <a:schemeClr val="tx1"/>
                </a:solidFill>
              </a:rPr>
              <a:t>Somatic symptoms can be cultural idioms of distress that clinicians misread.</a:t>
            </a:r>
            <a:r>
              <a:rPr lang="en-US" sz="1250" i="1" dirty="0">
                <a:solidFill>
                  <a:schemeClr val="tx2"/>
                </a:solidFill>
              </a:rPr>
              <a:t> (Kirmayer, 2001)</a:t>
            </a:r>
            <a:endParaRPr lang="en-US" sz="1250" dirty="0"/>
          </a:p>
        </p:txBody>
      </p:sp>
      <p:sp>
        <p:nvSpPr>
          <p:cNvPr id="30" name="Icon circle"/>
          <p:cNvSpPr/>
          <p:nvPr/>
        </p:nvSpPr>
        <p:spPr>
          <a:xfrm>
            <a:off x="457200" y="5047488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1" name="Image 3" descr="Recommendations for policy and practice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928" y="5157216"/>
            <a:ext cx="237744" cy="237744"/>
          </a:xfrm>
          <a:prstGeom prst="rect">
            <a:avLst/>
          </a:prstGeom>
        </p:spPr>
      </p:pic>
      <p:sp>
        <p:nvSpPr>
          <p:cNvPr id="32" name="Text 26"/>
          <p:cNvSpPr txBox="1"/>
          <p:nvPr/>
        </p:nvSpPr>
        <p:spPr>
          <a:xfrm>
            <a:off x="1024128" y="5047488"/>
            <a:ext cx="58338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Recommendations for policy and practice</a:t>
            </a:r>
            <a:endParaRPr lang="en-US" sz="1800" dirty="0"/>
          </a:p>
        </p:txBody>
      </p:sp>
      <p:sp>
        <p:nvSpPr>
          <p:cNvPr id="33" name="Recommendation 1"/>
          <p:cNvSpPr/>
          <p:nvPr/>
        </p:nvSpPr>
        <p:spPr>
          <a:xfrm>
            <a:off x="457200" y="5577840"/>
            <a:ext cx="2715768" cy="914400"/>
          </a:xfrm>
          <a:prstGeom prst="roundRect">
            <a:avLst>
              <a:gd name="adj" fmla="val 10000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28"/>
          <p:cNvSpPr txBox="1"/>
          <p:nvPr/>
        </p:nvSpPr>
        <p:spPr>
          <a:xfrm>
            <a:off x="594360" y="5577840"/>
            <a:ext cx="244144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chemeClr val="accent1"/>
                </a:solidFill>
              </a:rPr>
              <a:t>Close ethnic gaps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</a:rPr>
              <a:t>Implement the Positive Practice Guide and publish access and outcome data by ethnicity.</a:t>
            </a:r>
            <a:r>
              <a:rPr lang="en-US" sz="1100" i="1" dirty="0">
                <a:solidFill>
                  <a:schemeClr val="accent6"/>
                </a:solidFill>
              </a:rPr>
              <a:t> (NCCMH, 2023)</a:t>
            </a:r>
            <a:endParaRPr lang="en-US" sz="1300" dirty="0"/>
          </a:p>
        </p:txBody>
      </p:sp>
      <p:sp>
        <p:nvSpPr>
          <p:cNvPr id="35" name="Recommendation 2"/>
          <p:cNvSpPr/>
          <p:nvPr/>
        </p:nvSpPr>
        <p:spPr>
          <a:xfrm>
            <a:off x="3310128" y="5577840"/>
            <a:ext cx="2715768" cy="914400"/>
          </a:xfrm>
          <a:prstGeom prst="roundRect">
            <a:avLst>
              <a:gd name="adj" fmla="val 10000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0"/>
          <p:cNvSpPr txBox="1"/>
          <p:nvPr/>
        </p:nvSpPr>
        <p:spPr>
          <a:xfrm>
            <a:off x="3447288" y="5577840"/>
            <a:ext cx="244144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chemeClr val="accent1"/>
                </a:solidFill>
              </a:rPr>
              <a:t>Sustain anti-stigma work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</a:rPr>
              <a:t>Fund a successor to Time to Change, including health professionals.</a:t>
            </a:r>
            <a:r>
              <a:rPr lang="en-US" sz="1100" i="1" dirty="0">
                <a:solidFill>
                  <a:schemeClr val="accent6"/>
                </a:solidFill>
              </a:rPr>
              <a:t> (Ronaldson and Henderson, 2024)</a:t>
            </a:r>
            <a:endParaRPr lang="en-US" sz="1300" dirty="0"/>
          </a:p>
        </p:txBody>
      </p:sp>
      <p:sp>
        <p:nvSpPr>
          <p:cNvPr id="37" name="Recommendation 3"/>
          <p:cNvSpPr/>
          <p:nvPr/>
        </p:nvSpPr>
        <p:spPr>
          <a:xfrm>
            <a:off x="6163056" y="5577840"/>
            <a:ext cx="2715768" cy="914400"/>
          </a:xfrm>
          <a:prstGeom prst="roundRect">
            <a:avLst>
              <a:gd name="adj" fmla="val 10000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2"/>
          <p:cNvSpPr txBox="1"/>
          <p:nvPr/>
        </p:nvSpPr>
        <p:spPr>
          <a:xfrm>
            <a:off x="6300216" y="5577840"/>
            <a:ext cx="244144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chemeClr val="accent1"/>
                </a:solidFill>
              </a:rPr>
              <a:t>Fund community capacity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</a:rPr>
              <a:t>Back the 2025 Act with services and a clear definition of community care.</a:t>
            </a:r>
            <a:r>
              <a:rPr lang="en-US" sz="1100" i="1" dirty="0">
                <a:solidFill>
                  <a:schemeClr val="accent6"/>
                </a:solidFill>
              </a:rPr>
              <a:t> (Barrett, 2022)</a:t>
            </a:r>
            <a:endParaRPr lang="en-US" sz="1300" dirty="0"/>
          </a:p>
        </p:txBody>
      </p:sp>
      <p:sp>
        <p:nvSpPr>
          <p:cNvPr id="39" name="Recommendation 4"/>
          <p:cNvSpPr/>
          <p:nvPr/>
        </p:nvSpPr>
        <p:spPr>
          <a:xfrm>
            <a:off x="9015984" y="5577840"/>
            <a:ext cx="2715768" cy="914400"/>
          </a:xfrm>
          <a:prstGeom prst="roundRect">
            <a:avLst>
              <a:gd name="adj" fmla="val 10000"/>
            </a:avLst>
          </a:prstGeom>
          <a:solidFill>
            <a:schemeClr val="tx1"/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4"/>
          <p:cNvSpPr txBox="1"/>
          <p:nvPr/>
        </p:nvSpPr>
        <p:spPr>
          <a:xfrm>
            <a:off x="9153144" y="5577840"/>
            <a:ext cx="244144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chemeClr val="accent1"/>
                </a:solidFill>
              </a:rPr>
              <a:t>Explain depression honestly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</a:rPr>
              <a:t>Teach biopsychosocial models, not “chemical imbalance”; train in cultural idioms.</a:t>
            </a:r>
            <a:r>
              <a:rPr lang="en-US" sz="1100" i="1" dirty="0">
                <a:solidFill>
                  <a:schemeClr val="accent6"/>
                </a:solidFill>
              </a:rPr>
              <a:t> (Moncrieff et al., 2023; Kirmayer, 2001)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57200" y="274320"/>
            <a:ext cx="1127455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chemeClr val="tx1"/>
                </a:solidFill>
              </a:rPr>
              <a:t>References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1234440"/>
            <a:ext cx="5486400" cy="5120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Barrett, S. (2022) ‘Mental health community care in Great Britain: idealism and reality’, Leaves. Available at: https://revues.u-bordeaux-montaigne.fr/leaves/article/view/381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Glasby, J., Tew, J. and Fenton, S.-J. (2021) ‘UK mental health policy and practice’, in Ikkos, G. and Bouras, N. (eds.) Mind, state and society: social history of psychiatry and mental health in Britain 1960–2010. Cambridge: Cambridge University Press, pp. 93–102. doi: 10.1017/9781911623793.012.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Henderson, C. and Thornicroft, G. (eds.) (2013) ‘Reducing stigma and discrimination: evaluation of England’s Time to Change programme’, British Journal of Psychiatry, 202(s55).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Jansson, Å. (2021) From melancholia to depression: disordered mood in nineteenth-century psychiatry. Cham: Palgrave Macmillan.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Kirmayer, L.J. (2001) ‘Cultural variations in the clinical presentation of depression and anxiety: implications for diagnosis and treatment’, Journal of Clinical Psychiatry, 62(Suppl 13), pp. 22–28.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Mental Health Act 1959. 7 &amp; 8 Eliz. 2, c. 72. London: HMSO.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Mental Health Act 2025. London: The Stationery Office. Available at: https://www.legislation.gov.uk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Moncrieff, J., Cooper, R.E., Stockmann, T., Amendola, S., Hengartner, M.P. and Horowitz, M.A. (2023) ‘The serotonin theory of depression: a systematic umbrella review of the evidence’, Molecular Psychiatry, 28, pp. 3243–3256. doi: 10.1038/s41380-022-01661-0.</a:t>
            </a:r>
            <a:endParaRPr lang="en-US" sz="1100" dirty="0"/>
          </a:p>
        </p:txBody>
      </p:sp>
      <p:sp>
        <p:nvSpPr>
          <p:cNvPr id="4" name="Text 2"/>
          <p:cNvSpPr txBox="1"/>
          <p:nvPr/>
        </p:nvSpPr>
        <p:spPr>
          <a:xfrm>
            <a:off x="6245352" y="1234440"/>
            <a:ext cx="5486400" cy="5120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National Collaborating Centre for Mental Health (NCCMH) (2023) Ethnic inequalities in Improving Access to Psychological Therapies (IAPT): executive summary and recommendations. London: NCCMH. Available at: https://www.nhsrho.org/research/ethnic-inequalities-in-improving-access-to-psychological-therapies-iapt/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National Institute for Health and Care Excellence (NICE) (2022) Depression in adults: treatment and management (NG222). Available at: https://www.nice.org.uk/guidance/ng222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Patel, V., Burns, J.K., Dhingra, M., Tarver, L., Kohrt, B.A. and Lund, C. (2018) ‘Income inequality and depression: a systematic review and meta-analysis of the association and a scoping review of mechanisms’, World Psychiatry, 17(1), pp. 76–89.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People’s History of the NHS (no date) Mental health. Available at: https://peopleshistorynhs.org/encyclopaedia/mental-health/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Ronaldson, A. and Henderson, C. (2024) ‘Investigating changes in mental illness stigma and discrimination after the Time to Change programme in England’, BJPsych Open, 10(6), e199. doi: 10.1192/bjo.2024.801.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Royal College of Psychiatrists (RCPsych) (2026) Mental Health Bill (England and Wales) receives Royal Assent. 14 January. Available at: https://www.rcpsych.ac.uk/news-and-features/latest-news/detail/2026/01/14/mental-health-bill-(england-and-wales)-receives-royal-assent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World Health Organization (WHO) (2023) Depressive disorder (depression). Available at: https://www.who.int/news-room/fact-sheets/detail/depression (Accessed: 11 October 2026).</a:t>
            </a:r>
            <a:endParaRPr lang="en-US" sz="11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100" dirty="0">
                <a:solidFill>
                  <a:schemeClr val="tx1"/>
                </a:solidFill>
              </a:rPr>
              <a:t>World Health Organization (WHO) (2024) ICD-11 for mortality and morbidity statistics, version 01/2024: 6A70 Single episode depressive disorder; 6A71 Recurrent depressive disorder. Available at: https://icd.who.int/browse/2024-01/mms/en (Accessed: 11 October 2026).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pression Poster">
  <a:themeElements>
    <a:clrScheme name="Depression Poster">
      <a:dk1>
        <a:srgbClr val="1B1F3B"/>
      </a:dk1>
      <a:lt1>
        <a:srgbClr val="FFFFFF"/>
      </a:lt1>
      <a:dk2>
        <a:srgbClr val="2E3560"/>
      </a:dk2>
      <a:lt2>
        <a:srgbClr val="F1EFF7"/>
      </a:lt2>
      <a:accent1>
        <a:srgbClr val="E9A23B"/>
      </a:accent1>
      <a:accent2>
        <a:srgbClr val="4F8A8B"/>
      </a:accent2>
      <a:accent3>
        <a:srgbClr val="B5524A"/>
      </a:accent3>
      <a:accent4>
        <a:srgbClr val="7A6FA8"/>
      </a:accent4>
      <a:accent5>
        <a:srgbClr val="8A8FB0"/>
      </a:accent5>
      <a:accent6>
        <a:srgbClr val="C9CBE0"/>
      </a:accent6>
      <a:hlink>
        <a:srgbClr val="2E3560"/>
      </a:hlink>
      <a:folHlink>
        <a:srgbClr val="7A6FA8"/>
      </a:folHlink>
    </a:clrScheme>
    <a:fontScheme name="Depression Poster">
      <a:majorFont>
        <a:latin typeface="Cambr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1663</Words>
  <Application>Microsoft Office PowerPoint</Application>
  <PresentationFormat>Widescreen</PresentationFormat>
  <Paragraphs>76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Cambria</vt:lpstr>
      <vt:lpstr>Depression Poster</vt:lpstr>
      <vt:lpstr>PowerPoint Presentation</vt:lpstr>
      <vt:lpstr>From melancholia to NHS Talking Therapies: classification and care</vt:lpstr>
      <vt:lpstr>Today: provision, stigma and inequality, and what should change</vt:lpstr>
      <vt:lpstr>References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Depressive disorders (ICD-11 6A70/6A71): academic poster</dc:title>
  <dc:subject>PptxGenJS Presentation</dc:subject>
  <dc:creator>PptxGenJS</dc:creator>
  <cp:lastModifiedBy>Salma Begum</cp:lastModifiedBy>
  <cp:revision>1</cp:revision>
  <dcterms:created xsi:type="dcterms:W3CDTF">2026-10-11T14:06:36Z</dcterms:created>
  <dcterms:modified xsi:type="dcterms:W3CDTF">2026-10-15T18:34:14Z</dcterms:modified>
</cp:coreProperties>
</file>