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0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30D939-C17F-46B2-9256-CA5A2B27A751}" v="126" dt="2025-11-21T03:54:05.3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5" autoAdjust="0"/>
    <p:restoredTop sz="94660"/>
  </p:normalViewPr>
  <p:slideViewPr>
    <p:cSldViewPr snapToGrid="0">
      <p:cViewPr varScale="1">
        <p:scale>
          <a:sx n="87" d="100"/>
          <a:sy n="87" d="100"/>
        </p:scale>
        <p:origin x="90" y="4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image" Target="../media/image11.jp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image" Target="../media/image11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DEF3A9-ED1C-4C5C-A2B7-3C79C16B1EBA}" type="doc">
      <dgm:prSet loTypeId="urn:microsoft.com/office/officeart/2005/8/layout/hList2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8331F44-41D8-47FC-8A32-B7E29713EB8B}">
      <dgm:prSet phldrT="[Text]" phldr="0"/>
      <dgm:spPr/>
      <dgm:t>
        <a:bodyPr/>
        <a:lstStyle/>
        <a:p>
          <a:r>
            <a:rPr lang="en-GB" dirty="0"/>
            <a:t>Anxiety</a:t>
          </a:r>
        </a:p>
      </dgm:t>
    </dgm:pt>
    <dgm:pt modelId="{50BBAC58-8488-41A6-8CBF-A4DDBCBEDBB0}" type="parTrans" cxnId="{3ADB9EB0-73FB-4363-AE9B-43085E10A06B}">
      <dgm:prSet/>
      <dgm:spPr/>
      <dgm:t>
        <a:bodyPr/>
        <a:lstStyle/>
        <a:p>
          <a:endParaRPr lang="en-GB"/>
        </a:p>
      </dgm:t>
    </dgm:pt>
    <dgm:pt modelId="{0D8C6DA7-1E84-4BAB-B75C-714E53886929}" type="sibTrans" cxnId="{3ADB9EB0-73FB-4363-AE9B-43085E10A06B}">
      <dgm:prSet/>
      <dgm:spPr/>
      <dgm:t>
        <a:bodyPr/>
        <a:lstStyle/>
        <a:p>
          <a:endParaRPr lang="en-GB"/>
        </a:p>
      </dgm:t>
    </dgm:pt>
    <dgm:pt modelId="{392E2893-2CCF-48E2-9A15-39D394219C22}">
      <dgm:prSet phldrT="[Text]" custT="1"/>
      <dgm:spPr/>
      <dgm:t>
        <a:bodyPr/>
        <a:lstStyle/>
        <a:p>
          <a:r>
            <a:rPr lang="en-GB" sz="2000" dirty="0" err="1"/>
            <a:t>The"Nissan</a:t>
          </a:r>
          <a:r>
            <a:rPr lang="en-GB" sz="2000" dirty="0"/>
            <a:t> Revival </a:t>
          </a:r>
          <a:r>
            <a:rPr lang="en-GB" sz="2000" dirty="0" err="1"/>
            <a:t>Plan"threatened</a:t>
          </a:r>
          <a:r>
            <a:rPr lang="en-GB" sz="2000" dirty="0"/>
            <a:t> lifetime employment. This created immense anxiety (Jandt, 2017), causing Japanese employees to withdraw communication to protect the group (Social Organization barrier).</a:t>
          </a:r>
        </a:p>
      </dgm:t>
    </dgm:pt>
    <dgm:pt modelId="{05916D6F-EE40-482C-904B-3B0FCD550A8E}" type="parTrans" cxnId="{DA4293EC-2100-49F7-9E60-3E8A282A9536}">
      <dgm:prSet/>
      <dgm:spPr/>
      <dgm:t>
        <a:bodyPr/>
        <a:lstStyle/>
        <a:p>
          <a:endParaRPr lang="en-GB"/>
        </a:p>
      </dgm:t>
    </dgm:pt>
    <dgm:pt modelId="{DB5D355A-D50E-47DD-97F2-B72A1200530F}" type="sibTrans" cxnId="{DA4293EC-2100-49F7-9E60-3E8A282A9536}">
      <dgm:prSet/>
      <dgm:spPr/>
      <dgm:t>
        <a:bodyPr/>
        <a:lstStyle/>
        <a:p>
          <a:endParaRPr lang="en-GB"/>
        </a:p>
      </dgm:t>
    </dgm:pt>
    <dgm:pt modelId="{19FCC862-15DA-49B9-959B-3C969B357BA2}">
      <dgm:prSet phldrT="[Text]" phldr="0"/>
      <dgm:spPr/>
      <dgm:t>
        <a:bodyPr/>
        <a:lstStyle/>
        <a:p>
          <a:r>
            <a:rPr lang="en-GB" dirty="0"/>
            <a:t>Power Distance </a:t>
          </a:r>
        </a:p>
      </dgm:t>
    </dgm:pt>
    <dgm:pt modelId="{6A5949A5-D9CC-433F-9B84-019794BEBF87}" type="parTrans" cxnId="{431C34B1-4CF2-42F7-AA80-1B446E705C1B}">
      <dgm:prSet/>
      <dgm:spPr/>
      <dgm:t>
        <a:bodyPr/>
        <a:lstStyle/>
        <a:p>
          <a:endParaRPr lang="en-GB"/>
        </a:p>
      </dgm:t>
    </dgm:pt>
    <dgm:pt modelId="{4C3BA798-38E6-4A81-B369-9C9F38079FB2}" type="sibTrans" cxnId="{431C34B1-4CF2-42F7-AA80-1B446E705C1B}">
      <dgm:prSet/>
      <dgm:spPr/>
      <dgm:t>
        <a:bodyPr/>
        <a:lstStyle/>
        <a:p>
          <a:endParaRPr lang="en-GB"/>
        </a:p>
      </dgm:t>
    </dgm:pt>
    <dgm:pt modelId="{22B22013-82A3-40B4-9C3C-61DBA716A0A6}">
      <dgm:prSet phldrT="[Text]" custT="1"/>
      <dgm:spPr/>
      <dgm:t>
        <a:bodyPr/>
        <a:lstStyle/>
        <a:p>
          <a:r>
            <a:rPr lang="en-GB" sz="2000" dirty="0"/>
            <a:t>While both are </a:t>
          </a:r>
          <a:r>
            <a:rPr lang="en-GB" sz="2000" dirty="0" err="1"/>
            <a:t>hierarchicaI,the</a:t>
          </a:r>
          <a:r>
            <a:rPr lang="en-GB" sz="2000" dirty="0"/>
            <a:t> basis differs. France respects intellectual authority/status (Grandes </a:t>
          </a:r>
          <a:r>
            <a:rPr lang="en-GB" sz="2000" dirty="0" err="1"/>
            <a:t>Ecoles</a:t>
          </a:r>
          <a:r>
            <a:rPr lang="en-GB" sz="2000" dirty="0"/>
            <a:t>). Japan respects seniority/rank(Hofstede,2001).A young French genius managing an older Japanese expert caused friction.</a:t>
          </a:r>
        </a:p>
      </dgm:t>
    </dgm:pt>
    <dgm:pt modelId="{95E9F3C0-C7FC-4E03-91A5-40F3937AC04E}" type="parTrans" cxnId="{66B7F383-625E-44D7-9B6A-50C068E7C30F}">
      <dgm:prSet/>
      <dgm:spPr/>
      <dgm:t>
        <a:bodyPr/>
        <a:lstStyle/>
        <a:p>
          <a:endParaRPr lang="en-GB"/>
        </a:p>
      </dgm:t>
    </dgm:pt>
    <dgm:pt modelId="{299B6CF2-C365-4CF9-A5F1-2AAB67247129}" type="sibTrans" cxnId="{66B7F383-625E-44D7-9B6A-50C068E7C30F}">
      <dgm:prSet/>
      <dgm:spPr/>
      <dgm:t>
        <a:bodyPr/>
        <a:lstStyle/>
        <a:p>
          <a:endParaRPr lang="en-GB"/>
        </a:p>
      </dgm:t>
    </dgm:pt>
    <dgm:pt modelId="{CBF458C9-DA0F-4BFB-B2DB-F1ED2778BF92}">
      <dgm:prSet phldrT="[Text]" phldr="0"/>
      <dgm:spPr/>
      <dgm:t>
        <a:bodyPr/>
        <a:lstStyle/>
        <a:p>
          <a:r>
            <a:rPr lang="en-GB" dirty="0"/>
            <a:t>Assuming Similarity</a:t>
          </a:r>
        </a:p>
      </dgm:t>
    </dgm:pt>
    <dgm:pt modelId="{5E886149-0E46-4AD8-AD54-31CB2721B9FD}" type="parTrans" cxnId="{381AD4CE-4029-42F2-A992-51DC6E290CF6}">
      <dgm:prSet/>
      <dgm:spPr/>
      <dgm:t>
        <a:bodyPr/>
        <a:lstStyle/>
        <a:p>
          <a:endParaRPr lang="en-GB"/>
        </a:p>
      </dgm:t>
    </dgm:pt>
    <dgm:pt modelId="{9EC13750-A6A6-4CD4-958F-8E63744C84E9}" type="sibTrans" cxnId="{381AD4CE-4029-42F2-A992-51DC6E290CF6}">
      <dgm:prSet/>
      <dgm:spPr/>
      <dgm:t>
        <a:bodyPr/>
        <a:lstStyle/>
        <a:p>
          <a:endParaRPr lang="en-GB"/>
        </a:p>
      </dgm:t>
    </dgm:pt>
    <dgm:pt modelId="{E33BFDB3-3822-4CD5-AD67-A42970439458}">
      <dgm:prSet phldrT="[Text]" custT="1"/>
      <dgm:spPr/>
      <dgm:t>
        <a:bodyPr/>
        <a:lstStyle/>
        <a:p>
          <a:r>
            <a:rPr lang="en-GB" sz="2000" dirty="0"/>
            <a:t>The assumption that "an engineer is an engineer" ignored cultural drivers (Jandt, 2017). Engineers disagreed on specifications due to philosophical differences (French: Innovation vs. Japanese: Reliability).</a:t>
          </a:r>
        </a:p>
      </dgm:t>
    </dgm:pt>
    <dgm:pt modelId="{2479D29A-B171-4546-9658-87ADB99466A4}" type="parTrans" cxnId="{CAF4D517-67B7-4B45-9D72-B1C04EA9271F}">
      <dgm:prSet/>
      <dgm:spPr/>
      <dgm:t>
        <a:bodyPr/>
        <a:lstStyle/>
        <a:p>
          <a:endParaRPr lang="en-GB"/>
        </a:p>
      </dgm:t>
    </dgm:pt>
    <dgm:pt modelId="{40F51411-8D59-4396-9CA3-F12388ACB4BF}" type="sibTrans" cxnId="{CAF4D517-67B7-4B45-9D72-B1C04EA9271F}">
      <dgm:prSet/>
      <dgm:spPr/>
      <dgm:t>
        <a:bodyPr/>
        <a:lstStyle/>
        <a:p>
          <a:endParaRPr lang="en-GB"/>
        </a:p>
      </dgm:t>
    </dgm:pt>
    <dgm:pt modelId="{0685D4EC-4747-4261-B781-2F6AC5E64787}" type="pres">
      <dgm:prSet presAssocID="{4CDEF3A9-ED1C-4C5C-A2B7-3C79C16B1EBA}" presName="linearFlow" presStyleCnt="0">
        <dgm:presLayoutVars>
          <dgm:dir/>
          <dgm:animLvl val="lvl"/>
          <dgm:resizeHandles/>
        </dgm:presLayoutVars>
      </dgm:prSet>
      <dgm:spPr/>
    </dgm:pt>
    <dgm:pt modelId="{2F0122B5-46AC-4B88-806F-34DCDBEDEFF4}" type="pres">
      <dgm:prSet presAssocID="{98331F44-41D8-47FC-8A32-B7E29713EB8B}" presName="compositeNode" presStyleCnt="0">
        <dgm:presLayoutVars>
          <dgm:bulletEnabled val="1"/>
        </dgm:presLayoutVars>
      </dgm:prSet>
      <dgm:spPr/>
    </dgm:pt>
    <dgm:pt modelId="{15E43CB6-5F6D-4911-8F47-9957F14424F3}" type="pres">
      <dgm:prSet presAssocID="{98331F44-41D8-47FC-8A32-B7E29713EB8B}" presName="image" presStyleLbl="fgImgPlace1" presStyleIdx="0" presStyleCnt="3" custScaleX="66755" custScaleY="39631"/>
      <dgm:spPr>
        <a:blipFill>
          <a:blip xmlns:r="http://schemas.openxmlformats.org/officeDocument/2006/relationships" r:embed="rId1"/>
          <a:srcRect/>
          <a:stretch>
            <a:fillRect t="-13000" b="-13000"/>
          </a:stretch>
        </a:blipFill>
      </dgm:spPr>
      <dgm:extLst>
        <a:ext uri="{E40237B7-FDA0-4F09-8148-C483321AD2D9}">
          <dgm14:cNvPr xmlns:dgm14="http://schemas.microsoft.com/office/drawing/2010/diagram" id="0" name="" descr="Vintage film countdown 1"/>
        </a:ext>
      </dgm:extLst>
    </dgm:pt>
    <dgm:pt modelId="{16C1271C-C859-4ABA-83ED-4B8268CA6EA6}" type="pres">
      <dgm:prSet presAssocID="{98331F44-41D8-47FC-8A32-B7E29713EB8B}" presName="childNode" presStyleLbl="node1" presStyleIdx="0" presStyleCnt="3" custScaleX="116040" custScaleY="121692" custLinFactNeighborY="664">
        <dgm:presLayoutVars>
          <dgm:bulletEnabled val="1"/>
        </dgm:presLayoutVars>
      </dgm:prSet>
      <dgm:spPr/>
    </dgm:pt>
    <dgm:pt modelId="{03D0DD22-1FF6-4869-BDFC-45008801AC9B}" type="pres">
      <dgm:prSet presAssocID="{98331F44-41D8-47FC-8A32-B7E29713EB8B}" presName="parentNode" presStyleLbl="revTx" presStyleIdx="0" presStyleCnt="3" custLinFactNeighborX="-16283" custLinFactNeighborY="9801">
        <dgm:presLayoutVars>
          <dgm:chMax val="0"/>
          <dgm:bulletEnabled val="1"/>
        </dgm:presLayoutVars>
      </dgm:prSet>
      <dgm:spPr/>
    </dgm:pt>
    <dgm:pt modelId="{120C04E0-0C4A-4D5A-88D4-F0AE4ACCE02F}" type="pres">
      <dgm:prSet presAssocID="{0D8C6DA7-1E84-4BAB-B75C-714E53886929}" presName="sibTrans" presStyleCnt="0"/>
      <dgm:spPr/>
    </dgm:pt>
    <dgm:pt modelId="{D7391DA8-64FB-4176-A229-C394B4CCC97F}" type="pres">
      <dgm:prSet presAssocID="{19FCC862-15DA-49B9-959B-3C969B357BA2}" presName="compositeNode" presStyleCnt="0">
        <dgm:presLayoutVars>
          <dgm:bulletEnabled val="1"/>
        </dgm:presLayoutVars>
      </dgm:prSet>
      <dgm:spPr/>
    </dgm:pt>
    <dgm:pt modelId="{C47EA242-CE00-4B4C-A56A-2CDEE35BF723}" type="pres">
      <dgm:prSet presAssocID="{19FCC862-15DA-49B9-959B-3C969B357BA2}" presName="image" presStyleLbl="fgImgPlace1" presStyleIdx="1" presStyleCnt="3" custScaleX="63225" custScaleY="43943"/>
      <dgm:spPr>
        <a:blipFill>
          <a:blip xmlns:r="http://schemas.openxmlformats.org/officeDocument/2006/relationships" r:embed="rId2"/>
          <a:srcRect/>
          <a:stretch>
            <a:fillRect t="-4000" b="-4000"/>
          </a:stretch>
        </a:blipFill>
      </dgm:spPr>
      <dgm:extLst>
        <a:ext uri="{E40237B7-FDA0-4F09-8148-C483321AD2D9}">
          <dgm14:cNvPr xmlns:dgm14="http://schemas.microsoft.com/office/drawing/2010/diagram" id="0" name="" descr="Vintage film countdown 2"/>
        </a:ext>
      </dgm:extLst>
    </dgm:pt>
    <dgm:pt modelId="{906370BC-937C-4ACF-A40B-0DC5C51DCE93}" type="pres">
      <dgm:prSet presAssocID="{19FCC862-15DA-49B9-959B-3C969B357BA2}" presName="childNode" presStyleLbl="node1" presStyleIdx="1" presStyleCnt="3" custScaleX="110201" custScaleY="118273" custLinFactNeighborY="321">
        <dgm:presLayoutVars>
          <dgm:bulletEnabled val="1"/>
        </dgm:presLayoutVars>
      </dgm:prSet>
      <dgm:spPr/>
    </dgm:pt>
    <dgm:pt modelId="{D5816889-BB82-481A-9DB0-6B0D2FC6ABB0}" type="pres">
      <dgm:prSet presAssocID="{19FCC862-15DA-49B9-959B-3C969B357BA2}" presName="parentNode" presStyleLbl="revTx" presStyleIdx="1" presStyleCnt="3">
        <dgm:presLayoutVars>
          <dgm:chMax val="0"/>
          <dgm:bulletEnabled val="1"/>
        </dgm:presLayoutVars>
      </dgm:prSet>
      <dgm:spPr/>
    </dgm:pt>
    <dgm:pt modelId="{1C370E66-FF01-4116-A455-9F3B728C318E}" type="pres">
      <dgm:prSet presAssocID="{4C3BA798-38E6-4A81-B369-9C9F38079FB2}" presName="sibTrans" presStyleCnt="0"/>
      <dgm:spPr/>
    </dgm:pt>
    <dgm:pt modelId="{2850633B-9105-476A-BD62-6DD333EF8E05}" type="pres">
      <dgm:prSet presAssocID="{CBF458C9-DA0F-4BFB-B2DB-F1ED2778BF92}" presName="compositeNode" presStyleCnt="0">
        <dgm:presLayoutVars>
          <dgm:bulletEnabled val="1"/>
        </dgm:presLayoutVars>
      </dgm:prSet>
      <dgm:spPr/>
    </dgm:pt>
    <dgm:pt modelId="{5B507A8C-46BB-44BF-8B45-81701D89FE81}" type="pres">
      <dgm:prSet presAssocID="{CBF458C9-DA0F-4BFB-B2DB-F1ED2778BF92}" presName="image" presStyleLbl="fgImgPlace1" presStyleIdx="2" presStyleCnt="3" custScaleX="72630" custScaleY="44127"/>
      <dgm:spPr>
        <a:blipFill>
          <a:blip xmlns:r="http://schemas.openxmlformats.org/officeDocument/2006/relationships" r:embed="rId3"/>
          <a:srcRect/>
          <a:stretch>
            <a:fillRect t="-12000" b="-12000"/>
          </a:stretch>
        </a:blipFill>
      </dgm:spPr>
      <dgm:extLst>
        <a:ext uri="{E40237B7-FDA0-4F09-8148-C483321AD2D9}">
          <dgm14:cNvPr xmlns:dgm14="http://schemas.microsoft.com/office/drawing/2010/diagram" id="0" name="" descr="Vintage film countdown 3"/>
        </a:ext>
      </dgm:extLst>
    </dgm:pt>
    <dgm:pt modelId="{05FBB715-8885-4656-8A94-E9A5DE8DC961}" type="pres">
      <dgm:prSet presAssocID="{CBF458C9-DA0F-4BFB-B2DB-F1ED2778BF92}" presName="childNode" presStyleLbl="node1" presStyleIdx="2" presStyleCnt="3" custScaleX="110074" custScaleY="117178">
        <dgm:presLayoutVars>
          <dgm:bulletEnabled val="1"/>
        </dgm:presLayoutVars>
      </dgm:prSet>
      <dgm:spPr/>
    </dgm:pt>
    <dgm:pt modelId="{27765965-90B7-44C3-B6C1-4C0F06F238A5}" type="pres">
      <dgm:prSet presAssocID="{CBF458C9-DA0F-4BFB-B2DB-F1ED2778BF92}" presName="parentNode" presStyleLbl="revTx" presStyleIdx="2" presStyleCnt="3">
        <dgm:presLayoutVars>
          <dgm:chMax val="0"/>
          <dgm:bulletEnabled val="1"/>
        </dgm:presLayoutVars>
      </dgm:prSet>
      <dgm:spPr/>
    </dgm:pt>
  </dgm:ptLst>
  <dgm:cxnLst>
    <dgm:cxn modelId="{CAF4D517-67B7-4B45-9D72-B1C04EA9271F}" srcId="{CBF458C9-DA0F-4BFB-B2DB-F1ED2778BF92}" destId="{E33BFDB3-3822-4CD5-AD67-A42970439458}" srcOrd="0" destOrd="0" parTransId="{2479D29A-B171-4546-9658-87ADB99466A4}" sibTransId="{40F51411-8D59-4396-9CA3-F12388ACB4BF}"/>
    <dgm:cxn modelId="{7BC3F038-E42D-477D-A322-5D4E615FB87F}" type="presOf" srcId="{98331F44-41D8-47FC-8A32-B7E29713EB8B}" destId="{03D0DD22-1FF6-4869-BDFC-45008801AC9B}" srcOrd="0" destOrd="0" presId="urn:microsoft.com/office/officeart/2005/8/layout/hList2"/>
    <dgm:cxn modelId="{58550E3A-1A27-442D-9886-3A93F4A45F77}" type="presOf" srcId="{19FCC862-15DA-49B9-959B-3C969B357BA2}" destId="{D5816889-BB82-481A-9DB0-6B0D2FC6ABB0}" srcOrd="0" destOrd="0" presId="urn:microsoft.com/office/officeart/2005/8/layout/hList2"/>
    <dgm:cxn modelId="{5E36CD3E-9B5C-4350-94AC-4865CEE137C6}" type="presOf" srcId="{E33BFDB3-3822-4CD5-AD67-A42970439458}" destId="{05FBB715-8885-4656-8A94-E9A5DE8DC961}" srcOrd="0" destOrd="0" presId="urn:microsoft.com/office/officeart/2005/8/layout/hList2"/>
    <dgm:cxn modelId="{66B7F383-625E-44D7-9B6A-50C068E7C30F}" srcId="{19FCC862-15DA-49B9-959B-3C969B357BA2}" destId="{22B22013-82A3-40B4-9C3C-61DBA716A0A6}" srcOrd="0" destOrd="0" parTransId="{95E9F3C0-C7FC-4E03-91A5-40F3937AC04E}" sibTransId="{299B6CF2-C365-4CF9-A5F1-2AAB67247129}"/>
    <dgm:cxn modelId="{521D5CA5-CD8C-48BE-B993-76A962D9C5BA}" type="presOf" srcId="{CBF458C9-DA0F-4BFB-B2DB-F1ED2778BF92}" destId="{27765965-90B7-44C3-B6C1-4C0F06F238A5}" srcOrd="0" destOrd="0" presId="urn:microsoft.com/office/officeart/2005/8/layout/hList2"/>
    <dgm:cxn modelId="{3C50B9A8-E28B-45A9-AF5E-0AE0F20233A7}" type="presOf" srcId="{22B22013-82A3-40B4-9C3C-61DBA716A0A6}" destId="{906370BC-937C-4ACF-A40B-0DC5C51DCE93}" srcOrd="0" destOrd="0" presId="urn:microsoft.com/office/officeart/2005/8/layout/hList2"/>
    <dgm:cxn modelId="{3ADB9EB0-73FB-4363-AE9B-43085E10A06B}" srcId="{4CDEF3A9-ED1C-4C5C-A2B7-3C79C16B1EBA}" destId="{98331F44-41D8-47FC-8A32-B7E29713EB8B}" srcOrd="0" destOrd="0" parTransId="{50BBAC58-8488-41A6-8CBF-A4DDBCBEDBB0}" sibTransId="{0D8C6DA7-1E84-4BAB-B75C-714E53886929}"/>
    <dgm:cxn modelId="{431C34B1-4CF2-42F7-AA80-1B446E705C1B}" srcId="{4CDEF3A9-ED1C-4C5C-A2B7-3C79C16B1EBA}" destId="{19FCC862-15DA-49B9-959B-3C969B357BA2}" srcOrd="1" destOrd="0" parTransId="{6A5949A5-D9CC-433F-9B84-019794BEBF87}" sibTransId="{4C3BA798-38E6-4A81-B369-9C9F38079FB2}"/>
    <dgm:cxn modelId="{381AD4CE-4029-42F2-A992-51DC6E290CF6}" srcId="{4CDEF3A9-ED1C-4C5C-A2B7-3C79C16B1EBA}" destId="{CBF458C9-DA0F-4BFB-B2DB-F1ED2778BF92}" srcOrd="2" destOrd="0" parTransId="{5E886149-0E46-4AD8-AD54-31CB2721B9FD}" sibTransId="{9EC13750-A6A6-4CD4-958F-8E63744C84E9}"/>
    <dgm:cxn modelId="{70A041DF-D879-4A80-942E-9B53891982C4}" type="presOf" srcId="{392E2893-2CCF-48E2-9A15-39D394219C22}" destId="{16C1271C-C859-4ABA-83ED-4B8268CA6EA6}" srcOrd="0" destOrd="0" presId="urn:microsoft.com/office/officeart/2005/8/layout/hList2"/>
    <dgm:cxn modelId="{DA4293EC-2100-49F7-9E60-3E8A282A9536}" srcId="{98331F44-41D8-47FC-8A32-B7E29713EB8B}" destId="{392E2893-2CCF-48E2-9A15-39D394219C22}" srcOrd="0" destOrd="0" parTransId="{05916D6F-EE40-482C-904B-3B0FCD550A8E}" sibTransId="{DB5D355A-D50E-47DD-97F2-B72A1200530F}"/>
    <dgm:cxn modelId="{22B28AEF-39D4-46C3-9E69-76C657D9126A}" type="presOf" srcId="{4CDEF3A9-ED1C-4C5C-A2B7-3C79C16B1EBA}" destId="{0685D4EC-4747-4261-B781-2F6AC5E64787}" srcOrd="0" destOrd="0" presId="urn:microsoft.com/office/officeart/2005/8/layout/hList2"/>
    <dgm:cxn modelId="{CDA60EE1-06CF-44AA-ABD2-75FCB6464F7D}" type="presParOf" srcId="{0685D4EC-4747-4261-B781-2F6AC5E64787}" destId="{2F0122B5-46AC-4B88-806F-34DCDBEDEFF4}" srcOrd="0" destOrd="0" presId="urn:microsoft.com/office/officeart/2005/8/layout/hList2"/>
    <dgm:cxn modelId="{A7B30A65-FBA5-4AF2-8C6B-7B195A7982B8}" type="presParOf" srcId="{2F0122B5-46AC-4B88-806F-34DCDBEDEFF4}" destId="{15E43CB6-5F6D-4911-8F47-9957F14424F3}" srcOrd="0" destOrd="0" presId="urn:microsoft.com/office/officeart/2005/8/layout/hList2"/>
    <dgm:cxn modelId="{0925DD88-E8F6-42CF-9AD4-24801C6A691F}" type="presParOf" srcId="{2F0122B5-46AC-4B88-806F-34DCDBEDEFF4}" destId="{16C1271C-C859-4ABA-83ED-4B8268CA6EA6}" srcOrd="1" destOrd="0" presId="urn:microsoft.com/office/officeart/2005/8/layout/hList2"/>
    <dgm:cxn modelId="{11885660-959B-4B28-9029-A43AE115BA4F}" type="presParOf" srcId="{2F0122B5-46AC-4B88-806F-34DCDBEDEFF4}" destId="{03D0DD22-1FF6-4869-BDFC-45008801AC9B}" srcOrd="2" destOrd="0" presId="urn:microsoft.com/office/officeart/2005/8/layout/hList2"/>
    <dgm:cxn modelId="{53BBFD2D-74DE-4474-85A6-1F62931FE262}" type="presParOf" srcId="{0685D4EC-4747-4261-B781-2F6AC5E64787}" destId="{120C04E0-0C4A-4D5A-88D4-F0AE4ACCE02F}" srcOrd="1" destOrd="0" presId="urn:microsoft.com/office/officeart/2005/8/layout/hList2"/>
    <dgm:cxn modelId="{B7DBB370-51E2-4520-B481-47DEF315B561}" type="presParOf" srcId="{0685D4EC-4747-4261-B781-2F6AC5E64787}" destId="{D7391DA8-64FB-4176-A229-C394B4CCC97F}" srcOrd="2" destOrd="0" presId="urn:microsoft.com/office/officeart/2005/8/layout/hList2"/>
    <dgm:cxn modelId="{39ED5B82-2B7E-481D-B849-A23BA6ACBAC1}" type="presParOf" srcId="{D7391DA8-64FB-4176-A229-C394B4CCC97F}" destId="{C47EA242-CE00-4B4C-A56A-2CDEE35BF723}" srcOrd="0" destOrd="0" presId="urn:microsoft.com/office/officeart/2005/8/layout/hList2"/>
    <dgm:cxn modelId="{A8E0EC08-9689-47DD-A1EF-34B83CE018DF}" type="presParOf" srcId="{D7391DA8-64FB-4176-A229-C394B4CCC97F}" destId="{906370BC-937C-4ACF-A40B-0DC5C51DCE93}" srcOrd="1" destOrd="0" presId="urn:microsoft.com/office/officeart/2005/8/layout/hList2"/>
    <dgm:cxn modelId="{0418CA5D-F5B2-4B4E-B5B7-9BC1291A7D0E}" type="presParOf" srcId="{D7391DA8-64FB-4176-A229-C394B4CCC97F}" destId="{D5816889-BB82-481A-9DB0-6B0D2FC6ABB0}" srcOrd="2" destOrd="0" presId="urn:microsoft.com/office/officeart/2005/8/layout/hList2"/>
    <dgm:cxn modelId="{8E044B62-3ECD-475F-930C-1DCF4723ECF5}" type="presParOf" srcId="{0685D4EC-4747-4261-B781-2F6AC5E64787}" destId="{1C370E66-FF01-4116-A455-9F3B728C318E}" srcOrd="3" destOrd="0" presId="urn:microsoft.com/office/officeart/2005/8/layout/hList2"/>
    <dgm:cxn modelId="{202675C5-4F17-4310-A8E5-1A5CF5760925}" type="presParOf" srcId="{0685D4EC-4747-4261-B781-2F6AC5E64787}" destId="{2850633B-9105-476A-BD62-6DD333EF8E05}" srcOrd="4" destOrd="0" presId="urn:microsoft.com/office/officeart/2005/8/layout/hList2"/>
    <dgm:cxn modelId="{50BA6274-266A-4F05-80E4-81447984461A}" type="presParOf" srcId="{2850633B-9105-476A-BD62-6DD333EF8E05}" destId="{5B507A8C-46BB-44BF-8B45-81701D89FE81}" srcOrd="0" destOrd="0" presId="urn:microsoft.com/office/officeart/2005/8/layout/hList2"/>
    <dgm:cxn modelId="{2E43DA5E-8215-4238-AA91-3C2FAFC35D04}" type="presParOf" srcId="{2850633B-9105-476A-BD62-6DD333EF8E05}" destId="{05FBB715-8885-4656-8A94-E9A5DE8DC961}" srcOrd="1" destOrd="0" presId="urn:microsoft.com/office/officeart/2005/8/layout/hList2"/>
    <dgm:cxn modelId="{71944954-0157-4592-A507-70ECF4AB1F66}" type="presParOf" srcId="{2850633B-9105-476A-BD62-6DD333EF8E05}" destId="{27765965-90B7-44C3-B6C1-4C0F06F238A5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D0DD22-1FF6-4869-BDFC-45008801AC9B}">
      <dsp:nvSpPr>
        <dsp:cNvPr id="0" name=""/>
        <dsp:cNvSpPr/>
      </dsp:nvSpPr>
      <dsp:spPr>
        <a:xfrm rot="16200000">
          <a:off x="-1820854" y="2832277"/>
          <a:ext cx="4185991" cy="522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60939" bIns="0" numCol="1" spcCol="1270" anchor="t" anchorCtr="0">
          <a:noAutofit/>
        </a:bodyPr>
        <a:lstStyle/>
        <a:p>
          <a:pPr marL="0" lvl="0" indent="0" algn="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Anxiety</a:t>
          </a:r>
        </a:p>
      </dsp:txBody>
      <dsp:txXfrm>
        <a:off x="-1820854" y="2832277"/>
        <a:ext cx="4185991" cy="522639"/>
      </dsp:txXfrm>
    </dsp:sp>
    <dsp:sp modelId="{16C1271C-C859-4ABA-83ED-4B8268CA6EA6}">
      <dsp:nvSpPr>
        <dsp:cNvPr id="0" name=""/>
        <dsp:cNvSpPr/>
      </dsp:nvSpPr>
      <dsp:spPr>
        <a:xfrm>
          <a:off x="409778" y="164114"/>
          <a:ext cx="3020869" cy="5094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460939" rIns="14224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 err="1"/>
            <a:t>The"Nissan</a:t>
          </a:r>
          <a:r>
            <a:rPr lang="en-GB" sz="2000" kern="1200" dirty="0"/>
            <a:t> Revival </a:t>
          </a:r>
          <a:r>
            <a:rPr lang="en-GB" sz="2000" kern="1200" dirty="0" err="1"/>
            <a:t>Plan"threatened</a:t>
          </a:r>
          <a:r>
            <a:rPr lang="en-GB" sz="2000" kern="1200" dirty="0"/>
            <a:t> lifetime employment. This created immense anxiety (Jandt, 2017), causing Japanese employees to withdraw communication to protect the group (Social Organization barrier).</a:t>
          </a:r>
        </a:p>
      </dsp:txBody>
      <dsp:txXfrm>
        <a:off x="409778" y="164114"/>
        <a:ext cx="3020869" cy="5094016"/>
      </dsp:txXfrm>
    </dsp:sp>
    <dsp:sp modelId="{15E43CB6-5F6D-4911-8F47-9957F14424F3}">
      <dsp:nvSpPr>
        <dsp:cNvPr id="0" name=""/>
        <dsp:cNvSpPr/>
      </dsp:nvSpPr>
      <dsp:spPr>
        <a:xfrm>
          <a:off x="269674" y="215960"/>
          <a:ext cx="697776" cy="414254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t="-13000" b="-13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816889-BB82-481A-9DB0-6B0D2FC6ABB0}">
      <dsp:nvSpPr>
        <dsp:cNvPr id="0" name=""/>
        <dsp:cNvSpPr/>
      </dsp:nvSpPr>
      <dsp:spPr>
        <a:xfrm rot="16200000">
          <a:off x="2281906" y="2364903"/>
          <a:ext cx="4185991" cy="522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60939" bIns="0" numCol="1" spcCol="1270" anchor="t" anchorCtr="0">
          <a:noAutofit/>
        </a:bodyPr>
        <a:lstStyle/>
        <a:p>
          <a:pPr marL="0" lvl="0" indent="0" algn="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Power Distance </a:t>
          </a:r>
        </a:p>
      </dsp:txBody>
      <dsp:txXfrm>
        <a:off x="2281906" y="2364903"/>
        <a:ext cx="4185991" cy="522639"/>
      </dsp:txXfrm>
    </dsp:sp>
    <dsp:sp modelId="{906370BC-937C-4ACF-A40B-0DC5C51DCE93}">
      <dsp:nvSpPr>
        <dsp:cNvPr id="0" name=""/>
        <dsp:cNvSpPr/>
      </dsp:nvSpPr>
      <dsp:spPr>
        <a:xfrm>
          <a:off x="4503440" y="164211"/>
          <a:ext cx="2868863" cy="495089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460939" rIns="14224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While both are </a:t>
          </a:r>
          <a:r>
            <a:rPr lang="en-GB" sz="2000" kern="1200" dirty="0" err="1"/>
            <a:t>hierarchicaI,the</a:t>
          </a:r>
          <a:r>
            <a:rPr lang="en-GB" sz="2000" kern="1200" dirty="0"/>
            <a:t> basis differs. France respects intellectual authority/status (Grandes </a:t>
          </a:r>
          <a:r>
            <a:rPr lang="en-GB" sz="2000" kern="1200" dirty="0" err="1"/>
            <a:t>Ecoles</a:t>
          </a:r>
          <a:r>
            <a:rPr lang="en-GB" sz="2000" kern="1200" dirty="0"/>
            <a:t>). Japan respects seniority/rank(Hofstede,2001).A young French genius managing an older Japanese expert caused friction.</a:t>
          </a:r>
        </a:p>
      </dsp:txBody>
      <dsp:txXfrm>
        <a:off x="4503440" y="164211"/>
        <a:ext cx="2868863" cy="4950897"/>
      </dsp:txXfrm>
    </dsp:sp>
    <dsp:sp modelId="{C47EA242-CE00-4B4C-A56A-2CDEE35BF723}">
      <dsp:nvSpPr>
        <dsp:cNvPr id="0" name=""/>
        <dsp:cNvSpPr/>
      </dsp:nvSpPr>
      <dsp:spPr>
        <a:xfrm>
          <a:off x="4305782" y="136319"/>
          <a:ext cx="660877" cy="459327"/>
        </a:xfrm>
        <a:prstGeom prst="rect">
          <a:avLst/>
        </a:prstGeom>
        <a:blipFill>
          <a:blip xmlns:r="http://schemas.openxmlformats.org/officeDocument/2006/relationships" r:embed="rId2"/>
          <a:srcRect/>
          <a:stretch>
            <a:fillRect t="-4000" b="-4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765965-90B7-44C3-B6C1-4C0F06F238A5}">
      <dsp:nvSpPr>
        <dsp:cNvPr id="0" name=""/>
        <dsp:cNvSpPr/>
      </dsp:nvSpPr>
      <dsp:spPr>
        <a:xfrm rot="16200000">
          <a:off x="6223561" y="2365865"/>
          <a:ext cx="4185991" cy="5226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60939" bIns="0" numCol="1" spcCol="1270" anchor="t" anchorCtr="0">
          <a:noAutofit/>
        </a:bodyPr>
        <a:lstStyle/>
        <a:p>
          <a:pPr marL="0" lvl="0" indent="0" algn="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Assuming Similarity</a:t>
          </a:r>
        </a:p>
      </dsp:txBody>
      <dsp:txXfrm>
        <a:off x="6223561" y="2365865"/>
        <a:ext cx="4185991" cy="522639"/>
      </dsp:txXfrm>
    </dsp:sp>
    <dsp:sp modelId="{05FBB715-8885-4656-8A94-E9A5DE8DC961}">
      <dsp:nvSpPr>
        <dsp:cNvPr id="0" name=""/>
        <dsp:cNvSpPr/>
      </dsp:nvSpPr>
      <dsp:spPr>
        <a:xfrm>
          <a:off x="8446749" y="174654"/>
          <a:ext cx="2865556" cy="49050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460939" rIns="142240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/>
            <a:t>The assumption that "an engineer is an engineer" ignored cultural drivers (Jandt, 2017). Engineers disagreed on specifications due to philosophical differences (French: Innovation vs. Japanese: Reliability).</a:t>
          </a:r>
        </a:p>
      </dsp:txBody>
      <dsp:txXfrm>
        <a:off x="8446749" y="174654"/>
        <a:ext cx="2865556" cy="4905061"/>
      </dsp:txXfrm>
    </dsp:sp>
    <dsp:sp modelId="{5B507A8C-46BB-44BF-8B45-81701D89FE81}">
      <dsp:nvSpPr>
        <dsp:cNvPr id="0" name=""/>
        <dsp:cNvSpPr/>
      </dsp:nvSpPr>
      <dsp:spPr>
        <a:xfrm>
          <a:off x="8198283" y="136319"/>
          <a:ext cx="759186" cy="461250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 t="-12000" b="-12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DF6088-75D1-4C14-BD21-C9D8C368DD3B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7A3CE9-F72F-4FB3-AA96-5583723275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193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97A3CE9-F72F-4FB3-AA96-55837232754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1348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E9EEEE-F46F-92A3-D657-146F1BCF29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92B0E4-1A02-8261-FC06-01F96B984C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5745F0-E534-04E1-FAEB-987E896FE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61013B-08E4-6004-28E1-FD714C123F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E43128-DEA4-D00D-D303-84BE237F38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9976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64C55-5D78-6D78-A0EF-741A9ED280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556FB-874B-DBDB-03EC-046D7C92BC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515BC3-8569-B954-CE6B-6117F6DF3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90DFD3-470D-5219-78AA-938CCF10A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A975C5-BF67-8C36-CC7C-0F2C48641C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813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A66DC-944C-2873-38AD-746C8E357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1F654D-92ED-4BD0-57EC-0FA79E23DE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B8E71F-077B-6566-2199-97C76CA3D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AF55EA-F5D6-58F8-6758-25454788AD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0F5742-2402-779F-AC1E-C7811967D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292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0A7ED-6128-0FF2-037F-C360DF3E9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81397E-16EE-D817-7B8F-CA288A87AA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01331D-3891-C510-6E69-348DD9FB4F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774FB7-ECC4-33E7-EBEB-FC863BBA7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B07EF3-0CC3-9344-7727-9BB8B025AA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4FBC14-D355-1F8E-9857-921D588C4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900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630230-B643-BD02-1239-2E0D68DFA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5622DA-D51B-FB8C-C9FD-2E45B20980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2584A7-D6F7-41AE-2831-97BBD713B2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C40746-971D-D995-F1BE-4215251673F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5BD416-B9A8-FC0B-82F0-61DC1D8835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E844C8-5AB8-ADC4-CF71-31ECDA9A84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A333B2-14C7-9F84-86DE-73D5227E94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D2C29E3-4AF3-65A6-EBD2-3D5C485C5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7343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039D1-5C56-9BDE-2F50-4BC018AC99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596387-82E6-E1E0-289E-C15A71B90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ED8DFBD-B560-5AD2-29A1-CD3A4654D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298004-BCB9-F3FD-BC87-8979227E9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415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5CEE033-0CD0-4370-DBEB-11C6E6ECF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7638E9-336A-A3E9-C367-9B7D872BC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54B0FAB-27EF-AA3A-868D-A739F9C423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45488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400BC4-87F3-D6E1-AD5E-B94B3E95F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D86D-C2CE-B0C5-65C7-BA6A652CE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987785-A39E-D569-4815-D352BE0EAD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EE68E-46D4-F4AF-263A-CE553F507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DAB6A6-98FD-F68B-B85A-5D2B9EC83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EC2140-5C6D-05F3-BADD-D75E055633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4656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A73783-CA30-1567-444A-7D417A5CF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5952D46-34B4-C68B-2138-7400C6F9E5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8DF2EA-0C2F-3124-BBE6-D651C523E6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3F5E34-F36C-9962-5532-320CC71C1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6E811D-CBEB-E5D2-5621-3E56A9D89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B69DF6-6CEF-FAB4-8AD3-374F14B92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1262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5CA82-2297-6B93-7EC7-B080FBA68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644025-4DDC-74C6-A971-F0C90A705D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0F64D7-56AA-2323-A0F3-CDE4D441B0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1C09F5-E5D8-3955-3195-8DC6CFEC0C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07C67B-770E-91D1-75FB-0EFE1B553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241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9054B7-12A5-C725-7C0F-7A5952A87F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439804-F114-6405-1A33-52EBC7C3E0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99939C-FC81-51BC-CF08-AE3D8CF2DE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97C1F-2BA6-DD75-58A9-03405331F1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505E03-305A-C7A5-81E5-F0FE933465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5709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496EEF-F686-B2E2-D967-3458E1389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5531B3-F420-49E7-39FA-865801DE1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153CD2-CE4D-868C-284C-3416E32EBD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DC02C4-6F7E-441A-8BAE-0DFE8D41F1A3}" type="datetimeFigureOut">
              <a:rPr lang="en-GB" smtClean="0"/>
              <a:t>21/11/2025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16DFC7-00E3-B04A-9B67-BF110ACF31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D70AD-B2E7-86E0-51C1-1D70673348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2D6855-7E81-4C38-AA8A-F5470C338E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515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image-illustration/3d-illustration-japan-france-flags-waving-429652204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emeadorespirita.blogspot.com/2012/07/individualismo-emmanuel.html" TargetMode="External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lobi-info.rs/zenski-vs-muski-mozak/" TargetMode="External"/><Relationship Id="rId5" Type="http://schemas.openxmlformats.org/officeDocument/2006/relationships/image" Target="../media/image5.jpg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F2FA2-91CD-946E-F3BF-2580672C9A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3442" y="921716"/>
            <a:ext cx="9995122" cy="863017"/>
          </a:xfrm>
        </p:spPr>
        <p:txBody>
          <a:bodyPr anchor="t">
            <a:normAutofit/>
          </a:bodyPr>
          <a:lstStyle/>
          <a:p>
            <a:pPr algn="l"/>
            <a:r>
              <a:rPr lang="en-GB" sz="4400" dirty="0">
                <a:solidFill>
                  <a:schemeClr val="bg1"/>
                </a:solidFill>
              </a:rPr>
              <a:t>International Business Communications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83C08B8-3E7A-49D0-AF1B-1C6C9041C9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3442" y="4541263"/>
            <a:ext cx="4662957" cy="13950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 b="1" dirty="0">
                <a:solidFill>
                  <a:srgbClr val="FFFFFF"/>
                </a:solidFill>
              </a:rPr>
              <a:t>Student :</a:t>
            </a:r>
            <a:r>
              <a:rPr lang="en-GB" sz="2000" dirty="0">
                <a:solidFill>
                  <a:srgbClr val="FFFFFF"/>
                </a:solidFill>
              </a:rPr>
              <a:t>  </a:t>
            </a:r>
            <a:r>
              <a:rPr lang="en-GB" sz="2000" b="1" i="0" dirty="0">
                <a:solidFill>
                  <a:srgbClr val="FFFFFF"/>
                </a:solidFill>
                <a:effectLst/>
              </a:rPr>
              <a:t>Cecile Abuzour (2218610)</a:t>
            </a:r>
            <a:r>
              <a:rPr lang="en-GB" sz="2000" b="1" dirty="0">
                <a:solidFill>
                  <a:srgbClr val="FFFFFF"/>
                </a:solidFill>
              </a:rPr>
              <a:t> </a:t>
            </a:r>
            <a:endParaRPr lang="en-US" sz="2000" b="1" dirty="0">
              <a:solidFill>
                <a:srgbClr val="FFFFFF"/>
              </a:solidFill>
              <a:ea typeface="Calibri"/>
              <a:cs typeface="Calibri"/>
            </a:endParaRPr>
          </a:p>
          <a:p>
            <a:pPr algn="l"/>
            <a:r>
              <a:rPr lang="en-GB" sz="2000" b="1" dirty="0">
                <a:solidFill>
                  <a:srgbClr val="FFFFFF"/>
                </a:solidFill>
              </a:rPr>
              <a:t>Lecturer:  Afzal Munna </a:t>
            </a:r>
            <a:endParaRPr lang="en-GB" sz="2000" b="1" dirty="0">
              <a:solidFill>
                <a:srgbClr val="FFFFFF"/>
              </a:solidFill>
              <a:ea typeface="Calibri"/>
              <a:cs typeface="Calibri"/>
            </a:endParaRPr>
          </a:p>
          <a:p>
            <a:pPr algn="l"/>
            <a:r>
              <a:rPr lang="en-GB" sz="2000" dirty="0">
                <a:solidFill>
                  <a:schemeClr val="bg1"/>
                </a:solidFill>
                <a:ea typeface="Calibri"/>
                <a:cs typeface="Calibri"/>
              </a:rPr>
              <a:t>Module code : </a:t>
            </a:r>
            <a:r>
              <a:rPr lang="en-GB" sz="2000" dirty="0">
                <a:solidFill>
                  <a:schemeClr val="bg1"/>
                </a:solidFill>
              </a:rPr>
              <a:t>LCBB6023</a:t>
            </a:r>
            <a:endParaRPr lang="en-GB" sz="2000" dirty="0">
              <a:solidFill>
                <a:schemeClr val="bg1"/>
              </a:solidFill>
              <a:ea typeface="Calibri"/>
              <a:cs typeface="Calibri"/>
            </a:endParaRPr>
          </a:p>
        </p:txBody>
      </p:sp>
      <p:pic>
        <p:nvPicPr>
          <p:cNvPr id="4" name="Picture 3" descr="A close-up of a sign&#10;&#10;Description automatically generated">
            <a:extLst>
              <a:ext uri="{FF2B5EF4-FFF2-40B4-BE49-F238E27FC236}">
                <a16:creationId xmlns:a16="http://schemas.microsoft.com/office/drawing/2014/main" id="{7B2874BB-6A49-B81A-A2A9-A00538DD08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5603" y="4075500"/>
            <a:ext cx="5163022" cy="25815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806AEF-A5DA-4CC6-5E6F-2C8AAFB8AD5E}"/>
              </a:ext>
            </a:extLst>
          </p:cNvPr>
          <p:cNvSpPr txBox="1"/>
          <p:nvPr/>
        </p:nvSpPr>
        <p:spPr>
          <a:xfrm>
            <a:off x="3192137" y="1947405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lang="en-GB" sz="1800" spc="95" dirty="0">
                <a:solidFill>
                  <a:schemeClr val="bg1"/>
                </a:solidFill>
                <a:latin typeface="Calibri"/>
                <a:cs typeface="Calibri"/>
              </a:rPr>
              <a:t>Case</a:t>
            </a:r>
            <a:r>
              <a:rPr lang="en-GB" sz="1800" spc="25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Calibri"/>
                <a:cs typeface="Calibri"/>
              </a:rPr>
              <a:t>Study:</a:t>
            </a:r>
            <a:r>
              <a:rPr lang="en-GB" sz="1800" spc="5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1800" spc="105" dirty="0">
                <a:solidFill>
                  <a:schemeClr val="bg1"/>
                </a:solidFill>
                <a:latin typeface="Calibri"/>
                <a:cs typeface="Calibri"/>
              </a:rPr>
              <a:t>The</a:t>
            </a:r>
            <a:r>
              <a:rPr lang="en-GB" sz="1800" spc="2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1800" spc="85" dirty="0">
                <a:solidFill>
                  <a:schemeClr val="bg1"/>
                </a:solidFill>
                <a:latin typeface="Calibri"/>
                <a:cs typeface="Calibri"/>
              </a:rPr>
              <a:t>Renault-</a:t>
            </a:r>
            <a:r>
              <a:rPr lang="en-GB" sz="1800" spc="90" dirty="0">
                <a:solidFill>
                  <a:schemeClr val="bg1"/>
                </a:solidFill>
                <a:latin typeface="Calibri"/>
                <a:cs typeface="Calibri"/>
              </a:rPr>
              <a:t>Nissan</a:t>
            </a:r>
            <a:r>
              <a:rPr lang="en-GB" sz="1800" spc="-28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1800" spc="40" dirty="0">
                <a:solidFill>
                  <a:schemeClr val="bg1"/>
                </a:solidFill>
                <a:latin typeface="Calibri"/>
                <a:cs typeface="Calibri"/>
              </a:rPr>
              <a:t>Alliance</a:t>
            </a:r>
            <a:endParaRPr lang="en-GB" sz="18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08481F-B7F0-BC92-C85B-F6CA7981C0A6}"/>
              </a:ext>
            </a:extLst>
          </p:cNvPr>
          <p:cNvSpPr txBox="1"/>
          <p:nvPr/>
        </p:nvSpPr>
        <p:spPr>
          <a:xfrm>
            <a:off x="2277737" y="2642120"/>
            <a:ext cx="60978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lang="en-GB" sz="1800" dirty="0">
                <a:solidFill>
                  <a:schemeClr val="bg1"/>
                </a:solidFill>
                <a:latin typeface="Calibri"/>
                <a:cs typeface="Calibri"/>
              </a:rPr>
              <a:t>Component</a:t>
            </a:r>
            <a:r>
              <a:rPr lang="en-GB" sz="1800" spc="47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Calibri"/>
                <a:cs typeface="Calibri"/>
              </a:rPr>
              <a:t>1:</a:t>
            </a:r>
            <a:r>
              <a:rPr lang="en-GB" sz="1800" spc="105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1800" dirty="0">
                <a:solidFill>
                  <a:schemeClr val="bg1"/>
                </a:solidFill>
                <a:latin typeface="Calibri"/>
                <a:cs typeface="Calibri"/>
              </a:rPr>
              <a:t>Individual</a:t>
            </a:r>
            <a:r>
              <a:rPr lang="en-GB" sz="1800" spc="27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en-GB" sz="1800" spc="60" dirty="0">
                <a:solidFill>
                  <a:schemeClr val="bg1"/>
                </a:solidFill>
                <a:latin typeface="Calibri"/>
                <a:cs typeface="Calibri"/>
              </a:rPr>
              <a:t>Presentation</a:t>
            </a:r>
            <a:endParaRPr lang="en-GB" sz="1800" dirty="0">
              <a:solidFill>
                <a:schemeClr val="bg1"/>
              </a:solidFill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406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Flags on a flagpole&#10;&#10;AI-generated content may be incorrect.">
            <a:extLst>
              <a:ext uri="{FF2B5EF4-FFF2-40B4-BE49-F238E27FC236}">
                <a16:creationId xmlns:a16="http://schemas.microsoft.com/office/drawing/2014/main" id="{81547AFB-CCB3-C8CA-B09C-DC0A36D9865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9363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67C2297-3DCA-E1FD-0F85-B925CC89D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75031" cy="189991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/>
              <a:t>Introduction &amp; Scope</a:t>
            </a:r>
            <a:br>
              <a:rPr lang="en-US" sz="4000" b="1" dirty="0"/>
            </a:br>
            <a:endParaRPr lang="en-US" sz="40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AEB0A4-8419-29D0-17D9-E99C68B70C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5477" y="1652954"/>
            <a:ext cx="6729045" cy="4839921"/>
          </a:xfrm>
        </p:spPr>
        <p:txBody>
          <a:bodyPr vert="horz" lIns="91440" tIns="45720" rIns="91440" bIns="45720" rtlCol="0">
            <a:normAutofit/>
          </a:bodyPr>
          <a:lstStyle/>
          <a:p>
            <a:pPr marL="400050" indent="-342900">
              <a:buFont typeface="Wingdings" panose="05000000000000000000" pitchFamily="2" charset="2"/>
              <a:buChar char="q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Scope: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 Analysis of communication practices between 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France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 and 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Japan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 within the automotive sector.</a:t>
            </a:r>
          </a:p>
          <a:p>
            <a:pPr marL="400050" indent="-342900">
              <a:buFont typeface="Wingdings" panose="05000000000000000000" pitchFamily="2" charset="2"/>
              <a:buChar char="q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Case Study: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 The 1999 Renault-Nissan Alliance—a pioneering strategic partnership between two culturally distinct corporate giants (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Cirjevskis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pPr marL="400050" indent="-342900">
              <a:buFont typeface="Wingdings" panose="05000000000000000000" pitchFamily="2" charset="2"/>
              <a:buChar char="q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Frameworks:</a:t>
            </a:r>
          </a:p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→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Hofstede’s 6 Cultural Dimensions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→Jandt’s Barriers to Communication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→ Samovar’s Cultural Constituents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00050" indent="-342900">
              <a:buFont typeface="Wingdings" panose="05000000000000000000" pitchFamily="2" charset="2"/>
              <a:buChar char="q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Objective: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 Identify key friction points and provide actionable recommendations for international managers.</a:t>
            </a:r>
          </a:p>
        </p:txBody>
      </p:sp>
    </p:spTree>
    <p:extLst>
      <p:ext uri="{BB962C8B-B14F-4D97-AF65-F5344CB8AC3E}">
        <p14:creationId xmlns:p14="http://schemas.microsoft.com/office/powerpoint/2010/main" val="1425749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918DE-1978-0DA5-6FEF-80A77E5DDC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fr-FR" b="1" dirty="0" err="1"/>
              <a:t>Hofstede's</a:t>
            </a:r>
            <a:r>
              <a:rPr lang="fr-FR" b="1" dirty="0"/>
              <a:t> Cultural Dimensions (France vs. Japan)</a:t>
            </a:r>
            <a:br>
              <a:rPr lang="fr-FR" b="1" dirty="0"/>
            </a:b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B9B2BA-6460-CCC1-496C-473C7EB6DA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32686" y="1648624"/>
            <a:ext cx="10515599" cy="452833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201D79-1595-B802-4B7F-459B5E449D40}"/>
              </a:ext>
            </a:extLst>
          </p:cNvPr>
          <p:cNvSpPr txBox="1"/>
          <p:nvPr/>
        </p:nvSpPr>
        <p:spPr>
          <a:xfrm>
            <a:off x="6803292" y="6308209"/>
            <a:ext cx="3025187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i="1" dirty="0">
                <a:latin typeface="Arial" panose="020B0604020202020204" pitchFamily="34" charset="0"/>
                <a:cs typeface="Arial" panose="020B0604020202020204" pitchFamily="34" charset="0"/>
              </a:rPr>
              <a:t>(Source: Hofstede, 2010; The Culture Factor, n.d.)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04349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0BDF81-258E-FFD0-C19B-594928E0A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5188" y="139473"/>
            <a:ext cx="10515600" cy="1325563"/>
          </a:xfrm>
        </p:spPr>
        <p:txBody>
          <a:bodyPr/>
          <a:lstStyle/>
          <a:p>
            <a:r>
              <a:rPr lang="en-GB" b="1" dirty="0"/>
              <a:t>Key Cultural Divergence 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EE6C68-DAF7-D861-57CD-637B56054E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9577" y="1820752"/>
            <a:ext cx="5736771" cy="823912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Individualism vs. Collectivism</a:t>
            </a:r>
          </a:p>
          <a:p>
            <a:endParaRPr lang="en-GB" sz="32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5DC691-EA7A-62AC-3702-CF14E82034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86" y="2212861"/>
            <a:ext cx="5183188" cy="2132241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France IDV %74:  values autonomy and individual accountability.(Hofstede, 2010).Japan IDV % 62  values the "in-group" loyalty, though externally competitive.(Samovar et al., 2017).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7243F7-EE07-EEB4-528A-260A82EF2C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83029" y="4533221"/>
            <a:ext cx="5183188" cy="312283"/>
          </a:xfrm>
        </p:spPr>
        <p:txBody>
          <a:bodyPr>
            <a:normAutofit fontScale="25000" lnSpcReduction="20000"/>
          </a:bodyPr>
          <a:lstStyle/>
          <a:p>
            <a:r>
              <a:rPr lang="en-GB" sz="11200" dirty="0"/>
              <a:t>Masculinity vs. Femininity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525163-E1E8-64A0-50F1-9B08ACEEFE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0886" y="4757058"/>
            <a:ext cx="5183188" cy="4185671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France MAS 43%:   values quality of life and consensus-building over "winning" at all costs. Japan MAS 95%:  is hyper-competitive and performance-driven.(Hofstede, 2010).</a:t>
            </a:r>
          </a:p>
          <a:p>
            <a:endParaRPr lang="en-GB" dirty="0"/>
          </a:p>
        </p:txBody>
      </p:sp>
      <p:pic>
        <p:nvPicPr>
          <p:cNvPr id="8" name="Picture 7" descr="A group of paper people holding hands">
            <a:extLst>
              <a:ext uri="{FF2B5EF4-FFF2-40B4-BE49-F238E27FC236}">
                <a16:creationId xmlns:a16="http://schemas.microsoft.com/office/drawing/2014/main" id="{2075E2C1-64C8-4A0A-C6CA-9FE623B59D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499668" y="1114314"/>
            <a:ext cx="6442755" cy="30607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773C967-4239-9F42-1692-A5A35FB2F78C}"/>
              </a:ext>
            </a:extLst>
          </p:cNvPr>
          <p:cNvSpPr txBox="1"/>
          <p:nvPr/>
        </p:nvSpPr>
        <p:spPr>
          <a:xfrm>
            <a:off x="6270170" y="4160876"/>
            <a:ext cx="656204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s://semeadorespirita.blogspot.com/2012/07/individualismo-emmanuel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/3.0/"/>
              </a:rPr>
              <a:t>CC BY</a:t>
            </a:r>
            <a:endParaRPr lang="en-GB" sz="900" dirty="0"/>
          </a:p>
        </p:txBody>
      </p:sp>
      <p:pic>
        <p:nvPicPr>
          <p:cNvPr id="11" name="Picture 10" descr="A silhouette of two people's head">
            <a:extLst>
              <a:ext uri="{FF2B5EF4-FFF2-40B4-BE49-F238E27FC236}">
                <a16:creationId xmlns:a16="http://schemas.microsoft.com/office/drawing/2014/main" id="{950BB297-3DF8-97DD-D90F-5805352E6FE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5837126" y="4345102"/>
            <a:ext cx="5767840" cy="223429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9550C1C-48D1-0184-0D98-13B2495837ED}"/>
              </a:ext>
            </a:extLst>
          </p:cNvPr>
          <p:cNvSpPr txBox="1"/>
          <p:nvPr/>
        </p:nvSpPr>
        <p:spPr>
          <a:xfrm>
            <a:off x="5863546" y="6518651"/>
            <a:ext cx="5715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6" tooltip="https://www.lobi-info.rs/zenski-vs-muski-mozak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7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15162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1BBC70C-FCAD-3774-6BC5-AD7E4574E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/>
              <a:t>Intercultural Barriers</a:t>
            </a:r>
            <a:br>
              <a:rPr lang="en-US" sz="4600" b="1"/>
            </a:br>
            <a:endParaRPr lang="en-US" sz="4600"/>
          </a:p>
        </p:txBody>
      </p:sp>
      <p:sp>
        <p:nvSpPr>
          <p:cNvPr id="1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81433B3-5407-C964-87CD-7333C8C204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b="1" dirty="0"/>
              <a:t>Ethnocentrism:</a:t>
            </a:r>
            <a:r>
              <a:rPr lang="en-US" sz="2200" dirty="0"/>
              <a:t> The belief that one's own management style is "correct" (Jandt, 2017). French managers prioritized "strategy," while Japanese prioritized "process" (Kaizen).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b="1" dirty="0"/>
              <a:t>Stereotypes:</a:t>
            </a:r>
            <a:r>
              <a:rPr lang="en-US" sz="2200" dirty="0"/>
              <a:t> French viewed Japanese consensus as "indecision." Japanese viewed French debate as "aggression.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b="1" dirty="0"/>
              <a:t>Language:</a:t>
            </a:r>
            <a:r>
              <a:rPr lang="en-US" sz="2200" dirty="0"/>
              <a:t> The mandate for English removed nuance, causing frustration for both non-native groups.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200" b="1" dirty="0"/>
              <a:t>History&amp; Values : </a:t>
            </a:r>
            <a:r>
              <a:rPr lang="en-US" sz="2200" dirty="0"/>
              <a:t>Theory: Historical context shapes values (Samovar et at.,2017). France's revolutionary history values "Intellectual Debate!' Japan's insular history values "Harmony" (</a:t>
            </a:r>
            <a:r>
              <a:rPr lang="en-US" sz="2200" dirty="0" err="1"/>
              <a:t>Wa</a:t>
            </a:r>
            <a:r>
              <a:rPr lang="en-US" sz="2200" dirty="0"/>
              <a:t>) and social cohesion.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279DC4D8-6A58-B08D-517B-FD561DD170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30160" r="5624" b="2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2617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E769B-1037-6CFD-44A5-728CE23AF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b="1"/>
              <a:t>Case Study Context: 1999 Renault &amp; Nissan</a:t>
            </a:r>
            <a:br>
              <a:rPr lang="en-US" sz="4600" b="1"/>
            </a:br>
            <a:endParaRPr lang="en-US" sz="4600"/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3C3066-4882-38DB-4C81-F2C069CFBD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8284" y="1911493"/>
            <a:ext cx="7750254" cy="47958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700" spc="-204" dirty="0"/>
              <a:t> 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sz="2000" spc="-17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"Culture</a:t>
            </a:r>
            <a:r>
              <a:rPr lang="en-US" sz="20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Clash” </a:t>
            </a:r>
          </a:p>
          <a:p>
            <a:pPr marR="5080">
              <a:spcBef>
                <a:spcPts val="2070"/>
              </a:spcBef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US" sz="20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1999,</a:t>
            </a:r>
            <a:r>
              <a:rPr lang="en-US" sz="2000" spc="-1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40" dirty="0">
                <a:latin typeface="Arial" panose="020B0604020202020204" pitchFamily="34" charset="0"/>
                <a:cs typeface="Arial" panose="020B0604020202020204" pitchFamily="34" charset="0"/>
              </a:rPr>
              <a:t>Renault</a:t>
            </a:r>
            <a:r>
              <a:rPr lang="en-US" sz="20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45" dirty="0">
                <a:latin typeface="Arial" panose="020B0604020202020204" pitchFamily="34" charset="0"/>
                <a:cs typeface="Arial" panose="020B0604020202020204" pitchFamily="34" charset="0"/>
              </a:rPr>
              <a:t>purchased</a:t>
            </a:r>
            <a:r>
              <a:rPr lang="en-US" sz="2000" spc="4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2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000" spc="-1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36.8%</a:t>
            </a:r>
            <a:r>
              <a:rPr lang="en-US" sz="20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55" dirty="0">
                <a:latin typeface="Arial" panose="020B0604020202020204" pitchFamily="34" charset="0"/>
                <a:cs typeface="Arial" panose="020B0604020202020204" pitchFamily="34" charset="0"/>
              </a:rPr>
              <a:t>stake</a:t>
            </a:r>
            <a:r>
              <a:rPr lang="en-US" sz="2000" spc="-8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3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US" sz="2000" spc="-11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7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sz="2000" spc="-1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35" dirty="0">
                <a:latin typeface="Arial" panose="020B0604020202020204" pitchFamily="34" charset="0"/>
                <a:cs typeface="Arial" panose="020B0604020202020204" pitchFamily="34" charset="0"/>
              </a:rPr>
              <a:t>nearly</a:t>
            </a:r>
            <a:r>
              <a:rPr lang="en-US" sz="20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bankrupt Nissan.</a:t>
            </a:r>
            <a:r>
              <a:rPr lang="en-US" sz="2000" spc="-1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</a:t>
            </a:r>
            <a:r>
              <a:rPr lang="en-US" sz="2000" spc="-2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en-US"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60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US" sz="2000" spc="-1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2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000" spc="-18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110" dirty="0">
                <a:latin typeface="Arial" panose="020B0604020202020204" pitchFamily="34" charset="0"/>
                <a:cs typeface="Arial" panose="020B0604020202020204" pitchFamily="34" charset="0"/>
              </a:rPr>
              <a:t>merger,</a:t>
            </a:r>
            <a:r>
              <a:rPr lang="en-US" sz="20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55" dirty="0">
                <a:latin typeface="Arial" panose="020B0604020202020204" pitchFamily="34" charset="0"/>
                <a:cs typeface="Arial" panose="020B0604020202020204" pitchFamily="34" charset="0"/>
              </a:rPr>
              <a:t>but</a:t>
            </a:r>
            <a:r>
              <a:rPr lang="en-US" sz="2000" spc="-10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2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000" spc="-2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25" dirty="0">
                <a:latin typeface="Arial" panose="020B0604020202020204" pitchFamily="34" charset="0"/>
                <a:cs typeface="Arial" panose="020B0604020202020204" pitchFamily="34" charset="0"/>
              </a:rPr>
              <a:t>strategic</a:t>
            </a:r>
            <a:r>
              <a:rPr lang="en-US" sz="2000" spc="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45" dirty="0">
                <a:latin typeface="Arial" panose="020B0604020202020204" pitchFamily="34" charset="0"/>
                <a:cs typeface="Arial" panose="020B0604020202020204" pitchFamily="34" charset="0"/>
              </a:rPr>
              <a:t>alliance</a:t>
            </a:r>
            <a:r>
              <a:rPr lang="en-US" sz="2000" spc="-10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000" spc="-10" dirty="0" err="1">
                <a:latin typeface="Arial" panose="020B0604020202020204" pitchFamily="34" charset="0"/>
                <a:cs typeface="Arial" panose="020B0604020202020204" pitchFamily="34" charset="0"/>
              </a:rPr>
              <a:t>Cirjevskis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, 2021).</a:t>
            </a:r>
          </a:p>
          <a:p>
            <a:pPr marL="1212850" marR="5080" lvl="2" indent="-228600">
              <a:spcBef>
                <a:spcPts val="2070"/>
              </a:spcBef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sz="2000" b="1" spc="-1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spc="-10" dirty="0">
                <a:latin typeface="Arial" panose="020B0604020202020204" pitchFamily="34" charset="0"/>
                <a:cs typeface="Arial" panose="020B0604020202020204" pitchFamily="34" charset="0"/>
              </a:rPr>
              <a:t>Challenge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2000" spc="-8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40" dirty="0">
                <a:latin typeface="Arial" panose="020B0604020202020204" pitchFamily="34" charset="0"/>
                <a:cs typeface="Arial" panose="020B0604020202020204" pitchFamily="34" charset="0"/>
              </a:rPr>
              <a:t>Integrating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2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000" spc="-2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65" dirty="0">
                <a:latin typeface="Arial" panose="020B0604020202020204" pitchFamily="34" charset="0"/>
                <a:cs typeface="Arial" panose="020B0604020202020204" pitchFamily="34" charset="0"/>
              </a:rPr>
              <a:t>state-</a:t>
            </a:r>
            <a:r>
              <a:rPr lang="en-US" sz="2000" spc="-55" dirty="0">
                <a:latin typeface="Arial" panose="020B0604020202020204" pitchFamily="34" charset="0"/>
                <a:cs typeface="Arial" panose="020B0604020202020204" pitchFamily="34" charset="0"/>
              </a:rPr>
              <a:t>owned</a:t>
            </a:r>
            <a:r>
              <a:rPr lang="en-US" sz="20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French </a:t>
            </a:r>
            <a:r>
              <a:rPr lang="en-US" sz="2000" spc="-40" dirty="0">
                <a:latin typeface="Arial" panose="020B0604020202020204" pitchFamily="34" charset="0"/>
                <a:cs typeface="Arial" panose="020B0604020202020204" pitchFamily="34" charset="0"/>
              </a:rPr>
              <a:t>bureaucracy</a:t>
            </a:r>
            <a:r>
              <a:rPr lang="en-US" sz="2000" spc="-11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55" dirty="0">
                <a:latin typeface="Arial" panose="020B0604020202020204" pitchFamily="34" charset="0"/>
                <a:cs typeface="Arial" panose="020B0604020202020204" pitchFamily="34" charset="0"/>
              </a:rPr>
              <a:t>(Renault)</a:t>
            </a:r>
            <a:r>
              <a:rPr lang="en-US" sz="2000" spc="-6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30" dirty="0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en-US" sz="2000" spc="-1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2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000" spc="-1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40" dirty="0">
                <a:latin typeface="Arial" panose="020B0604020202020204" pitchFamily="34" charset="0"/>
                <a:cs typeface="Arial" panose="020B0604020202020204" pitchFamily="34" charset="0"/>
              </a:rPr>
              <a:t>traditional</a:t>
            </a:r>
            <a:r>
              <a:rPr lang="en-US" sz="20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Japanese </a:t>
            </a:r>
            <a:r>
              <a:rPr lang="en-US" sz="2000" spc="-40" dirty="0">
                <a:latin typeface="Arial" panose="020B0604020202020204" pitchFamily="34" charset="0"/>
                <a:cs typeface="Arial" panose="020B0604020202020204" pitchFamily="34" charset="0"/>
              </a:rPr>
              <a:t>corporate</a:t>
            </a:r>
            <a:r>
              <a:rPr lang="en-US" sz="2000" spc="-114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30" dirty="0">
                <a:latin typeface="Arial" panose="020B0604020202020204" pitchFamily="34" charset="0"/>
                <a:cs typeface="Arial" panose="020B0604020202020204" pitchFamily="34" charset="0"/>
              </a:rPr>
              <a:t>hierarchy</a:t>
            </a:r>
            <a:r>
              <a:rPr lang="en-US" sz="2000" spc="-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(Nissan).</a:t>
            </a:r>
          </a:p>
          <a:p>
            <a:pPr marL="1212850" marR="5080" lvl="2" indent="-228600">
              <a:spcBef>
                <a:spcPts val="207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sz="2000" spc="-1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35" dirty="0">
                <a:latin typeface="Arial" panose="020B0604020202020204" pitchFamily="34" charset="0"/>
                <a:cs typeface="Arial" panose="020B0604020202020204" pitchFamily="34" charset="0"/>
              </a:rPr>
              <a:t>"Ghosn</a:t>
            </a:r>
            <a:r>
              <a:rPr lang="en-US" sz="2000" spc="-9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Shock":</a:t>
            </a:r>
            <a:r>
              <a:rPr lang="en-US" sz="2000" spc="-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Carlos</a:t>
            </a:r>
            <a:r>
              <a:rPr lang="en-US" sz="2000" spc="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Ghosn</a:t>
            </a:r>
            <a:r>
              <a:rPr lang="en-US" sz="2000" spc="2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90" dirty="0">
                <a:latin typeface="Arial" panose="020B0604020202020204" pitchFamily="34" charset="0"/>
                <a:cs typeface="Arial" panose="020B0604020202020204" pitchFamily="34" charset="0"/>
              </a:rPr>
              <a:t>(the</a:t>
            </a:r>
            <a:r>
              <a:rPr lang="en-US" sz="20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"Cost</a:t>
            </a:r>
            <a:r>
              <a:rPr lang="en-US" sz="2000" spc="-5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Cutter") </a:t>
            </a:r>
            <a:r>
              <a:rPr lang="en-US" sz="2000" spc="-20" dirty="0">
                <a:latin typeface="Arial" panose="020B0604020202020204" pitchFamily="34" charset="0"/>
                <a:cs typeface="Arial" panose="020B0604020202020204" pitchFamily="34" charset="0"/>
              </a:rPr>
              <a:t>was</a:t>
            </a:r>
            <a:r>
              <a:rPr lang="en-US" sz="2000" spc="-13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25" dirty="0">
                <a:latin typeface="Arial" panose="020B0604020202020204" pitchFamily="34" charset="0"/>
                <a:cs typeface="Arial" panose="020B0604020202020204" pitchFamily="34" charset="0"/>
              </a:rPr>
              <a:t>sent</a:t>
            </a:r>
            <a:r>
              <a:rPr lang="en-US" sz="2000" spc="-1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50" dirty="0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n-US" sz="2000" spc="-1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60" dirty="0">
                <a:latin typeface="Arial" panose="020B0604020202020204" pitchFamily="34" charset="0"/>
                <a:cs typeface="Arial" panose="020B0604020202020204" pitchFamily="34" charset="0"/>
              </a:rPr>
              <a:t>Japan.</a:t>
            </a:r>
            <a:r>
              <a:rPr lang="en-US" sz="2000" spc="-9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25" dirty="0">
                <a:latin typeface="Arial" panose="020B0604020202020204" pitchFamily="34" charset="0"/>
                <a:cs typeface="Arial" panose="020B0604020202020204" pitchFamily="34" charset="0"/>
              </a:rPr>
              <a:t>He</a:t>
            </a:r>
            <a:r>
              <a:rPr lang="en-US" sz="2000" spc="-1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50" dirty="0">
                <a:latin typeface="Arial" panose="020B0604020202020204" pitchFamily="34" charset="0"/>
                <a:cs typeface="Arial" panose="020B0604020202020204" pitchFamily="34" charset="0"/>
              </a:rPr>
              <a:t>dismantled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35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Keiretsu</a:t>
            </a:r>
            <a:r>
              <a:rPr lang="en-US" sz="2000" i="1" spc="-15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25" dirty="0">
                <a:latin typeface="Arial" panose="020B0604020202020204" pitchFamily="34" charset="0"/>
                <a:cs typeface="Arial" panose="020B0604020202020204" pitchFamily="34" charset="0"/>
              </a:rPr>
              <a:t>system, </a:t>
            </a:r>
            <a:r>
              <a:rPr lang="en-US" sz="2000" spc="-2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US" sz="2000" spc="-2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25" dirty="0">
                <a:latin typeface="Arial" panose="020B0604020202020204" pitchFamily="34" charset="0"/>
                <a:cs typeface="Arial" panose="020B0604020202020204" pitchFamily="34" charset="0"/>
              </a:rPr>
              <a:t>culturally</a:t>
            </a:r>
            <a:r>
              <a:rPr lang="en-US" sz="2000" spc="-9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25" dirty="0">
                <a:latin typeface="Arial" panose="020B0604020202020204" pitchFamily="34" charset="0"/>
                <a:cs typeface="Arial" panose="020B0604020202020204" pitchFamily="34" charset="0"/>
              </a:rPr>
              <a:t>sacred</a:t>
            </a:r>
            <a:r>
              <a:rPr lang="en-US" sz="2000" spc="-12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40" dirty="0">
                <a:latin typeface="Arial" panose="020B0604020202020204" pitchFamily="34" charset="0"/>
                <a:cs typeface="Arial" panose="020B0604020202020204" pitchFamily="34" charset="0"/>
              </a:rPr>
              <a:t>practice</a:t>
            </a:r>
            <a:r>
              <a:rPr lang="en-US" sz="2000" spc="-6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</a:t>
            </a:r>
            <a:r>
              <a:rPr lang="en-US" sz="2000" spc="-1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spc="-10" dirty="0">
                <a:latin typeface="Arial" panose="020B0604020202020204" pitchFamily="34" charset="0"/>
                <a:cs typeface="Arial" panose="020B0604020202020204" pitchFamily="34" charset="0"/>
              </a:rPr>
              <a:t>Japan.</a:t>
            </a:r>
          </a:p>
          <a:p>
            <a:pPr marL="1212850" marR="5080" lvl="2" indent="-228600">
              <a:spcBef>
                <a:spcPts val="207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Relevance: A prime example of managing High Uncertainty Avoidance(Hofstede, 2001) in a crisis context.</a:t>
            </a:r>
          </a:p>
          <a:p>
            <a:pPr marL="298450" marR="5080" indent="-228600">
              <a:spcBef>
                <a:spcPts val="2070"/>
              </a:spcBef>
              <a:buFont typeface="Arial" panose="020B0604020202020204" pitchFamily="34" charset="0"/>
              <a:buChar char="•"/>
            </a:pPr>
            <a:endParaRPr lang="en-US" sz="1700" dirty="0"/>
          </a:p>
          <a:p>
            <a:pPr marL="298450" marR="5080" indent="-228600">
              <a:spcBef>
                <a:spcPts val="2070"/>
              </a:spcBef>
              <a:buFont typeface="Arial" panose="020B0604020202020204" pitchFamily="34" charset="0"/>
              <a:buChar char="•"/>
            </a:pPr>
            <a:endParaRPr lang="en-US" sz="1700" dirty="0"/>
          </a:p>
        </p:txBody>
      </p:sp>
      <p:pic>
        <p:nvPicPr>
          <p:cNvPr id="16" name="Picture Placeholder 15">
            <a:extLst>
              <a:ext uri="{FF2B5EF4-FFF2-40B4-BE49-F238E27FC236}">
                <a16:creationId xmlns:a16="http://schemas.microsoft.com/office/drawing/2014/main" id="{C1B86F27-D303-0D5D-B5D0-677F574E3887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2722" r="21379" b="2"/>
          <a:stretch>
            <a:fillRect/>
          </a:stretch>
        </p:blipFill>
        <p:spPr>
          <a:xfrm>
            <a:off x="8053213" y="2261172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071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B865003-04F0-8680-0D26-656A9006D8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Clash: Decision Making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65E90C-E377-143D-DC61-BF15F5B6EB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           </a:t>
            </a:r>
            <a:r>
              <a:rPr lang="en-GB" b="1" dirty="0">
                <a:solidFill>
                  <a:schemeClr val="tx2">
                    <a:lumMod val="75000"/>
                    <a:lumOff val="25000"/>
                  </a:schemeClr>
                </a:solidFill>
              </a:rPr>
              <a:t>The Debate</a:t>
            </a:r>
          </a:p>
          <a:p>
            <a:endParaRPr lang="en-GB" b="1" dirty="0">
              <a:solidFill>
                <a:schemeClr val="tx2">
                  <a:lumMod val="75000"/>
                  <a:lumOff val="25000"/>
                </a:schemeClr>
              </a:solidFill>
            </a:endParaRPr>
          </a:p>
          <a:p>
            <a:pPr marL="0" indent="0">
              <a:buNone/>
            </a:pPr>
            <a:r>
              <a:rPr lang="en-GB" dirty="0"/>
              <a:t>Style: Deductive &amp; Confrontational (Meyer, 2014).</a:t>
            </a:r>
          </a:p>
          <a:p>
            <a:pPr marL="0" indent="0">
              <a:buNone/>
            </a:pPr>
            <a:r>
              <a:rPr lang="en-GB" dirty="0"/>
              <a:t> French business culture values intellectual friction. Decisions are made top-down after vigorous debate. Silence is seen as a lack of understanding or agreement. </a:t>
            </a:r>
          </a:p>
          <a:p>
            <a:pPr marL="0" indent="0">
              <a:buNone/>
            </a:pPr>
            <a:r>
              <a:rPr lang="en-GB" i="1" dirty="0"/>
              <a:t>"If you don't disagree, you aren't thinking."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B492E3A-9BF5-FB49-0ABC-4F8EC6A7D0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                  </a:t>
            </a:r>
            <a:r>
              <a:rPr lang="en-GB" b="1" dirty="0">
                <a:solidFill>
                  <a:srgbClr val="FF0000"/>
                </a:solidFill>
              </a:rPr>
              <a:t>The Consensus   </a:t>
            </a:r>
          </a:p>
          <a:p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/>
              <a:t>Style: Inductive &amp; Harmonious. Japanese culture uses the </a:t>
            </a:r>
            <a:r>
              <a:rPr lang="en-GB" dirty="0" err="1"/>
              <a:t>Ringi</a:t>
            </a:r>
            <a:r>
              <a:rPr lang="en-GB" dirty="0"/>
              <a:t> System (Samovar et al., 2017).</a:t>
            </a:r>
          </a:p>
          <a:p>
            <a:pPr marL="0" indent="0">
              <a:buNone/>
            </a:pPr>
            <a:r>
              <a:rPr lang="en-GB" dirty="0"/>
              <a:t> Proposals circulate bottom-up for stamps of approval (</a:t>
            </a:r>
            <a:r>
              <a:rPr lang="en-GB" dirty="0" err="1"/>
              <a:t>Hankos</a:t>
            </a:r>
            <a:r>
              <a:rPr lang="en-GB" dirty="0"/>
              <a:t>). The meeting is ceremonial to confirm what was already decided. </a:t>
            </a:r>
          </a:p>
          <a:p>
            <a:pPr marL="0" indent="0">
              <a:buNone/>
            </a:pPr>
            <a:r>
              <a:rPr lang="en-GB" dirty="0"/>
              <a:t>"</a:t>
            </a:r>
            <a:r>
              <a:rPr lang="en-GB" i="1" dirty="0"/>
              <a:t>The nail that sticks out gets hammered down."                                  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D2A92457-F2B4-C6D7-3D33-725B0B9AF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5858" y="1690688"/>
            <a:ext cx="869533" cy="972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F5D2ED5-8309-D22B-3C0E-2E397C84D4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0172" y="1825625"/>
            <a:ext cx="1345683" cy="90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8849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FAF601E-5251-1294-0E2C-433F6CB483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6153" y="782054"/>
            <a:ext cx="5053263" cy="5701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F16BF9-70F2-539C-C153-5334FA8D7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80469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rgbClr val="1A1A1A"/>
                </a:solidFill>
                <a:latin typeface="Times New Roman"/>
                <a:cs typeface="Times New Roman"/>
              </a:rPr>
              <a:t>High vs</a:t>
            </a:r>
            <a:r>
              <a:rPr lang="en-GB" b="1" spc="90" dirty="0">
                <a:solidFill>
                  <a:srgbClr val="1A1A1A"/>
                </a:solidFill>
                <a:latin typeface="Times New Roman"/>
                <a:cs typeface="Times New Roman"/>
              </a:rPr>
              <a:t> </a:t>
            </a:r>
            <a:r>
              <a:rPr lang="en-GB" b="1" spc="-125" dirty="0">
                <a:solidFill>
                  <a:srgbClr val="162A42"/>
                </a:solidFill>
                <a:latin typeface="Times New Roman"/>
                <a:cs typeface="Times New Roman"/>
              </a:rPr>
              <a:t>Low</a:t>
            </a:r>
            <a:r>
              <a:rPr lang="en-GB" b="1" spc="-185" dirty="0">
                <a:solidFill>
                  <a:srgbClr val="162A42"/>
                </a:solidFill>
                <a:latin typeface="Times New Roman"/>
                <a:cs typeface="Times New Roman"/>
              </a:rPr>
              <a:t> </a:t>
            </a:r>
            <a:r>
              <a:rPr lang="en-GB" b="1" spc="-10" dirty="0">
                <a:solidFill>
                  <a:srgbClr val="161616"/>
                </a:solidFill>
                <a:latin typeface="Times New Roman"/>
                <a:cs typeface="Times New Roman"/>
              </a:rPr>
              <a:t>Context</a:t>
            </a:r>
            <a:br>
              <a:rPr lang="en-GB" dirty="0">
                <a:latin typeface="Times New Roman"/>
                <a:cs typeface="Times New Roman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14112-0A0A-7501-2C12-EDA7619093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825" y="1104446"/>
            <a:ext cx="7434943" cy="5388429"/>
          </a:xfrm>
        </p:spPr>
        <p:txBody>
          <a:bodyPr>
            <a:normAutofit fontScale="92500"/>
          </a:bodyPr>
          <a:lstStyle/>
          <a:p>
            <a:r>
              <a:rPr lang="en-GB" dirty="0"/>
              <a:t>Japan (High Context): Much is communicated through silence, posture, and context ("Reading the Air"). Direct refusal is </a:t>
            </a:r>
            <a:r>
              <a:rPr lang="en-GB" dirty="0" err="1"/>
              <a:t>rude."Yes</a:t>
            </a:r>
            <a:r>
              <a:rPr lang="en-GB" dirty="0"/>
              <a:t>" often means "I hear you," not "I agree" (Hall, 1976).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France (Mid/Low Context): Communication is explicit and verbal. Ambiguity is disliked due to High Uncertainty Avoidance (Hofstede, 2001).</a:t>
            </a:r>
          </a:p>
          <a:p>
            <a:endParaRPr lang="en-GB" dirty="0"/>
          </a:p>
          <a:p>
            <a:r>
              <a:rPr lang="en-GB" dirty="0"/>
              <a:t>The Solution: Ghosn mandated English as the corporate language. This neutralized the playing field, forcing both sides to communicate more simply and explicitly (</a:t>
            </a:r>
            <a:r>
              <a:rPr lang="en-GB" dirty="0" err="1"/>
              <a:t>Cirjevskis</a:t>
            </a:r>
            <a:r>
              <a:rPr lang="en-GB" dirty="0"/>
              <a:t>, 2021).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9800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84A65A-472E-332A-7389-0628CAA10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482943" cy="1017361"/>
          </a:xfrm>
        </p:spPr>
        <p:txBody>
          <a:bodyPr/>
          <a:lstStyle/>
          <a:p>
            <a:r>
              <a:rPr lang="en-GB" dirty="0"/>
              <a:t>Critical Analysis: Applying Theory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F2EA43C-9740-0810-7E55-1CAD1643ABF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2520632"/>
              </p:ext>
            </p:extLst>
          </p:nvPr>
        </p:nvGraphicFramePr>
        <p:xfrm>
          <a:off x="478971" y="1382487"/>
          <a:ext cx="11408229" cy="53666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350679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858C1F91-3DD4-0A24-905A-D84BC39D2C0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alphaModFix amt="55000"/>
          </a:blip>
          <a:srcRect b="15730"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77D9BB-938A-11E6-7346-7B79B6A9F1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591344"/>
            <a:ext cx="3887235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dirty="0">
                <a:solidFill>
                  <a:srgbClr val="FFFFFF"/>
                </a:solidFill>
              </a:rPr>
              <a:t>Recommendations:</a:t>
            </a:r>
            <a:r>
              <a:rPr lang="en-US" sz="3600" spc="-95" dirty="0">
                <a:solidFill>
                  <a:srgbClr val="FFFFFF"/>
                </a:solidFill>
              </a:rPr>
              <a:t> </a:t>
            </a:r>
            <a:r>
              <a:rPr lang="en-US" sz="3600" dirty="0">
                <a:solidFill>
                  <a:srgbClr val="FFFFFF"/>
                </a:solidFill>
              </a:rPr>
              <a:t>For</a:t>
            </a:r>
            <a:r>
              <a:rPr lang="en-US" sz="3600" spc="5" dirty="0">
                <a:solidFill>
                  <a:srgbClr val="FFFFFF"/>
                </a:solidFill>
              </a:rPr>
              <a:t> </a:t>
            </a:r>
            <a:r>
              <a:rPr lang="en-US" sz="3600" dirty="0">
                <a:solidFill>
                  <a:srgbClr val="FFFFFF"/>
                </a:solidFill>
              </a:rPr>
              <a:t>French</a:t>
            </a:r>
            <a:r>
              <a:rPr lang="en-US" sz="3600" spc="229" dirty="0">
                <a:solidFill>
                  <a:srgbClr val="FFFFFF"/>
                </a:solidFill>
              </a:rPr>
              <a:t> </a:t>
            </a:r>
            <a:r>
              <a:rPr lang="en-US" sz="3600" dirty="0">
                <a:solidFill>
                  <a:srgbClr val="FFFFFF"/>
                </a:solidFill>
              </a:rPr>
              <a:t>Managers</a:t>
            </a:r>
            <a:r>
              <a:rPr lang="en-US" sz="3600" spc="150" dirty="0">
                <a:solidFill>
                  <a:srgbClr val="FFFFFF"/>
                </a:solidFill>
              </a:rPr>
              <a:t> </a:t>
            </a:r>
            <a:r>
              <a:rPr lang="en-US" sz="3600" spc="65" dirty="0">
                <a:solidFill>
                  <a:srgbClr val="FFFFFF"/>
                </a:solidFill>
              </a:rPr>
              <a:t>in</a:t>
            </a:r>
            <a:r>
              <a:rPr lang="en-US" sz="3600" spc="-340" dirty="0">
                <a:solidFill>
                  <a:srgbClr val="FFFFFF"/>
                </a:solidFill>
              </a:rPr>
              <a:t> </a:t>
            </a:r>
            <a:r>
              <a:rPr lang="en-US" sz="3600" spc="-10" dirty="0">
                <a:solidFill>
                  <a:srgbClr val="FFFFFF"/>
                </a:solidFill>
              </a:rPr>
              <a:t>Japan</a:t>
            </a:r>
            <a:endParaRPr lang="en-US" sz="3600" dirty="0">
              <a:solidFill>
                <a:srgbClr val="FFFFFF"/>
              </a:solidFill>
            </a:endParaRP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2B3B4A-AF2A-4CB5-E370-8AE1A6738F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Practice </a:t>
            </a:r>
            <a:r>
              <a:rPr lang="en-US" sz="3200" dirty="0" err="1">
                <a:solidFill>
                  <a:srgbClr val="FFFFFF"/>
                </a:solidFill>
              </a:rPr>
              <a:t>Nemawashi</a:t>
            </a:r>
            <a:r>
              <a:rPr lang="en-US" sz="3200" dirty="0">
                <a:solidFill>
                  <a:srgbClr val="FFFFFF"/>
                </a:solidFill>
              </a:rPr>
              <a:t>(Root Binding): Do not present a new idea in a public meeting. Discuss it informally with key stakeholders beforehand (Samovar et al., 2017).</a:t>
            </a:r>
          </a:p>
          <a:p>
            <a:r>
              <a:rPr lang="en-US" sz="3200" dirty="0">
                <a:solidFill>
                  <a:srgbClr val="FFFFFF"/>
                </a:solidFill>
              </a:rPr>
              <a:t>Respect Silence: Do not interrupt. Silence allows for thought and harmony. Direct confrontation causes "loss of face.“</a:t>
            </a:r>
          </a:p>
          <a:p>
            <a:r>
              <a:rPr lang="en-US" sz="3200" dirty="0">
                <a:solidFill>
                  <a:srgbClr val="FFFFFF"/>
                </a:solidFill>
              </a:rPr>
              <a:t>Respect Hierarchy: Acknowledge seniority. Do not bypass the chain of command, even for efficiency.</a:t>
            </a:r>
          </a:p>
        </p:txBody>
      </p:sp>
    </p:spTree>
    <p:extLst>
      <p:ext uri="{BB962C8B-B14F-4D97-AF65-F5344CB8AC3E}">
        <p14:creationId xmlns:p14="http://schemas.microsoft.com/office/powerpoint/2010/main" val="15841483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F90786E-B72D-4C32-BDCE-A170B0078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E46F2E7-848F-4A6C-A098-4764FDEA7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8F175D-FEAA-09E6-0F68-694DD3AC7D1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12791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51EFAD32-2756-F625-A523-B2E6E67B5D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71570"/>
            <a:ext cx="3335216" cy="4072044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Recommendations:</a:t>
            </a:r>
            <a:r>
              <a:rPr lang="en-GB" spc="-155" dirty="0">
                <a:solidFill>
                  <a:srgbClr val="FFFFFF"/>
                </a:solidFill>
              </a:rPr>
              <a:t> </a:t>
            </a:r>
            <a:r>
              <a:rPr lang="en-GB" spc="-60" dirty="0">
                <a:solidFill>
                  <a:srgbClr val="FFFFFF"/>
                </a:solidFill>
              </a:rPr>
              <a:t>For</a:t>
            </a:r>
            <a:r>
              <a:rPr lang="en-GB" spc="-355" dirty="0">
                <a:solidFill>
                  <a:srgbClr val="FFFFFF"/>
                </a:solidFill>
              </a:rPr>
              <a:t> </a:t>
            </a:r>
            <a:r>
              <a:rPr lang="en-GB" dirty="0">
                <a:solidFill>
                  <a:srgbClr val="FFFFFF"/>
                </a:solidFill>
              </a:rPr>
              <a:t>Japanese</a:t>
            </a:r>
            <a:r>
              <a:rPr lang="en-GB" spc="275" dirty="0">
                <a:solidFill>
                  <a:srgbClr val="FFFFFF"/>
                </a:solidFill>
              </a:rPr>
              <a:t> </a:t>
            </a:r>
            <a:r>
              <a:rPr lang="en-GB" dirty="0">
                <a:solidFill>
                  <a:srgbClr val="FFFFFF"/>
                </a:solidFill>
              </a:rPr>
              <a:t>Managers</a:t>
            </a:r>
            <a:r>
              <a:rPr lang="en-GB" spc="95" dirty="0">
                <a:solidFill>
                  <a:srgbClr val="FFFFFF"/>
                </a:solidFill>
              </a:rPr>
              <a:t> </a:t>
            </a:r>
            <a:r>
              <a:rPr lang="en-GB" spc="65" dirty="0">
                <a:solidFill>
                  <a:srgbClr val="FFFFFF"/>
                </a:solidFill>
              </a:rPr>
              <a:t>in</a:t>
            </a:r>
            <a:r>
              <a:rPr lang="en-GB" spc="-45" dirty="0">
                <a:solidFill>
                  <a:srgbClr val="FFFFFF"/>
                </a:solidFill>
              </a:rPr>
              <a:t> </a:t>
            </a:r>
            <a:r>
              <a:rPr lang="en-GB" spc="-10" dirty="0">
                <a:solidFill>
                  <a:srgbClr val="FFFFFF"/>
                </a:solidFill>
              </a:rPr>
              <a:t>France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F47CB69-D950-19D1-1290-B928EFFE3A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0986" y="1101969"/>
            <a:ext cx="6995862" cy="5251939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Expect Debate: Disagreement is not personal; it is a sign of interest (Meyer, 2014). Be prepared to defend your logic with verbal arguments.</a:t>
            </a:r>
          </a:p>
          <a:p>
            <a:r>
              <a:rPr lang="en-GB" sz="3200" dirty="0">
                <a:solidFill>
                  <a:srgbClr val="FFFFFF"/>
                </a:solidFill>
              </a:rPr>
              <a:t>Be Explicit: Do not rely on context. State "No" clearly if a deadline cannot be met (Hall, 1976).</a:t>
            </a:r>
          </a:p>
          <a:p>
            <a:r>
              <a:rPr lang="en-GB" sz="3200" dirty="0">
                <a:solidFill>
                  <a:srgbClr val="FFFFFF"/>
                </a:solidFill>
              </a:rPr>
              <a:t>Individual Initiative: You may be expected to make decisions without 100% group consensus. Individual accountability is higher.</a:t>
            </a:r>
          </a:p>
        </p:txBody>
      </p:sp>
    </p:spTree>
    <p:extLst>
      <p:ext uri="{BB962C8B-B14F-4D97-AF65-F5344CB8AC3E}">
        <p14:creationId xmlns:p14="http://schemas.microsoft.com/office/powerpoint/2010/main" val="26370025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Yellow question mark">
            <a:extLst>
              <a:ext uri="{FF2B5EF4-FFF2-40B4-BE49-F238E27FC236}">
                <a16:creationId xmlns:a16="http://schemas.microsoft.com/office/drawing/2014/main" id="{247B8446-6DDB-FFC1-A478-E13984CF79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6250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651A397-35F7-81A3-03B0-06038BD14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>
                <a:solidFill>
                  <a:srgbClr val="FFFFFF"/>
                </a:solidFill>
              </a:rPr>
              <a:t>Any questions </a:t>
            </a:r>
            <a:br>
              <a:rPr lang="en-US" sz="5200">
                <a:solidFill>
                  <a:srgbClr val="FFFFFF"/>
                </a:solidFill>
              </a:rPr>
            </a:br>
            <a:endParaRPr lang="en-US" sz="52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249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80E0D1-81D1-098D-11B4-752B2DE6CE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D8D4C-93FA-ED6B-F5A5-6D13BC792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lvl="0"/>
            <a:r>
              <a:rPr lang="en-GB" dirty="0" err="1"/>
              <a:t>Čirjevskis</a:t>
            </a:r>
            <a:r>
              <a:rPr lang="en-GB" dirty="0"/>
              <a:t>, A. (2021) ‘Exploring critical success factors of competence-based synergy in strategic alliances: The Renault-Nissan-Mitsubishi strategic alliance’, </a:t>
            </a:r>
            <a:r>
              <a:rPr lang="en-GB" i="1" dirty="0"/>
              <a:t>Journal of risk and financial management</a:t>
            </a:r>
            <a:r>
              <a:rPr lang="en-GB" dirty="0"/>
              <a:t>, 14(8), pp. 1–22. Available at: https://doi.org/10.3390/jrfm14080385.</a:t>
            </a:r>
          </a:p>
          <a:p>
            <a:pPr lvl="0"/>
            <a:r>
              <a:rPr lang="en-GB" dirty="0"/>
              <a:t>Hall, E.T. (1976) </a:t>
            </a:r>
            <a:r>
              <a:rPr lang="en-GB" i="1" dirty="0"/>
              <a:t>Beyond Culture. </a:t>
            </a:r>
            <a:r>
              <a:rPr lang="en-GB" dirty="0"/>
              <a:t>New York: Doubleday.</a:t>
            </a:r>
          </a:p>
          <a:p>
            <a:pPr lvl="0"/>
            <a:r>
              <a:rPr lang="en-GB" dirty="0"/>
              <a:t> </a:t>
            </a:r>
            <a:r>
              <a:rPr lang="en-GB" dirty="0" err="1"/>
              <a:t>Jandt,F.E</a:t>
            </a:r>
            <a:r>
              <a:rPr lang="en-GB" dirty="0"/>
              <a:t>.(2017)‘An Introduction to Intercultural / Intercultural Communication: A </a:t>
            </a:r>
            <a:r>
              <a:rPr lang="en-GB" dirty="0" err="1"/>
              <a:t>Golbal</a:t>
            </a:r>
            <a:r>
              <a:rPr lang="en-GB" dirty="0"/>
              <a:t> Reader’ (2005) </a:t>
            </a:r>
            <a:r>
              <a:rPr lang="en-GB" i="1" dirty="0"/>
              <a:t>European journal of communication (London)</a:t>
            </a:r>
            <a:r>
              <a:rPr lang="en-GB" dirty="0"/>
              <a:t>. London: Sage Publications Ltd, p. 426.</a:t>
            </a:r>
          </a:p>
          <a:p>
            <a:pPr lvl="0"/>
            <a:r>
              <a:rPr lang="en-GB" dirty="0"/>
              <a:t>Meyer, E. (2021) ‘The Culture Map: Breaking Through the Invisible Boundaries of Global Business’, </a:t>
            </a:r>
            <a:r>
              <a:rPr lang="en-GB" i="1" dirty="0"/>
              <a:t>Interior design</a:t>
            </a:r>
            <a:r>
              <a:rPr lang="en-GB" dirty="0"/>
              <a:t>. Boca Raton: Sandow Media, p. 222.</a:t>
            </a:r>
          </a:p>
          <a:p>
            <a:pPr lvl="0"/>
            <a:r>
              <a:rPr lang="en-GB" dirty="0"/>
              <a:t>Samovar, L.A. </a:t>
            </a:r>
            <a:r>
              <a:rPr lang="en-GB" i="1" dirty="0"/>
              <a:t>et al.</a:t>
            </a:r>
            <a:r>
              <a:rPr lang="en-GB" dirty="0"/>
              <a:t> (2013) </a:t>
            </a:r>
            <a:r>
              <a:rPr lang="en-GB" i="1" dirty="0"/>
              <a:t>Communication between cultures</a:t>
            </a:r>
            <a:r>
              <a:rPr lang="en-GB" dirty="0"/>
              <a:t>. 8th ed., International ed. Boston, Mass: Cengage Learning.</a:t>
            </a:r>
          </a:p>
          <a:p>
            <a:pPr lvl="0"/>
            <a:r>
              <a:rPr lang="en-US" dirty="0"/>
              <a:t>Theculturefactor.com. (2020). </a:t>
            </a:r>
            <a:r>
              <a:rPr lang="en-US" i="1" dirty="0"/>
              <a:t>Country comparison tool</a:t>
            </a:r>
            <a:r>
              <a:rPr lang="en-US" dirty="0"/>
              <a:t>. [online] Available at: https://www.theculturefactor.com/country-comparison-tool?countries=france%2Cjapan [Accessed 12 Nov. 2025].</a:t>
            </a:r>
            <a:endParaRPr lang="en-GB" dirty="0"/>
          </a:p>
          <a:p>
            <a:endParaRPr lang="en-GB" sz="4000" dirty="0"/>
          </a:p>
          <a:p>
            <a:endParaRPr lang="en-US" altLang="en-US" sz="4000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3669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</TotalTime>
  <Words>1161</Words>
  <Application>Microsoft Office PowerPoint</Application>
  <PresentationFormat>Widescreen</PresentationFormat>
  <Paragraphs>77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Times New Roman</vt:lpstr>
      <vt:lpstr>Wingdings</vt:lpstr>
      <vt:lpstr>Office Theme</vt:lpstr>
      <vt:lpstr>International Business Communications </vt:lpstr>
      <vt:lpstr>Introduction &amp; Scope </vt:lpstr>
      <vt:lpstr>Hofstede's Cultural Dimensions (France vs. Japan) </vt:lpstr>
      <vt:lpstr>Key Cultural Divergence  </vt:lpstr>
      <vt:lpstr>Intercultural Barriers </vt:lpstr>
      <vt:lpstr>Case Study Context: 1999 Renault &amp; Nissan </vt:lpstr>
      <vt:lpstr>Communication Clash: Decision Making</vt:lpstr>
      <vt:lpstr>High vs Low Context </vt:lpstr>
      <vt:lpstr>Critical Analysis: Applying Theory</vt:lpstr>
      <vt:lpstr>Recommendations: For French Managers in Japan</vt:lpstr>
      <vt:lpstr>Recommendations: For Japanese Managers in France</vt:lpstr>
      <vt:lpstr>Any questions 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cecile abuzour</dc:creator>
  <cp:lastModifiedBy>cecile abuzour</cp:lastModifiedBy>
  <cp:revision>2</cp:revision>
  <dcterms:created xsi:type="dcterms:W3CDTF">2025-11-20T23:56:12Z</dcterms:created>
  <dcterms:modified xsi:type="dcterms:W3CDTF">2025-11-21T03:58:33Z</dcterms:modified>
</cp:coreProperties>
</file>