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80E82-9F23-4A77-954B-494421AC5D24}"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bg-BG"/>
        </a:p>
      </dgm:t>
    </dgm:pt>
    <dgm:pt modelId="{D57A5AC2-FBCE-4D50-8A91-EA62F2767A09}">
      <dgm:prSet phldrT="[Текст]" custT="1"/>
      <dgm:spPr/>
      <dgm:t>
        <a:bodyPr/>
        <a:lstStyle/>
        <a:p>
          <a:r>
            <a:rPr lang="en-GB" sz="2000" dirty="0"/>
            <a:t>Job Analysis</a:t>
          </a:r>
          <a:endParaRPr lang="bg-BG" sz="2000" dirty="0"/>
        </a:p>
      </dgm:t>
    </dgm:pt>
    <dgm:pt modelId="{B00B0D1D-0002-42D0-AD88-645E12220E12}" type="parTrans" cxnId="{97C77B66-83B6-4D0B-B593-40087C38A689}">
      <dgm:prSet/>
      <dgm:spPr/>
      <dgm:t>
        <a:bodyPr/>
        <a:lstStyle/>
        <a:p>
          <a:endParaRPr lang="bg-BG"/>
        </a:p>
      </dgm:t>
    </dgm:pt>
    <dgm:pt modelId="{381F348C-6D43-442E-A726-080D2E8ADBFF}" type="sibTrans" cxnId="{97C77B66-83B6-4D0B-B593-40087C38A689}">
      <dgm:prSet/>
      <dgm:spPr/>
      <dgm:t>
        <a:bodyPr/>
        <a:lstStyle/>
        <a:p>
          <a:endParaRPr lang="bg-BG"/>
        </a:p>
      </dgm:t>
    </dgm:pt>
    <dgm:pt modelId="{7DA77C91-37FD-464A-BB48-D2BDB13B0257}">
      <dgm:prSet custT="1"/>
      <dgm:spPr/>
      <dgm:t>
        <a:bodyPr/>
        <a:lstStyle/>
        <a:p>
          <a:r>
            <a:rPr lang="en-GB" sz="2000" dirty="0"/>
            <a:t>Job Description &amp; Person </a:t>
          </a:r>
          <a:r>
            <a:rPr lang="en-GB" sz="2000" dirty="0" err="1"/>
            <a:t>Spesiication</a:t>
          </a:r>
          <a:endParaRPr lang="en-GB" sz="2000" dirty="0"/>
        </a:p>
      </dgm:t>
    </dgm:pt>
    <dgm:pt modelId="{7AB1A328-75EB-4607-A08C-D34A41AB0E91}" type="parTrans" cxnId="{23F8EAE1-CCB0-4F03-A04C-74D42E8C9F72}">
      <dgm:prSet/>
      <dgm:spPr/>
      <dgm:t>
        <a:bodyPr/>
        <a:lstStyle/>
        <a:p>
          <a:endParaRPr lang="en-GB"/>
        </a:p>
      </dgm:t>
    </dgm:pt>
    <dgm:pt modelId="{775EF975-D715-410D-94EF-559ADA71C3C5}" type="sibTrans" cxnId="{23F8EAE1-CCB0-4F03-A04C-74D42E8C9F72}">
      <dgm:prSet/>
      <dgm:spPr/>
      <dgm:t>
        <a:bodyPr/>
        <a:lstStyle/>
        <a:p>
          <a:endParaRPr lang="en-GB"/>
        </a:p>
      </dgm:t>
    </dgm:pt>
    <dgm:pt modelId="{E9B2AB1F-7196-49A7-86AE-21371279AE01}">
      <dgm:prSet custT="1"/>
      <dgm:spPr/>
      <dgm:t>
        <a:bodyPr/>
        <a:lstStyle/>
        <a:p>
          <a:r>
            <a:rPr lang="en-GB" sz="2000" dirty="0"/>
            <a:t>Identifying duties, skills and responsibilities</a:t>
          </a:r>
        </a:p>
      </dgm:t>
    </dgm:pt>
    <dgm:pt modelId="{1D9CB0D0-1621-4CE7-A457-B0F14D66C0CD}" type="parTrans" cxnId="{0B70B10B-A00C-4B6D-AEF4-FDE5005BB1CF}">
      <dgm:prSet/>
      <dgm:spPr/>
      <dgm:t>
        <a:bodyPr/>
        <a:lstStyle/>
        <a:p>
          <a:endParaRPr lang="en-GB"/>
        </a:p>
      </dgm:t>
    </dgm:pt>
    <dgm:pt modelId="{A87D6981-FBA5-4767-B33F-5E48AD33D519}" type="sibTrans" cxnId="{0B70B10B-A00C-4B6D-AEF4-FDE5005BB1CF}">
      <dgm:prSet/>
      <dgm:spPr/>
      <dgm:t>
        <a:bodyPr/>
        <a:lstStyle/>
        <a:p>
          <a:endParaRPr lang="en-GB"/>
        </a:p>
      </dgm:t>
    </dgm:pt>
    <dgm:pt modelId="{BC67AD2C-B6A6-4992-9360-905D68476886}">
      <dgm:prSet custT="1"/>
      <dgm:spPr/>
      <dgm:t>
        <a:bodyPr/>
        <a:lstStyle/>
        <a:p>
          <a:r>
            <a:rPr lang="en-GB" sz="2000" dirty="0"/>
            <a:t>Required qualification, skills and experience</a:t>
          </a:r>
        </a:p>
      </dgm:t>
    </dgm:pt>
    <dgm:pt modelId="{4EB5A782-EB5D-4529-916B-6732A724F5F4}" type="parTrans" cxnId="{6AB22394-7DCB-49D4-A7D9-E15715888A4B}">
      <dgm:prSet/>
      <dgm:spPr/>
    </dgm:pt>
    <dgm:pt modelId="{67F59CEA-3F9A-4B3B-B4E3-5B92B0F3C593}" type="sibTrans" cxnId="{6AB22394-7DCB-49D4-A7D9-E15715888A4B}">
      <dgm:prSet/>
      <dgm:spPr/>
    </dgm:pt>
    <dgm:pt modelId="{C2E3CDF8-5D8C-40B4-AF73-FA4C79E0705F}" type="pres">
      <dgm:prSet presAssocID="{F5380E82-9F23-4A77-954B-494421AC5D24}" presName="linearFlow" presStyleCnt="0">
        <dgm:presLayoutVars>
          <dgm:dir/>
          <dgm:animLvl val="lvl"/>
          <dgm:resizeHandles val="exact"/>
        </dgm:presLayoutVars>
      </dgm:prSet>
      <dgm:spPr/>
    </dgm:pt>
    <dgm:pt modelId="{AB4ED808-3464-456D-A700-DEAE70A00363}" type="pres">
      <dgm:prSet presAssocID="{D57A5AC2-FBCE-4D50-8A91-EA62F2767A09}" presName="composite" presStyleCnt="0"/>
      <dgm:spPr/>
    </dgm:pt>
    <dgm:pt modelId="{FA0DD709-3BA8-49AE-8870-E8EF38993C69}" type="pres">
      <dgm:prSet presAssocID="{D57A5AC2-FBCE-4D50-8A91-EA62F2767A09}" presName="parTx" presStyleLbl="node1" presStyleIdx="0" presStyleCnt="2">
        <dgm:presLayoutVars>
          <dgm:chMax val="0"/>
          <dgm:chPref val="0"/>
          <dgm:bulletEnabled val="1"/>
        </dgm:presLayoutVars>
      </dgm:prSet>
      <dgm:spPr/>
    </dgm:pt>
    <dgm:pt modelId="{42DBAEDF-D871-41FD-B308-26C5D4D3132D}" type="pres">
      <dgm:prSet presAssocID="{D57A5AC2-FBCE-4D50-8A91-EA62F2767A09}" presName="parSh" presStyleLbl="node1" presStyleIdx="0" presStyleCnt="2"/>
      <dgm:spPr/>
    </dgm:pt>
    <dgm:pt modelId="{37149652-9696-46D3-BA5C-B9A635207A22}" type="pres">
      <dgm:prSet presAssocID="{D57A5AC2-FBCE-4D50-8A91-EA62F2767A09}" presName="desTx" presStyleLbl="fgAcc1" presStyleIdx="0" presStyleCnt="2" custLinFactNeighborX="-1163" custLinFactNeighborY="-6239">
        <dgm:presLayoutVars>
          <dgm:bulletEnabled val="1"/>
        </dgm:presLayoutVars>
      </dgm:prSet>
      <dgm:spPr/>
    </dgm:pt>
    <dgm:pt modelId="{2A797CD8-E690-43B5-B89A-7F59C92A5993}" type="pres">
      <dgm:prSet presAssocID="{381F348C-6D43-442E-A726-080D2E8ADBFF}" presName="sibTrans" presStyleLbl="sibTrans2D1" presStyleIdx="0" presStyleCnt="1"/>
      <dgm:spPr/>
    </dgm:pt>
    <dgm:pt modelId="{958942B9-47ED-43F7-B39C-965D1B6C01D8}" type="pres">
      <dgm:prSet presAssocID="{381F348C-6D43-442E-A726-080D2E8ADBFF}" presName="connTx" presStyleLbl="sibTrans2D1" presStyleIdx="0" presStyleCnt="1"/>
      <dgm:spPr/>
    </dgm:pt>
    <dgm:pt modelId="{E08CC063-7CA2-41F0-BC01-CD4FF3C6F0D6}" type="pres">
      <dgm:prSet presAssocID="{7DA77C91-37FD-464A-BB48-D2BDB13B0257}" presName="composite" presStyleCnt="0"/>
      <dgm:spPr/>
    </dgm:pt>
    <dgm:pt modelId="{CCA91BEF-1D38-46CA-BAAC-3DB5D6C4FFF8}" type="pres">
      <dgm:prSet presAssocID="{7DA77C91-37FD-464A-BB48-D2BDB13B0257}" presName="parTx" presStyleLbl="node1" presStyleIdx="0" presStyleCnt="2">
        <dgm:presLayoutVars>
          <dgm:chMax val="0"/>
          <dgm:chPref val="0"/>
          <dgm:bulletEnabled val="1"/>
        </dgm:presLayoutVars>
      </dgm:prSet>
      <dgm:spPr/>
    </dgm:pt>
    <dgm:pt modelId="{6D91E2F7-9F70-4812-A571-29BE09CEBF18}" type="pres">
      <dgm:prSet presAssocID="{7DA77C91-37FD-464A-BB48-D2BDB13B0257}" presName="parSh" presStyleLbl="node1" presStyleIdx="1" presStyleCnt="2"/>
      <dgm:spPr/>
    </dgm:pt>
    <dgm:pt modelId="{95E9314F-F575-453C-A1C6-1F7ED68FBF51}" type="pres">
      <dgm:prSet presAssocID="{7DA77C91-37FD-464A-BB48-D2BDB13B0257}" presName="desTx" presStyleLbl="fgAcc1" presStyleIdx="1" presStyleCnt="2">
        <dgm:presLayoutVars>
          <dgm:bulletEnabled val="1"/>
        </dgm:presLayoutVars>
      </dgm:prSet>
      <dgm:spPr/>
    </dgm:pt>
  </dgm:ptLst>
  <dgm:cxnLst>
    <dgm:cxn modelId="{63E58C03-4700-41CF-9512-4F490B5F784D}" type="presOf" srcId="{D57A5AC2-FBCE-4D50-8A91-EA62F2767A09}" destId="{42DBAEDF-D871-41FD-B308-26C5D4D3132D}" srcOrd="1" destOrd="0" presId="urn:microsoft.com/office/officeart/2005/8/layout/process3"/>
    <dgm:cxn modelId="{0B70B10B-A00C-4B6D-AEF4-FDE5005BB1CF}" srcId="{D57A5AC2-FBCE-4D50-8A91-EA62F2767A09}" destId="{E9B2AB1F-7196-49A7-86AE-21371279AE01}" srcOrd="0" destOrd="0" parTransId="{1D9CB0D0-1621-4CE7-A457-B0F14D66C0CD}" sibTransId="{A87D6981-FBA5-4767-B33F-5E48AD33D519}"/>
    <dgm:cxn modelId="{44A02E28-1F2A-4FB6-8F35-B2F1244A6F8B}" type="presOf" srcId="{BC67AD2C-B6A6-4992-9360-905D68476886}" destId="{95E9314F-F575-453C-A1C6-1F7ED68FBF51}" srcOrd="0" destOrd="0" presId="urn:microsoft.com/office/officeart/2005/8/layout/process3"/>
    <dgm:cxn modelId="{55847434-F29F-4D63-A517-81580FFD6CA2}" type="presOf" srcId="{381F348C-6D43-442E-A726-080D2E8ADBFF}" destId="{2A797CD8-E690-43B5-B89A-7F59C92A5993}" srcOrd="0" destOrd="0" presId="urn:microsoft.com/office/officeart/2005/8/layout/process3"/>
    <dgm:cxn modelId="{97C77B66-83B6-4D0B-B593-40087C38A689}" srcId="{F5380E82-9F23-4A77-954B-494421AC5D24}" destId="{D57A5AC2-FBCE-4D50-8A91-EA62F2767A09}" srcOrd="0" destOrd="0" parTransId="{B00B0D1D-0002-42D0-AD88-645E12220E12}" sibTransId="{381F348C-6D43-442E-A726-080D2E8ADBFF}"/>
    <dgm:cxn modelId="{00BD2190-F2E0-4678-B9B9-0DCA2B1E444F}" type="presOf" srcId="{E9B2AB1F-7196-49A7-86AE-21371279AE01}" destId="{37149652-9696-46D3-BA5C-B9A635207A22}" srcOrd="0" destOrd="0" presId="urn:microsoft.com/office/officeart/2005/8/layout/process3"/>
    <dgm:cxn modelId="{6AB22394-7DCB-49D4-A7D9-E15715888A4B}" srcId="{7DA77C91-37FD-464A-BB48-D2BDB13B0257}" destId="{BC67AD2C-B6A6-4992-9360-905D68476886}" srcOrd="0" destOrd="0" parTransId="{4EB5A782-EB5D-4529-916B-6732A724F5F4}" sibTransId="{67F59CEA-3F9A-4B3B-B4E3-5B92B0F3C593}"/>
    <dgm:cxn modelId="{770B80AF-C6A9-4E55-9702-CCE21DF6910B}" type="presOf" srcId="{F5380E82-9F23-4A77-954B-494421AC5D24}" destId="{C2E3CDF8-5D8C-40B4-AF73-FA4C79E0705F}" srcOrd="0" destOrd="0" presId="urn:microsoft.com/office/officeart/2005/8/layout/process3"/>
    <dgm:cxn modelId="{CCB7AEB4-1392-4B59-95FA-ADF3A924F6E1}" type="presOf" srcId="{D57A5AC2-FBCE-4D50-8A91-EA62F2767A09}" destId="{FA0DD709-3BA8-49AE-8870-E8EF38993C69}" srcOrd="0" destOrd="0" presId="urn:microsoft.com/office/officeart/2005/8/layout/process3"/>
    <dgm:cxn modelId="{1210A6C3-E2CA-4CF8-84AF-7A5103CCFBB2}" type="presOf" srcId="{381F348C-6D43-442E-A726-080D2E8ADBFF}" destId="{958942B9-47ED-43F7-B39C-965D1B6C01D8}" srcOrd="1" destOrd="0" presId="urn:microsoft.com/office/officeart/2005/8/layout/process3"/>
    <dgm:cxn modelId="{23F8EAE1-CCB0-4F03-A04C-74D42E8C9F72}" srcId="{F5380E82-9F23-4A77-954B-494421AC5D24}" destId="{7DA77C91-37FD-464A-BB48-D2BDB13B0257}" srcOrd="1" destOrd="0" parTransId="{7AB1A328-75EB-4607-A08C-D34A41AB0E91}" sibTransId="{775EF975-D715-410D-94EF-559ADA71C3C5}"/>
    <dgm:cxn modelId="{84275FFC-8DBE-49FF-B2E2-B836D957AD7A}" type="presOf" srcId="{7DA77C91-37FD-464A-BB48-D2BDB13B0257}" destId="{CCA91BEF-1D38-46CA-BAAC-3DB5D6C4FFF8}" srcOrd="0" destOrd="0" presId="urn:microsoft.com/office/officeart/2005/8/layout/process3"/>
    <dgm:cxn modelId="{9127F5FE-6631-4101-96F9-50DC5E1B76F1}" type="presOf" srcId="{7DA77C91-37FD-464A-BB48-D2BDB13B0257}" destId="{6D91E2F7-9F70-4812-A571-29BE09CEBF18}" srcOrd="1" destOrd="0" presId="urn:microsoft.com/office/officeart/2005/8/layout/process3"/>
    <dgm:cxn modelId="{13E81ED8-0B99-49F5-ADA0-7597A0FD9057}" type="presParOf" srcId="{C2E3CDF8-5D8C-40B4-AF73-FA4C79E0705F}" destId="{AB4ED808-3464-456D-A700-DEAE70A00363}" srcOrd="0" destOrd="0" presId="urn:microsoft.com/office/officeart/2005/8/layout/process3"/>
    <dgm:cxn modelId="{F0487D71-A5E2-4AB8-BD9F-BD67624BEFA7}" type="presParOf" srcId="{AB4ED808-3464-456D-A700-DEAE70A00363}" destId="{FA0DD709-3BA8-49AE-8870-E8EF38993C69}" srcOrd="0" destOrd="0" presId="urn:microsoft.com/office/officeart/2005/8/layout/process3"/>
    <dgm:cxn modelId="{72245431-41A5-4CF9-9A66-449C93E2CAD5}" type="presParOf" srcId="{AB4ED808-3464-456D-A700-DEAE70A00363}" destId="{42DBAEDF-D871-41FD-B308-26C5D4D3132D}" srcOrd="1" destOrd="0" presId="urn:microsoft.com/office/officeart/2005/8/layout/process3"/>
    <dgm:cxn modelId="{30F59861-4DB6-4C56-9BC0-7C7AB8FA846F}" type="presParOf" srcId="{AB4ED808-3464-456D-A700-DEAE70A00363}" destId="{37149652-9696-46D3-BA5C-B9A635207A22}" srcOrd="2" destOrd="0" presId="urn:microsoft.com/office/officeart/2005/8/layout/process3"/>
    <dgm:cxn modelId="{848604D0-7FB1-4B77-870D-2BCE25C76103}" type="presParOf" srcId="{C2E3CDF8-5D8C-40B4-AF73-FA4C79E0705F}" destId="{2A797CD8-E690-43B5-B89A-7F59C92A5993}" srcOrd="1" destOrd="0" presId="urn:microsoft.com/office/officeart/2005/8/layout/process3"/>
    <dgm:cxn modelId="{3A84491C-94B3-4125-A2BE-7FA3F23C15B4}" type="presParOf" srcId="{2A797CD8-E690-43B5-B89A-7F59C92A5993}" destId="{958942B9-47ED-43F7-B39C-965D1B6C01D8}" srcOrd="0" destOrd="0" presId="urn:microsoft.com/office/officeart/2005/8/layout/process3"/>
    <dgm:cxn modelId="{D6959E1C-21D6-4CD4-A97F-F8B425A95272}" type="presParOf" srcId="{C2E3CDF8-5D8C-40B4-AF73-FA4C79E0705F}" destId="{E08CC063-7CA2-41F0-BC01-CD4FF3C6F0D6}" srcOrd="2" destOrd="0" presId="urn:microsoft.com/office/officeart/2005/8/layout/process3"/>
    <dgm:cxn modelId="{21492326-9075-4720-B302-246075B96CEB}" type="presParOf" srcId="{E08CC063-7CA2-41F0-BC01-CD4FF3C6F0D6}" destId="{CCA91BEF-1D38-46CA-BAAC-3DB5D6C4FFF8}" srcOrd="0" destOrd="0" presId="urn:microsoft.com/office/officeart/2005/8/layout/process3"/>
    <dgm:cxn modelId="{959EBFE1-B6FE-4F4F-B4D9-7E4D8509087D}" type="presParOf" srcId="{E08CC063-7CA2-41F0-BC01-CD4FF3C6F0D6}" destId="{6D91E2F7-9F70-4812-A571-29BE09CEBF18}" srcOrd="1" destOrd="0" presId="urn:microsoft.com/office/officeart/2005/8/layout/process3"/>
    <dgm:cxn modelId="{D483446F-7BB9-45F0-9761-A2A2D1AE17A1}" type="presParOf" srcId="{E08CC063-7CA2-41F0-BC01-CD4FF3C6F0D6}" destId="{95E9314F-F575-453C-A1C6-1F7ED68FBF51}"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BAEDF-D871-41FD-B308-26C5D4D3132D}">
      <dsp:nvSpPr>
        <dsp:cNvPr id="0" name=""/>
        <dsp:cNvSpPr/>
      </dsp:nvSpPr>
      <dsp:spPr>
        <a:xfrm>
          <a:off x="3559" y="21503"/>
          <a:ext cx="3055584" cy="1166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kern="1200" dirty="0"/>
            <a:t>Job Analysis</a:t>
          </a:r>
          <a:endParaRPr lang="bg-BG" sz="2000" kern="1200" dirty="0"/>
        </a:p>
      </dsp:txBody>
      <dsp:txXfrm>
        <a:off x="3559" y="21503"/>
        <a:ext cx="3055584" cy="777600"/>
      </dsp:txXfrm>
    </dsp:sp>
    <dsp:sp modelId="{37149652-9696-46D3-BA5C-B9A635207A22}">
      <dsp:nvSpPr>
        <dsp:cNvPr id="0" name=""/>
        <dsp:cNvSpPr/>
      </dsp:nvSpPr>
      <dsp:spPr>
        <a:xfrm>
          <a:off x="593865" y="702075"/>
          <a:ext cx="3055584" cy="15552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Identifying duties, skills and responsibilities</a:t>
          </a:r>
        </a:p>
      </dsp:txBody>
      <dsp:txXfrm>
        <a:off x="639415" y="747625"/>
        <a:ext cx="2964484" cy="1464100"/>
      </dsp:txXfrm>
    </dsp:sp>
    <dsp:sp modelId="{2A797CD8-E690-43B5-B89A-7F59C92A5993}">
      <dsp:nvSpPr>
        <dsp:cNvPr id="0" name=""/>
        <dsp:cNvSpPr/>
      </dsp:nvSpPr>
      <dsp:spPr>
        <a:xfrm>
          <a:off x="3522359" y="29927"/>
          <a:ext cx="982016" cy="760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bg-BG" sz="2200" kern="1200"/>
        </a:p>
      </dsp:txBody>
      <dsp:txXfrm>
        <a:off x="3522359" y="182077"/>
        <a:ext cx="753790" cy="456452"/>
      </dsp:txXfrm>
    </dsp:sp>
    <dsp:sp modelId="{6D91E2F7-9F70-4812-A571-29BE09CEBF18}">
      <dsp:nvSpPr>
        <dsp:cNvPr id="0" name=""/>
        <dsp:cNvSpPr/>
      </dsp:nvSpPr>
      <dsp:spPr>
        <a:xfrm>
          <a:off x="4912005" y="21503"/>
          <a:ext cx="3055584" cy="11664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kern="1200" dirty="0"/>
            <a:t>Job Description &amp; Person </a:t>
          </a:r>
          <a:r>
            <a:rPr lang="en-GB" sz="2000" kern="1200" dirty="0" err="1"/>
            <a:t>Spesiication</a:t>
          </a:r>
          <a:endParaRPr lang="en-GB" sz="2000" kern="1200" dirty="0"/>
        </a:p>
      </dsp:txBody>
      <dsp:txXfrm>
        <a:off x="4912005" y="21503"/>
        <a:ext cx="3055584" cy="777600"/>
      </dsp:txXfrm>
    </dsp:sp>
    <dsp:sp modelId="{95E9314F-F575-453C-A1C6-1F7ED68FBF51}">
      <dsp:nvSpPr>
        <dsp:cNvPr id="0" name=""/>
        <dsp:cNvSpPr/>
      </dsp:nvSpPr>
      <dsp:spPr>
        <a:xfrm>
          <a:off x="5537848" y="799103"/>
          <a:ext cx="3055584" cy="15552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Required qualification, skills and experience</a:t>
          </a:r>
        </a:p>
      </dsp:txBody>
      <dsp:txXfrm>
        <a:off x="5583398" y="844653"/>
        <a:ext cx="2964484" cy="14641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4889BD-7933-4D27-8572-B3FCF25A7EE0}"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DA587-13A3-4908-BEC6-A5D70C38B98D}" type="slidenum">
              <a:rPr lang="en-GB" smtClean="0"/>
              <a:t>‹#›</a:t>
            </a:fld>
            <a:endParaRPr lang="en-GB"/>
          </a:p>
        </p:txBody>
      </p:sp>
    </p:spTree>
    <p:extLst>
      <p:ext uri="{BB962C8B-B14F-4D97-AF65-F5344CB8AC3E}">
        <p14:creationId xmlns:p14="http://schemas.microsoft.com/office/powerpoint/2010/main" val="3220560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bg-BG"/>
              <a:t>Редакт. стил загл. образец</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12692B8A-5E31-4D07-97B7-2031B03A4F7D}" type="slidenum">
              <a:rPr lang="en-GB" smtClean="0"/>
              <a:t>‹#›</a:t>
            </a:fld>
            <a:endParaRPr lang="en-GB"/>
          </a:p>
        </p:txBody>
      </p:sp>
    </p:spTree>
    <p:extLst>
      <p:ext uri="{BB962C8B-B14F-4D97-AF65-F5344CB8AC3E}">
        <p14:creationId xmlns:p14="http://schemas.microsoft.com/office/powerpoint/2010/main" val="1393406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404754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bg-BG"/>
              <a:t>Редакт. стил загл. образец</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Редактиране на стиловете на текста в образеца</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8D356648-CE6E-4CB9-AFA4-6C1B8FF532A8}" type="datetimeFigureOut">
              <a:rPr lang="en-GB" smtClean="0"/>
              <a:t>09/03/2026</a:t>
            </a:fld>
            <a:endParaRPr lang="en-GB"/>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2692B8A-5E31-4D07-97B7-2031B03A4F7D}" type="slidenum">
              <a:rPr lang="en-GB" smtClean="0"/>
              <a:t>‹#›</a:t>
            </a:fld>
            <a:endParaRPr lang="en-GB"/>
          </a:p>
        </p:txBody>
      </p:sp>
    </p:spTree>
    <p:extLst>
      <p:ext uri="{BB962C8B-B14F-4D97-AF65-F5344CB8AC3E}">
        <p14:creationId xmlns:p14="http://schemas.microsoft.com/office/powerpoint/2010/main" val="249411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8D356648-CE6E-4CB9-AFA4-6C1B8FF532A8}"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961751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Редактиране на стиловете на текста в образеца</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Редактиране на стиловете на текста в образеца</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8D356648-CE6E-4CB9-AFA4-6C1B8FF532A8}"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4197083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8D356648-CE6E-4CB9-AFA4-6C1B8FF532A8}"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24049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56648-CE6E-4CB9-AFA4-6C1B8FF532A8}"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64570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Редактиране на стиловете на текста в образеца</a:t>
            </a:r>
          </a:p>
        </p:txBody>
      </p:sp>
      <p:sp>
        <p:nvSpPr>
          <p:cNvPr id="5" name="Date Placeholder 4"/>
          <p:cNvSpPr>
            <a:spLocks noGrp="1"/>
          </p:cNvSpPr>
          <p:nvPr>
            <p:ph type="dt" sz="half" idx="10"/>
          </p:nvPr>
        </p:nvSpPr>
        <p:spPr/>
        <p:txBody>
          <a:bodyPr/>
          <a:lstStyle/>
          <a:p>
            <a:fld id="{8D356648-CE6E-4CB9-AFA4-6C1B8FF532A8}"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27172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Редактиране на стиловете на текста в образеца</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8D356648-CE6E-4CB9-AFA4-6C1B8FF532A8}" type="datetimeFigureOut">
              <a:rPr lang="en-GB" smtClean="0"/>
              <a:t>09/03/2026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1888412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2311415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8D356648-CE6E-4CB9-AFA4-6C1B8FF532A8}"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92B8A-5E31-4D07-97B7-2031B03A4F7D}" type="slidenum">
              <a:rPr lang="en-GB" smtClean="0"/>
              <a:t>‹#›</a:t>
            </a:fld>
            <a:endParaRPr lang="en-GB"/>
          </a:p>
        </p:txBody>
      </p:sp>
    </p:spTree>
    <p:extLst>
      <p:ext uri="{BB962C8B-B14F-4D97-AF65-F5344CB8AC3E}">
        <p14:creationId xmlns:p14="http://schemas.microsoft.com/office/powerpoint/2010/main" val="746968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bg-BG"/>
              <a:t>Редактиране на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8D356648-CE6E-4CB9-AFA4-6C1B8FF532A8}" type="datetimeFigureOut">
              <a:rPr lang="en-GB" smtClean="0"/>
              <a:t>09/03/2026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12692B8A-5E31-4D07-97B7-2031B03A4F7D}" type="slidenum">
              <a:rPr lang="en-GB" smtClean="0"/>
              <a:t>‹#›</a:t>
            </a:fld>
            <a:endParaRPr lang="en-GB"/>
          </a:p>
        </p:txBody>
      </p:sp>
    </p:spTree>
    <p:extLst>
      <p:ext uri="{BB962C8B-B14F-4D97-AF65-F5344CB8AC3E}">
        <p14:creationId xmlns:p14="http://schemas.microsoft.com/office/powerpoint/2010/main" val="136138969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0CED-FE7B-1347-6AFF-025459C24093}"/>
              </a:ext>
            </a:extLst>
          </p:cNvPr>
          <p:cNvSpPr>
            <a:spLocks noGrp="1"/>
          </p:cNvSpPr>
          <p:nvPr>
            <p:ph type="ctrTitle"/>
          </p:nvPr>
        </p:nvSpPr>
        <p:spPr>
          <a:xfrm>
            <a:off x="1069848" y="1353312"/>
            <a:ext cx="9966960" cy="3035808"/>
          </a:xfrm>
        </p:spPr>
        <p:txBody>
          <a:bodyPr>
            <a:normAutofit/>
          </a:bodyPr>
          <a:lstStyle/>
          <a:p>
            <a:r>
              <a:rPr lang="en-GB" sz="2800" dirty="0">
                <a:latin typeface="Arial" panose="020B0604020202020204" pitchFamily="34" charset="0"/>
                <a:cs typeface="Arial" panose="020B0604020202020204" pitchFamily="34" charset="0"/>
              </a:rPr>
              <a:t>Recruitment and Development Strategy for a Team Leader at Tesco UK</a:t>
            </a:r>
          </a:p>
        </p:txBody>
      </p:sp>
      <p:sp>
        <p:nvSpPr>
          <p:cNvPr id="3" name="Subtitle 2">
            <a:extLst>
              <a:ext uri="{FF2B5EF4-FFF2-40B4-BE49-F238E27FC236}">
                <a16:creationId xmlns:a16="http://schemas.microsoft.com/office/drawing/2014/main" id="{6A92653F-6411-E7D9-B5E2-F96EC4DDE0D6}"/>
              </a:ext>
            </a:extLst>
          </p:cNvPr>
          <p:cNvSpPr>
            <a:spLocks noGrp="1"/>
          </p:cNvSpPr>
          <p:nvPr>
            <p:ph type="subTitle" idx="1"/>
          </p:nvPr>
        </p:nvSpPr>
        <p:spPr/>
        <p:txBody>
          <a:bodyPr/>
          <a:lstStyle/>
          <a:p>
            <a:r>
              <a:rPr lang="en-GB" dirty="0"/>
              <a:t>Individual </a:t>
            </a:r>
            <a:r>
              <a:rPr lang="en-GB" dirty="0" err="1"/>
              <a:t>Presention</a:t>
            </a:r>
            <a:endParaRPr lang="en-GB" dirty="0"/>
          </a:p>
          <a:p>
            <a:r>
              <a:rPr lang="en-GB" dirty="0"/>
              <a:t>LCLM5002</a:t>
            </a:r>
          </a:p>
        </p:txBody>
      </p:sp>
    </p:spTree>
    <p:extLst>
      <p:ext uri="{BB962C8B-B14F-4D97-AF65-F5344CB8AC3E}">
        <p14:creationId xmlns:p14="http://schemas.microsoft.com/office/powerpoint/2010/main" val="24844297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3C6E-6B44-2F4E-0697-75B7C5891D7A}"/>
              </a:ext>
            </a:extLst>
          </p:cNvPr>
          <p:cNvSpPr>
            <a:spLocks noGrp="1"/>
          </p:cNvSpPr>
          <p:nvPr>
            <p:ph type="ctrTitle"/>
          </p:nvPr>
        </p:nvSpPr>
        <p:spPr/>
        <p:txBody>
          <a:bodyPr>
            <a:normAutofit/>
          </a:bodyPr>
          <a:lstStyle/>
          <a:p>
            <a:r>
              <a:rPr lang="en-GB" sz="2000" b="1" dirty="0">
                <a:solidFill>
                  <a:schemeClr val="accent1">
                    <a:lumMod val="50000"/>
                  </a:schemeClr>
                </a:solidFill>
                <a:latin typeface="Arial" panose="020B0604020202020204" pitchFamily="34" charset="0"/>
                <a:cs typeface="Arial" panose="020B0604020202020204" pitchFamily="34" charset="0"/>
              </a:rPr>
              <a:t>Student Information</a:t>
            </a:r>
            <a:br>
              <a:rPr lang="en-GB" sz="2000" b="1"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Name: Galya Georgieva</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Student number:2428902</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Module Code:LCLM5002</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Module Title: Development and Managing and Individuals and Team</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Lecture: Amer Karrem</a:t>
            </a:r>
            <a:br>
              <a:rPr lang="en-GB" sz="2000" dirty="0">
                <a:solidFill>
                  <a:schemeClr val="accent1">
                    <a:lumMod val="50000"/>
                  </a:schemeClr>
                </a:solidFill>
                <a:latin typeface="Arial" panose="020B0604020202020204" pitchFamily="34" charset="0"/>
                <a:cs typeface="Arial" panose="020B0604020202020204" pitchFamily="34" charset="0"/>
              </a:rPr>
            </a:br>
            <a:r>
              <a:rPr lang="en-GB" sz="2000" dirty="0">
                <a:solidFill>
                  <a:schemeClr val="accent1">
                    <a:lumMod val="50000"/>
                  </a:schemeClr>
                </a:solidFill>
                <a:latin typeface="Arial" panose="020B0604020202020204" pitchFamily="34" charset="0"/>
                <a:cs typeface="Arial" panose="020B0604020202020204" pitchFamily="34" charset="0"/>
              </a:rPr>
              <a:t>Submission Date: March 2026</a:t>
            </a:r>
            <a:br>
              <a:rPr lang="en-GB" sz="2000" dirty="0">
                <a:solidFill>
                  <a:schemeClr val="accent1">
                    <a:lumMod val="50000"/>
                  </a:schemeClr>
                </a:solidFill>
                <a:latin typeface="Arial" panose="020B0604020202020204" pitchFamily="34" charset="0"/>
                <a:cs typeface="Arial" panose="020B0604020202020204" pitchFamily="34" charset="0"/>
              </a:rPr>
            </a:br>
            <a:endParaRPr lang="en-GB" sz="20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12261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areer development and opportunities | Tesco Care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flipH="1" flipV="1">
            <a:off x="6400800" y="4563836"/>
            <a:ext cx="3691838" cy="222540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095BF6C-7A4D-B378-CC26-706DA37AC724}"/>
              </a:ext>
            </a:extLst>
          </p:cNvPr>
          <p:cNvSpPr>
            <a:spLocks noGrp="1"/>
          </p:cNvSpPr>
          <p:nvPr>
            <p:ph type="ctrTitle"/>
          </p:nvPr>
        </p:nvSpPr>
        <p:spPr>
          <a:xfrm>
            <a:off x="889908" y="1460090"/>
            <a:ext cx="10352315" cy="3103745"/>
          </a:xfrm>
        </p:spPr>
        <p:txBody>
          <a:bodyPr>
            <a:normAutofit fontScale="90000"/>
          </a:bodyPr>
          <a:lstStyle/>
          <a:p>
            <a:pPr marL="571500" indent="-571500">
              <a:buClr>
                <a:schemeClr val="tx1"/>
              </a:buClr>
              <a:buFont typeface="Arial" panose="020B0604020202020204" pitchFamily="34" charset="0"/>
              <a:buChar char="•"/>
            </a:pPr>
            <a:r>
              <a:rPr lang="en-GB" sz="4000" b="1" dirty="0"/>
              <a:t>Assessment Overview</a:t>
            </a:r>
            <a:br>
              <a:rPr lang="en-GB" sz="4000" dirty="0"/>
            </a:br>
            <a:br>
              <a:rPr lang="en-GB" sz="2000" dirty="0"/>
            </a:br>
            <a:r>
              <a:rPr lang="en-GB" sz="2000" dirty="0"/>
              <a:t>This presentation evaluates the recruitment and development process for a </a:t>
            </a:r>
            <a:r>
              <a:rPr lang="en-GB" sz="2000" dirty="0">
                <a:solidFill>
                  <a:srgbClr val="FF0000"/>
                </a:solidFill>
              </a:rPr>
              <a:t>Team Leader position at Tesco UK</a:t>
            </a:r>
            <a:br>
              <a:rPr lang="en-GB" sz="2000" dirty="0"/>
            </a:br>
            <a:br>
              <a:rPr lang="en-GB" sz="2000" dirty="0"/>
            </a:br>
            <a:r>
              <a:rPr lang="en-GB" sz="2000" dirty="0"/>
              <a:t>1.It examines key stages including:</a:t>
            </a:r>
            <a:br>
              <a:rPr lang="en-GB" sz="2000" dirty="0"/>
            </a:br>
            <a:r>
              <a:rPr lang="en-GB" sz="2000" dirty="0"/>
              <a:t>-Job analysis</a:t>
            </a:r>
            <a:br>
              <a:rPr lang="en-GB" sz="2000" dirty="0"/>
            </a:br>
            <a:r>
              <a:rPr lang="en-GB" sz="2000" dirty="0"/>
              <a:t>-Job description and person specification</a:t>
            </a:r>
            <a:br>
              <a:rPr lang="en-GB" sz="2000" dirty="0"/>
            </a:br>
            <a:r>
              <a:rPr lang="en-GB" sz="2000" dirty="0"/>
              <a:t>-Learning and development needs</a:t>
            </a:r>
            <a:br>
              <a:rPr lang="en-GB" sz="2000" dirty="0"/>
            </a:br>
            <a:br>
              <a:rPr lang="en-GB" sz="2000" dirty="0"/>
            </a:br>
            <a:r>
              <a:rPr lang="en-GB" sz="2000" dirty="0"/>
              <a:t>The focus is on the </a:t>
            </a:r>
            <a:r>
              <a:rPr lang="en-GB" sz="2000" dirty="0">
                <a:solidFill>
                  <a:srgbClr val="FF0000"/>
                </a:solidFill>
              </a:rPr>
              <a:t>Team Leader role in the Bakery section</a:t>
            </a:r>
            <a:r>
              <a:rPr lang="en-GB" sz="2000" dirty="0"/>
              <a:t>, responsible for supervising staff, ensuring product quality and maintaining health and safety standards.</a:t>
            </a:r>
            <a:br>
              <a:rPr lang="en-GB" sz="2000" dirty="0"/>
            </a:br>
            <a:br>
              <a:rPr lang="en-GB" sz="2000" dirty="0"/>
            </a:br>
            <a:r>
              <a:rPr lang="en-GB" sz="2000" dirty="0"/>
              <a:t>Team leaders play an important role in customer satisfaction and operational performance.</a:t>
            </a:r>
            <a:br>
              <a:rPr lang="en-GB" sz="2000" dirty="0"/>
            </a:br>
            <a:br>
              <a:rPr lang="en-GB" sz="2000" dirty="0"/>
            </a:br>
            <a:r>
              <a:rPr lang="en-GB" sz="2000" dirty="0"/>
              <a:t> Tesco is one of the </a:t>
            </a:r>
            <a:r>
              <a:rPr lang="en-GB" sz="2000" dirty="0">
                <a:solidFill>
                  <a:srgbClr val="FF0000"/>
                </a:solidFill>
              </a:rPr>
              <a:t>largest grocery retailers in the UK </a:t>
            </a:r>
            <a:r>
              <a:rPr lang="en-GB" sz="2000" dirty="0"/>
              <a:t>( Tesco PLC 2024)</a:t>
            </a:r>
            <a:br>
              <a:rPr lang="en-GB" sz="2000" dirty="0"/>
            </a:br>
            <a:br>
              <a:rPr lang="en-GB" sz="2000" dirty="0"/>
            </a:br>
            <a:br>
              <a:rPr lang="en-GB" sz="2000" dirty="0"/>
            </a:br>
            <a:br>
              <a:rPr lang="en-GB" sz="2000" dirty="0"/>
            </a:br>
            <a:br>
              <a:rPr lang="en-GB" sz="2000" dirty="0"/>
            </a:br>
            <a:br>
              <a:rPr lang="en-GB" sz="2000" dirty="0"/>
            </a:br>
            <a:r>
              <a:rPr lang="en-GB" sz="2000" dirty="0"/>
              <a:t>Tesco is one of the</a:t>
            </a:r>
            <a:br>
              <a:rPr lang="en-GB" sz="2000" b="1" dirty="0"/>
            </a:br>
            <a:endParaRPr lang="en-GB" sz="2000" b="1" dirty="0"/>
          </a:p>
        </p:txBody>
      </p:sp>
    </p:spTree>
    <p:extLst>
      <p:ext uri="{BB962C8B-B14F-4D97-AF65-F5344CB8AC3E}">
        <p14:creationId xmlns:p14="http://schemas.microsoft.com/office/powerpoint/2010/main" val="10368782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5E586-2C9A-9BFD-33BF-8F97A67DA943}"/>
              </a:ext>
            </a:extLst>
          </p:cNvPr>
          <p:cNvSpPr>
            <a:spLocks noGrp="1"/>
          </p:cNvSpPr>
          <p:nvPr>
            <p:ph type="ctrTitle"/>
          </p:nvPr>
        </p:nvSpPr>
        <p:spPr>
          <a:xfrm>
            <a:off x="1046726" y="1394554"/>
            <a:ext cx="9966960" cy="3035808"/>
          </a:xfrm>
        </p:spPr>
        <p:txBody>
          <a:bodyPr>
            <a:normAutofit fontScale="90000"/>
          </a:bodyPr>
          <a:lstStyle/>
          <a:p>
            <a:pPr algn="ctr"/>
            <a:r>
              <a:rPr lang="en-GB" sz="3600" dirty="0"/>
              <a:t>Introduction to Tesco UK</a:t>
            </a:r>
            <a:br>
              <a:rPr lang="en-GB" sz="3600" dirty="0"/>
            </a:br>
            <a:br>
              <a:rPr lang="en-GB" sz="3600" dirty="0"/>
            </a:br>
            <a:r>
              <a:rPr lang="en-GB" sz="2000" dirty="0"/>
              <a:t>Tesco is one of the largest retail organisation in the UK, operating primarily in the 1919,the company has built a strong national presence and rand reputation.</a:t>
            </a:r>
            <a:br>
              <a:rPr lang="en-GB" sz="2000" dirty="0"/>
            </a:br>
            <a:br>
              <a:rPr lang="en-GB" sz="2000" dirty="0"/>
            </a:br>
            <a:r>
              <a:rPr lang="en-GB" sz="2000" dirty="0"/>
              <a:t>Tesco operates over 3,500 stores in the UK and generates annual revenues exceeding  £57billion (Tesco PLC,2024 ). Its scale and competitive position require effective leadership at departmental level.</a:t>
            </a:r>
            <a:br>
              <a:rPr lang="en-GB" sz="2000" dirty="0"/>
            </a:br>
            <a:r>
              <a:rPr lang="en-GB" sz="2000" dirty="0"/>
              <a:t>The  Team Leader role within the Bakery section contributes directly to operational efficiency, staff coordination and customer satisfaction.</a:t>
            </a:r>
            <a:endParaRPr lang="en-GB" sz="3600" dirty="0"/>
          </a:p>
        </p:txBody>
      </p:sp>
      <p:pic>
        <p:nvPicPr>
          <p:cNvPr id="3" name="Picture 2" descr="Новини - Tesco и Mondi обединяват усилия, за да създадат устойчиви пазарски  торбички, подходящи за контакт с храни, като използват рециклирани хартиени  отпадъци от магазините на търговската верига. - UnitradeBG"/>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1178314" y="4430362"/>
            <a:ext cx="3888107" cy="21867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AA5848D-25A4-A0C0-6444-08DED88149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7326" y="4430361"/>
            <a:ext cx="3888107" cy="2186771"/>
          </a:xfrm>
          <a:prstGeom prst="rect">
            <a:avLst/>
          </a:prstGeom>
        </p:spPr>
      </p:pic>
    </p:spTree>
    <p:extLst>
      <p:ext uri="{BB962C8B-B14F-4D97-AF65-F5344CB8AC3E}">
        <p14:creationId xmlns:p14="http://schemas.microsoft.com/office/powerpoint/2010/main" val="7383882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A79B-D6FA-0F22-7771-1B144665F681}"/>
              </a:ext>
            </a:extLst>
          </p:cNvPr>
          <p:cNvSpPr>
            <a:spLocks noGrp="1"/>
          </p:cNvSpPr>
          <p:nvPr>
            <p:ph type="ctrTitle"/>
          </p:nvPr>
        </p:nvSpPr>
        <p:spPr>
          <a:xfrm>
            <a:off x="995990" y="1353332"/>
            <a:ext cx="9966960" cy="3117799"/>
          </a:xfrm>
        </p:spPr>
        <p:txBody>
          <a:bodyPr>
            <a:normAutofit/>
          </a:bodyPr>
          <a:lstStyle/>
          <a:p>
            <a:pPr algn="ctr"/>
            <a:r>
              <a:rPr lang="en-US" sz="2000" dirty="0"/>
              <a:t>The recruitment process is a strategic aimed at attracting and selecting the most suitable candidate to meet organizational needs. Effective recruitment ensures alignment between job requirement and individual competencies (Armstrong, 2020).</a:t>
            </a:r>
            <a:br>
              <a:rPr lang="en-US" sz="2000" dirty="0"/>
            </a:br>
            <a:r>
              <a:rPr lang="en-US" sz="2000" dirty="0"/>
              <a:t>For the Team Leader position within Tesco's Bakery section, the recruitment process involves workforce planning, job analysis, advertising, shortlisting and selection. A structured approach reduces turnover ,enhances performance and support long-term organizational success.</a:t>
            </a:r>
            <a:endParaRPr lang="en-GB" sz="2000" dirty="0"/>
          </a:p>
        </p:txBody>
      </p:sp>
      <p:grpSp>
        <p:nvGrpSpPr>
          <p:cNvPr id="5" name="Групиране 4"/>
          <p:cNvGrpSpPr/>
          <p:nvPr/>
        </p:nvGrpSpPr>
        <p:grpSpPr>
          <a:xfrm>
            <a:off x="1325714" y="5134208"/>
            <a:ext cx="2531531" cy="1518919"/>
            <a:chOff x="3395264" y="68617"/>
            <a:chExt cx="2531531" cy="1518919"/>
          </a:xfrm>
          <a:scene3d>
            <a:camera prst="orthographicFront"/>
            <a:lightRig rig="chilly" dir="t"/>
          </a:scene3d>
        </p:grpSpPr>
        <p:sp>
          <p:nvSpPr>
            <p:cNvPr id="6" name="Закръглен правоъгълник 5"/>
            <p:cNvSpPr/>
            <p:nvPr/>
          </p:nvSpPr>
          <p:spPr>
            <a:xfrm>
              <a:off x="3395264" y="68617"/>
              <a:ext cx="2531531" cy="1518919"/>
            </a:xfrm>
            <a:prstGeom prst="roundRect">
              <a:avLst>
                <a:gd name="adj" fmla="val 10000"/>
              </a:avLst>
            </a:prstGeom>
            <a:sp3d prstMaterial="translucentPowder">
              <a:bevelT w="127000" h="25400" prst="softRound"/>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Закръглен правоъгълник 4"/>
            <p:cNvSpPr txBox="1"/>
            <p:nvPr/>
          </p:nvSpPr>
          <p:spPr>
            <a:xfrm>
              <a:off x="3439752" y="113105"/>
              <a:ext cx="2442555" cy="142994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1400" b="1" dirty="0">
                  <a:solidFill>
                    <a:schemeClr val="tx1"/>
                  </a:solidFill>
                </a:rPr>
                <a:t>Recruitment Process</a:t>
              </a:r>
            </a:p>
            <a:p>
              <a:pPr lvl="0" algn="ctr" defTabSz="2889250">
                <a:lnSpc>
                  <a:spcPct val="90000"/>
                </a:lnSpc>
                <a:spcBef>
                  <a:spcPct val="0"/>
                </a:spcBef>
                <a:spcAft>
                  <a:spcPct val="35000"/>
                </a:spcAft>
              </a:pPr>
              <a:r>
                <a:rPr lang="en-GB" sz="1400" kern="1200" dirty="0">
                  <a:solidFill>
                    <a:schemeClr val="tx1"/>
                  </a:solidFill>
                </a:rPr>
                <a:t>Interview with a recruiter</a:t>
              </a:r>
            </a:p>
            <a:p>
              <a:pPr lvl="0" algn="ctr" defTabSz="2889250">
                <a:lnSpc>
                  <a:spcPct val="90000"/>
                </a:lnSpc>
                <a:spcBef>
                  <a:spcPct val="0"/>
                </a:spcBef>
                <a:spcAft>
                  <a:spcPct val="35000"/>
                </a:spcAft>
              </a:pPr>
              <a:r>
                <a:rPr lang="en-GB" sz="1400" dirty="0">
                  <a:solidFill>
                    <a:schemeClr val="tx1"/>
                  </a:solidFill>
                </a:rPr>
                <a:t>Online recruitment interview</a:t>
              </a:r>
              <a:endParaRPr lang="en-GB" sz="1400" kern="1200" dirty="0">
                <a:solidFill>
                  <a:schemeClr val="tx1"/>
                </a:solidFill>
              </a:endParaRPr>
            </a:p>
          </p:txBody>
        </p:sp>
      </p:grpSp>
      <p:grpSp>
        <p:nvGrpSpPr>
          <p:cNvPr id="8" name="Групиране 7"/>
          <p:cNvGrpSpPr/>
          <p:nvPr/>
        </p:nvGrpSpPr>
        <p:grpSpPr>
          <a:xfrm>
            <a:off x="5969950" y="5178696"/>
            <a:ext cx="2531531" cy="1518919"/>
            <a:chOff x="3395264" y="68617"/>
            <a:chExt cx="2531531" cy="1518919"/>
          </a:xfrm>
          <a:scene3d>
            <a:camera prst="orthographicFront"/>
            <a:lightRig rig="chilly" dir="t"/>
          </a:scene3d>
        </p:grpSpPr>
        <p:sp>
          <p:nvSpPr>
            <p:cNvPr id="9" name="Закръглен правоъгълник 8"/>
            <p:cNvSpPr/>
            <p:nvPr/>
          </p:nvSpPr>
          <p:spPr>
            <a:xfrm>
              <a:off x="3395264" y="68617"/>
              <a:ext cx="2531531" cy="1518919"/>
            </a:xfrm>
            <a:prstGeom prst="roundRect">
              <a:avLst>
                <a:gd name="adj" fmla="val 10000"/>
              </a:avLst>
            </a:prstGeom>
            <a:sp3d prstMaterial="translucentPowder">
              <a:bevelT w="127000" h="25400" prst="softRound"/>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Закръглен правоъгълник 4"/>
            <p:cNvSpPr txBox="1"/>
            <p:nvPr/>
          </p:nvSpPr>
          <p:spPr>
            <a:xfrm>
              <a:off x="3439752" y="113105"/>
              <a:ext cx="2442555" cy="142994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GB" sz="1200" kern="1200" dirty="0">
                  <a:solidFill>
                    <a:srgbClr val="002060"/>
                  </a:solidFill>
                </a:rPr>
                <a:t>Candidate analysis.</a:t>
              </a:r>
            </a:p>
            <a:p>
              <a:pPr lvl="0" algn="ctr" defTabSz="2889250">
                <a:lnSpc>
                  <a:spcPct val="90000"/>
                </a:lnSpc>
                <a:spcBef>
                  <a:spcPct val="0"/>
                </a:spcBef>
                <a:spcAft>
                  <a:spcPct val="35000"/>
                </a:spcAft>
              </a:pPr>
              <a:r>
                <a:rPr lang="en-GB" sz="1200" dirty="0">
                  <a:solidFill>
                    <a:srgbClr val="002060"/>
                  </a:solidFill>
                </a:rPr>
                <a:t>Recruitment task.</a:t>
              </a:r>
            </a:p>
            <a:p>
              <a:pPr lvl="0" algn="ctr" defTabSz="2889250">
                <a:lnSpc>
                  <a:spcPct val="90000"/>
                </a:lnSpc>
                <a:spcBef>
                  <a:spcPct val="0"/>
                </a:spcBef>
                <a:spcAft>
                  <a:spcPct val="35000"/>
                </a:spcAft>
              </a:pPr>
              <a:r>
                <a:rPr lang="en-GB" sz="1200" kern="1200" dirty="0">
                  <a:solidFill>
                    <a:srgbClr val="002060"/>
                  </a:solidFill>
                </a:rPr>
                <a:t>Signing the contract.</a:t>
              </a:r>
            </a:p>
          </p:txBody>
        </p:sp>
      </p:grpSp>
      <p:grpSp>
        <p:nvGrpSpPr>
          <p:cNvPr id="17" name="Групиране 16"/>
          <p:cNvGrpSpPr/>
          <p:nvPr/>
        </p:nvGrpSpPr>
        <p:grpSpPr>
          <a:xfrm>
            <a:off x="4733899" y="5576349"/>
            <a:ext cx="457778" cy="627819"/>
            <a:chOff x="5115995" y="-313909"/>
            <a:chExt cx="457778" cy="627819"/>
          </a:xfrm>
          <a:scene3d>
            <a:camera prst="orthographicFront"/>
            <a:lightRig rig="chilly" dir="t"/>
          </a:scene3d>
        </p:grpSpPr>
        <p:sp>
          <p:nvSpPr>
            <p:cNvPr id="18" name="Стрелка надясно 17"/>
            <p:cNvSpPr/>
            <p:nvPr/>
          </p:nvSpPr>
          <p:spPr>
            <a:xfrm>
              <a:off x="5115995" y="-313909"/>
              <a:ext cx="457778" cy="627819"/>
            </a:xfrm>
            <a:prstGeom prst="rightArrow">
              <a:avLst>
                <a:gd name="adj1" fmla="val 60000"/>
                <a:gd name="adj2" fmla="val 50000"/>
              </a:avLst>
            </a:prstGeom>
            <a:sp3d z="-70000" extrusionH="1700" prstMaterial="translucentPowder">
              <a:bevelT w="25400" h="6350" prst="softRound"/>
              <a:bevelB w="0" h="0" prst="convex"/>
            </a:sp3d>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p>
          </p:txBody>
        </p:sp>
        <p:sp>
          <p:nvSpPr>
            <p:cNvPr id="19" name="Стрелка надясно 4"/>
            <p:cNvSpPr txBox="1"/>
            <p:nvPr/>
          </p:nvSpPr>
          <p:spPr>
            <a:xfrm>
              <a:off x="5115995" y="-188345"/>
              <a:ext cx="320445" cy="376691"/>
            </a:xfrm>
            <a:prstGeom prst="rect">
              <a:avLst/>
            </a:prstGeom>
            <a:sp3d z="-70000"/>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endParaRPr lang="en-GB" sz="2800" kern="1200"/>
            </a:p>
          </p:txBody>
        </p:sp>
      </p:grpSp>
    </p:spTree>
    <p:extLst>
      <p:ext uri="{BB962C8B-B14F-4D97-AF65-F5344CB8AC3E}">
        <p14:creationId xmlns:p14="http://schemas.microsoft.com/office/powerpoint/2010/main" val="36675315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2F38-8C6B-5FA9-3DAE-F4B20CED8C7B}"/>
              </a:ext>
            </a:extLst>
          </p:cNvPr>
          <p:cNvSpPr>
            <a:spLocks noGrp="1"/>
          </p:cNvSpPr>
          <p:nvPr>
            <p:ph type="ctrTitle"/>
          </p:nvPr>
        </p:nvSpPr>
        <p:spPr>
          <a:xfrm>
            <a:off x="1016455" y="1575244"/>
            <a:ext cx="9144000" cy="2387600"/>
          </a:xfrm>
        </p:spPr>
        <p:txBody>
          <a:bodyPr>
            <a:normAutofit/>
          </a:bodyPr>
          <a:lstStyle/>
          <a:p>
            <a:pPr algn="ctr"/>
            <a:r>
              <a:rPr lang="en-US" sz="1800" dirty="0">
                <a:latin typeface="Arial" panose="020B0604020202020204" pitchFamily="34" charset="0"/>
                <a:cs typeface="Arial" panose="020B0604020202020204" pitchFamily="34" charset="0"/>
              </a:rPr>
              <a:t>Recruitment  Process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Overview</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Recruitment is a strategic process used to attract and select suitable candidates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Armstrong, 2020)</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For the </a:t>
            </a:r>
            <a:r>
              <a:rPr lang="en-US" sz="1800" dirty="0">
                <a:solidFill>
                  <a:srgbClr val="FF0000"/>
                </a:solidFill>
                <a:latin typeface="Arial" panose="020B0604020202020204" pitchFamily="34" charset="0"/>
                <a:cs typeface="Arial" panose="020B0604020202020204" pitchFamily="34" charset="0"/>
              </a:rPr>
              <a:t>Team Leader role in Tesco's Bakery</a:t>
            </a:r>
            <a:r>
              <a:rPr lang="en-US" sz="1800" dirty="0">
                <a:latin typeface="Arial" panose="020B0604020202020204" pitchFamily="34" charset="0"/>
                <a:cs typeface="Arial" panose="020B0604020202020204" pitchFamily="34" charset="0"/>
              </a:rPr>
              <a:t>, the process ensures alignment between organizational needs and candidate competencies.</a:t>
            </a:r>
            <a:endParaRPr lang="en-GB" sz="1800" dirty="0">
              <a:latin typeface="Arial" panose="020B0604020202020204" pitchFamily="34" charset="0"/>
              <a:cs typeface="Arial" panose="020B0604020202020204" pitchFamily="34" charset="0"/>
            </a:endParaRPr>
          </a:p>
        </p:txBody>
      </p:sp>
      <p:graphicFrame>
        <p:nvGraphicFramePr>
          <p:cNvPr id="8" name="Диаграма 7"/>
          <p:cNvGraphicFramePr/>
          <p:nvPr>
            <p:extLst>
              <p:ext uri="{D42A27DB-BD31-4B8C-83A1-F6EECF244321}">
                <p14:modId xmlns:p14="http://schemas.microsoft.com/office/powerpoint/2010/main" val="2829587192"/>
              </p:ext>
            </p:extLst>
          </p:nvPr>
        </p:nvGraphicFramePr>
        <p:xfrm>
          <a:off x="1363436" y="4400550"/>
          <a:ext cx="8596992" cy="2375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Текстово поле 11"/>
          <p:cNvSpPr txBox="1"/>
          <p:nvPr/>
        </p:nvSpPr>
        <p:spPr>
          <a:xfrm>
            <a:off x="7674428" y="4406187"/>
            <a:ext cx="1861458" cy="338554"/>
          </a:xfrm>
          <a:prstGeom prst="rect">
            <a:avLst/>
          </a:prstGeom>
          <a:noFill/>
        </p:spPr>
        <p:txBody>
          <a:bodyPr wrap="square" rtlCol="0">
            <a:spAutoFit/>
          </a:bodyPr>
          <a:lstStyle/>
          <a:p>
            <a:pPr algn="ctr"/>
            <a:r>
              <a:rPr lang="en-US" sz="1600" dirty="0"/>
              <a:t>s</a:t>
            </a:r>
            <a:endParaRPr lang="bg-BG" sz="1600" dirty="0"/>
          </a:p>
        </p:txBody>
      </p:sp>
      <p:sp>
        <p:nvSpPr>
          <p:cNvPr id="15" name="Текстово поле 14"/>
          <p:cNvSpPr txBox="1"/>
          <p:nvPr/>
        </p:nvSpPr>
        <p:spPr>
          <a:xfrm>
            <a:off x="8254093" y="5510893"/>
            <a:ext cx="1559378" cy="369332"/>
          </a:xfrm>
          <a:prstGeom prst="rect">
            <a:avLst/>
          </a:prstGeom>
          <a:noFill/>
        </p:spPr>
        <p:txBody>
          <a:bodyPr wrap="square" rtlCol="0">
            <a:spAutoFit/>
          </a:bodyPr>
          <a:lstStyle/>
          <a:p>
            <a:r>
              <a:rPr lang="bg-BG" dirty="0"/>
              <a:t>!</a:t>
            </a:r>
          </a:p>
        </p:txBody>
      </p:sp>
    </p:spTree>
    <p:extLst>
      <p:ext uri="{BB962C8B-B14F-4D97-AF65-F5344CB8AC3E}">
        <p14:creationId xmlns:p14="http://schemas.microsoft.com/office/powerpoint/2010/main" val="2672905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BCF251-4434-4B79-8A80-86EB308CF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C92A8B5-49A7-4E21-A142-4CDD07944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C910B4-CEC2-4051-A122-FB145151C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8F8B4-C688-67AC-66BF-7040FAA0C82D}"/>
              </a:ext>
            </a:extLst>
          </p:cNvPr>
          <p:cNvSpPr>
            <a:spLocks noGrp="1"/>
          </p:cNvSpPr>
          <p:nvPr>
            <p:ph type="ctrTitle"/>
          </p:nvPr>
        </p:nvSpPr>
        <p:spPr>
          <a:xfrm>
            <a:off x="1238865" y="1936917"/>
            <a:ext cx="6313399" cy="2853280"/>
          </a:xfrm>
        </p:spPr>
        <p:txBody>
          <a:bodyPr anchor="ctr">
            <a:normAutofit fontScale="90000"/>
          </a:bodyPr>
          <a:lstStyle/>
          <a:p>
            <a:pPr marL="342900" indent="-342900">
              <a:buFont typeface="Wingdings" panose="05000000000000000000" pitchFamily="2" charset="2"/>
              <a:buChar char="§"/>
            </a:pPr>
            <a:r>
              <a:rPr lang="en-US" sz="2000" dirty="0"/>
              <a:t>     Job Analysis- Tesco Bakery Team Leader</a:t>
            </a:r>
            <a:br>
              <a:rPr lang="en-US" sz="2000" dirty="0"/>
            </a:br>
            <a:br>
              <a:rPr lang="en-US" sz="2000" dirty="0"/>
            </a:br>
            <a:r>
              <a:rPr lang="en-US" sz="2000" dirty="0"/>
              <a:t>Identifies the duties, responsibilities and skills required for the role.</a:t>
            </a:r>
            <a:br>
              <a:rPr lang="en-US" sz="2000" dirty="0"/>
            </a:br>
            <a:r>
              <a:rPr lang="en-US" sz="2000" dirty="0"/>
              <a:t>Supports effective recruitment and selection decisions.</a:t>
            </a:r>
            <a:br>
              <a:rPr lang="en-US" sz="2000" dirty="0"/>
            </a:br>
            <a:br>
              <a:rPr lang="en-US" sz="2000" dirty="0"/>
            </a:br>
            <a:r>
              <a:rPr lang="en-US" sz="2000" dirty="0"/>
              <a:t>For the Team Leader Tesco's Bakery section, key responsibilities include</a:t>
            </a:r>
            <a:br>
              <a:rPr lang="en-US" sz="2000" dirty="0"/>
            </a:br>
            <a:r>
              <a:rPr lang="en-US" sz="2000" dirty="0"/>
              <a:t>      -Supervising staff</a:t>
            </a:r>
            <a:br>
              <a:rPr lang="en-US" sz="2000" dirty="0"/>
            </a:br>
            <a:r>
              <a:rPr lang="en-US" sz="2000" dirty="0"/>
              <a:t>      -Ensuring food safety compliance</a:t>
            </a:r>
            <a:br>
              <a:rPr lang="en-US" sz="2000" dirty="0"/>
            </a:br>
            <a:r>
              <a:rPr lang="en-US" sz="2000" dirty="0"/>
              <a:t>      -Maintaining quality standards</a:t>
            </a:r>
            <a:br>
              <a:rPr lang="en-US" sz="2000" dirty="0"/>
            </a:br>
            <a:br>
              <a:rPr lang="en-US" sz="2000" dirty="0"/>
            </a:br>
            <a:r>
              <a:rPr lang="en-US" sz="2000" dirty="0"/>
              <a:t>Ensures recruitment decisions are evidence-based and aligned with organizational goals.</a:t>
            </a:r>
            <a:br>
              <a:rPr lang="en-US" sz="2000" dirty="0"/>
            </a:br>
            <a:br>
              <a:rPr lang="en-US" sz="2000" dirty="0"/>
            </a:br>
            <a:r>
              <a:rPr lang="en-US" sz="2000" dirty="0"/>
              <a:t>(CIPD, 2023)</a:t>
            </a:r>
            <a:br>
              <a:rPr lang="en-US" sz="2000" dirty="0"/>
            </a:br>
            <a:br>
              <a:rPr lang="en-US" sz="2000" dirty="0"/>
            </a:br>
            <a:br>
              <a:rPr lang="en-US" sz="1800" dirty="0"/>
            </a:br>
            <a:r>
              <a:rPr lang="en-US" sz="1800" dirty="0"/>
              <a:t>      </a:t>
            </a:r>
            <a:br>
              <a:rPr lang="en-US" sz="1800" dirty="0"/>
            </a:br>
            <a:br>
              <a:rPr lang="en-US" sz="2000" dirty="0"/>
            </a:br>
            <a:endParaRPr lang="en-GB" sz="2000" dirty="0"/>
          </a:p>
        </p:txBody>
      </p:sp>
      <p:pic>
        <p:nvPicPr>
          <p:cNvPr id="4" name="Graphic 3" descr="Cheers outline">
            <a:extLst>
              <a:ext uri="{FF2B5EF4-FFF2-40B4-BE49-F238E27FC236}">
                <a16:creationId xmlns:a16="http://schemas.microsoft.com/office/drawing/2014/main" id="{06266396-EA0C-EC49-F58D-BC0466D6002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55117" y="1702032"/>
            <a:ext cx="3416725" cy="3416725"/>
          </a:xfrm>
          <a:prstGeom prst="rect">
            <a:avLst/>
          </a:prstGeom>
        </p:spPr>
      </p:pic>
      <p:sp>
        <p:nvSpPr>
          <p:cNvPr id="15" name="Rectangle 14">
            <a:extLst>
              <a:ext uri="{FF2B5EF4-FFF2-40B4-BE49-F238E27FC236}">
                <a16:creationId xmlns:a16="http://schemas.microsoft.com/office/drawing/2014/main" id="{0C847782-BA26-41B0-A845-49960A7A7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C0D9095-1BC3-4171-B64F-34AE44CA9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18" name="Oval 17">
              <a:extLst>
                <a:ext uri="{FF2B5EF4-FFF2-40B4-BE49-F238E27FC236}">
                  <a16:creationId xmlns:a16="http://schemas.microsoft.com/office/drawing/2014/main" id="{9464CF78-ACE0-41B2-B840-72B152A794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2">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C3EFBA91-D3E3-4C6C-A3F5-B33469A0E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8063786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C6F0CE-C707-F8FC-1EE3-8E77C579053F}"/>
              </a:ext>
            </a:extLst>
          </p:cNvPr>
          <p:cNvSpPr>
            <a:spLocks noGrp="1"/>
          </p:cNvSpPr>
          <p:nvPr>
            <p:ph type="subTitle" idx="1"/>
          </p:nvPr>
        </p:nvSpPr>
        <p:spPr>
          <a:xfrm>
            <a:off x="1597577" y="1592827"/>
            <a:ext cx="7848186" cy="2064773"/>
          </a:xfrm>
        </p:spPr>
        <p:txBody>
          <a:bodyPr>
            <a:normAutofit fontScale="25000" lnSpcReduction="20000"/>
          </a:bodyPr>
          <a:lstStyle/>
          <a:p>
            <a:pPr algn="ctr"/>
            <a:r>
              <a:rPr lang="en-GB" sz="8000" b="1" dirty="0"/>
              <a:t>Job Description- Team Leader (</a:t>
            </a:r>
            <a:r>
              <a:rPr lang="en-GB" sz="8000" b="1" dirty="0" err="1"/>
              <a:t>Bak</a:t>
            </a:r>
            <a:r>
              <a:rPr lang="bg-BG" sz="8000" b="1" dirty="0"/>
              <a:t>е</a:t>
            </a:r>
            <a:r>
              <a:rPr lang="en-GB" sz="8000" b="1" dirty="0" err="1"/>
              <a:t>ry</a:t>
            </a:r>
            <a:r>
              <a:rPr lang="en-GB" sz="8000" b="1" dirty="0"/>
              <a:t> Section)</a:t>
            </a:r>
          </a:p>
          <a:p>
            <a:pPr algn="ctr"/>
            <a:br>
              <a:rPr lang="en-GB" sz="7200" b="1" dirty="0"/>
            </a:br>
            <a:r>
              <a:rPr lang="en-GB" sz="7200" dirty="0"/>
              <a:t>A job description outlines the main duties, responsibilities and expectations associated with a specific role within an organisation.</a:t>
            </a:r>
          </a:p>
          <a:p>
            <a:pPr algn="ctr"/>
            <a:r>
              <a:rPr lang="en-GB" sz="7200" dirty="0"/>
              <a:t> It provides clarity for both the employer and potential candidates regarding job requirements and performance expectations (CIPD,2023).</a:t>
            </a:r>
            <a:endParaRPr lang="en-GB" sz="7200" b="1" dirty="0"/>
          </a:p>
          <a:p>
            <a:pPr algn="ctr"/>
            <a:endParaRPr lang="en-GB" dirty="0"/>
          </a:p>
        </p:txBody>
      </p:sp>
      <p:graphicFrame>
        <p:nvGraphicFramePr>
          <p:cNvPr id="6" name="Table 5">
            <a:extLst>
              <a:ext uri="{FF2B5EF4-FFF2-40B4-BE49-F238E27FC236}">
                <a16:creationId xmlns:a16="http://schemas.microsoft.com/office/drawing/2014/main" id="{F42E34AC-1BEC-93B3-EDBE-6E570DA81B8A}"/>
              </a:ext>
            </a:extLst>
          </p:cNvPr>
          <p:cNvGraphicFramePr>
            <a:graphicFrameLocks noGrp="1"/>
          </p:cNvGraphicFramePr>
          <p:nvPr>
            <p:extLst>
              <p:ext uri="{D42A27DB-BD31-4B8C-83A1-F6EECF244321}">
                <p14:modId xmlns:p14="http://schemas.microsoft.com/office/powerpoint/2010/main" val="4008119604"/>
              </p:ext>
            </p:extLst>
          </p:nvPr>
        </p:nvGraphicFramePr>
        <p:xfrm>
          <a:off x="1793821" y="3657600"/>
          <a:ext cx="7455698" cy="3200400"/>
        </p:xfrm>
        <a:graphic>
          <a:graphicData uri="http://schemas.openxmlformats.org/drawingml/2006/table">
            <a:tbl>
              <a:tblPr firstRow="1" bandRow="1">
                <a:tableStyleId>{F5AB1C69-6EDB-4FF4-983F-18BD219EF322}</a:tableStyleId>
              </a:tblPr>
              <a:tblGrid>
                <a:gridCol w="3727849">
                  <a:extLst>
                    <a:ext uri="{9D8B030D-6E8A-4147-A177-3AD203B41FA5}">
                      <a16:colId xmlns:a16="http://schemas.microsoft.com/office/drawing/2014/main" val="4001224963"/>
                    </a:ext>
                  </a:extLst>
                </a:gridCol>
                <a:gridCol w="3727849">
                  <a:extLst>
                    <a:ext uri="{9D8B030D-6E8A-4147-A177-3AD203B41FA5}">
                      <a16:colId xmlns:a16="http://schemas.microsoft.com/office/drawing/2014/main" val="2727314365"/>
                    </a:ext>
                  </a:extLst>
                </a:gridCol>
              </a:tblGrid>
              <a:tr h="524285">
                <a:tc>
                  <a:txBody>
                    <a:bodyPr/>
                    <a:lstStyle/>
                    <a:p>
                      <a:r>
                        <a:rPr lang="en-GB" dirty="0"/>
                        <a:t>Position</a:t>
                      </a:r>
                    </a:p>
                  </a:txBody>
                  <a:tcPr>
                    <a:solidFill>
                      <a:schemeClr val="accent4">
                        <a:lumMod val="75000"/>
                      </a:schemeClr>
                    </a:solidFill>
                  </a:tcPr>
                </a:tc>
                <a:tc>
                  <a:txBody>
                    <a:bodyPr/>
                    <a:lstStyle/>
                    <a:p>
                      <a:r>
                        <a:rPr lang="en-GB" dirty="0"/>
                        <a:t>Team Leader-</a:t>
                      </a:r>
                    </a:p>
                    <a:p>
                      <a:r>
                        <a:rPr lang="en-GB" dirty="0"/>
                        <a:t>Bakary Section</a:t>
                      </a:r>
                    </a:p>
                  </a:txBody>
                  <a:tcPr>
                    <a:solidFill>
                      <a:schemeClr val="accent4">
                        <a:lumMod val="75000"/>
                      </a:schemeClr>
                    </a:solidFill>
                  </a:tcPr>
                </a:tc>
                <a:extLst>
                  <a:ext uri="{0D108BD9-81ED-4DB2-BD59-A6C34878D82A}">
                    <a16:rowId xmlns:a16="http://schemas.microsoft.com/office/drawing/2014/main" val="3702197731"/>
                  </a:ext>
                </a:extLst>
              </a:tr>
              <a:tr h="299591">
                <a:tc>
                  <a:txBody>
                    <a:bodyPr/>
                    <a:lstStyle/>
                    <a:p>
                      <a:r>
                        <a:rPr lang="en-GB" dirty="0"/>
                        <a:t>Department</a:t>
                      </a:r>
                    </a:p>
                  </a:txBody>
                  <a:tcPr>
                    <a:solidFill>
                      <a:schemeClr val="accent4">
                        <a:lumMod val="75000"/>
                      </a:schemeClr>
                    </a:solidFill>
                  </a:tcPr>
                </a:tc>
                <a:tc>
                  <a:txBody>
                    <a:bodyPr/>
                    <a:lstStyle/>
                    <a:p>
                      <a:r>
                        <a:rPr lang="en-GB" dirty="0"/>
                        <a:t>Store Operation</a:t>
                      </a:r>
                    </a:p>
                  </a:txBody>
                  <a:tcPr>
                    <a:solidFill>
                      <a:schemeClr val="accent4">
                        <a:lumMod val="75000"/>
                      </a:schemeClr>
                    </a:solidFill>
                  </a:tcPr>
                </a:tc>
                <a:extLst>
                  <a:ext uri="{0D108BD9-81ED-4DB2-BD59-A6C34878D82A}">
                    <a16:rowId xmlns:a16="http://schemas.microsoft.com/office/drawing/2014/main" val="460556846"/>
                  </a:ext>
                </a:extLst>
              </a:tr>
              <a:tr h="524285">
                <a:tc>
                  <a:txBody>
                    <a:bodyPr/>
                    <a:lstStyle/>
                    <a:p>
                      <a:r>
                        <a:rPr lang="en-GB" dirty="0"/>
                        <a:t>Main Duties</a:t>
                      </a:r>
                    </a:p>
                  </a:txBody>
                  <a:tcPr>
                    <a:solidFill>
                      <a:schemeClr val="accent4">
                        <a:lumMod val="75000"/>
                      </a:schemeClr>
                    </a:solidFill>
                  </a:tcPr>
                </a:tc>
                <a:tc>
                  <a:txBody>
                    <a:bodyPr/>
                    <a:lstStyle/>
                    <a:p>
                      <a:r>
                        <a:rPr lang="en-GB" dirty="0"/>
                        <a:t>Supervising bakery staff and daily operation</a:t>
                      </a:r>
                    </a:p>
                  </a:txBody>
                  <a:tcPr>
                    <a:solidFill>
                      <a:schemeClr val="accent4">
                        <a:lumMod val="75000"/>
                      </a:schemeClr>
                    </a:solidFill>
                  </a:tcPr>
                </a:tc>
                <a:extLst>
                  <a:ext uri="{0D108BD9-81ED-4DB2-BD59-A6C34878D82A}">
                    <a16:rowId xmlns:a16="http://schemas.microsoft.com/office/drawing/2014/main" val="672422578"/>
                  </a:ext>
                </a:extLst>
              </a:tr>
              <a:tr h="748978">
                <a:tc>
                  <a:txBody>
                    <a:bodyPr/>
                    <a:lstStyle/>
                    <a:p>
                      <a:r>
                        <a:rPr lang="en-GB" dirty="0"/>
                        <a:t>Key Responsibilities</a:t>
                      </a:r>
                    </a:p>
                  </a:txBody>
                  <a:tcPr>
                    <a:solidFill>
                      <a:schemeClr val="accent4">
                        <a:lumMod val="75000"/>
                      </a:schemeClr>
                    </a:solidFill>
                  </a:tcPr>
                </a:tc>
                <a:tc>
                  <a:txBody>
                    <a:bodyPr/>
                    <a:lstStyle/>
                    <a:p>
                      <a:r>
                        <a:rPr lang="en-GB" dirty="0"/>
                        <a:t>Ensuring product quality, stock control and customer service</a:t>
                      </a:r>
                    </a:p>
                  </a:txBody>
                  <a:tcPr>
                    <a:solidFill>
                      <a:schemeClr val="accent4">
                        <a:lumMod val="75000"/>
                      </a:schemeClr>
                    </a:solidFill>
                  </a:tcPr>
                </a:tc>
                <a:extLst>
                  <a:ext uri="{0D108BD9-81ED-4DB2-BD59-A6C34878D82A}">
                    <a16:rowId xmlns:a16="http://schemas.microsoft.com/office/drawing/2014/main" val="1975345605"/>
                  </a:ext>
                </a:extLst>
              </a:tr>
              <a:tr h="524285">
                <a:tc>
                  <a:txBody>
                    <a:bodyPr/>
                    <a:lstStyle/>
                    <a:p>
                      <a:r>
                        <a:rPr lang="en-GB" dirty="0"/>
                        <a:t>Reporting to</a:t>
                      </a:r>
                    </a:p>
                  </a:txBody>
                  <a:tcPr>
                    <a:solidFill>
                      <a:schemeClr val="accent4">
                        <a:lumMod val="75000"/>
                      </a:schemeClr>
                    </a:solidFill>
                  </a:tcPr>
                </a:tc>
                <a:tc>
                  <a:txBody>
                    <a:bodyPr/>
                    <a:lstStyle/>
                    <a:p>
                      <a:r>
                        <a:rPr lang="en-GB" dirty="0"/>
                        <a:t>Store Manager / Department Manager</a:t>
                      </a:r>
                    </a:p>
                  </a:txBody>
                  <a:tcPr>
                    <a:solidFill>
                      <a:schemeClr val="accent4">
                        <a:lumMod val="75000"/>
                      </a:schemeClr>
                    </a:solidFill>
                  </a:tcPr>
                </a:tc>
                <a:extLst>
                  <a:ext uri="{0D108BD9-81ED-4DB2-BD59-A6C34878D82A}">
                    <a16:rowId xmlns:a16="http://schemas.microsoft.com/office/drawing/2014/main" val="3581745878"/>
                  </a:ext>
                </a:extLst>
              </a:tr>
            </a:tbl>
          </a:graphicData>
        </a:graphic>
      </p:graphicFrame>
    </p:spTree>
    <p:extLst>
      <p:ext uri="{BB962C8B-B14F-4D97-AF65-F5344CB8AC3E}">
        <p14:creationId xmlns:p14="http://schemas.microsoft.com/office/powerpoint/2010/main" val="33971136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7023-B2BF-F408-8C20-4906F9D67195}"/>
              </a:ext>
            </a:extLst>
          </p:cNvPr>
          <p:cNvSpPr>
            <a:spLocks noGrp="1"/>
          </p:cNvSpPr>
          <p:nvPr>
            <p:ph type="ctrTitle"/>
          </p:nvPr>
        </p:nvSpPr>
        <p:spPr/>
        <p:txBody>
          <a:bodyPr>
            <a:normAutofit/>
          </a:bodyPr>
          <a:lstStyle/>
          <a:p>
            <a:r>
              <a:rPr lang="en-GB" sz="1800" b="1" dirty="0"/>
              <a:t>Person Specification-Team Leader</a:t>
            </a:r>
            <a:br>
              <a:rPr lang="en-GB" sz="1800" b="1" dirty="0"/>
            </a:br>
            <a:r>
              <a:rPr lang="en-GB" sz="1800" dirty="0"/>
              <a:t>A person specification defines the essential skills, qualifications and personal attributes required for a candidate to perform the role effectively. It helps organisations select applicants who best match the requirements of the job (CIPD,2023)</a:t>
            </a:r>
            <a:br>
              <a:rPr lang="en-GB" sz="1800" dirty="0"/>
            </a:br>
            <a:r>
              <a:rPr lang="en-GB" sz="1800" dirty="0"/>
              <a:t>.</a:t>
            </a:r>
            <a:br>
              <a:rPr lang="en-GB" sz="1800" dirty="0"/>
            </a:br>
            <a:r>
              <a:rPr lang="en-GB" sz="1800" dirty="0"/>
              <a:t>For the Team Leader role within Tesco's Bakery section. The person specification focuses on leadership ability, operational knowledge and strong communication skills. </a:t>
            </a:r>
            <a:endParaRPr lang="en-GB" sz="1800" b="1" dirty="0"/>
          </a:p>
        </p:txBody>
      </p:sp>
      <p:sp>
        <p:nvSpPr>
          <p:cNvPr id="14" name="Hexagon 13">
            <a:extLst>
              <a:ext uri="{FF2B5EF4-FFF2-40B4-BE49-F238E27FC236}">
                <a16:creationId xmlns:a16="http://schemas.microsoft.com/office/drawing/2014/main" id="{9C530432-21A5-6AFD-CF23-127A733D5156}"/>
              </a:ext>
            </a:extLst>
          </p:cNvPr>
          <p:cNvSpPr/>
          <p:nvPr/>
        </p:nvSpPr>
        <p:spPr>
          <a:xfrm>
            <a:off x="0" y="4468030"/>
            <a:ext cx="2271252"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Skills</a:t>
            </a:r>
          </a:p>
          <a:p>
            <a:pPr marL="285750" indent="-285750" algn="ctr">
              <a:buFont typeface="Wingdings" panose="05000000000000000000" pitchFamily="2" charset="2"/>
              <a:buChar char="v"/>
            </a:pPr>
            <a:r>
              <a:rPr lang="en-GB" sz="1400" dirty="0"/>
              <a:t>Leadership</a:t>
            </a:r>
          </a:p>
          <a:p>
            <a:pPr marL="285750" indent="-285750" algn="ctr">
              <a:buFont typeface="Wingdings" panose="05000000000000000000" pitchFamily="2" charset="2"/>
              <a:buChar char="v"/>
            </a:pPr>
            <a:r>
              <a:rPr lang="en-GB" sz="1400" dirty="0"/>
              <a:t>Communication</a:t>
            </a:r>
          </a:p>
          <a:p>
            <a:pPr marL="285750" indent="-285750" algn="ctr">
              <a:buFont typeface="Wingdings" panose="05000000000000000000" pitchFamily="2" charset="2"/>
              <a:buChar char="v"/>
            </a:pPr>
            <a:r>
              <a:rPr lang="en-GB" sz="1400" dirty="0"/>
              <a:t>Team coordination</a:t>
            </a:r>
          </a:p>
        </p:txBody>
      </p:sp>
      <p:sp>
        <p:nvSpPr>
          <p:cNvPr id="15" name="Hexagon 14">
            <a:extLst>
              <a:ext uri="{FF2B5EF4-FFF2-40B4-BE49-F238E27FC236}">
                <a16:creationId xmlns:a16="http://schemas.microsoft.com/office/drawing/2014/main" id="{0C4D33A8-D56E-013D-FBF9-070815AE63D0}"/>
              </a:ext>
            </a:extLst>
          </p:cNvPr>
          <p:cNvSpPr/>
          <p:nvPr/>
        </p:nvSpPr>
        <p:spPr>
          <a:xfrm>
            <a:off x="2418735" y="4468030"/>
            <a:ext cx="2271253"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Experienc</a:t>
            </a:r>
            <a:r>
              <a:rPr lang="en-GB" dirty="0"/>
              <a:t>e</a:t>
            </a:r>
          </a:p>
          <a:p>
            <a:pPr marL="285750" indent="-285750" algn="ctr">
              <a:buFont typeface="Wingdings" panose="05000000000000000000" pitchFamily="2" charset="2"/>
              <a:buChar char="v"/>
            </a:pPr>
            <a:r>
              <a:rPr lang="en-GB" sz="1400" dirty="0"/>
              <a:t>Retail experience</a:t>
            </a:r>
          </a:p>
          <a:p>
            <a:pPr marL="285750" indent="-285750" algn="ctr">
              <a:buFont typeface="Wingdings" panose="05000000000000000000" pitchFamily="2" charset="2"/>
              <a:buChar char="v"/>
            </a:pPr>
            <a:r>
              <a:rPr lang="en-GB" sz="1400" dirty="0"/>
              <a:t>Team supervision</a:t>
            </a:r>
          </a:p>
        </p:txBody>
      </p:sp>
      <p:sp>
        <p:nvSpPr>
          <p:cNvPr id="16" name="Hexagon 15">
            <a:extLst>
              <a:ext uri="{FF2B5EF4-FFF2-40B4-BE49-F238E27FC236}">
                <a16:creationId xmlns:a16="http://schemas.microsoft.com/office/drawing/2014/main" id="{1A7D6CF4-0609-5A24-207F-2122B1CB8FCD}"/>
              </a:ext>
            </a:extLst>
          </p:cNvPr>
          <p:cNvSpPr/>
          <p:nvPr/>
        </p:nvSpPr>
        <p:spPr>
          <a:xfrm>
            <a:off x="4689988" y="4468031"/>
            <a:ext cx="2124949"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sz="1600" dirty="0">
                <a:solidFill>
                  <a:schemeClr val="tx1">
                    <a:lumMod val="95000"/>
                    <a:lumOff val="5000"/>
                  </a:schemeClr>
                </a:solidFill>
              </a:rPr>
              <a:t>Knowledge</a:t>
            </a:r>
          </a:p>
          <a:p>
            <a:pPr marL="285750" indent="-285750" algn="ctr">
              <a:buFont typeface="Wingdings" panose="05000000000000000000" pitchFamily="2" charset="2"/>
              <a:buChar char="v"/>
            </a:pPr>
            <a:r>
              <a:rPr lang="en-GB" sz="1600" dirty="0">
                <a:solidFill>
                  <a:schemeClr val="tx1">
                    <a:lumMod val="95000"/>
                    <a:lumOff val="5000"/>
                  </a:schemeClr>
                </a:solidFill>
              </a:rPr>
              <a:t>Food safety standards</a:t>
            </a:r>
          </a:p>
          <a:p>
            <a:pPr marL="285750" indent="-285750" algn="ctr">
              <a:buFont typeface="Wingdings" panose="05000000000000000000" pitchFamily="2" charset="2"/>
              <a:buChar char="v"/>
            </a:pPr>
            <a:r>
              <a:rPr lang="en-GB" sz="1600" dirty="0">
                <a:solidFill>
                  <a:schemeClr val="tx1">
                    <a:lumMod val="95000"/>
                    <a:lumOff val="5000"/>
                  </a:schemeClr>
                </a:solidFill>
              </a:rPr>
              <a:t>Stock management</a:t>
            </a:r>
          </a:p>
        </p:txBody>
      </p:sp>
      <p:sp>
        <p:nvSpPr>
          <p:cNvPr id="17" name="Hexagon 16">
            <a:extLst>
              <a:ext uri="{FF2B5EF4-FFF2-40B4-BE49-F238E27FC236}">
                <a16:creationId xmlns:a16="http://schemas.microsoft.com/office/drawing/2014/main" id="{C31E2446-FBEA-46B4-7F42-303F50FA7FF5}"/>
              </a:ext>
            </a:extLst>
          </p:cNvPr>
          <p:cNvSpPr/>
          <p:nvPr/>
        </p:nvSpPr>
        <p:spPr>
          <a:xfrm>
            <a:off x="6961242" y="4468030"/>
            <a:ext cx="2521972" cy="2389969"/>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Personal Attributes</a:t>
            </a:r>
          </a:p>
          <a:p>
            <a:pPr marL="285750" indent="-285750" algn="ctr">
              <a:buFont typeface="Wingdings" panose="05000000000000000000" pitchFamily="2" charset="2"/>
              <a:buChar char="v"/>
            </a:pPr>
            <a:r>
              <a:rPr lang="en-GB" sz="1400" dirty="0"/>
              <a:t>Responsibility</a:t>
            </a:r>
          </a:p>
          <a:p>
            <a:pPr marL="285750" indent="-285750" algn="ctr">
              <a:buFont typeface="Wingdings" panose="05000000000000000000" pitchFamily="2" charset="2"/>
              <a:buChar char="v"/>
            </a:pPr>
            <a:r>
              <a:rPr lang="en-GB" sz="1400" dirty="0"/>
              <a:t>Problem-solving</a:t>
            </a:r>
          </a:p>
          <a:p>
            <a:pPr marL="285750" indent="-285750" algn="ctr">
              <a:buFont typeface="Wingdings" panose="05000000000000000000" pitchFamily="2" charset="2"/>
              <a:buChar char="v"/>
            </a:pPr>
            <a:r>
              <a:rPr lang="en-GB" sz="1400" dirty="0"/>
              <a:t>Customer focus</a:t>
            </a:r>
          </a:p>
        </p:txBody>
      </p:sp>
    </p:spTree>
    <p:extLst>
      <p:ext uri="{BB962C8B-B14F-4D97-AF65-F5344CB8AC3E}">
        <p14:creationId xmlns:p14="http://schemas.microsoft.com/office/powerpoint/2010/main" val="3616470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70904-E942-0015-DF42-1CD3A931683D}"/>
              </a:ext>
            </a:extLst>
          </p:cNvPr>
          <p:cNvSpPr>
            <a:spLocks noGrp="1"/>
          </p:cNvSpPr>
          <p:nvPr>
            <p:ph type="ctrTitle"/>
          </p:nvPr>
        </p:nvSpPr>
        <p:spPr/>
        <p:txBody>
          <a:bodyPr>
            <a:normAutofit/>
          </a:bodyPr>
          <a:lstStyle/>
          <a:p>
            <a:r>
              <a:rPr lang="en-GB" sz="2400" dirty="0"/>
              <a:t>Selection Method-Team Leader Recruitment</a:t>
            </a:r>
            <a:br>
              <a:rPr lang="en-GB" sz="2400" dirty="0"/>
            </a:br>
            <a:br>
              <a:rPr lang="en-GB" sz="2000" dirty="0"/>
            </a:br>
            <a:r>
              <a:rPr lang="en-GB" sz="1800" dirty="0"/>
              <a:t>Selection methods are used by organisations to evaluate candidates and identify the most suitable applicant for a specific role. Effective selection techniques help ensure that the candidate possesses the necessary skills, experience and personal qualities required for the position. (Armstrong, 2020). </a:t>
            </a:r>
            <a:br>
              <a:rPr lang="en-GB" sz="1800" dirty="0"/>
            </a:br>
            <a:br>
              <a:rPr lang="en-GB" sz="1800" dirty="0"/>
            </a:br>
            <a:r>
              <a:rPr lang="en-GB" sz="1800" dirty="0"/>
              <a:t>For the Team Leader position in Tesco's Bakery section, several selection methods may be used to assess leadership ability, communication skills and operational knowledge.</a:t>
            </a:r>
            <a:br>
              <a:rPr lang="en-GB" sz="1800" dirty="0"/>
            </a:br>
            <a:endParaRPr lang="en-GB" sz="1800" dirty="0"/>
          </a:p>
        </p:txBody>
      </p:sp>
      <p:sp>
        <p:nvSpPr>
          <p:cNvPr id="6" name="Rectangle 5">
            <a:extLst>
              <a:ext uri="{FF2B5EF4-FFF2-40B4-BE49-F238E27FC236}">
                <a16:creationId xmlns:a16="http://schemas.microsoft.com/office/drawing/2014/main" id="{8E5C7E87-C9C7-93D2-9F69-B710A3FF3C1B}"/>
              </a:ext>
            </a:extLst>
          </p:cNvPr>
          <p:cNvSpPr/>
          <p:nvPr/>
        </p:nvSpPr>
        <p:spPr>
          <a:xfrm>
            <a:off x="3083820" y="4468030"/>
            <a:ext cx="1755057"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1400" dirty="0">
                <a:solidFill>
                  <a:srgbClr val="FF0000"/>
                </a:solidFill>
              </a:rPr>
              <a:t>Interview-</a:t>
            </a:r>
            <a:r>
              <a:rPr lang="en-GB" sz="1400" dirty="0"/>
              <a:t>Structured interviews used to evaluate leadership skills, experience and communication abilities.</a:t>
            </a:r>
          </a:p>
        </p:txBody>
      </p:sp>
      <p:sp>
        <p:nvSpPr>
          <p:cNvPr id="8" name="Rectangle 7">
            <a:extLst>
              <a:ext uri="{FF2B5EF4-FFF2-40B4-BE49-F238E27FC236}">
                <a16:creationId xmlns:a16="http://schemas.microsoft.com/office/drawing/2014/main" id="{C64FED81-81A1-AFA5-F34B-C0196520A5F9}"/>
              </a:ext>
            </a:extLst>
          </p:cNvPr>
          <p:cNvSpPr/>
          <p:nvPr/>
        </p:nvSpPr>
        <p:spPr>
          <a:xfrm>
            <a:off x="5373454" y="4474506"/>
            <a:ext cx="1631981"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dirty="0"/>
          </a:p>
          <a:p>
            <a:pPr algn="ctr"/>
            <a:r>
              <a:rPr lang="en-GB" sz="1400" dirty="0">
                <a:solidFill>
                  <a:srgbClr val="FF0000"/>
                </a:solidFill>
              </a:rPr>
              <a:t>Skills Assessment-Practical </a:t>
            </a:r>
            <a:r>
              <a:rPr lang="en-GB" sz="1400" dirty="0"/>
              <a:t>or situational assessment used to evaluate problem-solving and decision-making.</a:t>
            </a:r>
          </a:p>
        </p:txBody>
      </p:sp>
      <p:sp>
        <p:nvSpPr>
          <p:cNvPr id="9" name="Rectangle 8">
            <a:extLst>
              <a:ext uri="{FF2B5EF4-FFF2-40B4-BE49-F238E27FC236}">
                <a16:creationId xmlns:a16="http://schemas.microsoft.com/office/drawing/2014/main" id="{5FDC1BE5-E64B-027C-71B5-D85F63091D47}"/>
              </a:ext>
            </a:extLst>
          </p:cNvPr>
          <p:cNvSpPr/>
          <p:nvPr/>
        </p:nvSpPr>
        <p:spPr>
          <a:xfrm>
            <a:off x="7503853" y="4468031"/>
            <a:ext cx="1631981" cy="19025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FF0000"/>
                </a:solidFill>
              </a:rPr>
              <a:t>Reference Checks-Verification </a:t>
            </a:r>
            <a:r>
              <a:rPr lang="en-GB" sz="1400" dirty="0"/>
              <a:t>of previous employment and professional performance.</a:t>
            </a:r>
          </a:p>
        </p:txBody>
      </p:sp>
      <p:sp>
        <p:nvSpPr>
          <p:cNvPr id="4" name="Rectangle 3">
            <a:extLst>
              <a:ext uri="{FF2B5EF4-FFF2-40B4-BE49-F238E27FC236}">
                <a16:creationId xmlns:a16="http://schemas.microsoft.com/office/drawing/2014/main" id="{765572EB-FEB3-000B-CDAD-838ED4952E68}"/>
              </a:ext>
            </a:extLst>
          </p:cNvPr>
          <p:cNvSpPr/>
          <p:nvPr/>
        </p:nvSpPr>
        <p:spPr>
          <a:xfrm>
            <a:off x="1050403" y="4468031"/>
            <a:ext cx="1755057" cy="1902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rgbClr val="FF0000"/>
                </a:solidFill>
              </a:rPr>
              <a:t>Application Screening-Review </a:t>
            </a:r>
            <a:r>
              <a:rPr lang="en-GB" sz="1400" dirty="0"/>
              <a:t>of CVs and application forms to identify candidates who meet the basic job requirement.</a:t>
            </a:r>
          </a:p>
        </p:txBody>
      </p:sp>
    </p:spTree>
    <p:extLst>
      <p:ext uri="{BB962C8B-B14F-4D97-AF65-F5344CB8AC3E}">
        <p14:creationId xmlns:p14="http://schemas.microsoft.com/office/powerpoint/2010/main" val="1406095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A7E65-6595-8539-EABF-4E68198D103C}"/>
              </a:ext>
            </a:extLst>
          </p:cNvPr>
          <p:cNvSpPr>
            <a:spLocks noGrp="1"/>
          </p:cNvSpPr>
          <p:nvPr>
            <p:ph type="ctrTitle"/>
          </p:nvPr>
        </p:nvSpPr>
        <p:spPr>
          <a:xfrm>
            <a:off x="1069848" y="1353312"/>
            <a:ext cx="9966960" cy="3035808"/>
          </a:xfrm>
        </p:spPr>
        <p:txBody>
          <a:bodyPr>
            <a:normAutofit/>
          </a:bodyPr>
          <a:lstStyle/>
          <a:p>
            <a:r>
              <a:rPr lang="en-GB" sz="2400" dirty="0"/>
              <a:t>Learning  and Development Theories</a:t>
            </a:r>
            <a:br>
              <a:rPr lang="en-GB" sz="2400" dirty="0"/>
            </a:br>
            <a:br>
              <a:rPr lang="en-GB" sz="2400" dirty="0"/>
            </a:br>
            <a:r>
              <a:rPr lang="en-GB" sz="1800" dirty="0"/>
              <a:t>Learning and development are essential for improving employee performance and supporting organisational effectiveness. Different learning theories can be applied to workplace training to enhance skills and knowledge development (Armstrong, 2020).</a:t>
            </a:r>
          </a:p>
        </p:txBody>
      </p:sp>
      <p:sp>
        <p:nvSpPr>
          <p:cNvPr id="3" name="Subtitle 2">
            <a:extLst>
              <a:ext uri="{FF2B5EF4-FFF2-40B4-BE49-F238E27FC236}">
                <a16:creationId xmlns:a16="http://schemas.microsoft.com/office/drawing/2014/main" id="{4DD64DA1-D3FE-B3A1-85DE-0579F063DC8B}"/>
              </a:ext>
            </a:extLst>
          </p:cNvPr>
          <p:cNvSpPr>
            <a:spLocks noGrp="1"/>
          </p:cNvSpPr>
          <p:nvPr>
            <p:ph type="subTitle" idx="1"/>
          </p:nvPr>
        </p:nvSpPr>
        <p:spPr>
          <a:xfrm>
            <a:off x="1069848" y="4389120"/>
            <a:ext cx="7891272" cy="1996932"/>
          </a:xfrm>
        </p:spPr>
        <p:txBody>
          <a:bodyPr>
            <a:normAutofit lnSpcReduction="10000"/>
          </a:bodyPr>
          <a:lstStyle/>
          <a:p>
            <a:pPr marL="285750" indent="-285750" algn="l">
              <a:buFont typeface="Wingdings" panose="05000000000000000000" pitchFamily="2" charset="2"/>
              <a:buChar char="Ø"/>
            </a:pPr>
            <a:r>
              <a:rPr lang="en-GB" sz="1600" b="1" dirty="0">
                <a:solidFill>
                  <a:srgbClr val="C00000"/>
                </a:solidFill>
              </a:rPr>
              <a:t>Behaviourist Theory</a:t>
            </a:r>
            <a:r>
              <a:rPr lang="en-GB" sz="1600" dirty="0">
                <a:solidFill>
                  <a:schemeClr val="tx1"/>
                </a:solidFill>
              </a:rPr>
              <a:t>- </a:t>
            </a:r>
            <a:r>
              <a:rPr lang="en-GB" sz="1400" dirty="0">
                <a:solidFill>
                  <a:schemeClr val="tx1"/>
                </a:solidFill>
              </a:rPr>
              <a:t>In Tesco's Bakary section, employees learn trough task demonstrations and supervisor feedback. (Skinner,1953)</a:t>
            </a:r>
            <a:r>
              <a:rPr lang="en-GB" sz="1400" b="1" dirty="0">
                <a:solidFill>
                  <a:schemeClr val="bg1"/>
                </a:solidFill>
              </a:rPr>
              <a:t> </a:t>
            </a:r>
          </a:p>
          <a:p>
            <a:pPr marL="285750" indent="-285750" algn="l">
              <a:buFont typeface="Wingdings" panose="05000000000000000000" pitchFamily="2" charset="2"/>
              <a:buChar char="Ø"/>
            </a:pPr>
            <a:r>
              <a:rPr lang="en-GB" sz="1600" b="1" dirty="0">
                <a:solidFill>
                  <a:srgbClr val="002060"/>
                </a:solidFill>
              </a:rPr>
              <a:t>Cognitivist Theory</a:t>
            </a:r>
            <a:r>
              <a:rPr lang="en-GB" sz="1400" b="1" dirty="0">
                <a:solidFill>
                  <a:schemeClr val="tx1"/>
                </a:solidFill>
              </a:rPr>
              <a:t>-Lear</a:t>
            </a:r>
            <a:r>
              <a:rPr lang="en-GB" sz="1400" dirty="0">
                <a:solidFill>
                  <a:schemeClr val="tx1"/>
                </a:solidFill>
              </a:rPr>
              <a:t>ning focuses on understanding information and developing problem-solving abilities. Training may involve instructions, explanations and decision-making scenarios. (Piaget, 1976) </a:t>
            </a:r>
          </a:p>
          <a:p>
            <a:pPr marL="285750" indent="-285750" algn="l">
              <a:buFont typeface="Wingdings" panose="05000000000000000000" pitchFamily="2" charset="2"/>
              <a:buChar char="Ø"/>
            </a:pPr>
            <a:r>
              <a:rPr lang="en-GB" sz="1600" dirty="0">
                <a:solidFill>
                  <a:schemeClr val="accent4">
                    <a:lumMod val="75000"/>
                  </a:schemeClr>
                </a:solidFill>
              </a:rPr>
              <a:t>Humanist/Experiential Theory-</a:t>
            </a:r>
            <a:r>
              <a:rPr lang="en-GB" sz="1400" dirty="0">
                <a:solidFill>
                  <a:schemeClr val="tx1"/>
                </a:solidFill>
              </a:rPr>
              <a:t>Employees improve skills through reflection, teamwork and real work situations. (Kolb, 1984)</a:t>
            </a:r>
            <a:endParaRPr lang="en-GB" sz="1600" dirty="0">
              <a:solidFill>
                <a:schemeClr val="accent4">
                  <a:lumMod val="75000"/>
                </a:schemeClr>
              </a:solidFill>
            </a:endParaRPr>
          </a:p>
          <a:p>
            <a:pPr marL="285750" indent="-285750" algn="l">
              <a:buFont typeface="Wingdings" panose="05000000000000000000" pitchFamily="2" charset="2"/>
              <a:buChar char="Ø"/>
            </a:pPr>
            <a:r>
              <a:rPr lang="en-GB" sz="1400" b="1" dirty="0">
                <a:solidFill>
                  <a:schemeClr val="bg1"/>
                </a:solidFill>
              </a:rPr>
              <a:t>                                C</a:t>
            </a:r>
          </a:p>
        </p:txBody>
      </p:sp>
    </p:spTree>
    <p:extLst>
      <p:ext uri="{BB962C8B-B14F-4D97-AF65-F5344CB8AC3E}">
        <p14:creationId xmlns:p14="http://schemas.microsoft.com/office/powerpoint/2010/main" val="41728531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32C7-0BD6-8FA0-23F8-CE17642091F2}"/>
              </a:ext>
            </a:extLst>
          </p:cNvPr>
          <p:cNvSpPr>
            <a:spLocks noGrp="1"/>
          </p:cNvSpPr>
          <p:nvPr>
            <p:ph type="ctrTitle"/>
          </p:nvPr>
        </p:nvSpPr>
        <p:spPr/>
        <p:txBody>
          <a:bodyPr/>
          <a:lstStyle/>
          <a:p>
            <a:r>
              <a:rPr lang="en-GB" sz="1800" dirty="0"/>
              <a:t>                           Employee Development and Challenges</a:t>
            </a:r>
            <a:br>
              <a:rPr lang="en-GB" sz="1800" dirty="0"/>
            </a:br>
            <a:br>
              <a:rPr lang="en-GB" sz="1800" dirty="0"/>
            </a:br>
            <a:r>
              <a:rPr lang="en-GB" sz="1800" dirty="0"/>
              <a:t> Employee training and development are essential for improving performance and ensuring effective leadership within organisation ( Armstrong, 2020). In Tesco's Bakery section, continuous development supports operational efficiency and team performance. However, organisations may also face challenges related to recruitment, training and staff retention.</a:t>
            </a:r>
          </a:p>
        </p:txBody>
      </p:sp>
      <p:sp>
        <p:nvSpPr>
          <p:cNvPr id="3" name="Subtitle 2">
            <a:extLst>
              <a:ext uri="{FF2B5EF4-FFF2-40B4-BE49-F238E27FC236}">
                <a16:creationId xmlns:a16="http://schemas.microsoft.com/office/drawing/2014/main" id="{BC4055EB-25A0-A1B0-7AC8-BB7C5D4DD787}"/>
              </a:ext>
            </a:extLst>
          </p:cNvPr>
          <p:cNvSpPr>
            <a:spLocks noGrp="1"/>
          </p:cNvSpPr>
          <p:nvPr>
            <p:ph type="subTitle" idx="1"/>
          </p:nvPr>
        </p:nvSpPr>
        <p:spPr>
          <a:xfrm>
            <a:off x="1069847" y="4389119"/>
            <a:ext cx="8428113" cy="2247655"/>
          </a:xfrm>
        </p:spPr>
        <p:txBody>
          <a:bodyPr/>
          <a:lstStyle/>
          <a:p>
            <a:pPr marL="342900" indent="-342900">
              <a:buFont typeface="Wingdings" panose="05000000000000000000" pitchFamily="2" charset="2"/>
              <a:buChar char="q"/>
            </a:pPr>
            <a:r>
              <a:rPr lang="en-GB" dirty="0">
                <a:solidFill>
                  <a:srgbClr val="002060"/>
                </a:solidFill>
              </a:rPr>
              <a:t>Team Performance-Effective leadership improves communication and productivity.</a:t>
            </a:r>
          </a:p>
          <a:p>
            <a:pPr marL="342900" indent="-342900">
              <a:buFont typeface="Wingdings" panose="05000000000000000000" pitchFamily="2" charset="2"/>
              <a:buChar char="q"/>
            </a:pPr>
            <a:r>
              <a:rPr lang="en-GB" dirty="0">
                <a:solidFill>
                  <a:srgbClr val="002060"/>
                </a:solidFill>
              </a:rPr>
              <a:t>Recruitment Challenges- Finding candidates with the right skills and retail experience.</a:t>
            </a:r>
          </a:p>
          <a:p>
            <a:pPr marL="342900" indent="-342900">
              <a:buFont typeface="Wingdings" panose="05000000000000000000" pitchFamily="2" charset="2"/>
              <a:buChar char="q"/>
            </a:pPr>
            <a:r>
              <a:rPr lang="en-GB" dirty="0">
                <a:solidFill>
                  <a:srgbClr val="002060"/>
                </a:solidFill>
              </a:rPr>
              <a:t>Staff Retention- Maintaining employee motivation and reducing turnover.</a:t>
            </a:r>
          </a:p>
          <a:p>
            <a:pPr marL="342900" indent="-342900">
              <a:buFont typeface="Wingdings" panose="05000000000000000000" pitchFamily="2" charset="2"/>
              <a:buChar char="q"/>
            </a:pPr>
            <a:endParaRPr lang="en-GB" dirty="0">
              <a:solidFill>
                <a:srgbClr val="002060"/>
              </a:solidFill>
            </a:endParaRPr>
          </a:p>
          <a:p>
            <a:pPr marL="342900" indent="-342900">
              <a:buFont typeface="Wingdings" panose="05000000000000000000" pitchFamily="2" charset="2"/>
              <a:buChar char="q"/>
            </a:pPr>
            <a:endParaRPr lang="en-GB" sz="1600" dirty="0">
              <a:solidFill>
                <a:schemeClr val="tx1"/>
              </a:solidFill>
            </a:endParaRPr>
          </a:p>
        </p:txBody>
      </p:sp>
    </p:spTree>
    <p:extLst>
      <p:ext uri="{BB962C8B-B14F-4D97-AF65-F5344CB8AC3E}">
        <p14:creationId xmlns:p14="http://schemas.microsoft.com/office/powerpoint/2010/main" val="5745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5BCF251-4434-4B79-8A80-86EB308CF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C92A8B5-49A7-4E21-A142-4CDD07944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4C910B4-CEC2-4051-A122-FB145151C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3FE25-9BB3-9BBB-0017-ADBF99F6B39F}"/>
              </a:ext>
            </a:extLst>
          </p:cNvPr>
          <p:cNvSpPr>
            <a:spLocks noGrp="1"/>
          </p:cNvSpPr>
          <p:nvPr>
            <p:ph type="ctrTitle"/>
          </p:nvPr>
        </p:nvSpPr>
        <p:spPr>
          <a:xfrm>
            <a:off x="1248156" y="1432223"/>
            <a:ext cx="5965470" cy="3357976"/>
          </a:xfrm>
        </p:spPr>
        <p:txBody>
          <a:bodyPr anchor="ctr">
            <a:normAutofit fontScale="90000"/>
          </a:bodyPr>
          <a:lstStyle/>
          <a:p>
            <a:r>
              <a:rPr lang="en-GB" sz="2000" dirty="0"/>
              <a:t>                                                Conclusion</a:t>
            </a:r>
            <a:br>
              <a:rPr lang="en-GB" sz="2000" dirty="0"/>
            </a:br>
            <a:br>
              <a:rPr lang="en-GB" sz="2000" dirty="0"/>
            </a:br>
            <a:r>
              <a:rPr lang="en-GB" sz="2000" dirty="0"/>
              <a:t>This presentation examined the recruitment and development process for the Team Leader position within the Bakery section at Tesco.  Effective recruitment practices, including job analysis, job description and person specification, help organisations select suitable candidates for leadership roles.</a:t>
            </a:r>
            <a:br>
              <a:rPr lang="en-GB" sz="2000" dirty="0"/>
            </a:br>
            <a:r>
              <a:rPr lang="en-GB" sz="2000" dirty="0"/>
              <a:t>The application of learning and development theories supports employee performance, leadership capability and operational efficiency. Continuous training and development are therefore essential for maintaining high standards of service and supporting organisational success.</a:t>
            </a:r>
            <a:br>
              <a:rPr lang="en-GB" sz="2000" dirty="0"/>
            </a:br>
            <a:r>
              <a:rPr lang="en-GB" sz="2000" dirty="0"/>
              <a:t>( Armstrong, 2020)</a:t>
            </a:r>
          </a:p>
        </p:txBody>
      </p:sp>
      <p:pic>
        <p:nvPicPr>
          <p:cNvPr id="5" name="Picture 4">
            <a:extLst>
              <a:ext uri="{FF2B5EF4-FFF2-40B4-BE49-F238E27FC236}">
                <a16:creationId xmlns:a16="http://schemas.microsoft.com/office/drawing/2014/main" id="{F3D22C64-B440-7F7D-4310-F18BEDABE0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2888" y="1099011"/>
            <a:ext cx="5126064" cy="4266879"/>
          </a:xfrm>
          <a:prstGeom prst="rect">
            <a:avLst/>
          </a:prstGeom>
        </p:spPr>
      </p:pic>
      <p:sp>
        <p:nvSpPr>
          <p:cNvPr id="25" name="Rectangle 24">
            <a:extLst>
              <a:ext uri="{FF2B5EF4-FFF2-40B4-BE49-F238E27FC236}">
                <a16:creationId xmlns:a16="http://schemas.microsoft.com/office/drawing/2014/main" id="{0C847782-BA26-41B0-A845-49960A7A7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C0D9095-1BC3-4171-B64F-34AE44CA9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7" name="Oval 26">
              <a:extLst>
                <a:ext uri="{FF2B5EF4-FFF2-40B4-BE49-F238E27FC236}">
                  <a16:creationId xmlns:a16="http://schemas.microsoft.com/office/drawing/2014/main" id="{9464CF78-ACE0-41B2-B840-72B152A794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2">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C3EFBA91-D3E3-4C6C-A3F5-B33469A0E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309384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83468-862E-0A6D-487A-819CF1BF0E11}"/>
              </a:ext>
            </a:extLst>
          </p:cNvPr>
          <p:cNvSpPr>
            <a:spLocks noGrp="1"/>
          </p:cNvSpPr>
          <p:nvPr>
            <p:ph type="ctrTitle"/>
          </p:nvPr>
        </p:nvSpPr>
        <p:spPr>
          <a:xfrm>
            <a:off x="516195" y="-103239"/>
            <a:ext cx="10943302" cy="7801897"/>
          </a:xfrm>
        </p:spPr>
        <p:txBody>
          <a:bodyPr/>
          <a:lstStyle/>
          <a:p>
            <a:r>
              <a:rPr lang="en-GB" dirty="0"/>
              <a:t>     </a:t>
            </a:r>
            <a:r>
              <a:rPr lang="en-GB" sz="2000" dirty="0"/>
              <a:t>                              References</a:t>
            </a:r>
            <a:r>
              <a:rPr lang="en-GB" dirty="0"/>
              <a:t>  </a:t>
            </a:r>
            <a:br>
              <a:rPr lang="en-GB" dirty="0"/>
            </a:br>
            <a:r>
              <a:rPr lang="en-GB" sz="2000" dirty="0">
                <a:latin typeface="Arial" panose="020B0604020202020204" pitchFamily="34" charset="0"/>
                <a:cs typeface="Arial" panose="020B0604020202020204" pitchFamily="34" charset="0"/>
              </a:rPr>
              <a:t>1. </a:t>
            </a:r>
            <a:r>
              <a:rPr lang="en-GB" sz="2000" dirty="0"/>
              <a:t>Armstrong, M. (2020) </a:t>
            </a:r>
            <a:r>
              <a:rPr lang="en-GB" sz="2000" i="1" dirty="0"/>
              <a:t>Armstrong’s Handbook of Human Resource Management Practice</a:t>
            </a:r>
            <a:r>
              <a:rPr lang="en-GB" sz="2000" dirty="0"/>
              <a:t>. 15</a:t>
            </a:r>
            <a:r>
              <a:rPr lang="en-GB" sz="2000" baseline="30000" dirty="0"/>
              <a:t> </a:t>
            </a:r>
            <a:r>
              <a:rPr lang="en-GB" sz="2000" baseline="30000" dirty="0" err="1"/>
              <a:t>th</a:t>
            </a:r>
            <a:r>
              <a:rPr lang="en-GB" sz="2000" dirty="0"/>
              <a:t> </a:t>
            </a:r>
            <a:r>
              <a:rPr lang="en-GB" sz="2000" dirty="0" err="1"/>
              <a:t>edn</a:t>
            </a:r>
            <a:r>
              <a:rPr lang="en-GB" sz="2000" dirty="0"/>
              <a:t>. London: Kogan Page.   </a:t>
            </a:r>
            <a:br>
              <a:rPr lang="en-GB" sz="2000" dirty="0"/>
            </a:br>
            <a:br>
              <a:rPr lang="en-GB" sz="2000" dirty="0"/>
            </a:br>
            <a:r>
              <a:rPr lang="en-GB" sz="2000" dirty="0"/>
              <a:t>2. CIPD (2023) </a:t>
            </a:r>
            <a:r>
              <a:rPr lang="en-GB" sz="2000" i="1" dirty="0"/>
              <a:t>Job Analysis Factsheet</a:t>
            </a:r>
            <a:r>
              <a:rPr lang="en-GB" sz="2000" dirty="0"/>
              <a:t> . Available at: </a:t>
            </a:r>
            <a:r>
              <a:rPr lang="en-GB" sz="2000" dirty="0">
                <a:hlinkClick r:id="rId2"/>
              </a:rPr>
              <a:t>www.cipd.co.uk</a:t>
            </a:r>
            <a:r>
              <a:rPr lang="en-GB" sz="2000" dirty="0"/>
              <a:t>(Accessed: 8 March 2026).</a:t>
            </a:r>
            <a:br>
              <a:rPr lang="en-GB" sz="2000" dirty="0"/>
            </a:br>
            <a:br>
              <a:rPr lang="en-GB" sz="2000" dirty="0"/>
            </a:br>
            <a:r>
              <a:rPr lang="en-GB" sz="2000" dirty="0"/>
              <a:t>3. Kolb, D. (1984) </a:t>
            </a:r>
            <a:r>
              <a:rPr lang="en-GB" sz="2000" i="1" dirty="0"/>
              <a:t>Experiential Learning: Experience as the Source of Learning and Development</a:t>
            </a:r>
            <a:r>
              <a:rPr lang="en-GB" sz="2000" dirty="0"/>
              <a:t> . New Jersey: Prentice Hall.</a:t>
            </a:r>
            <a:br>
              <a:rPr lang="en-GB" sz="2000" dirty="0"/>
            </a:br>
            <a:br>
              <a:rPr lang="en-GB" sz="2000" dirty="0"/>
            </a:br>
            <a:r>
              <a:rPr lang="en-GB" sz="2000" dirty="0"/>
              <a:t>4. Piaget, J. (1976) </a:t>
            </a:r>
            <a:r>
              <a:rPr lang="en-GB" sz="2000" i="1" dirty="0"/>
              <a:t>The Psychology of the Child</a:t>
            </a:r>
            <a:r>
              <a:rPr lang="en-GB" sz="2000" dirty="0"/>
              <a:t> . New York: Basic Books.</a:t>
            </a:r>
            <a:br>
              <a:rPr lang="en-GB" sz="2000" dirty="0"/>
            </a:br>
            <a:br>
              <a:rPr lang="en-GB" sz="2000" dirty="0"/>
            </a:br>
            <a:r>
              <a:rPr lang="en-GB" sz="2000" dirty="0"/>
              <a:t>5. Skinner, BF (1953) </a:t>
            </a:r>
            <a:r>
              <a:rPr lang="en-GB" sz="2000" i="1" dirty="0"/>
              <a:t>Science and Human </a:t>
            </a:r>
            <a:r>
              <a:rPr lang="en-GB" sz="2000" i="1" dirty="0" err="1"/>
              <a:t>Behavior</a:t>
            </a:r>
            <a:r>
              <a:rPr lang="en-GB" sz="2000" dirty="0"/>
              <a:t> . New York: Macmillan.</a:t>
            </a:r>
            <a:br>
              <a:rPr lang="en-GB" sz="2000" dirty="0"/>
            </a:br>
            <a:br>
              <a:rPr lang="en-GB" sz="2000" dirty="0"/>
            </a:br>
            <a:r>
              <a:rPr lang="en-GB" sz="2000" dirty="0"/>
              <a:t>6. Tesco PLC (2024) </a:t>
            </a:r>
            <a:r>
              <a:rPr lang="en-GB" sz="2000" i="1" dirty="0"/>
              <a:t>Annual Report and Financial Statements</a:t>
            </a:r>
            <a:r>
              <a:rPr lang="en-GB" sz="2000" dirty="0"/>
              <a:t> . Available at: www.tescoplc.com(Accessed: 8 March 2026).</a:t>
            </a: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endParaRPr lang="en-GB" sz="2000" dirty="0"/>
          </a:p>
        </p:txBody>
      </p:sp>
    </p:spTree>
    <p:extLst>
      <p:ext uri="{BB962C8B-B14F-4D97-AF65-F5344CB8AC3E}">
        <p14:creationId xmlns:p14="http://schemas.microsoft.com/office/powerpoint/2010/main" val="19242751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Тип дърво">
  <a:themeElements>
    <a:clrScheme name="Тип дърво">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Тип дърво">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Тип дърво">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1954</TotalTime>
  <Words>1287</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Aptos</vt:lpstr>
      <vt:lpstr>Arial</vt:lpstr>
      <vt:lpstr>Bookman Old Style</vt:lpstr>
      <vt:lpstr>Calibri</vt:lpstr>
      <vt:lpstr>Cambria</vt:lpstr>
      <vt:lpstr>Century Gothic</vt:lpstr>
      <vt:lpstr>Rockwell Extra Bold</vt:lpstr>
      <vt:lpstr>Wingdings</vt:lpstr>
      <vt:lpstr>Тип дърво</vt:lpstr>
      <vt:lpstr>Recruitment and Development Strategy for a Team Leader at Tesco UK</vt:lpstr>
      <vt:lpstr>Student Information Name: Galya Georgieva Student number:2428902 Module Code:LCLM5002 Module Title: Development and Managing and Individuals and Team Lecture: Amer Karrem Submission Date: March 2026 </vt:lpstr>
      <vt:lpstr>Assessment Overview  This presentation evaluates the recruitment and development process for a Team Leader position at Tesco UK  1.It examines key stages including: -Job analysis -Job description and person specification -Learning and development needs  The focus is on the Team Leader role in the Bakery section, responsible for supervising staff, ensuring product quality and maintaining health and safety standards.  Team leaders play an important role in customer satisfaction and operational performance.   Tesco is one of the largest grocery retailers in the UK ( Tesco PLC 2024)      Tesco is one of the </vt:lpstr>
      <vt:lpstr>Introduction to Tesco UK  Tesco is one of the largest retail organisation in the UK, operating primarily in the 1919,the company has built a strong national presence and rand reputation.  Tesco operates over 3,500 stores in the UK and generates annual revenues exceeding  £57billion (Tesco PLC,2024 ). Its scale and competitive position require effective leadership at departmental level. The  Team Leader role within the Bakery section contributes directly to operational efficiency, staff coordination and customer satisfaction.</vt:lpstr>
      <vt:lpstr>The recruitment process is a strategic aimed at attracting and selecting the most suitable candidate to meet organizational needs. Effective recruitment ensures alignment between job requirement and individual competencies (Armstrong, 2020). For the Team Leader position within Tesco's Bakery section, the recruitment process involves workforce planning, job analysis, advertising, shortlisting and selection. A structured approach reduces turnover ,enhances performance and support long-term organizational success.</vt:lpstr>
      <vt:lpstr>Recruitment  Process Overview  Recruitment is a strategic process used to attract and select suitable candidates  ( Armstrong, 2020)  For the Team Leader role in Tesco's Bakery, the process ensures alignment between organizational needs and candidate competencies.</vt:lpstr>
      <vt:lpstr>     Job Analysis- Tesco Bakery Team Leader  Identifies the duties, responsibilities and skills required for the role. Supports effective recruitment and selection decisions.  For the Team Leader Tesco's Bakery section, key responsibilities include       -Supervising staff       -Ensuring food safety compliance       -Maintaining quality standards  Ensures recruitment decisions are evidence-based and aligned with organizational goals.  (CIPD, 2023)           </vt:lpstr>
      <vt:lpstr>PowerPoint Presentation</vt:lpstr>
      <vt:lpstr>Person Specification-Team Leader A person specification defines the essential skills, qualifications and personal attributes required for a candidate to perform the role effectively. It helps organisations select applicants who best match the requirements of the job (CIPD,2023) . For the Team Leader role within Tesco's Bakery section. The person specification focuses on leadership ability, operational knowledge and strong communication skills. </vt:lpstr>
      <vt:lpstr>Selection Method-Team Leader Recruitment  Selection methods are used by organisations to evaluate candidates and identify the most suitable applicant for a specific role. Effective selection techniques help ensure that the candidate possesses the necessary skills, experience and personal qualities required for the position. (Armstrong, 2020).   For the Team Leader position in Tesco's Bakery section, several selection methods may be used to assess leadership ability, communication skills and operational knowledge. </vt:lpstr>
      <vt:lpstr>Learning  and Development Theories  Learning and development are essential for improving employee performance and supporting organisational effectiveness. Different learning theories can be applied to workplace training to enhance skills and knowledge development (Armstrong, 2020).</vt:lpstr>
      <vt:lpstr>                           Employee Development and Challenges   Employee training and development are essential for improving performance and ensuring effective leadership within organisation ( Armstrong, 2020). In Tesco's Bakery section, continuous development supports operational efficiency and team performance. However, organisations may also face challenges related to recruitment, training and staff retention.</vt:lpstr>
      <vt:lpstr>                                                Conclusion  This presentation examined the recruitment and development process for the Team Leader position within the Bakery section at Tesco.  Effective recruitment practices, including job analysis, job description and person specification, help organisations select suitable candidates for leadership roles. The application of learning and development theories supports employee performance, leadership capability and operational efficiency. Continuous training and development are therefore essential for maintaining high standards of service and supporting organisational success. ( Armstrong, 2020)</vt:lpstr>
      <vt:lpstr>                                   References   1. Armstrong, M. (2020) Armstrong’s Handbook of Human Resource Management Practice. 15 th edn. London: Kogan Page.     2. CIPD (2023) Job Analysis Factsheet . Available at: www.cipd.co.uk(Accessed: 8 March 2026).  3. Kolb, D. (1984) Experiential Learning: Experience as the Source of Learning and Development . New Jersey: Prentice Hall.  4. Piaget, J. (1976) The Psychology of the Child . New York: Basic Books.  5. Skinner, BF (1953) Science and Human Behavior . New York: Macmillan.  6. Tesco PLC (2024) Annual Report and Financial Statements . Available at: www.tescoplc.com(Accessed: 8 March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Development Strategy for a Team Leader at Tesco UK</dc:title>
  <dc:creator>Galya Stoycheva Georgieva (2428902)</dc:creator>
  <cp:lastModifiedBy>Galya Stoycheva Georgieva (2428902)</cp:lastModifiedBy>
  <cp:revision>13</cp:revision>
  <dcterms:created xsi:type="dcterms:W3CDTF">2026-02-24T10:36:02Z</dcterms:created>
  <dcterms:modified xsi:type="dcterms:W3CDTF">2026-03-09T20:42:20Z</dcterms:modified>
</cp:coreProperties>
</file>