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Garet" panose="020B0604020202020204" charset="0"/>
      <p:regular r:id="rId14"/>
    </p:embeddedFont>
    <p:embeddedFont>
      <p:font typeface="Garet Bold" panose="020B0604020202020204" charset="0"/>
      <p:regular r:id="rId15"/>
    </p:embeddedFont>
    <p:embeddedFont>
      <p:font typeface="Yeseva One"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F57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C56BE5-0DCD-436E-B741-CB43179D771E}" v="48" dt="2025-06-09T13:21:16.401"/>
  </p1510:revLst>
</p1510:revInfo>
</file>

<file path=ppt/tableStyles.xml><?xml version="1.0" encoding="utf-8"?>
<a:tblStyleLst xmlns:a="http://schemas.openxmlformats.org/drawingml/2006/main" def="{5C22544A-7EE6-4342-B048-85BDC9FD1C3A}">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7712" autoAdjust="0"/>
  </p:normalViewPr>
  <p:slideViewPr>
    <p:cSldViewPr>
      <p:cViewPr varScale="1">
        <p:scale>
          <a:sx n="37" d="100"/>
          <a:sy n="37" d="100"/>
        </p:scale>
        <p:origin x="1714" y="1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22"/>
    </p:cViewPr>
  </p:sorterViewPr>
  <p:notesViewPr>
    <p:cSldViewPr>
      <p:cViewPr varScale="1">
        <p:scale>
          <a:sx n="62" d="100"/>
          <a:sy n="62" d="100"/>
        </p:scale>
        <p:origin x="3226"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t Dranciuc-Georgescu" userId="6a87a9b182d0592b" providerId="LiveId" clId="{BEF1FCB0-1502-41E6-8D1D-EFA76AA7C13B}"/>
    <pc:docChg chg="undo redo custSel addSld modSld">
      <pc:chgData name="Anat Dranciuc-Georgescu" userId="6a87a9b182d0592b" providerId="LiveId" clId="{BEF1FCB0-1502-41E6-8D1D-EFA76AA7C13B}" dt="2025-06-04T19:39:36.808" v="3246" actId="14100"/>
      <pc:docMkLst>
        <pc:docMk/>
      </pc:docMkLst>
      <pc:sldChg chg="addSp delSp modSp mod modNotesTx">
        <pc:chgData name="Anat Dranciuc-Georgescu" userId="6a87a9b182d0592b" providerId="LiveId" clId="{BEF1FCB0-1502-41E6-8D1D-EFA76AA7C13B}" dt="2025-06-04T18:40:44.594" v="2854" actId="1076"/>
        <pc:sldMkLst>
          <pc:docMk/>
          <pc:sldMk cId="0" sldId="256"/>
        </pc:sldMkLst>
        <pc:spChg chg="mod">
          <ac:chgData name="Anat Dranciuc-Georgescu" userId="6a87a9b182d0592b" providerId="LiveId" clId="{BEF1FCB0-1502-41E6-8D1D-EFA76AA7C13B}" dt="2025-06-04T18:40:44.594" v="2854" actId="1076"/>
          <ac:spMkLst>
            <pc:docMk/>
            <pc:sldMk cId="0" sldId="256"/>
            <ac:spMk id="2" creationId="{00000000-0000-0000-0000-000000000000}"/>
          </ac:spMkLst>
        </pc:spChg>
        <pc:spChg chg="mod">
          <ac:chgData name="Anat Dranciuc-Georgescu" userId="6a87a9b182d0592b" providerId="LiveId" clId="{BEF1FCB0-1502-41E6-8D1D-EFA76AA7C13B}" dt="2025-06-04T13:26:35.677" v="98" actId="20577"/>
          <ac:spMkLst>
            <pc:docMk/>
            <pc:sldMk cId="0" sldId="256"/>
            <ac:spMk id="23" creationId="{00000000-0000-0000-0000-000000000000}"/>
          </ac:spMkLst>
        </pc:spChg>
        <pc:spChg chg="add mod">
          <ac:chgData name="Anat Dranciuc-Georgescu" userId="6a87a9b182d0592b" providerId="LiveId" clId="{BEF1FCB0-1502-41E6-8D1D-EFA76AA7C13B}" dt="2025-06-04T13:21:57.891" v="85" actId="12"/>
          <ac:spMkLst>
            <pc:docMk/>
            <pc:sldMk cId="0" sldId="256"/>
            <ac:spMk id="30" creationId="{01223AC1-AFF1-1C37-7CB2-2CE71F574630}"/>
          </ac:spMkLst>
        </pc:spChg>
        <pc:grpChg chg="mod">
          <ac:chgData name="Anat Dranciuc-Georgescu" userId="6a87a9b182d0592b" providerId="LiveId" clId="{BEF1FCB0-1502-41E6-8D1D-EFA76AA7C13B}" dt="2025-06-04T13:21:34.553" v="82" actId="1076"/>
          <ac:grpSpMkLst>
            <pc:docMk/>
            <pc:sldMk cId="0" sldId="256"/>
            <ac:grpSpMk id="18" creationId="{00000000-0000-0000-0000-000000000000}"/>
          </ac:grpSpMkLst>
        </pc:grpChg>
      </pc:sldChg>
      <pc:sldChg chg="addSp delSp modSp mod modNotesTx">
        <pc:chgData name="Anat Dranciuc-Georgescu" userId="6a87a9b182d0592b" providerId="LiveId" clId="{BEF1FCB0-1502-41E6-8D1D-EFA76AA7C13B}" dt="2025-06-04T16:56:39.965" v="1911" actId="20577"/>
        <pc:sldMkLst>
          <pc:docMk/>
          <pc:sldMk cId="0" sldId="257"/>
        </pc:sldMkLst>
        <pc:spChg chg="mod">
          <ac:chgData name="Anat Dranciuc-Georgescu" userId="6a87a9b182d0592b" providerId="LiveId" clId="{BEF1FCB0-1502-41E6-8D1D-EFA76AA7C13B}" dt="2025-06-04T16:35:53.733" v="1839" actId="17032"/>
          <ac:spMkLst>
            <pc:docMk/>
            <pc:sldMk cId="0" sldId="257"/>
            <ac:spMk id="3" creationId="{00000000-0000-0000-0000-000000000000}"/>
          </ac:spMkLst>
        </pc:spChg>
        <pc:spChg chg="mod">
          <ac:chgData name="Anat Dranciuc-Georgescu" userId="6a87a9b182d0592b" providerId="LiveId" clId="{BEF1FCB0-1502-41E6-8D1D-EFA76AA7C13B}" dt="2025-06-04T16:38:25.749" v="1851" actId="1076"/>
          <ac:spMkLst>
            <pc:docMk/>
            <pc:sldMk cId="0" sldId="257"/>
            <ac:spMk id="30" creationId="{00000000-0000-0000-0000-000000000000}"/>
          </ac:spMkLst>
        </pc:spChg>
        <pc:grpChg chg="mod">
          <ac:chgData name="Anat Dranciuc-Georgescu" userId="6a87a9b182d0592b" providerId="LiveId" clId="{BEF1FCB0-1502-41E6-8D1D-EFA76AA7C13B}" dt="2025-06-04T16:12:33.598" v="1247" actId="1076"/>
          <ac:grpSpMkLst>
            <pc:docMk/>
            <pc:sldMk cId="0" sldId="257"/>
            <ac:grpSpMk id="2" creationId="{00000000-0000-0000-0000-000000000000}"/>
          </ac:grpSpMkLst>
        </pc:grpChg>
        <pc:grpChg chg="mod">
          <ac:chgData name="Anat Dranciuc-Georgescu" userId="6a87a9b182d0592b" providerId="LiveId" clId="{BEF1FCB0-1502-41E6-8D1D-EFA76AA7C13B}" dt="2025-06-04T16:37:06.782" v="1844" actId="1076"/>
          <ac:grpSpMkLst>
            <pc:docMk/>
            <pc:sldMk cId="0" sldId="257"/>
            <ac:grpSpMk id="24" creationId="{00000000-0000-0000-0000-000000000000}"/>
          </ac:grpSpMkLst>
        </pc:grpChg>
        <pc:picChg chg="mod">
          <ac:chgData name="Anat Dranciuc-Georgescu" userId="6a87a9b182d0592b" providerId="LiveId" clId="{BEF1FCB0-1502-41E6-8D1D-EFA76AA7C13B}" dt="2025-06-04T16:36:58.924" v="1843" actId="14861"/>
          <ac:picMkLst>
            <pc:docMk/>
            <pc:sldMk cId="0" sldId="257"/>
            <ac:picMk id="25" creationId="{00000000-0000-0000-0000-000000000000}"/>
          </ac:picMkLst>
        </pc:picChg>
        <pc:picChg chg="add mod ord">
          <ac:chgData name="Anat Dranciuc-Georgescu" userId="6a87a9b182d0592b" providerId="LiveId" clId="{BEF1FCB0-1502-41E6-8D1D-EFA76AA7C13B}" dt="2025-06-04T16:38:19.139" v="1850"/>
          <ac:picMkLst>
            <pc:docMk/>
            <pc:sldMk cId="0" sldId="257"/>
            <ac:picMk id="34" creationId="{C75379BB-5E4B-EC5B-EB0C-BA29E6CC816B}"/>
          </ac:picMkLst>
        </pc:picChg>
      </pc:sldChg>
      <pc:sldChg chg="addSp delSp modSp mod modNotesTx">
        <pc:chgData name="Anat Dranciuc-Georgescu" userId="6a87a9b182d0592b" providerId="LiveId" clId="{BEF1FCB0-1502-41E6-8D1D-EFA76AA7C13B}" dt="2025-06-04T17:36:39.086" v="2162" actId="20577"/>
        <pc:sldMkLst>
          <pc:docMk/>
          <pc:sldMk cId="0" sldId="258"/>
        </pc:sldMkLst>
        <pc:spChg chg="mod">
          <ac:chgData name="Anat Dranciuc-Georgescu" userId="6a87a9b182d0592b" providerId="LiveId" clId="{BEF1FCB0-1502-41E6-8D1D-EFA76AA7C13B}" dt="2025-06-04T16:53:52.491" v="1889" actId="29295"/>
          <ac:spMkLst>
            <pc:docMk/>
            <pc:sldMk cId="0" sldId="258"/>
            <ac:spMk id="12" creationId="{00000000-0000-0000-0000-000000000000}"/>
          </ac:spMkLst>
        </pc:spChg>
        <pc:spChg chg="mod">
          <ac:chgData name="Anat Dranciuc-Georgescu" userId="6a87a9b182d0592b" providerId="LiveId" clId="{BEF1FCB0-1502-41E6-8D1D-EFA76AA7C13B}" dt="2025-06-04T17:07:59.238" v="1972" actId="1076"/>
          <ac:spMkLst>
            <pc:docMk/>
            <pc:sldMk cId="0" sldId="258"/>
            <ac:spMk id="14" creationId="{00000000-0000-0000-0000-000000000000}"/>
          </ac:spMkLst>
        </pc:spChg>
        <pc:spChg chg="add mod">
          <ac:chgData name="Anat Dranciuc-Georgescu" userId="6a87a9b182d0592b" providerId="LiveId" clId="{BEF1FCB0-1502-41E6-8D1D-EFA76AA7C13B}" dt="2025-06-04T17:08:08.119" v="1973" actId="1076"/>
          <ac:spMkLst>
            <pc:docMk/>
            <pc:sldMk cId="0" sldId="258"/>
            <ac:spMk id="24" creationId="{B4FCBBB2-D318-0167-1366-74A39C4FE6AC}"/>
          </ac:spMkLst>
        </pc:spChg>
        <pc:grpChg chg="mod">
          <ac:chgData name="Anat Dranciuc-Georgescu" userId="6a87a9b182d0592b" providerId="LiveId" clId="{BEF1FCB0-1502-41E6-8D1D-EFA76AA7C13B}" dt="2025-06-04T17:08:13.705" v="1974" actId="1076"/>
          <ac:grpSpMkLst>
            <pc:docMk/>
            <pc:sldMk cId="0" sldId="258"/>
            <ac:grpSpMk id="7" creationId="{00000000-0000-0000-0000-000000000000}"/>
          </ac:grpSpMkLst>
        </pc:grpChg>
        <pc:grpChg chg="mod">
          <ac:chgData name="Anat Dranciuc-Georgescu" userId="6a87a9b182d0592b" providerId="LiveId" clId="{BEF1FCB0-1502-41E6-8D1D-EFA76AA7C13B}" dt="2025-06-04T16:54:01.113" v="1891" actId="14100"/>
          <ac:grpSpMkLst>
            <pc:docMk/>
            <pc:sldMk cId="0" sldId="258"/>
            <ac:grpSpMk id="11" creationId="{00000000-0000-0000-0000-000000000000}"/>
          </ac:grpSpMkLst>
        </pc:grpChg>
        <pc:picChg chg="add mod ord">
          <ac:chgData name="Anat Dranciuc-Georgescu" userId="6a87a9b182d0592b" providerId="LiveId" clId="{BEF1FCB0-1502-41E6-8D1D-EFA76AA7C13B}" dt="2025-06-04T16:54:35.624" v="1892" actId="1076"/>
          <ac:picMkLst>
            <pc:docMk/>
            <pc:sldMk cId="0" sldId="258"/>
            <ac:picMk id="22" creationId="{1338A3D4-29A5-67FA-F5B8-50AA4AB4EDD5}"/>
          </ac:picMkLst>
        </pc:picChg>
      </pc:sldChg>
      <pc:sldChg chg="addSp delSp modSp mod modTransition modAnim modNotesTx">
        <pc:chgData name="Anat Dranciuc-Georgescu" userId="6a87a9b182d0592b" providerId="LiveId" clId="{BEF1FCB0-1502-41E6-8D1D-EFA76AA7C13B}" dt="2025-06-04T18:09:11.260" v="2826" actId="20577"/>
        <pc:sldMkLst>
          <pc:docMk/>
          <pc:sldMk cId="0" sldId="259"/>
        </pc:sldMkLst>
        <pc:grpChg chg="mod">
          <ac:chgData name="Anat Dranciuc-Georgescu" userId="6a87a9b182d0592b" providerId="LiveId" clId="{BEF1FCB0-1502-41E6-8D1D-EFA76AA7C13B}" dt="2025-06-04T17:43:28.998" v="2213" actId="1076"/>
          <ac:grpSpMkLst>
            <pc:docMk/>
            <pc:sldMk cId="0" sldId="259"/>
            <ac:grpSpMk id="13" creationId="{00000000-0000-0000-0000-000000000000}"/>
          </ac:grpSpMkLst>
        </pc:grpChg>
        <pc:picChg chg="add mod ord">
          <ac:chgData name="Anat Dranciuc-Georgescu" userId="6a87a9b182d0592b" providerId="LiveId" clId="{BEF1FCB0-1502-41E6-8D1D-EFA76AA7C13B}" dt="2025-06-04T17:44:06.923" v="2220" actId="14100"/>
          <ac:picMkLst>
            <pc:docMk/>
            <pc:sldMk cId="0" sldId="259"/>
            <ac:picMk id="30" creationId="{25BA4BB6-E200-B3C8-8F61-96B7F3756B18}"/>
          </ac:picMkLst>
        </pc:picChg>
        <pc:picChg chg="add mod ord">
          <ac:chgData name="Anat Dranciuc-Georgescu" userId="6a87a9b182d0592b" providerId="LiveId" clId="{BEF1FCB0-1502-41E6-8D1D-EFA76AA7C13B}" dt="2025-06-04T17:42:19.208" v="2212" actId="14100"/>
          <ac:picMkLst>
            <pc:docMk/>
            <pc:sldMk cId="0" sldId="259"/>
            <ac:picMk id="32" creationId="{5DCFD5D6-C6EE-941F-A575-CE8EA53CA697}"/>
          </ac:picMkLst>
        </pc:picChg>
      </pc:sldChg>
      <pc:sldChg chg="addSp delSp modSp mod modNotesTx">
        <pc:chgData name="Anat Dranciuc-Georgescu" userId="6a87a9b182d0592b" providerId="LiveId" clId="{BEF1FCB0-1502-41E6-8D1D-EFA76AA7C13B}" dt="2025-06-04T18:45:39.858" v="2907" actId="20577"/>
        <pc:sldMkLst>
          <pc:docMk/>
          <pc:sldMk cId="0" sldId="260"/>
        </pc:sldMkLst>
        <pc:spChg chg="mod">
          <ac:chgData name="Anat Dranciuc-Georgescu" userId="6a87a9b182d0592b" providerId="LiveId" clId="{BEF1FCB0-1502-41E6-8D1D-EFA76AA7C13B}" dt="2025-06-04T18:43:09.429" v="2875" actId="14100"/>
          <ac:spMkLst>
            <pc:docMk/>
            <pc:sldMk cId="0" sldId="260"/>
            <ac:spMk id="21" creationId="{00000000-0000-0000-0000-000000000000}"/>
          </ac:spMkLst>
        </pc:spChg>
        <pc:picChg chg="add del mod ord">
          <ac:chgData name="Anat Dranciuc-Georgescu" userId="6a87a9b182d0592b" providerId="LiveId" clId="{BEF1FCB0-1502-41E6-8D1D-EFA76AA7C13B}" dt="2025-06-04T18:44:01.263" v="2881" actId="1076"/>
          <ac:picMkLst>
            <pc:docMk/>
            <pc:sldMk cId="0" sldId="260"/>
            <ac:picMk id="28" creationId="{1698B592-F729-D8F9-5233-868EDC9FD866}"/>
          </ac:picMkLst>
        </pc:picChg>
      </pc:sldChg>
      <pc:sldChg chg="addSp delSp modSp mod modNotesTx">
        <pc:chgData name="Anat Dranciuc-Georgescu" userId="6a87a9b182d0592b" providerId="LiveId" clId="{BEF1FCB0-1502-41E6-8D1D-EFA76AA7C13B}" dt="2025-06-04T19:39:36.808" v="3246" actId="14100"/>
        <pc:sldMkLst>
          <pc:docMk/>
          <pc:sldMk cId="0" sldId="261"/>
        </pc:sldMkLst>
        <pc:spChg chg="mod">
          <ac:chgData name="Anat Dranciuc-Georgescu" userId="6a87a9b182d0592b" providerId="LiveId" clId="{BEF1FCB0-1502-41E6-8D1D-EFA76AA7C13B}" dt="2025-06-04T19:36:42.534" v="3227" actId="1076"/>
          <ac:spMkLst>
            <pc:docMk/>
            <pc:sldMk cId="0" sldId="261"/>
            <ac:spMk id="11" creationId="{00000000-0000-0000-0000-000000000000}"/>
          </ac:spMkLst>
        </pc:spChg>
        <pc:spChg chg="mod">
          <ac:chgData name="Anat Dranciuc-Georgescu" userId="6a87a9b182d0592b" providerId="LiveId" clId="{BEF1FCB0-1502-41E6-8D1D-EFA76AA7C13B}" dt="2025-06-04T18:53:33.798" v="2947" actId="14100"/>
          <ac:spMkLst>
            <pc:docMk/>
            <pc:sldMk cId="0" sldId="261"/>
            <ac:spMk id="18" creationId="{00000000-0000-0000-0000-000000000000}"/>
          </ac:spMkLst>
        </pc:spChg>
      </pc:sldChg>
      <pc:sldChg chg="addSp delSp modSp mod modTransition modNotesTx">
        <pc:chgData name="Anat Dranciuc-Georgescu" userId="6a87a9b182d0592b" providerId="LiveId" clId="{BEF1FCB0-1502-41E6-8D1D-EFA76AA7C13B}" dt="2025-06-04T15:46:57.176" v="935" actId="17032"/>
        <pc:sldMkLst>
          <pc:docMk/>
          <pc:sldMk cId="0" sldId="264"/>
        </pc:sldMkLst>
        <pc:spChg chg="mod">
          <ac:chgData name="Anat Dranciuc-Georgescu" userId="6a87a9b182d0592b" providerId="LiveId" clId="{BEF1FCB0-1502-41E6-8D1D-EFA76AA7C13B}" dt="2025-06-04T13:57:50.591" v="361" actId="207"/>
          <ac:spMkLst>
            <pc:docMk/>
            <pc:sldMk cId="0" sldId="264"/>
            <ac:spMk id="14" creationId="{00000000-0000-0000-0000-000000000000}"/>
          </ac:spMkLst>
        </pc:spChg>
        <pc:spChg chg="mod">
          <ac:chgData name="Anat Dranciuc-Georgescu" userId="6a87a9b182d0592b" providerId="LiveId" clId="{BEF1FCB0-1502-41E6-8D1D-EFA76AA7C13B}" dt="2025-06-04T15:45:10.073" v="920" actId="12"/>
          <ac:spMkLst>
            <pc:docMk/>
            <pc:sldMk cId="0" sldId="264"/>
            <ac:spMk id="16" creationId="{00000000-0000-0000-0000-000000000000}"/>
          </ac:spMkLst>
        </pc:spChg>
        <pc:picChg chg="add mod ord">
          <ac:chgData name="Anat Dranciuc-Georgescu" userId="6a87a9b182d0592b" providerId="LiveId" clId="{BEF1FCB0-1502-41E6-8D1D-EFA76AA7C13B}" dt="2025-06-04T15:45:59.900" v="926" actId="1076"/>
          <ac:picMkLst>
            <pc:docMk/>
            <pc:sldMk cId="0" sldId="264"/>
            <ac:picMk id="26" creationId="{9066B511-0A3A-3162-0D3E-EF43C9D63702}"/>
          </ac:picMkLst>
        </pc:picChg>
      </pc:sldChg>
      <pc:sldChg chg="addSp modSp new mod">
        <pc:chgData name="Anat Dranciuc-Georgescu" userId="6a87a9b182d0592b" providerId="LiveId" clId="{BEF1FCB0-1502-41E6-8D1D-EFA76AA7C13B}" dt="2025-06-04T18:45:13.610" v="2884"/>
        <pc:sldMkLst>
          <pc:docMk/>
          <pc:sldMk cId="1632639542" sldId="266"/>
        </pc:sldMkLst>
        <pc:spChg chg="add mod">
          <ac:chgData name="Anat Dranciuc-Georgescu" userId="6a87a9b182d0592b" providerId="LiveId" clId="{BEF1FCB0-1502-41E6-8D1D-EFA76AA7C13B}" dt="2025-06-04T18:45:13.610" v="2884"/>
          <ac:spMkLst>
            <pc:docMk/>
            <pc:sldMk cId="1632639542" sldId="266"/>
            <ac:spMk id="2" creationId="{AD8324C8-A458-7FDE-0858-355951345F50}"/>
          </ac:spMkLst>
        </pc:spChg>
      </pc:sldChg>
    </pc:docChg>
  </pc:docChgLst>
  <pc:docChgLst>
    <pc:chgData name="Anat Dranciuc-Georgescu" userId="6a87a9b182d0592b" providerId="LiveId" clId="{0DC56BE5-0DCD-436E-B741-CB43179D771E}"/>
    <pc:docChg chg="undo redo custSel modSld">
      <pc:chgData name="Anat Dranciuc-Georgescu" userId="6a87a9b182d0592b" providerId="LiveId" clId="{0DC56BE5-0DCD-436E-B741-CB43179D771E}" dt="2025-06-09T13:27:05.987" v="1299" actId="12"/>
      <pc:docMkLst>
        <pc:docMk/>
      </pc:docMkLst>
      <pc:sldChg chg="addSp delSp modSp mod">
        <pc:chgData name="Anat Dranciuc-Georgescu" userId="6a87a9b182d0592b" providerId="LiveId" clId="{0DC56BE5-0DCD-436E-B741-CB43179D771E}" dt="2025-06-09T13:17:17.776" v="977" actId="1076"/>
        <pc:sldMkLst>
          <pc:docMk/>
          <pc:sldMk cId="0" sldId="256"/>
        </pc:sldMkLst>
        <pc:spChg chg="mod">
          <ac:chgData name="Anat Dranciuc-Georgescu" userId="6a87a9b182d0592b" providerId="LiveId" clId="{0DC56BE5-0DCD-436E-B741-CB43179D771E}" dt="2025-06-09T13:17:00.888" v="973" actId="1076"/>
          <ac:spMkLst>
            <pc:docMk/>
            <pc:sldMk cId="0" sldId="256"/>
            <ac:spMk id="2" creationId="{00000000-0000-0000-0000-000000000000}"/>
          </ac:spMkLst>
        </pc:spChg>
        <pc:spChg chg="mod ord topLvl">
          <ac:chgData name="Anat Dranciuc-Georgescu" userId="6a87a9b182d0592b" providerId="LiveId" clId="{0DC56BE5-0DCD-436E-B741-CB43179D771E}" dt="2025-06-09T12:59:03.813" v="882" actId="165"/>
          <ac:spMkLst>
            <pc:docMk/>
            <pc:sldMk cId="0" sldId="256"/>
            <ac:spMk id="10" creationId="{00000000-0000-0000-0000-000000000000}"/>
          </ac:spMkLst>
        </pc:spChg>
        <pc:spChg chg="mod ord">
          <ac:chgData name="Anat Dranciuc-Georgescu" userId="6a87a9b182d0592b" providerId="LiveId" clId="{0DC56BE5-0DCD-436E-B741-CB43179D771E}" dt="2025-06-06T16:30:01.110" v="827" actId="1076"/>
          <ac:spMkLst>
            <pc:docMk/>
            <pc:sldMk cId="0" sldId="256"/>
            <ac:spMk id="19" creationId="{00000000-0000-0000-0000-000000000000}"/>
          </ac:spMkLst>
        </pc:spChg>
        <pc:spChg chg="mod">
          <ac:chgData name="Anat Dranciuc-Georgescu" userId="6a87a9b182d0592b" providerId="LiveId" clId="{0DC56BE5-0DCD-436E-B741-CB43179D771E}" dt="2025-06-09T12:57:48.304" v="862"/>
          <ac:spMkLst>
            <pc:docMk/>
            <pc:sldMk cId="0" sldId="256"/>
            <ac:spMk id="23" creationId="{00000000-0000-0000-0000-000000000000}"/>
          </ac:spMkLst>
        </pc:spChg>
        <pc:spChg chg="del mod">
          <ac:chgData name="Anat Dranciuc-Georgescu" userId="6a87a9b182d0592b" providerId="LiveId" clId="{0DC56BE5-0DCD-436E-B741-CB43179D771E}" dt="2025-06-09T12:57:59.273" v="864" actId="478"/>
          <ac:spMkLst>
            <pc:docMk/>
            <pc:sldMk cId="0" sldId="256"/>
            <ac:spMk id="24" creationId="{00000000-0000-0000-0000-000000000000}"/>
          </ac:spMkLst>
        </pc:spChg>
        <pc:spChg chg="mod ord">
          <ac:chgData name="Anat Dranciuc-Georgescu" userId="6a87a9b182d0592b" providerId="LiveId" clId="{0DC56BE5-0DCD-436E-B741-CB43179D771E}" dt="2025-06-09T13:17:12.471" v="976" actId="1076"/>
          <ac:spMkLst>
            <pc:docMk/>
            <pc:sldMk cId="0" sldId="256"/>
            <ac:spMk id="30" creationId="{01223AC1-AFF1-1C37-7CB2-2CE71F574630}"/>
          </ac:spMkLst>
        </pc:spChg>
        <pc:grpChg chg="mod">
          <ac:chgData name="Anat Dranciuc-Georgescu" userId="6a87a9b182d0592b" providerId="LiveId" clId="{0DC56BE5-0DCD-436E-B741-CB43179D771E}" dt="2025-06-09T13:16:33.860" v="965" actId="1076"/>
          <ac:grpSpMkLst>
            <pc:docMk/>
            <pc:sldMk cId="0" sldId="256"/>
            <ac:grpSpMk id="3" creationId="{00000000-0000-0000-0000-000000000000}"/>
          </ac:grpSpMkLst>
        </pc:grpChg>
        <pc:grpChg chg="mod ord">
          <ac:chgData name="Anat Dranciuc-Georgescu" userId="6a87a9b182d0592b" providerId="LiveId" clId="{0DC56BE5-0DCD-436E-B741-CB43179D771E}" dt="2025-06-09T13:16:28.982" v="964" actId="1076"/>
          <ac:grpSpMkLst>
            <pc:docMk/>
            <pc:sldMk cId="0" sldId="256"/>
            <ac:grpSpMk id="6" creationId="{00000000-0000-0000-0000-000000000000}"/>
          </ac:grpSpMkLst>
        </pc:grpChg>
        <pc:grpChg chg="add del mod">
          <ac:chgData name="Anat Dranciuc-Georgescu" userId="6a87a9b182d0592b" providerId="LiveId" clId="{0DC56BE5-0DCD-436E-B741-CB43179D771E}" dt="2025-06-09T13:16:36.672" v="966" actId="1076"/>
          <ac:grpSpMkLst>
            <pc:docMk/>
            <pc:sldMk cId="0" sldId="256"/>
            <ac:grpSpMk id="9" creationId="{00000000-0000-0000-0000-000000000000}"/>
          </ac:grpSpMkLst>
        </pc:grpChg>
        <pc:grpChg chg="mod">
          <ac:chgData name="Anat Dranciuc-Georgescu" userId="6a87a9b182d0592b" providerId="LiveId" clId="{0DC56BE5-0DCD-436E-B741-CB43179D771E}" dt="2025-06-09T13:16:39.672" v="967" actId="1076"/>
          <ac:grpSpMkLst>
            <pc:docMk/>
            <pc:sldMk cId="0" sldId="256"/>
            <ac:grpSpMk id="11" creationId="{00000000-0000-0000-0000-000000000000}"/>
          </ac:grpSpMkLst>
        </pc:grpChg>
        <pc:grpChg chg="mod">
          <ac:chgData name="Anat Dranciuc-Georgescu" userId="6a87a9b182d0592b" providerId="LiveId" clId="{0DC56BE5-0DCD-436E-B741-CB43179D771E}" dt="2025-06-09T13:17:04.871" v="975" actId="1076"/>
          <ac:grpSpMkLst>
            <pc:docMk/>
            <pc:sldMk cId="0" sldId="256"/>
            <ac:grpSpMk id="14" creationId="{00000000-0000-0000-0000-000000000000}"/>
          </ac:grpSpMkLst>
        </pc:grpChg>
        <pc:grpChg chg="mod ord">
          <ac:chgData name="Anat Dranciuc-Georgescu" userId="6a87a9b182d0592b" providerId="LiveId" clId="{0DC56BE5-0DCD-436E-B741-CB43179D771E}" dt="2025-06-09T13:17:17.776" v="977" actId="1076"/>
          <ac:grpSpMkLst>
            <pc:docMk/>
            <pc:sldMk cId="0" sldId="256"/>
            <ac:grpSpMk id="18" creationId="{00000000-0000-0000-0000-000000000000}"/>
          </ac:grpSpMkLst>
        </pc:grpChg>
        <pc:grpChg chg="mod">
          <ac:chgData name="Anat Dranciuc-Georgescu" userId="6a87a9b182d0592b" providerId="LiveId" clId="{0DC56BE5-0DCD-436E-B741-CB43179D771E}" dt="2025-06-09T13:16:42.454" v="968" actId="1076"/>
          <ac:grpSpMkLst>
            <pc:docMk/>
            <pc:sldMk cId="0" sldId="256"/>
            <ac:grpSpMk id="26" creationId="{00000000-0000-0000-0000-000000000000}"/>
          </ac:grpSpMkLst>
        </pc:grpChg>
      </pc:sldChg>
      <pc:sldChg chg="addSp delSp modSp mod">
        <pc:chgData name="Anat Dranciuc-Georgescu" userId="6a87a9b182d0592b" providerId="LiveId" clId="{0DC56BE5-0DCD-436E-B741-CB43179D771E}" dt="2025-06-09T13:17:39.718" v="979" actId="113"/>
        <pc:sldMkLst>
          <pc:docMk/>
          <pc:sldMk cId="0" sldId="257"/>
        </pc:sldMkLst>
        <pc:spChg chg="add mod">
          <ac:chgData name="Anat Dranciuc-Georgescu" userId="6a87a9b182d0592b" providerId="LiveId" clId="{0DC56BE5-0DCD-436E-B741-CB43179D771E}" dt="2025-06-09T13:17:39.718" v="979" actId="113"/>
          <ac:spMkLst>
            <pc:docMk/>
            <pc:sldMk cId="0" sldId="257"/>
            <ac:spMk id="6" creationId="{D88CE32A-98D3-2ED6-405A-61BFBEFAEA2B}"/>
          </ac:spMkLst>
        </pc:spChg>
        <pc:spChg chg="del mod">
          <ac:chgData name="Anat Dranciuc-Georgescu" userId="6a87a9b182d0592b" providerId="LiveId" clId="{0DC56BE5-0DCD-436E-B741-CB43179D771E}" dt="2025-06-09T13:00:25.853" v="891" actId="478"/>
          <ac:spMkLst>
            <pc:docMk/>
            <pc:sldMk cId="0" sldId="257"/>
            <ac:spMk id="29" creationId="{00000000-0000-0000-0000-000000000000}"/>
          </ac:spMkLst>
        </pc:spChg>
        <pc:spChg chg="mod">
          <ac:chgData name="Anat Dranciuc-Georgescu" userId="6a87a9b182d0592b" providerId="LiveId" clId="{0DC56BE5-0DCD-436E-B741-CB43179D771E}" dt="2025-06-09T13:17:34.904" v="978" actId="1076"/>
          <ac:spMkLst>
            <pc:docMk/>
            <pc:sldMk cId="0" sldId="257"/>
            <ac:spMk id="30" creationId="{00000000-0000-0000-0000-000000000000}"/>
          </ac:spMkLst>
        </pc:spChg>
        <pc:spChg chg="del mod">
          <ac:chgData name="Anat Dranciuc-Georgescu" userId="6a87a9b182d0592b" providerId="LiveId" clId="{0DC56BE5-0DCD-436E-B741-CB43179D771E}" dt="2025-06-09T13:02:44.646" v="906"/>
          <ac:spMkLst>
            <pc:docMk/>
            <pc:sldMk cId="0" sldId="257"/>
            <ac:spMk id="31" creationId="{00000000-0000-0000-0000-000000000000}"/>
          </ac:spMkLst>
        </pc:spChg>
        <pc:grpChg chg="mod">
          <ac:chgData name="Anat Dranciuc-Georgescu" userId="6a87a9b182d0592b" providerId="LiveId" clId="{0DC56BE5-0DCD-436E-B741-CB43179D771E}" dt="2025-06-09T13:02:16.839" v="902" actId="1076"/>
          <ac:grpSpMkLst>
            <pc:docMk/>
            <pc:sldMk cId="0" sldId="257"/>
            <ac:grpSpMk id="2" creationId="{00000000-0000-0000-0000-000000000000}"/>
          </ac:grpSpMkLst>
        </pc:grpChg>
        <pc:grpChg chg="mod">
          <ac:chgData name="Anat Dranciuc-Georgescu" userId="6a87a9b182d0592b" providerId="LiveId" clId="{0DC56BE5-0DCD-436E-B741-CB43179D771E}" dt="2025-06-09T13:00:21.788" v="890" actId="1076"/>
          <ac:grpSpMkLst>
            <pc:docMk/>
            <pc:sldMk cId="0" sldId="257"/>
            <ac:grpSpMk id="24" creationId="{00000000-0000-0000-0000-000000000000}"/>
          </ac:grpSpMkLst>
        </pc:grpChg>
        <pc:picChg chg="mod">
          <ac:chgData name="Anat Dranciuc-Georgescu" userId="6a87a9b182d0592b" providerId="LiveId" clId="{0DC56BE5-0DCD-436E-B741-CB43179D771E}" dt="2025-06-09T13:01:07.872" v="895" actId="1076"/>
          <ac:picMkLst>
            <pc:docMk/>
            <pc:sldMk cId="0" sldId="257"/>
            <ac:picMk id="34" creationId="{C75379BB-5E4B-EC5B-EB0C-BA29E6CC816B}"/>
          </ac:picMkLst>
        </pc:picChg>
      </pc:sldChg>
      <pc:sldChg chg="delSp modSp mod">
        <pc:chgData name="Anat Dranciuc-Georgescu" userId="6a87a9b182d0592b" providerId="LiveId" clId="{0DC56BE5-0DCD-436E-B741-CB43179D771E}" dt="2025-06-09T09:09:58.802" v="858" actId="478"/>
        <pc:sldMkLst>
          <pc:docMk/>
          <pc:sldMk cId="0" sldId="258"/>
        </pc:sldMkLst>
        <pc:spChg chg="mod">
          <ac:chgData name="Anat Dranciuc-Georgescu" userId="6a87a9b182d0592b" providerId="LiveId" clId="{0DC56BE5-0DCD-436E-B741-CB43179D771E}" dt="2025-06-06T08:47:56.946" v="669" actId="1076"/>
          <ac:spMkLst>
            <pc:docMk/>
            <pc:sldMk cId="0" sldId="258"/>
            <ac:spMk id="14" creationId="{00000000-0000-0000-0000-000000000000}"/>
          </ac:spMkLst>
        </pc:spChg>
        <pc:spChg chg="del mod">
          <ac:chgData name="Anat Dranciuc-Georgescu" userId="6a87a9b182d0592b" providerId="LiveId" clId="{0DC56BE5-0DCD-436E-B741-CB43179D771E}" dt="2025-06-09T09:09:58.802" v="858" actId="478"/>
          <ac:spMkLst>
            <pc:docMk/>
            <pc:sldMk cId="0" sldId="258"/>
            <ac:spMk id="15" creationId="{00000000-0000-0000-0000-000000000000}"/>
          </ac:spMkLst>
        </pc:spChg>
        <pc:spChg chg="mod">
          <ac:chgData name="Anat Dranciuc-Georgescu" userId="6a87a9b182d0592b" providerId="LiveId" clId="{0DC56BE5-0DCD-436E-B741-CB43179D771E}" dt="2025-06-06T08:47:20.050" v="666" actId="123"/>
          <ac:spMkLst>
            <pc:docMk/>
            <pc:sldMk cId="0" sldId="258"/>
            <ac:spMk id="24" creationId="{B4FCBBB2-D318-0167-1366-74A39C4FE6AC}"/>
          </ac:spMkLst>
        </pc:spChg>
        <pc:picChg chg="mod">
          <ac:chgData name="Anat Dranciuc-Georgescu" userId="6a87a9b182d0592b" providerId="LiveId" clId="{0DC56BE5-0DCD-436E-B741-CB43179D771E}" dt="2025-06-06T08:47:08.738" v="664" actId="1076"/>
          <ac:picMkLst>
            <pc:docMk/>
            <pc:sldMk cId="0" sldId="258"/>
            <ac:picMk id="22" creationId="{1338A3D4-29A5-67FA-F5B8-50AA4AB4EDD5}"/>
          </ac:picMkLst>
        </pc:picChg>
      </pc:sldChg>
      <pc:sldChg chg="addSp delSp modSp mod modNotesTx">
        <pc:chgData name="Anat Dranciuc-Georgescu" userId="6a87a9b182d0592b" providerId="LiveId" clId="{0DC56BE5-0DCD-436E-B741-CB43179D771E}" dt="2025-06-09T13:18:22.008" v="985" actId="1076"/>
        <pc:sldMkLst>
          <pc:docMk/>
          <pc:sldMk cId="0" sldId="259"/>
        </pc:sldMkLst>
        <pc:spChg chg="add mod">
          <ac:chgData name="Anat Dranciuc-Georgescu" userId="6a87a9b182d0592b" providerId="LiveId" clId="{0DC56BE5-0DCD-436E-B741-CB43179D771E}" dt="2025-06-09T13:18:22.008" v="985" actId="1076"/>
          <ac:spMkLst>
            <pc:docMk/>
            <pc:sldMk cId="0" sldId="259"/>
            <ac:spMk id="3" creationId="{1C1BC6EB-13A9-F4D4-77CB-0FE073C58272}"/>
          </ac:spMkLst>
        </pc:spChg>
        <pc:spChg chg="del mod">
          <ac:chgData name="Anat Dranciuc-Georgescu" userId="6a87a9b182d0592b" providerId="LiveId" clId="{0DC56BE5-0DCD-436E-B741-CB43179D771E}" dt="2025-06-09T13:03:22.592" v="908" actId="478"/>
          <ac:spMkLst>
            <pc:docMk/>
            <pc:sldMk cId="0" sldId="259"/>
            <ac:spMk id="22" creationId="{00000000-0000-0000-0000-000000000000}"/>
          </ac:spMkLst>
        </pc:spChg>
        <pc:spChg chg="del">
          <ac:chgData name="Anat Dranciuc-Georgescu" userId="6a87a9b182d0592b" providerId="LiveId" clId="{0DC56BE5-0DCD-436E-B741-CB43179D771E}" dt="2025-06-09T13:17:58.008" v="981" actId="478"/>
          <ac:spMkLst>
            <pc:docMk/>
            <pc:sldMk cId="0" sldId="259"/>
            <ac:spMk id="28" creationId="{00000000-0000-0000-0000-000000000000}"/>
          </ac:spMkLst>
        </pc:spChg>
        <pc:spChg chg="del mod">
          <ac:chgData name="Anat Dranciuc-Georgescu" userId="6a87a9b182d0592b" providerId="LiveId" clId="{0DC56BE5-0DCD-436E-B741-CB43179D771E}" dt="2025-06-09T13:03:17.449" v="907" actId="478"/>
          <ac:spMkLst>
            <pc:docMk/>
            <pc:sldMk cId="0" sldId="259"/>
            <ac:spMk id="33" creationId="{40C7FFD6-436D-28F6-0B95-FE07B4F33837}"/>
          </ac:spMkLst>
        </pc:spChg>
        <pc:picChg chg="mod">
          <ac:chgData name="Anat Dranciuc-Georgescu" userId="6a87a9b182d0592b" providerId="LiveId" clId="{0DC56BE5-0DCD-436E-B741-CB43179D771E}" dt="2025-06-09T13:18:11.605" v="984" actId="1076"/>
          <ac:picMkLst>
            <pc:docMk/>
            <pc:sldMk cId="0" sldId="259"/>
            <ac:picMk id="30" creationId="{25BA4BB6-E200-B3C8-8F61-96B7F3756B18}"/>
          </ac:picMkLst>
        </pc:picChg>
        <pc:picChg chg="mod">
          <ac:chgData name="Anat Dranciuc-Georgescu" userId="6a87a9b182d0592b" providerId="LiveId" clId="{0DC56BE5-0DCD-436E-B741-CB43179D771E}" dt="2025-06-09T13:05:37.057" v="925"/>
          <ac:picMkLst>
            <pc:docMk/>
            <pc:sldMk cId="0" sldId="259"/>
            <ac:picMk id="32" creationId="{5DCFD5D6-C6EE-941F-A575-CE8EA53CA697}"/>
          </ac:picMkLst>
        </pc:picChg>
      </pc:sldChg>
      <pc:sldChg chg="modSp mod">
        <pc:chgData name="Anat Dranciuc-Georgescu" userId="6a87a9b182d0592b" providerId="LiveId" clId="{0DC56BE5-0DCD-436E-B741-CB43179D771E}" dt="2025-06-06T08:48:17.771" v="671" actId="123"/>
        <pc:sldMkLst>
          <pc:docMk/>
          <pc:sldMk cId="0" sldId="260"/>
        </pc:sldMkLst>
        <pc:spChg chg="mod">
          <ac:chgData name="Anat Dranciuc-Georgescu" userId="6a87a9b182d0592b" providerId="LiveId" clId="{0DC56BE5-0DCD-436E-B741-CB43179D771E}" dt="2025-06-06T08:48:17.771" v="671" actId="123"/>
          <ac:spMkLst>
            <pc:docMk/>
            <pc:sldMk cId="0" sldId="260"/>
            <ac:spMk id="21" creationId="{00000000-0000-0000-0000-000000000000}"/>
          </ac:spMkLst>
        </pc:spChg>
      </pc:sldChg>
      <pc:sldChg chg="addSp delSp modSp mod">
        <pc:chgData name="Anat Dranciuc-Georgescu" userId="6a87a9b182d0592b" providerId="LiveId" clId="{0DC56BE5-0DCD-436E-B741-CB43179D771E}" dt="2025-06-07T20:01:20.592" v="854" actId="14100"/>
        <pc:sldMkLst>
          <pc:docMk/>
          <pc:sldMk cId="0" sldId="261"/>
        </pc:sldMkLst>
        <pc:spChg chg="mod">
          <ac:chgData name="Anat Dranciuc-Georgescu" userId="6a87a9b182d0592b" providerId="LiveId" clId="{0DC56BE5-0DCD-436E-B741-CB43179D771E}" dt="2025-06-06T08:49:30.802" v="683" actId="123"/>
          <ac:spMkLst>
            <pc:docMk/>
            <pc:sldMk cId="0" sldId="261"/>
            <ac:spMk id="11" creationId="{00000000-0000-0000-0000-000000000000}"/>
          </ac:spMkLst>
        </pc:spChg>
        <pc:picChg chg="add mod ord">
          <ac:chgData name="Anat Dranciuc-Georgescu" userId="6a87a9b182d0592b" providerId="LiveId" clId="{0DC56BE5-0DCD-436E-B741-CB43179D771E}" dt="2025-06-07T20:01:20.592" v="854" actId="14100"/>
          <ac:picMkLst>
            <pc:docMk/>
            <pc:sldMk cId="0" sldId="261"/>
            <ac:picMk id="3" creationId="{9B7A5100-C433-FE62-FF49-9168865ABAAD}"/>
          </ac:picMkLst>
        </pc:picChg>
      </pc:sldChg>
      <pc:sldChg chg="addSp delSp modSp mod modNotesTx">
        <pc:chgData name="Anat Dranciuc-Georgescu" userId="6a87a9b182d0592b" providerId="LiveId" clId="{0DC56BE5-0DCD-436E-B741-CB43179D771E}" dt="2025-06-09T13:25:42.276" v="1275" actId="1076"/>
        <pc:sldMkLst>
          <pc:docMk/>
          <pc:sldMk cId="0" sldId="262"/>
        </pc:sldMkLst>
        <pc:spChg chg="add del mod">
          <ac:chgData name="Anat Dranciuc-Georgescu" userId="6a87a9b182d0592b" providerId="LiveId" clId="{0DC56BE5-0DCD-436E-B741-CB43179D771E}" dt="2025-06-09T13:20:53.042" v="993" actId="478"/>
          <ac:spMkLst>
            <pc:docMk/>
            <pc:sldMk cId="0" sldId="262"/>
            <ac:spMk id="3" creationId="{04FE2EB1-41A0-CB4F-0F48-600812043650}"/>
          </ac:spMkLst>
        </pc:spChg>
        <pc:spChg chg="mod">
          <ac:chgData name="Anat Dranciuc-Georgescu" userId="6a87a9b182d0592b" providerId="LiveId" clId="{0DC56BE5-0DCD-436E-B741-CB43179D771E}" dt="2025-06-09T13:25:42.276" v="1275" actId="1076"/>
          <ac:spMkLst>
            <pc:docMk/>
            <pc:sldMk cId="0" sldId="262"/>
            <ac:spMk id="7" creationId="{00000000-0000-0000-0000-000000000000}"/>
          </ac:spMkLst>
        </pc:spChg>
        <pc:spChg chg="mod">
          <ac:chgData name="Anat Dranciuc-Georgescu" userId="6a87a9b182d0592b" providerId="LiveId" clId="{0DC56BE5-0DCD-436E-B741-CB43179D771E}" dt="2025-06-05T16:41:39.058" v="13" actId="6549"/>
          <ac:spMkLst>
            <pc:docMk/>
            <pc:sldMk cId="0" sldId="262"/>
            <ac:spMk id="16" creationId="{00000000-0000-0000-0000-000000000000}"/>
          </ac:spMkLst>
        </pc:spChg>
        <pc:spChg chg="add mod">
          <ac:chgData name="Anat Dranciuc-Georgescu" userId="6a87a9b182d0592b" providerId="LiveId" clId="{0DC56BE5-0DCD-436E-B741-CB43179D771E}" dt="2025-06-09T13:25:15.316" v="1273" actId="5793"/>
          <ac:spMkLst>
            <pc:docMk/>
            <pc:sldMk cId="0" sldId="262"/>
            <ac:spMk id="19" creationId="{BACC2BAA-895A-A355-B11C-DB9B669A0750}"/>
          </ac:spMkLst>
        </pc:spChg>
        <pc:graphicFrameChg chg="add mod">
          <ac:chgData name="Anat Dranciuc-Georgescu" userId="6a87a9b182d0592b" providerId="LiveId" clId="{0DC56BE5-0DCD-436E-B741-CB43179D771E}" dt="2025-06-09T13:06:42.094" v="927"/>
          <ac:graphicFrameMkLst>
            <pc:docMk/>
            <pc:sldMk cId="0" sldId="262"/>
            <ac:graphicFrameMk id="2" creationId="{CF6C08BB-E2F8-0866-0BDD-1F35A9FB14A4}"/>
          </ac:graphicFrameMkLst>
        </pc:graphicFrameChg>
        <pc:picChg chg="add del mod ord">
          <ac:chgData name="Anat Dranciuc-Georgescu" userId="6a87a9b182d0592b" providerId="LiveId" clId="{0DC56BE5-0DCD-436E-B741-CB43179D771E}" dt="2025-06-09T13:25:38.442" v="1274" actId="1076"/>
          <ac:picMkLst>
            <pc:docMk/>
            <pc:sldMk cId="0" sldId="262"/>
            <ac:picMk id="23" creationId="{11D68646-6647-CB1B-126D-DB1A2696FC0C}"/>
          </ac:picMkLst>
        </pc:picChg>
      </pc:sldChg>
      <pc:sldChg chg="addSp delSp modSp mod modNotesTx">
        <pc:chgData name="Anat Dranciuc-Georgescu" userId="6a87a9b182d0592b" providerId="LiveId" clId="{0DC56BE5-0DCD-436E-B741-CB43179D771E}" dt="2025-06-09T13:26:21.066" v="1296" actId="20577"/>
        <pc:sldMkLst>
          <pc:docMk/>
          <pc:sldMk cId="0" sldId="263"/>
        </pc:sldMkLst>
        <pc:spChg chg="add mod">
          <ac:chgData name="Anat Dranciuc-Georgescu" userId="6a87a9b182d0592b" providerId="LiveId" clId="{0DC56BE5-0DCD-436E-B741-CB43179D771E}" dt="2025-06-09T13:26:04.307" v="1276" actId="1076"/>
          <ac:spMkLst>
            <pc:docMk/>
            <pc:sldMk cId="0" sldId="263"/>
            <ac:spMk id="2" creationId="{B48012B6-1216-C6CB-59B5-38235CE58F93}"/>
          </ac:spMkLst>
        </pc:spChg>
        <pc:spChg chg="add mod">
          <ac:chgData name="Anat Dranciuc-Georgescu" userId="6a87a9b182d0592b" providerId="LiveId" clId="{0DC56BE5-0DCD-436E-B741-CB43179D771E}" dt="2025-06-09T13:10:01.014" v="956" actId="1076"/>
          <ac:spMkLst>
            <pc:docMk/>
            <pc:sldMk cId="0" sldId="263"/>
            <ac:spMk id="3" creationId="{F1BD1617-C2FA-21C5-52D8-8AAB816F44C8}"/>
          </ac:spMkLst>
        </pc:spChg>
        <pc:spChg chg="del mod">
          <ac:chgData name="Anat Dranciuc-Georgescu" userId="6a87a9b182d0592b" providerId="LiveId" clId="{0DC56BE5-0DCD-436E-B741-CB43179D771E}" dt="2025-06-09T13:10:18.624" v="959" actId="478"/>
          <ac:spMkLst>
            <pc:docMk/>
            <pc:sldMk cId="0" sldId="263"/>
            <ac:spMk id="15" creationId="{00000000-0000-0000-0000-000000000000}"/>
          </ac:spMkLst>
        </pc:spChg>
        <pc:spChg chg="mod">
          <ac:chgData name="Anat Dranciuc-Georgescu" userId="6a87a9b182d0592b" providerId="LiveId" clId="{0DC56BE5-0DCD-436E-B741-CB43179D771E}" dt="2025-06-09T13:26:21.066" v="1296" actId="20577"/>
          <ac:spMkLst>
            <pc:docMk/>
            <pc:sldMk cId="0" sldId="263"/>
            <ac:spMk id="16" creationId="{00000000-0000-0000-0000-000000000000}"/>
          </ac:spMkLst>
        </pc:spChg>
        <pc:spChg chg="mod">
          <ac:chgData name="Anat Dranciuc-Georgescu" userId="6a87a9b182d0592b" providerId="LiveId" clId="{0DC56BE5-0DCD-436E-B741-CB43179D771E}" dt="2025-06-09T13:10:06.497" v="957" actId="1076"/>
          <ac:spMkLst>
            <pc:docMk/>
            <pc:sldMk cId="0" sldId="263"/>
            <ac:spMk id="17" creationId="{00000000-0000-0000-0000-000000000000}"/>
          </ac:spMkLst>
        </pc:spChg>
        <pc:spChg chg="mod">
          <ac:chgData name="Anat Dranciuc-Georgescu" userId="6a87a9b182d0592b" providerId="LiveId" clId="{0DC56BE5-0DCD-436E-B741-CB43179D771E}" dt="2025-06-05T18:00:14.577" v="276" actId="207"/>
          <ac:spMkLst>
            <pc:docMk/>
            <pc:sldMk cId="0" sldId="263"/>
            <ac:spMk id="18" creationId="{00000000-0000-0000-0000-000000000000}"/>
          </ac:spMkLst>
        </pc:spChg>
        <pc:picChg chg="add mod ord">
          <ac:chgData name="Anat Dranciuc-Georgescu" userId="6a87a9b182d0592b" providerId="LiveId" clId="{0DC56BE5-0DCD-436E-B741-CB43179D771E}" dt="2025-06-09T13:26:13.024" v="1280" actId="1076"/>
          <ac:picMkLst>
            <pc:docMk/>
            <pc:sldMk cId="0" sldId="263"/>
            <ac:picMk id="20" creationId="{CC308B5E-7BB8-BB0D-9879-33C9E962D36B}"/>
          </ac:picMkLst>
        </pc:picChg>
      </pc:sldChg>
      <pc:sldChg chg="delSp modSp mod">
        <pc:chgData name="Anat Dranciuc-Georgescu" userId="6a87a9b182d0592b" providerId="LiveId" clId="{0DC56BE5-0DCD-436E-B741-CB43179D771E}" dt="2025-06-09T13:26:37.329" v="1297" actId="1076"/>
        <pc:sldMkLst>
          <pc:docMk/>
          <pc:sldMk cId="0" sldId="264"/>
        </pc:sldMkLst>
        <pc:spChg chg="mod">
          <ac:chgData name="Anat Dranciuc-Georgescu" userId="6a87a9b182d0592b" providerId="LiveId" clId="{0DC56BE5-0DCD-436E-B741-CB43179D771E}" dt="2025-06-06T08:57:01.916" v="769" actId="122"/>
          <ac:spMkLst>
            <pc:docMk/>
            <pc:sldMk cId="0" sldId="264"/>
            <ac:spMk id="14" creationId="{00000000-0000-0000-0000-000000000000}"/>
          </ac:spMkLst>
        </pc:spChg>
        <pc:spChg chg="del mod">
          <ac:chgData name="Anat Dranciuc-Georgescu" userId="6a87a9b182d0592b" providerId="LiveId" clId="{0DC56BE5-0DCD-436E-B741-CB43179D771E}" dt="2025-06-09T13:15:01.581" v="962" actId="478"/>
          <ac:spMkLst>
            <pc:docMk/>
            <pc:sldMk cId="0" sldId="264"/>
            <ac:spMk id="15" creationId="{00000000-0000-0000-0000-000000000000}"/>
          </ac:spMkLst>
        </pc:spChg>
        <pc:spChg chg="mod">
          <ac:chgData name="Anat Dranciuc-Georgescu" userId="6a87a9b182d0592b" providerId="LiveId" clId="{0DC56BE5-0DCD-436E-B741-CB43179D771E}" dt="2025-06-09T13:26:37.329" v="1297" actId="1076"/>
          <ac:spMkLst>
            <pc:docMk/>
            <pc:sldMk cId="0" sldId="264"/>
            <ac:spMk id="16" creationId="{00000000-0000-0000-0000-000000000000}"/>
          </ac:spMkLst>
        </pc:spChg>
        <pc:spChg chg="del mod">
          <ac:chgData name="Anat Dranciuc-Georgescu" userId="6a87a9b182d0592b" providerId="LiveId" clId="{0DC56BE5-0DCD-436E-B741-CB43179D771E}" dt="2025-06-09T13:14:59.237" v="961" actId="478"/>
          <ac:spMkLst>
            <pc:docMk/>
            <pc:sldMk cId="0" sldId="264"/>
            <ac:spMk id="19" creationId="{00000000-0000-0000-0000-000000000000}"/>
          </ac:spMkLst>
        </pc:spChg>
      </pc:sldChg>
      <pc:sldChg chg="delSp modSp mod modNotesTx">
        <pc:chgData name="Anat Dranciuc-Georgescu" userId="6a87a9b182d0592b" providerId="LiveId" clId="{0DC56BE5-0DCD-436E-B741-CB43179D771E}" dt="2025-06-06T09:02:39.877" v="819" actId="14100"/>
        <pc:sldMkLst>
          <pc:docMk/>
          <pc:sldMk cId="0" sldId="265"/>
        </pc:sldMkLst>
        <pc:grpChg chg="mod ord">
          <ac:chgData name="Anat Dranciuc-Georgescu" userId="6a87a9b182d0592b" providerId="LiveId" clId="{0DC56BE5-0DCD-436E-B741-CB43179D771E}" dt="2025-06-06T09:02:21.448" v="813" actId="14100"/>
          <ac:grpSpMkLst>
            <pc:docMk/>
            <pc:sldMk cId="0" sldId="265"/>
            <ac:grpSpMk id="2" creationId="{00000000-0000-0000-0000-000000000000}"/>
          </ac:grpSpMkLst>
        </pc:grpChg>
        <pc:grpChg chg="mod">
          <ac:chgData name="Anat Dranciuc-Georgescu" userId="6a87a9b182d0592b" providerId="LiveId" clId="{0DC56BE5-0DCD-436E-B741-CB43179D771E}" dt="2025-06-06T09:02:30.026" v="815" actId="14100"/>
          <ac:grpSpMkLst>
            <pc:docMk/>
            <pc:sldMk cId="0" sldId="265"/>
            <ac:grpSpMk id="5" creationId="{00000000-0000-0000-0000-000000000000}"/>
          </ac:grpSpMkLst>
        </pc:grpChg>
        <pc:grpChg chg="mod">
          <ac:chgData name="Anat Dranciuc-Georgescu" userId="6a87a9b182d0592b" providerId="LiveId" clId="{0DC56BE5-0DCD-436E-B741-CB43179D771E}" dt="2025-06-06T09:02:34.372" v="816" actId="14100"/>
          <ac:grpSpMkLst>
            <pc:docMk/>
            <pc:sldMk cId="0" sldId="265"/>
            <ac:grpSpMk id="13" creationId="{00000000-0000-0000-0000-000000000000}"/>
          </ac:grpSpMkLst>
        </pc:grpChg>
        <pc:grpChg chg="mod">
          <ac:chgData name="Anat Dranciuc-Georgescu" userId="6a87a9b182d0592b" providerId="LiveId" clId="{0DC56BE5-0DCD-436E-B741-CB43179D771E}" dt="2025-06-06T09:02:39.877" v="819" actId="14100"/>
          <ac:grpSpMkLst>
            <pc:docMk/>
            <pc:sldMk cId="0" sldId="265"/>
            <ac:grpSpMk id="15" creationId="{00000000-0000-0000-0000-000000000000}"/>
          </ac:grpSpMkLst>
        </pc:grpChg>
        <pc:grpChg chg="mod">
          <ac:chgData name="Anat Dranciuc-Georgescu" userId="6a87a9b182d0592b" providerId="LiveId" clId="{0DC56BE5-0DCD-436E-B741-CB43179D771E}" dt="2025-06-06T09:02:37.730" v="818" actId="14100"/>
          <ac:grpSpMkLst>
            <pc:docMk/>
            <pc:sldMk cId="0" sldId="265"/>
            <ac:grpSpMk id="17" creationId="{00000000-0000-0000-0000-000000000000}"/>
          </ac:grpSpMkLst>
        </pc:grpChg>
      </pc:sldChg>
      <pc:sldChg chg="modSp mod">
        <pc:chgData name="Anat Dranciuc-Georgescu" userId="6a87a9b182d0592b" providerId="LiveId" clId="{0DC56BE5-0DCD-436E-B741-CB43179D771E}" dt="2025-06-09T13:27:05.987" v="1299" actId="12"/>
        <pc:sldMkLst>
          <pc:docMk/>
          <pc:sldMk cId="1632639542" sldId="266"/>
        </pc:sldMkLst>
        <pc:spChg chg="mod">
          <ac:chgData name="Anat Dranciuc-Georgescu" userId="6a87a9b182d0592b" providerId="LiveId" clId="{0DC56BE5-0DCD-436E-B741-CB43179D771E}" dt="2025-06-09T13:27:05.987" v="1299" actId="12"/>
          <ac:spMkLst>
            <pc:docMk/>
            <pc:sldMk cId="1632639542" sldId="266"/>
            <ac:spMk id="2" creationId="{AD8324C8-A458-7FDE-0858-355951345F5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6A4EE-84A2-4C3E-85FB-73F13088E1E2}"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E0CAB1-9A5D-4D0B-8169-A233FBB0E429}" type="slidenum">
              <a:rPr lang="en-GB" smtClean="0"/>
              <a:t>‹#›</a:t>
            </a:fld>
            <a:endParaRPr lang="en-GB"/>
          </a:p>
        </p:txBody>
      </p:sp>
    </p:spTree>
    <p:extLst>
      <p:ext uri="{BB962C8B-B14F-4D97-AF65-F5344CB8AC3E}">
        <p14:creationId xmlns:p14="http://schemas.microsoft.com/office/powerpoint/2010/main" val="2618704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day, my name is Anat </a:t>
            </a:r>
            <a:r>
              <a:rPr lang="en-GB" dirty="0" err="1"/>
              <a:t>Dranciuc</a:t>
            </a:r>
            <a:r>
              <a:rPr lang="en-GB" dirty="0"/>
              <a:t> and today we are going to talk about Net Xero in Hospitality, quite a bit of a fuss this subject really, but let us dive straight into it. The hospitality sector faces growing pressure to achieve net-zero emissions. But how feasible is the transition?</a:t>
            </a:r>
          </a:p>
        </p:txBody>
      </p:sp>
      <p:sp>
        <p:nvSpPr>
          <p:cNvPr id="4" name="Slide Number Placeholder 3"/>
          <p:cNvSpPr>
            <a:spLocks noGrp="1"/>
          </p:cNvSpPr>
          <p:nvPr>
            <p:ph type="sldNum" sz="quarter" idx="5"/>
          </p:nvPr>
        </p:nvSpPr>
        <p:spPr/>
        <p:txBody>
          <a:bodyPr/>
          <a:lstStyle/>
          <a:p>
            <a:fld id="{72E0CAB1-9A5D-4D0B-8169-A233FBB0E429}" type="slidenum">
              <a:rPr lang="en-GB" smtClean="0"/>
              <a:t>1</a:t>
            </a:fld>
            <a:endParaRPr lang="en-GB"/>
          </a:p>
        </p:txBody>
      </p:sp>
    </p:spTree>
    <p:extLst>
      <p:ext uri="{BB962C8B-B14F-4D97-AF65-F5344CB8AC3E}">
        <p14:creationId xmlns:p14="http://schemas.microsoft.com/office/powerpoint/2010/main" val="2534952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b="1" dirty="0"/>
              <a:t>Key Points:</a:t>
            </a:r>
            <a:br>
              <a:rPr lang="en-GB" b="1" dirty="0"/>
            </a:br>
            <a:endParaRPr lang="en-GB" b="1" dirty="0"/>
          </a:p>
          <a:p>
            <a:pPr marL="228600" indent="-228600" algn="l">
              <a:buFont typeface="+mj-lt"/>
              <a:buAutoNum type="arabicPeriod"/>
            </a:pPr>
            <a:r>
              <a:rPr lang="en-GB" dirty="0"/>
              <a:t> Hotels contribute significantly to global emissions, making sustainability a priority (</a:t>
            </a:r>
            <a:r>
              <a:rPr lang="en-GB" dirty="0" err="1"/>
              <a:t>UKHospitality</a:t>
            </a:r>
            <a:r>
              <a:rPr lang="en-GB" dirty="0"/>
              <a:t>, 2024a). </a:t>
            </a:r>
            <a:br>
              <a:rPr lang="en-GB" dirty="0"/>
            </a:br>
            <a:endParaRPr lang="en-GB" dirty="0"/>
          </a:p>
          <a:p>
            <a:pPr marL="228600" indent="-228600" algn="l">
              <a:buFont typeface="+mj-lt"/>
              <a:buAutoNum type="arabicPeriod"/>
            </a:pPr>
            <a:r>
              <a:rPr lang="en-GB" dirty="0"/>
              <a:t>Governments and eco-conscious travellers are pushing for greener practices.</a:t>
            </a:r>
            <a:br>
              <a:rPr lang="en-GB" dirty="0"/>
            </a:br>
            <a:endParaRPr lang="en-GB" dirty="0"/>
          </a:p>
          <a:p>
            <a:pPr marL="228600" indent="-228600" algn="l">
              <a:buFont typeface="+mj-lt"/>
              <a:buAutoNum type="arabicPeriod"/>
            </a:pPr>
            <a:r>
              <a:rPr lang="en-GB" dirty="0"/>
              <a:t>Net-zero strategies reduce costs, improve efficiency, and enhance brand reputation.</a:t>
            </a:r>
            <a:br>
              <a:rPr lang="en-GB" dirty="0"/>
            </a:br>
            <a:endParaRPr lang="en-GB" dirty="0"/>
          </a:p>
          <a:p>
            <a:pPr marL="228600" indent="-228600" algn="l">
              <a:buFont typeface="+mj-lt"/>
              <a:buAutoNum type="arabicPeriod"/>
            </a:pPr>
            <a:r>
              <a:rPr lang="en-GB" dirty="0"/>
              <a:t>Hotels adopting wind and solar power are leading the shift toward sustainability. (</a:t>
            </a:r>
            <a:r>
              <a:rPr lang="en-GB" sz="1200" kern="100" dirty="0">
                <a:latin typeface="Arial" panose="020B0604020202020204" pitchFamily="34" charset="0"/>
                <a:ea typeface="Aptos" panose="020B0004020202020204" pitchFamily="34" charset="0"/>
                <a:cs typeface="Arial" panose="020B0604020202020204" pitchFamily="34" charset="0"/>
              </a:rPr>
              <a:t>Fuller, 2021). </a:t>
            </a:r>
            <a:endParaRPr lang="en-GB" dirty="0"/>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2</a:t>
            </a:fld>
            <a:endParaRPr lang="en-GB"/>
          </a:p>
        </p:txBody>
      </p:sp>
    </p:spTree>
    <p:extLst>
      <p:ext uri="{BB962C8B-B14F-4D97-AF65-F5344CB8AC3E}">
        <p14:creationId xmlns:p14="http://schemas.microsoft.com/office/powerpoint/2010/main" val="2730717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We are consumer in one way or another but check and see what impact this does to the hospitality industry and what the industry does to the world overall</a:t>
            </a:r>
          </a:p>
          <a:p>
            <a:r>
              <a:rPr lang="en-GB" dirty="0"/>
              <a:t>- The </a:t>
            </a:r>
            <a:r>
              <a:rPr lang="en-GB" dirty="0" err="1"/>
              <a:t>UKHospitality</a:t>
            </a:r>
            <a:r>
              <a:rPr lang="en-GB" dirty="0"/>
              <a:t> roadmap sets 2030 and 2040 targets for reducing emissions in hospitality.</a:t>
            </a:r>
          </a:p>
          <a:p>
            <a:r>
              <a:rPr lang="en-GB" dirty="0"/>
              <a:t>- Focuses on Scope 1, 2, and 3 emissions, ensuring a comprehensive decarbonization strategy.</a:t>
            </a:r>
          </a:p>
          <a:p>
            <a:r>
              <a:rPr lang="en-GB" dirty="0"/>
              <a:t> Breakdown of Emission Scopes (</a:t>
            </a:r>
            <a:r>
              <a:rPr lang="en-GB" dirty="0" err="1"/>
              <a:t>UKHospitality</a:t>
            </a:r>
            <a:r>
              <a:rPr lang="en-GB" dirty="0"/>
              <a:t>, 2024)</a:t>
            </a:r>
          </a:p>
          <a:p>
            <a:r>
              <a:rPr lang="en-GB" dirty="0"/>
              <a:t>Scope 1: Direct emissions from hotel operations (fuel for heating, cooking, company-owned vehicles).</a:t>
            </a:r>
          </a:p>
          <a:p>
            <a:r>
              <a:rPr lang="en-GB" dirty="0"/>
              <a:t>Scope 2: Indirect emissions from purchased electricity, steam, heating, cooling (energy used but generated elsewhere).</a:t>
            </a:r>
          </a:p>
          <a:p>
            <a:r>
              <a:rPr lang="en-GB" dirty="0"/>
              <a:t> Scope 3: All other indirect emissions—supply chain activities, business travel, employee commuting, waste disposal.</a:t>
            </a:r>
          </a:p>
          <a:p>
            <a:r>
              <a:rPr lang="en-GB" dirty="0"/>
              <a:t>Net Zero Milestones (Figures 1, 2, 3)</a:t>
            </a:r>
          </a:p>
          <a:p>
            <a:r>
              <a:rPr lang="en-GB" dirty="0"/>
              <a:t>- Roadmap outlines progress from 2022 to 2040, with major shifts in operational standards.</a:t>
            </a:r>
          </a:p>
          <a:p>
            <a:r>
              <a:rPr lang="en-GB" dirty="0"/>
              <a:t>- Tables explain Scope 1, 2, and 3 emission sources in hospitality sectors (hotels, pubs, restaurants).</a:t>
            </a:r>
          </a:p>
          <a:p>
            <a:r>
              <a:rPr lang="en-GB" dirty="0"/>
              <a:t>High-Emission Sectors in UK Hospitality (One Planet, 2025)</a:t>
            </a:r>
          </a:p>
          <a:p>
            <a:r>
              <a:rPr lang="en-GB" dirty="0"/>
              <a:t>Hotels &amp; Pubs are the top two sectors with the highest carbon footprint in the UK.</a:t>
            </a:r>
          </a:p>
          <a:p>
            <a:r>
              <a:rPr lang="en-GB" dirty="0"/>
              <a:t>These industries must implement major sustainability reforms to meet net-zero goals by 2040.</a:t>
            </a:r>
          </a:p>
          <a:p>
            <a:r>
              <a:rPr lang="en-GB" dirty="0"/>
              <a:t>Key emission hotspots include purchased goods, supply chains, packaging waste, and transportation impacts.</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3</a:t>
            </a:fld>
            <a:endParaRPr lang="en-GB"/>
          </a:p>
        </p:txBody>
      </p:sp>
    </p:spTree>
    <p:extLst>
      <p:ext uri="{BB962C8B-B14F-4D97-AF65-F5344CB8AC3E}">
        <p14:creationId xmlns:p14="http://schemas.microsoft.com/office/powerpoint/2010/main" val="144277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if travel wasn’t about ticking off destinations but truly experiencing them?” maybe in the first and second day you order in or you just spend money in the hotel laying in bed, but after that you might want to explore at your own pace and taste the food the culture has to offer like the actual street food not fast food. Now that is something to consider while going on vacation. Or choosing destinations that are mindful of the environment. </a:t>
            </a:r>
          </a:p>
          <a:p>
            <a:endParaRPr lang="en-GB" dirty="0"/>
          </a:p>
          <a:p>
            <a:r>
              <a:rPr lang="en-GB" dirty="0"/>
              <a:t>Lagos (2025) emphasises the idea that slow travel focuses on leisure, cultural engagement, and responsible tourism, encouraging visitors to immerse themselves in destinations rather than rushing through them. Main Elements •	Relaxed pacing: Enjoys experiences instead of racing through attractions. •	Local connections: Engages with communities and traditions. •	Sustainable approach: Supports eco-friendly travel choices. •	Well-being focus: Encourages mindfulness and reduces stress. This travel style promotes deeper exploration while benefiting local economies and the environment. Since the idea is to suggest change to the audience slowly and not quite forcing it. but it needs to stick like a good story that you won't forget.</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4</a:t>
            </a:fld>
            <a:endParaRPr lang="en-GB"/>
          </a:p>
        </p:txBody>
      </p:sp>
    </p:spTree>
    <p:extLst>
      <p:ext uri="{BB962C8B-B14F-4D97-AF65-F5344CB8AC3E}">
        <p14:creationId xmlns:p14="http://schemas.microsoft.com/office/powerpoint/2010/main" val="2043110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Political: Government policies, travel bans, and tax regulations shape hotel operations.</a:t>
            </a:r>
          </a:p>
          <a:p>
            <a:r>
              <a:rPr lang="en-GB" dirty="0"/>
              <a:t> Economic: Inflation, exchange rates, and financial trends influence demand.</a:t>
            </a:r>
          </a:p>
          <a:p>
            <a:r>
              <a:rPr lang="en-GB" dirty="0"/>
              <a:t>Social: Consumer preferences shift toward sustainability and cultural engagement.</a:t>
            </a:r>
          </a:p>
          <a:p>
            <a:r>
              <a:rPr lang="en-GB" dirty="0"/>
              <a:t>Technological: AI, automation, and smart systems enhance efficiency and guest experiences.</a:t>
            </a:r>
          </a:p>
          <a:p>
            <a:r>
              <a:rPr lang="en-GB" dirty="0"/>
              <a:t>Legal: Compliance with labour laws, health regulations, and data protection is crucial.</a:t>
            </a:r>
          </a:p>
          <a:p>
            <a:r>
              <a:rPr lang="en-GB" dirty="0"/>
              <a:t>Environmental: Climate change and sustainability initiatives push hotels toward eco-friendly practices.</a:t>
            </a:r>
          </a:p>
          <a:p>
            <a:r>
              <a:rPr lang="en-GB" dirty="0"/>
              <a:t>Hotels must adapt to these evolving factors to remain competitive, often facing financial strain without stakeholder or government support.</a:t>
            </a:r>
          </a:p>
          <a:p>
            <a:r>
              <a:rPr lang="en-GB" dirty="0"/>
              <a:t>Impact of the Ukraine-Russia Conflict on Net-Zero Goals (</a:t>
            </a:r>
            <a:r>
              <a:rPr lang="en-GB" dirty="0" err="1"/>
              <a:t>Gangadhari</a:t>
            </a:r>
            <a:r>
              <a:rPr lang="en-GB" dirty="0"/>
              <a:t> et al., 2025)</a:t>
            </a:r>
          </a:p>
          <a:p>
            <a:r>
              <a:rPr lang="en-GB" dirty="0"/>
              <a:t>Energy market volatility—renewable investments become financially risky.</a:t>
            </a:r>
          </a:p>
          <a:p>
            <a:r>
              <a:rPr lang="en-GB" dirty="0"/>
              <a:t>Supply chain disruptions—access to sustainable materials and technologies is restricted.</a:t>
            </a:r>
          </a:p>
          <a:p>
            <a:r>
              <a:rPr lang="en-GB" dirty="0"/>
              <a:t>Exogenous shocks—companies need flexible contingency plans to maintain progress.</a:t>
            </a:r>
          </a:p>
          <a:p>
            <a:r>
              <a:rPr lang="en-GB" dirty="0"/>
              <a:t>This conflict highlights the fragility of global sustainability efforts, emphasizing the need for adaptability in corporate net-zero strategies.</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5</a:t>
            </a:fld>
            <a:endParaRPr lang="en-GB"/>
          </a:p>
        </p:txBody>
      </p:sp>
    </p:spTree>
    <p:extLst>
      <p:ext uri="{BB962C8B-B14F-4D97-AF65-F5344CB8AC3E}">
        <p14:creationId xmlns:p14="http://schemas.microsoft.com/office/powerpoint/2010/main" val="4035148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Hilton’s PESTLE Analysis &amp; Net-Zero Impact</a:t>
            </a:r>
          </a:p>
          <a:p>
            <a:r>
              <a:rPr lang="en-GB" dirty="0"/>
              <a:t>Political</a:t>
            </a:r>
          </a:p>
          <a:p>
            <a:r>
              <a:rPr lang="en-GB" dirty="0"/>
              <a:t>- Government policies and trade regulations shape Hilton’s ability to expand and operate globally.</a:t>
            </a:r>
          </a:p>
          <a:p>
            <a:r>
              <a:rPr lang="en-GB" dirty="0"/>
              <a:t>- Increasing environmental regulations push hotels toward net-zero goals and sustainable business models.</a:t>
            </a:r>
          </a:p>
          <a:p>
            <a:r>
              <a:rPr lang="en-GB" dirty="0"/>
              <a:t>Economic</a:t>
            </a:r>
          </a:p>
          <a:p>
            <a:r>
              <a:rPr lang="en-GB" dirty="0"/>
              <a:t>- Inflation and exchange rates influence </a:t>
            </a:r>
            <a:r>
              <a:rPr lang="en-GB" dirty="0" err="1"/>
              <a:t>traveler</a:t>
            </a:r>
            <a:r>
              <a:rPr lang="en-GB" dirty="0"/>
              <a:t> spending and profitability.</a:t>
            </a:r>
          </a:p>
          <a:p>
            <a:r>
              <a:rPr lang="en-GB" dirty="0"/>
              <a:t>- Investment in renewable energy and eco-friendly materials must balance profit margins.</a:t>
            </a:r>
          </a:p>
          <a:p>
            <a:r>
              <a:rPr lang="en-GB" dirty="0"/>
              <a:t>Social</a:t>
            </a:r>
          </a:p>
          <a:p>
            <a:r>
              <a:rPr lang="en-GB" dirty="0"/>
              <a:t>- Consumer demand for sustainable travel drives Hilton to adopt greener practices.</a:t>
            </a:r>
          </a:p>
          <a:p>
            <a:r>
              <a:rPr lang="en-GB" dirty="0"/>
              <a:t>- Shifting cultural preferences impact the guest experience, requiring adaptation.</a:t>
            </a:r>
          </a:p>
          <a:p>
            <a:r>
              <a:rPr lang="en-GB" dirty="0"/>
              <a:t>Technological</a:t>
            </a:r>
          </a:p>
          <a:p>
            <a:r>
              <a:rPr lang="en-GB" dirty="0"/>
              <a:t>- AI-powered smart room automation improves energy efficiency and guest personalization.</a:t>
            </a:r>
          </a:p>
          <a:p>
            <a:r>
              <a:rPr lang="en-GB" dirty="0"/>
              <a:t>- Hilton integrates digital booking systems and contactless services for convenience and sustainability.</a:t>
            </a:r>
          </a:p>
          <a:p>
            <a:r>
              <a:rPr lang="en-GB" dirty="0"/>
              <a:t>Legal</a:t>
            </a:r>
          </a:p>
          <a:p>
            <a:r>
              <a:rPr lang="en-GB" dirty="0"/>
              <a:t>- Compliance with </a:t>
            </a:r>
            <a:r>
              <a:rPr lang="en-GB" dirty="0" err="1"/>
              <a:t>labor</a:t>
            </a:r>
            <a:r>
              <a:rPr lang="en-GB" dirty="0"/>
              <a:t> laws, health safety regulations, and data protection policies is essential.</a:t>
            </a:r>
          </a:p>
          <a:p>
            <a:r>
              <a:rPr lang="en-GB" dirty="0"/>
              <a:t>- Net-zero commitments may impose new corporate responsibility requirements for hospitality brands.</a:t>
            </a:r>
          </a:p>
          <a:p>
            <a:r>
              <a:rPr lang="en-GB" dirty="0"/>
              <a:t>Environmental</a:t>
            </a:r>
          </a:p>
          <a:p>
            <a:r>
              <a:rPr lang="en-GB" dirty="0"/>
              <a:t>- Hilton reduces carbon footprint by implementing energy-efficient lighting, water-saving technology, and waste-reduction programs.</a:t>
            </a:r>
          </a:p>
          <a:p>
            <a:r>
              <a:rPr lang="en-GB" dirty="0"/>
              <a:t>- Supply chain sustainability is a key challenge, particularly in food waste and resource use.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6</a:t>
            </a:fld>
            <a:endParaRPr lang="en-GB"/>
          </a:p>
        </p:txBody>
      </p:sp>
    </p:spTree>
    <p:extLst>
      <p:ext uri="{BB962C8B-B14F-4D97-AF65-F5344CB8AC3E}">
        <p14:creationId xmlns:p14="http://schemas.microsoft.com/office/powerpoint/2010/main" val="2967948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Operational Sustainability Challenges in F&amp;B &amp; Housekeeping</a:t>
            </a:r>
          </a:p>
          <a:p>
            <a:r>
              <a:rPr lang="en-GB" dirty="0"/>
              <a:t>Food &amp; Beverage (F&amp;B) Sustainability Challenges</a:t>
            </a:r>
          </a:p>
          <a:p>
            <a:r>
              <a:rPr lang="en-GB" dirty="0"/>
              <a:t>- Shelf-Life Management – Three-day shelf life requires strict stock rotation and deep cleaning.</a:t>
            </a:r>
          </a:p>
          <a:p>
            <a:r>
              <a:rPr lang="en-GB" dirty="0"/>
              <a:t>- Food Waste Reduction – Efficient inventory tracking and portion control to minimise waste.</a:t>
            </a:r>
          </a:p>
          <a:p>
            <a:r>
              <a:rPr lang="en-GB" dirty="0"/>
              <a:t>- Time Sheets &amp; Staff Accountability – Ensuring tasks are completed for hygiene compliance.</a:t>
            </a:r>
          </a:p>
          <a:p>
            <a:r>
              <a:rPr lang="en-GB" dirty="0"/>
              <a:t>- Cutlery &amp; Glass Maintenance – Staff uphold cleanliness for high customer service standards.</a:t>
            </a:r>
          </a:p>
          <a:p>
            <a:r>
              <a:rPr lang="en-GB" dirty="0"/>
              <a:t>- Fridge Temperature Monitoring – Management tracks temperature for food preservation. (Hilton Garden Inn, 2025)</a:t>
            </a:r>
          </a:p>
          <a:p>
            <a:r>
              <a:rPr lang="en-GB" dirty="0"/>
              <a:t>Food Safety Regulations &amp; Impact on Sustainability</a:t>
            </a:r>
          </a:p>
          <a:p>
            <a:r>
              <a:rPr lang="en-GB" dirty="0"/>
              <a:t>- Health Protection – Food safety ensures no adverse health effects when properly prepared.</a:t>
            </a:r>
          </a:p>
          <a:p>
            <a:r>
              <a:rPr lang="en-GB" dirty="0"/>
              <a:t>- Production Standards – Hygiene conditions in manufacturing &amp; handling are key, beyond end-product testing.</a:t>
            </a:r>
          </a:p>
          <a:p>
            <a:r>
              <a:rPr lang="en-GB" dirty="0"/>
              <a:t>- Usage Compliance – Safety measures integrated into food design and preparation.</a:t>
            </a:r>
          </a:p>
          <a:p>
            <a:r>
              <a:rPr lang="en-GB" dirty="0"/>
              <a:t>- Environmental Impact – Food waste, water usage, and emissions linked to sustainability efforts.</a:t>
            </a:r>
          </a:p>
          <a:p>
            <a:pPr marL="171450" indent="-171450">
              <a:buFontTx/>
              <a:buChar char="-"/>
            </a:pPr>
            <a:r>
              <a:rPr lang="en-GB" dirty="0"/>
              <a:t>High Standards vs. Environmental Strain – Operating at guest expectations increases the ecological footprint. (Veslemoy, 2023, c. 2, p.5)</a:t>
            </a:r>
          </a:p>
          <a:p>
            <a:pPr marL="171450" indent="-171450">
              <a:buFontTx/>
              <a:buChar char="-"/>
            </a:pPr>
            <a:r>
              <a:rPr lang="en-GB" dirty="0"/>
              <a:t> Housekeeping Sustainability Challenges</a:t>
            </a:r>
          </a:p>
          <a:p>
            <a:r>
              <a:rPr lang="en-GB" dirty="0"/>
              <a:t>- Quality Control &amp; Inspection – Ensuring updated cleaning guidelines maintain Hilton’s standards.</a:t>
            </a:r>
          </a:p>
          <a:p>
            <a:r>
              <a:rPr lang="en-GB" dirty="0"/>
              <a:t>- Energy Efficiency Measures – Setting room temperature at 19°C to reduce energy consumption.</a:t>
            </a:r>
          </a:p>
          <a:p>
            <a:r>
              <a:rPr lang="en-GB" dirty="0"/>
              <a:t>- Housekeeping Frequency Adjustments –</a:t>
            </a:r>
          </a:p>
          <a:p>
            <a:r>
              <a:rPr lang="en-GB" dirty="0"/>
              <a:t>- Luxury hotels: Full cleaning after every third night.</a:t>
            </a:r>
          </a:p>
          <a:p>
            <a:r>
              <a:rPr lang="en-GB" dirty="0"/>
              <a:t>- Limited-service hotels: Full cleaning after four nights.</a:t>
            </a:r>
          </a:p>
          <a:p>
            <a:r>
              <a:rPr lang="en-GB" dirty="0"/>
              <a:t>- Sustainable Towel Program – Longer-lasting towels with 120 washes per lifespan.</a:t>
            </a:r>
          </a:p>
          <a:p>
            <a:r>
              <a:rPr lang="en-GB" dirty="0"/>
              <a:t>- Linen Cleaning Practices – Frequent outsourcing increases carbon footprint and water waste. (Hasek, 2023)</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7</a:t>
            </a:fld>
            <a:endParaRPr lang="en-GB"/>
          </a:p>
        </p:txBody>
      </p:sp>
    </p:spTree>
    <p:extLst>
      <p:ext uri="{BB962C8B-B14F-4D97-AF65-F5344CB8AC3E}">
        <p14:creationId xmlns:p14="http://schemas.microsoft.com/office/powerpoint/2010/main" val="4160116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 &amp; Key Findings</a:t>
            </a:r>
          </a:p>
          <a:p>
            <a:r>
              <a:rPr lang="en-GB" dirty="0"/>
              <a:t> Net-Zero in Hospitality: Key Themes </a:t>
            </a:r>
          </a:p>
          <a:p>
            <a:r>
              <a:rPr lang="en-GB" dirty="0"/>
              <a:t>The Importance of Net-Zero  – Hospitality’s carbon footprint, regulations, consumer demand, and economic benefits highlight why sustainability is essential.</a:t>
            </a:r>
          </a:p>
          <a:p>
            <a:r>
              <a:rPr lang="en-GB" dirty="0"/>
              <a:t>Barriers to Net-Zero  – Scope 1, 2, and 3 emissions present challenges that require targeted solutions in hotel operations.</a:t>
            </a:r>
          </a:p>
          <a:p>
            <a:r>
              <a:rPr lang="en-GB" dirty="0"/>
              <a:t>Slow Travel &amp; Sustainability  – A shift towards conscious tourism emphasises lower environmental impact and a sustainable guest experience.</a:t>
            </a:r>
          </a:p>
          <a:p>
            <a:r>
              <a:rPr lang="en-GB" dirty="0"/>
              <a:t>Industry-Wide PESTLE Analysis – External factors like policy changes, economic shifts, and evolving consumer trends influence hospitality’s approach to net-zero.</a:t>
            </a:r>
          </a:p>
          <a:p>
            <a:r>
              <a:rPr lang="en-GB" dirty="0"/>
              <a:t>Hilton’s Net-Zero Strategy  – Hilton’s PESTLE analysis showcases how global hotel brands navigate sustainability efforts and operational impact.</a:t>
            </a:r>
          </a:p>
          <a:p>
            <a:r>
              <a:rPr lang="en-GB" dirty="0"/>
              <a:t>Operational Sustainability Challenges  – F&amp;B waste, food safety, energy consumption, and housekeeping play significant roles in balancing guest experience with environmental concerns.</a:t>
            </a:r>
          </a:p>
          <a:p>
            <a:r>
              <a:rPr lang="en-GB" dirty="0"/>
              <a:t>Key Takeaways &amp; Final Thoughts</a:t>
            </a:r>
          </a:p>
          <a:p>
            <a:r>
              <a:rPr lang="en-GB" dirty="0"/>
              <a:t>Net-Zero is a Necessity, Not an Option – Hospitality must continue investing in renewable energy, waste reduction, and emission-cutting strategies.</a:t>
            </a:r>
          </a:p>
          <a:p>
            <a:r>
              <a:rPr lang="en-GB" dirty="0"/>
              <a:t>Balancing High Standards with Sustainability – Hotels must meet guest expectations while minimising their environmental footprint through smart policies &amp; green initiatives.</a:t>
            </a:r>
          </a:p>
          <a:p>
            <a:r>
              <a:rPr lang="en-GB" dirty="0"/>
              <a:t>The Path Forward – Advancing tech-driven solutions, circular economy models, and energy-efficient practices will be critical for achieving long-term net-zero goals.</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8</a:t>
            </a:fld>
            <a:endParaRPr lang="en-GB"/>
          </a:p>
        </p:txBody>
      </p:sp>
    </p:spTree>
    <p:extLst>
      <p:ext uri="{BB962C8B-B14F-4D97-AF65-F5344CB8AC3E}">
        <p14:creationId xmlns:p14="http://schemas.microsoft.com/office/powerpoint/2010/main" val="1364689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Hotels should incorporate natural lighting, green spaces, and passive cooling to reduce energy use.</a:t>
            </a:r>
          </a:p>
          <a:p>
            <a:pPr marL="228600" indent="-228600">
              <a:buFont typeface="+mj-lt"/>
              <a:buAutoNum type="arabicPeriod"/>
            </a:pPr>
            <a:r>
              <a:rPr lang="en-GB" dirty="0"/>
              <a:t>More hotels should adopt solar, geothermal, or wind energy solutions.</a:t>
            </a:r>
          </a:p>
          <a:p>
            <a:pPr marL="228600" indent="-228600">
              <a:buFont typeface="+mj-lt"/>
              <a:buAutoNum type="arabicPeriod"/>
            </a:pPr>
            <a:r>
              <a:rPr lang="en-GB" dirty="0"/>
              <a:t>Green roofs, greywater recycling, and biodegradable materials can push sustainability further.</a:t>
            </a:r>
          </a:p>
          <a:p>
            <a:pPr marL="228600" indent="-228600">
              <a:buFont typeface="+mj-lt"/>
              <a:buAutoNum type="arabicPeriod"/>
            </a:pPr>
            <a:r>
              <a:rPr lang="en-GB" dirty="0"/>
              <a:t>Investing in eco-conscious infrastructure creates financial sustainability over time.</a:t>
            </a:r>
          </a:p>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9</a:t>
            </a:fld>
            <a:endParaRPr lang="en-GB"/>
          </a:p>
        </p:txBody>
      </p:sp>
    </p:spTree>
    <p:extLst>
      <p:ext uri="{BB962C8B-B14F-4D97-AF65-F5344CB8AC3E}">
        <p14:creationId xmlns:p14="http://schemas.microsoft.com/office/powerpoint/2010/main" val="1260392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E0CAB1-9A5D-4D0B-8169-A233FBB0E429}" type="slidenum">
              <a:rPr lang="en-GB" smtClean="0"/>
              <a:t>10</a:t>
            </a:fld>
            <a:endParaRPr lang="en-GB"/>
          </a:p>
        </p:txBody>
      </p:sp>
    </p:spTree>
    <p:extLst>
      <p:ext uri="{BB962C8B-B14F-4D97-AF65-F5344CB8AC3E}">
        <p14:creationId xmlns:p14="http://schemas.microsoft.com/office/powerpoint/2010/main" val="1428941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12.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6.sv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microsoft.com/office/2007/relationships/hdphoto" Target="../media/hdphoto3.wdp"/></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8" Type="http://schemas.openxmlformats.org/officeDocument/2006/relationships/hyperlink" Target="https://www.kynder.net/blog/the-art-of-slow-travel" TargetMode="External"/><Relationship Id="rId13" Type="http://schemas.openxmlformats.org/officeDocument/2006/relationships/hyperlink" Target="https://www-vlebooks-com.ezproxy.uwtsd.ac.uk/Product/Index/3113628?page=0&amp;startBookmarkId=-1" TargetMode="External"/><Relationship Id="rId3" Type="http://schemas.openxmlformats.org/officeDocument/2006/relationships/hyperlink" Target="https://www.ukhospitality.org.uk/work/net-zero-roadmap/" TargetMode="External"/><Relationship Id="rId7" Type="http://schemas.openxmlformats.org/officeDocument/2006/relationships/hyperlink" Target="https://www.magnificentworld.com/things-to-do-in-matera-italy/" TargetMode="External"/><Relationship Id="rId12" Type="http://schemas.openxmlformats.org/officeDocument/2006/relationships/hyperlink" Target="https://www.hilton.com/en/hotels/dsadrgi-hilton-garden-inn-doncaster-racecourse/?SEO_id=GMB-EMEA-GI-DSADRGI" TargetMode="External"/><Relationship Id="rId2" Type="http://schemas.openxmlformats.org/officeDocument/2006/relationships/hyperlink" Target="https://www.lonelyplanet.com/articles/sustainable-travel-eco-hotels" TargetMode="External"/><Relationship Id="rId1" Type="http://schemas.openxmlformats.org/officeDocument/2006/relationships/slideLayout" Target="../slideLayouts/slideLayout7.xml"/><Relationship Id="rId6" Type="http://schemas.openxmlformats.org/officeDocument/2006/relationships/hyperlink" Target="https://www.oneplanetnetwork.org/programmes/sustainable-tourism/glasgow-declaration?__cf_chl_tk=Wo8TqXf_Q9lGMUI4GBNs1R1XRlVQ7pQ6nitz0Y7e8EI-1748261748-1.0.1.1-MR8J0l9PW7z0xRCUpc9NbLvc9pvjrw5ZNpiKRQvu9i0" TargetMode="External"/><Relationship Id="rId11" Type="http://schemas.openxmlformats.org/officeDocument/2006/relationships/hyperlink" Target="https://www.canva.com/design/DAGpgJUUD4M/j9dlofU_pJKDrB_ZDIY67A/edit?utm_content=DAGpgJUUD4M&amp;utm_campaign=designshare&amp;utm_medium=link2&amp;utm_source=sharebutton" TargetMode="External"/><Relationship Id="rId5" Type="http://schemas.openxmlformats.org/officeDocument/2006/relationships/hyperlink" Target="https://www.guestreservations.com/the-greenhouse-hotel/booking" TargetMode="External"/><Relationship Id="rId15" Type="http://schemas.openxmlformats.org/officeDocument/2006/relationships/hyperlink" Target="https://stock.adobe.com/uk/images/hands-holding-globe-on-green-nature-forest-background/1213157365" TargetMode="External"/><Relationship Id="rId10" Type="http://schemas.openxmlformats.org/officeDocument/2006/relationships/hyperlink" Target="https://www.mbaskool.com/pestle-analysis/companies/18162-hilton.html" TargetMode="External"/><Relationship Id="rId4" Type="http://schemas.openxmlformats.org/officeDocument/2006/relationships/hyperlink" Target="https://www.simplybusiness.co.uk/knowledge/hospitality/roadmap-to-net-zero-a-guide-for-hospitality-businesses/" TargetMode="External"/><Relationship Id="rId9" Type="http://schemas.openxmlformats.org/officeDocument/2006/relationships/hyperlink" Target="https://pestleanalysis.com/pestle-analysis-for-hotel-industry/" TargetMode="External"/><Relationship Id="rId14" Type="http://schemas.openxmlformats.org/officeDocument/2006/relationships/hyperlink" Target="https://www.greenlodgingnews.com/hilton-to-step-up-frequency-of-linen-towel-cleaning-in-some-brands-this-fa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3927644"/>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a:stretch>
          </a:blipFill>
        </p:spPr>
        <p:txBody>
          <a:bodyPr/>
          <a:lstStyle/>
          <a:p>
            <a:endParaRPr lang="en-GB" dirty="0"/>
          </a:p>
        </p:txBody>
      </p:sp>
      <p:grpSp>
        <p:nvGrpSpPr>
          <p:cNvPr id="3" name="Group 3"/>
          <p:cNvGrpSpPr/>
          <p:nvPr/>
        </p:nvGrpSpPr>
        <p:grpSpPr>
          <a:xfrm>
            <a:off x="139407" y="2405801"/>
            <a:ext cx="8185485" cy="8185485"/>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FFFFFF">
                  <a:alpha val="20784"/>
                </a:srgbClr>
              </a:solidFill>
              <a:prstDash val="solid"/>
              <a:miter/>
            </a:ln>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469126" y="2845619"/>
            <a:ext cx="7325539" cy="7325539"/>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FFFFFF"/>
              </a:solidFill>
              <a:prstDash val="solid"/>
              <a:miter/>
            </a:ln>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036833" y="3172593"/>
            <a:ext cx="6469285" cy="6469285"/>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t="-38888" b="-38888"/>
              </a:stretch>
            </a:blipFill>
          </p:spPr>
          <p:txBody>
            <a:bodyPr/>
            <a:lstStyle/>
            <a:p>
              <a:endParaRPr lang="en-GB" dirty="0"/>
            </a:p>
          </p:txBody>
        </p:sp>
      </p:grpSp>
      <p:grpSp>
        <p:nvGrpSpPr>
          <p:cNvPr id="11" name="Group 11"/>
          <p:cNvGrpSpPr/>
          <p:nvPr/>
        </p:nvGrpSpPr>
        <p:grpSpPr>
          <a:xfrm>
            <a:off x="433208" y="4016493"/>
            <a:ext cx="936805" cy="936805"/>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A6A6A6">
                    <a:alpha val="100000"/>
                  </a:srgbClr>
                </a:gs>
                <a:gs pos="100000">
                  <a:srgbClr val="FFFFFF">
                    <a:alpha val="100000"/>
                  </a:srgbClr>
                </a:gs>
              </a:gsLst>
              <a:lin ang="0"/>
            </a:gradFill>
            <a:ln cap="sq">
              <a:noFill/>
              <a:prstDash val="solid"/>
              <a:miter/>
            </a:ln>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5257800" y="9214988"/>
            <a:ext cx="782540" cy="782540"/>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A6A6A6">
                    <a:alpha val="100000"/>
                  </a:srgbClr>
                </a:gs>
                <a:gs pos="100000">
                  <a:srgbClr val="FFFFFF">
                    <a:alpha val="100000"/>
                  </a:srgbClr>
                </a:gs>
              </a:gsLst>
              <a:lin ang="0"/>
            </a:gradFill>
            <a:ln cap="sq">
              <a:noFill/>
              <a:prstDash val="solid"/>
              <a:miter/>
            </a:ln>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3" name="TextBox 23"/>
          <p:cNvSpPr txBox="1"/>
          <p:nvPr/>
        </p:nvSpPr>
        <p:spPr>
          <a:xfrm>
            <a:off x="674916" y="1163268"/>
            <a:ext cx="8760119" cy="2079095"/>
          </a:xfrm>
          <a:prstGeom prst="rect">
            <a:avLst/>
          </a:prstGeom>
        </p:spPr>
        <p:txBody>
          <a:bodyPr wrap="square" lIns="0" tIns="0" rIns="0" bIns="0" rtlCol="0" anchor="t">
            <a:spAutoFit/>
          </a:bodyPr>
          <a:lstStyle/>
          <a:p>
            <a:pPr algn="just">
              <a:lnSpc>
                <a:spcPct val="150000"/>
              </a:lnSpc>
            </a:pPr>
            <a:r>
              <a:rPr lang="en-GB" sz="4800" dirty="0">
                <a:solidFill>
                  <a:srgbClr val="FFFFFF"/>
                </a:solidFill>
                <a:latin typeface="Arial" panose="020B0604020202020204" pitchFamily="34" charset="0"/>
                <a:ea typeface="ITC Bauhaus Light"/>
                <a:cs typeface="Arial" panose="020B0604020202020204" pitchFamily="34" charset="0"/>
                <a:sym typeface="ITC Bauhaus Light"/>
              </a:rPr>
              <a:t>Sustainability and net-zero in the hotel industry.</a:t>
            </a:r>
            <a:endParaRPr lang="en-US" sz="4800" dirty="0">
              <a:solidFill>
                <a:srgbClr val="FFFFFF"/>
              </a:solidFill>
              <a:latin typeface="Arial" panose="020B0604020202020204" pitchFamily="34" charset="0"/>
              <a:ea typeface="ITC Bauhaus Light"/>
              <a:cs typeface="Arial" panose="020B0604020202020204" pitchFamily="34" charset="0"/>
              <a:sym typeface="ITC Bauhaus Light"/>
            </a:endParaRPr>
          </a:p>
        </p:txBody>
      </p:sp>
      <p:grpSp>
        <p:nvGrpSpPr>
          <p:cNvPr id="26" name="Group 26"/>
          <p:cNvGrpSpPr/>
          <p:nvPr/>
        </p:nvGrpSpPr>
        <p:grpSpPr>
          <a:xfrm>
            <a:off x="6473192" y="3682181"/>
            <a:ext cx="459247" cy="459247"/>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A6A6A6">
                    <a:alpha val="100000"/>
                  </a:srgbClr>
                </a:gs>
                <a:gs pos="100000">
                  <a:srgbClr val="FFFFFF">
                    <a:alpha val="100000"/>
                  </a:srgbClr>
                </a:gs>
              </a:gsLst>
              <a:lin ang="0"/>
            </a:gradFill>
            <a:ln cap="sq">
              <a:noFill/>
              <a:prstDash val="solid"/>
              <a:miter/>
            </a:ln>
          </p:spPr>
          <p:txBody>
            <a:bodyPr/>
            <a:lstStyle/>
            <a:p>
              <a:endParaRPr lang="en-GB"/>
            </a:p>
          </p:txBody>
        </p:sp>
        <p:sp>
          <p:nvSpPr>
            <p:cNvPr id="28" name="TextBox 2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7195113" y="5592010"/>
            <a:ext cx="10465978" cy="5382971"/>
            <a:chOff x="0" y="-38100"/>
            <a:chExt cx="2023985" cy="203852"/>
          </a:xfrm>
        </p:grpSpPr>
        <p:sp>
          <p:nvSpPr>
            <p:cNvPr id="19" name="Freeform 19"/>
            <p:cNvSpPr/>
            <p:nvPr/>
          </p:nvSpPr>
          <p:spPr>
            <a:xfrm>
              <a:off x="1019086" y="-26755"/>
              <a:ext cx="1004899" cy="165752"/>
            </a:xfrm>
            <a:custGeom>
              <a:avLst/>
              <a:gdLst/>
              <a:ahLst/>
              <a:cxnLst/>
              <a:rect l="l" t="t" r="r" b="b"/>
              <a:pathLst>
                <a:path w="1004899" h="165752">
                  <a:moveTo>
                    <a:pt x="0" y="0"/>
                  </a:moveTo>
                  <a:lnTo>
                    <a:pt x="1004899" y="0"/>
                  </a:lnTo>
                  <a:lnTo>
                    <a:pt x="1004899" y="165752"/>
                  </a:lnTo>
                  <a:lnTo>
                    <a:pt x="0" y="165752"/>
                  </a:lnTo>
                  <a:close/>
                </a:path>
              </a:pathLst>
            </a:custGeom>
            <a:solidFill>
              <a:srgbClr val="000000">
                <a:alpha val="0"/>
              </a:srgbClr>
            </a:solidFill>
            <a:ln w="19050" cap="sq">
              <a:solidFill>
                <a:srgbClr val="FFFFFF"/>
              </a:solidFill>
              <a:prstDash val="solid"/>
              <a:miter/>
            </a:ln>
          </p:spPr>
          <p:txBody>
            <a:bodyPr/>
            <a:lstStyle/>
            <a:p>
              <a:endParaRPr lang="en-GB" dirty="0"/>
            </a:p>
          </p:txBody>
        </p:sp>
        <p:sp>
          <p:nvSpPr>
            <p:cNvPr id="20" name="TextBox 20"/>
            <p:cNvSpPr txBox="1"/>
            <p:nvPr/>
          </p:nvSpPr>
          <p:spPr>
            <a:xfrm>
              <a:off x="0" y="-38100"/>
              <a:ext cx="1004899" cy="203852"/>
            </a:xfrm>
            <a:prstGeom prst="rect">
              <a:avLst/>
            </a:prstGeom>
          </p:spPr>
          <p:txBody>
            <a:bodyPr lIns="50800" tIns="50800" rIns="50800" bIns="50800" rtlCol="0" anchor="ctr"/>
            <a:lstStyle/>
            <a:p>
              <a:pPr algn="ctr">
                <a:lnSpc>
                  <a:spcPts val="2659"/>
                </a:lnSpc>
              </a:pPr>
              <a:endParaRPr/>
            </a:p>
          </p:txBody>
        </p:sp>
      </p:grpSp>
      <p:sp>
        <p:nvSpPr>
          <p:cNvPr id="30" name="TextBox 29">
            <a:extLst>
              <a:ext uri="{FF2B5EF4-FFF2-40B4-BE49-F238E27FC236}">
                <a16:creationId xmlns:a16="http://schemas.microsoft.com/office/drawing/2014/main" id="{01223AC1-AFF1-1C37-7CB2-2CE71F574630}"/>
              </a:ext>
            </a:extLst>
          </p:cNvPr>
          <p:cNvSpPr txBox="1"/>
          <p:nvPr/>
        </p:nvSpPr>
        <p:spPr>
          <a:xfrm>
            <a:off x="12583339" y="6279712"/>
            <a:ext cx="5585573" cy="390183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Student Name: Anat </a:t>
            </a:r>
            <a:r>
              <a:rPr lang="en-GB" sz="2400" dirty="0" err="1">
                <a:solidFill>
                  <a:schemeClr val="bg1"/>
                </a:solidFill>
                <a:latin typeface="Arial" panose="020B0604020202020204" pitchFamily="34" charset="0"/>
                <a:cs typeface="Arial" panose="020B0604020202020204" pitchFamily="34" charset="0"/>
              </a:rPr>
              <a:t>Dranciuc</a:t>
            </a:r>
            <a:r>
              <a:rPr lang="en-GB" sz="2400" dirty="0">
                <a:solidFill>
                  <a:schemeClr val="bg1"/>
                </a:solidFill>
                <a:latin typeface="Arial" panose="020B0604020202020204" pitchFamily="34" charset="0"/>
                <a:cs typeface="Arial" panose="020B0604020202020204" pitchFamily="34" charset="0"/>
              </a:rPr>
              <a:t> Georgescu</a:t>
            </a:r>
          </a:p>
          <a:p>
            <a:pPr marL="285750" indent="-285750">
              <a:lnSpc>
                <a:spcPct val="150000"/>
              </a:lnSpc>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Student Number: 2125394 </a:t>
            </a:r>
          </a:p>
          <a:p>
            <a:pPr marL="285750" indent="-285750">
              <a:lnSpc>
                <a:spcPct val="150000"/>
              </a:lnSpc>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Module: Contemporary Themes </a:t>
            </a:r>
          </a:p>
          <a:p>
            <a:pPr marL="285750" indent="-285750">
              <a:lnSpc>
                <a:spcPct val="150000"/>
              </a:lnSpc>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Module Code: BMIH 6001 </a:t>
            </a:r>
          </a:p>
          <a:p>
            <a:pPr marL="285750" indent="-285750">
              <a:lnSpc>
                <a:spcPct val="150000"/>
              </a:lnSpc>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Lecturer: Dr Ernest </a:t>
            </a:r>
            <a:r>
              <a:rPr lang="en-GB" sz="2400" dirty="0" err="1">
                <a:solidFill>
                  <a:schemeClr val="bg1"/>
                </a:solidFill>
                <a:latin typeface="Arial" panose="020B0604020202020204" pitchFamily="34" charset="0"/>
                <a:cs typeface="Arial" panose="020B0604020202020204" pitchFamily="34" charset="0"/>
              </a:rPr>
              <a:t>Balutie</a:t>
            </a:r>
            <a:r>
              <a:rPr lang="en-GB" sz="2400" dirty="0">
                <a:solidFill>
                  <a:schemeClr val="bg1"/>
                </a:solidFill>
                <a:latin typeface="Arial" panose="020B0604020202020204" pitchFamily="34" charset="0"/>
                <a:cs typeface="Arial" panose="020B0604020202020204" pitchFamily="34" charset="0"/>
              </a:rPr>
              <a:t> </a:t>
            </a:r>
            <a:r>
              <a:rPr lang="en-GB" sz="2400" dirty="0" err="1">
                <a:solidFill>
                  <a:schemeClr val="bg1"/>
                </a:solidFill>
                <a:latin typeface="Arial" panose="020B0604020202020204" pitchFamily="34" charset="0"/>
                <a:cs typeface="Arial" panose="020B0604020202020204" pitchFamily="34" charset="0"/>
              </a:rPr>
              <a:t>Wavei</a:t>
            </a:r>
            <a:r>
              <a:rPr lang="en-GB" sz="2400" dirty="0">
                <a:solidFill>
                  <a:schemeClr val="bg1"/>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Number of Pages: 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descr="A restaurant with a sign&#10;&#10;AI-generated content may be incorrect.">
            <a:extLst>
              <a:ext uri="{FF2B5EF4-FFF2-40B4-BE49-F238E27FC236}">
                <a16:creationId xmlns:a16="http://schemas.microsoft.com/office/drawing/2014/main" id="{C75379BB-5E4B-EC5B-EB0C-BA29E6CC816B}"/>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8714" y="-39048"/>
            <a:ext cx="18288000" cy="10365096"/>
          </a:xfrm>
          <a:prstGeom prst="rect">
            <a:avLst/>
          </a:prstGeom>
        </p:spPr>
      </p:pic>
      <p:grpSp>
        <p:nvGrpSpPr>
          <p:cNvPr id="2" name="Group 2"/>
          <p:cNvGrpSpPr/>
          <p:nvPr/>
        </p:nvGrpSpPr>
        <p:grpSpPr>
          <a:xfrm>
            <a:off x="-41567" y="3676219"/>
            <a:ext cx="7801633" cy="6574189"/>
            <a:chOff x="0" y="0"/>
            <a:chExt cx="2054751" cy="1254111"/>
          </a:xfrm>
        </p:grpSpPr>
        <p:sp>
          <p:nvSpPr>
            <p:cNvPr id="3" name="Freeform 3"/>
            <p:cNvSpPr/>
            <p:nvPr/>
          </p:nvSpPr>
          <p:spPr>
            <a:xfrm>
              <a:off x="0" y="0"/>
              <a:ext cx="2054751" cy="1254111"/>
            </a:xfrm>
            <a:custGeom>
              <a:avLst/>
              <a:gdLst/>
              <a:ahLst/>
              <a:cxnLst/>
              <a:rect l="l" t="t" r="r" b="b"/>
              <a:pathLst>
                <a:path w="2054751" h="1254111">
                  <a:moveTo>
                    <a:pt x="0" y="0"/>
                  </a:moveTo>
                  <a:lnTo>
                    <a:pt x="2054751" y="0"/>
                  </a:lnTo>
                  <a:lnTo>
                    <a:pt x="2054751" y="1254111"/>
                  </a:lnTo>
                  <a:lnTo>
                    <a:pt x="0" y="1254111"/>
                  </a:lnTo>
                  <a:close/>
                </a:path>
              </a:pathLst>
            </a:custGeom>
            <a:solidFill>
              <a:srgbClr val="38522F">
                <a:alpha val="77647"/>
              </a:srgbClr>
            </a:solidFill>
          </p:spPr>
          <p:txBody>
            <a:bodyPr/>
            <a:lstStyle/>
            <a:p>
              <a:endParaRPr lang="en-GB" dirty="0"/>
            </a:p>
          </p:txBody>
        </p:sp>
        <p:sp>
          <p:nvSpPr>
            <p:cNvPr id="4" name="TextBox 4"/>
            <p:cNvSpPr txBox="1"/>
            <p:nvPr/>
          </p:nvSpPr>
          <p:spPr>
            <a:xfrm>
              <a:off x="0" y="-38100"/>
              <a:ext cx="2054751" cy="1292211"/>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310222" y="1350063"/>
            <a:ext cx="455865" cy="482110"/>
          </a:xfrm>
          <a:custGeom>
            <a:avLst/>
            <a:gdLst/>
            <a:ahLst/>
            <a:cxnLst/>
            <a:rect l="l" t="t" r="r" b="b"/>
            <a:pathLst>
              <a:path w="455865" h="482110">
                <a:moveTo>
                  <a:pt x="0" y="0"/>
                </a:moveTo>
                <a:lnTo>
                  <a:pt x="455866" y="0"/>
                </a:lnTo>
                <a:lnTo>
                  <a:pt x="455866" y="482110"/>
                </a:lnTo>
                <a:lnTo>
                  <a:pt x="0" y="4821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1" name="Group 11"/>
          <p:cNvGrpSpPr/>
          <p:nvPr/>
        </p:nvGrpSpPr>
        <p:grpSpPr>
          <a:xfrm>
            <a:off x="1310222" y="8865789"/>
            <a:ext cx="2379664" cy="392511"/>
            <a:chOff x="0" y="0"/>
            <a:chExt cx="1004899" cy="165752"/>
          </a:xfrm>
        </p:grpSpPr>
        <p:sp>
          <p:nvSpPr>
            <p:cNvPr id="12" name="Freeform 12"/>
            <p:cNvSpPr/>
            <p:nvPr/>
          </p:nvSpPr>
          <p:spPr>
            <a:xfrm>
              <a:off x="0" y="0"/>
              <a:ext cx="1004899" cy="165752"/>
            </a:xfrm>
            <a:custGeom>
              <a:avLst/>
              <a:gdLst/>
              <a:ahLst/>
              <a:cxnLst/>
              <a:rect l="l" t="t" r="r" b="b"/>
              <a:pathLst>
                <a:path w="1004899" h="165752">
                  <a:moveTo>
                    <a:pt x="0" y="0"/>
                  </a:moveTo>
                  <a:lnTo>
                    <a:pt x="1004899" y="0"/>
                  </a:lnTo>
                  <a:lnTo>
                    <a:pt x="1004899" y="165752"/>
                  </a:lnTo>
                  <a:lnTo>
                    <a:pt x="0" y="165752"/>
                  </a:lnTo>
                  <a:close/>
                </a:path>
              </a:pathLst>
            </a:custGeom>
            <a:solidFill>
              <a:srgbClr val="000000">
                <a:alpha val="0"/>
              </a:srgbClr>
            </a:solidFill>
            <a:ln w="19050" cap="sq">
              <a:solidFill>
                <a:srgbClr val="647B54"/>
              </a:solidFill>
              <a:prstDash val="solid"/>
              <a:miter/>
            </a:ln>
          </p:spPr>
          <p:txBody>
            <a:bodyPr/>
            <a:lstStyle/>
            <a:p>
              <a:endParaRPr lang="en-GB"/>
            </a:p>
          </p:txBody>
        </p:sp>
        <p:sp>
          <p:nvSpPr>
            <p:cNvPr id="13" name="TextBox 13"/>
            <p:cNvSpPr txBox="1"/>
            <p:nvPr/>
          </p:nvSpPr>
          <p:spPr>
            <a:xfrm>
              <a:off x="0" y="-38100"/>
              <a:ext cx="1004899" cy="203852"/>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310222" y="8379148"/>
            <a:ext cx="338892" cy="338892"/>
          </a:xfrm>
          <a:custGeom>
            <a:avLst/>
            <a:gdLst/>
            <a:ahLst/>
            <a:cxnLst/>
            <a:rect l="l" t="t" r="r" b="b"/>
            <a:pathLst>
              <a:path w="338892" h="338892">
                <a:moveTo>
                  <a:pt x="0" y="0"/>
                </a:moveTo>
                <a:lnTo>
                  <a:pt x="338893" y="0"/>
                </a:lnTo>
                <a:lnTo>
                  <a:pt x="338893" y="338892"/>
                </a:lnTo>
                <a:lnTo>
                  <a:pt x="0" y="33889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24" name="Group 24"/>
          <p:cNvGrpSpPr/>
          <p:nvPr/>
        </p:nvGrpSpPr>
        <p:grpSpPr>
          <a:xfrm>
            <a:off x="8011997" y="4065497"/>
            <a:ext cx="10536648" cy="6574189"/>
            <a:chOff x="0" y="0"/>
            <a:chExt cx="3212127" cy="1887104"/>
          </a:xfrm>
        </p:grpSpPr>
        <p:pic>
          <p:nvPicPr>
            <p:cNvPr id="25" name="Picture 25"/>
            <p:cNvPicPr>
              <a:picLocks noChangeAspect="1"/>
            </p:cNvPicPr>
            <p:nvPr/>
          </p:nvPicPr>
          <p:blipFill>
            <a:blip r:embed="rId8">
              <a:alphaModFix amt="70000"/>
            </a:blip>
            <a:srcRect t="5992" b="5992"/>
            <a:stretch>
              <a:fillRect/>
            </a:stretch>
          </p:blipFill>
          <p:spPr>
            <a:xfrm>
              <a:off x="0" y="0"/>
              <a:ext cx="3212127" cy="1887104"/>
            </a:xfrm>
            <a:prstGeom prst="rect">
              <a:avLst/>
            </a:prstGeom>
            <a:effectLst>
              <a:softEdge rad="635000"/>
            </a:effectLst>
          </p:spPr>
        </p:pic>
      </p:grpSp>
      <p:sp>
        <p:nvSpPr>
          <p:cNvPr id="27" name="TextBox 27"/>
          <p:cNvSpPr txBox="1"/>
          <p:nvPr/>
        </p:nvSpPr>
        <p:spPr>
          <a:xfrm>
            <a:off x="2147062" y="1334598"/>
            <a:ext cx="2547040" cy="455890"/>
          </a:xfrm>
          <a:prstGeom prst="rect">
            <a:avLst/>
          </a:prstGeom>
        </p:spPr>
        <p:txBody>
          <a:bodyPr lIns="0" tIns="0" rIns="0" bIns="0" rtlCol="0" anchor="t">
            <a:spAutoFit/>
          </a:bodyPr>
          <a:lstStyle/>
          <a:p>
            <a:pPr algn="l">
              <a:lnSpc>
                <a:spcPts val="3738"/>
              </a:lnSpc>
              <a:spcBef>
                <a:spcPct val="0"/>
              </a:spcBef>
            </a:pPr>
            <a:r>
              <a:rPr lang="en-US" sz="2670">
                <a:solidFill>
                  <a:srgbClr val="647B54"/>
                </a:solidFill>
                <a:latin typeface="Yeseva One"/>
                <a:ea typeface="Yeseva One"/>
                <a:cs typeface="Yeseva One"/>
                <a:sym typeface="Yeseva One"/>
              </a:rPr>
              <a:t>fradel &amp; spies</a:t>
            </a:r>
          </a:p>
        </p:txBody>
      </p:sp>
      <p:sp>
        <p:nvSpPr>
          <p:cNvPr id="28" name="TextBox 28"/>
          <p:cNvSpPr txBox="1"/>
          <p:nvPr/>
        </p:nvSpPr>
        <p:spPr>
          <a:xfrm>
            <a:off x="1452381" y="9007106"/>
            <a:ext cx="2095347" cy="147976"/>
          </a:xfrm>
          <a:prstGeom prst="rect">
            <a:avLst/>
          </a:prstGeom>
        </p:spPr>
        <p:txBody>
          <a:bodyPr lIns="0" tIns="0" rIns="0" bIns="0" rtlCol="0" anchor="t">
            <a:spAutoFit/>
          </a:bodyPr>
          <a:lstStyle/>
          <a:p>
            <a:pPr algn="l">
              <a:lnSpc>
                <a:spcPts val="1084"/>
              </a:lnSpc>
            </a:pPr>
            <a:r>
              <a:rPr lang="en-US" sz="1232">
                <a:solidFill>
                  <a:srgbClr val="647B54"/>
                </a:solidFill>
                <a:latin typeface="Garet"/>
                <a:ea typeface="Garet"/>
                <a:cs typeface="Garet"/>
                <a:sym typeface="Garet"/>
              </a:rPr>
              <a:t>www.reallygreatsite.com</a:t>
            </a:r>
          </a:p>
        </p:txBody>
      </p:sp>
      <p:sp>
        <p:nvSpPr>
          <p:cNvPr id="30" name="TextBox 30"/>
          <p:cNvSpPr txBox="1"/>
          <p:nvPr/>
        </p:nvSpPr>
        <p:spPr>
          <a:xfrm>
            <a:off x="8293868" y="4715339"/>
            <a:ext cx="9902689" cy="1051570"/>
          </a:xfrm>
          <a:prstGeom prst="rect">
            <a:avLst/>
          </a:prstGeom>
        </p:spPr>
        <p:txBody>
          <a:bodyPr wrap="square" lIns="0" tIns="0" rIns="0" bIns="0" rtlCol="0" anchor="t">
            <a:spAutoFit/>
          </a:bodyPr>
          <a:lstStyle/>
          <a:p>
            <a:pPr algn="ctr">
              <a:lnSpc>
                <a:spcPts val="4089"/>
              </a:lnSpc>
            </a:pPr>
            <a:r>
              <a:rPr lang="en-GB" sz="4800" b="1" dirty="0">
                <a:latin typeface="Arial" panose="020B0604020202020204" pitchFamily="34" charset="0"/>
                <a:cs typeface="Arial" panose="020B0604020202020204" pitchFamily="34" charset="0"/>
              </a:rPr>
              <a:t>The Importance of Net-Zero in Hospitality</a:t>
            </a:r>
            <a:endParaRPr lang="en-US" sz="4800" b="1" dirty="0">
              <a:latin typeface="Arial" panose="020B0604020202020204" pitchFamily="34" charset="0"/>
              <a:ea typeface="Garet Bold"/>
              <a:cs typeface="Arial" panose="020B0604020202020204" pitchFamily="34" charset="0"/>
              <a:sym typeface="Garet Bold"/>
            </a:endParaRPr>
          </a:p>
        </p:txBody>
      </p:sp>
      <p:sp>
        <p:nvSpPr>
          <p:cNvPr id="32" name="TextBox 32"/>
          <p:cNvSpPr txBox="1"/>
          <p:nvPr/>
        </p:nvSpPr>
        <p:spPr>
          <a:xfrm>
            <a:off x="17047669" y="274590"/>
            <a:ext cx="423262" cy="332740"/>
          </a:xfrm>
          <a:prstGeom prst="rect">
            <a:avLst/>
          </a:prstGeom>
        </p:spPr>
        <p:txBody>
          <a:bodyPr lIns="0" tIns="0" rIns="0" bIns="0" rtlCol="0" anchor="t">
            <a:spAutoFit/>
          </a:bodyPr>
          <a:lstStyle/>
          <a:p>
            <a:pPr algn="r">
              <a:lnSpc>
                <a:spcPts val="2659"/>
              </a:lnSpc>
              <a:spcBef>
                <a:spcPct val="0"/>
              </a:spcBef>
            </a:pPr>
            <a:r>
              <a:rPr lang="en-US" sz="1899">
                <a:solidFill>
                  <a:srgbClr val="000000"/>
                </a:solidFill>
                <a:latin typeface="Yeseva One"/>
                <a:ea typeface="Yeseva One"/>
                <a:cs typeface="Yeseva One"/>
                <a:sym typeface="Yeseva One"/>
              </a:rPr>
              <a:t>02</a:t>
            </a:r>
          </a:p>
        </p:txBody>
      </p:sp>
      <p:sp>
        <p:nvSpPr>
          <p:cNvPr id="6" name="TextBox 5">
            <a:extLst>
              <a:ext uri="{FF2B5EF4-FFF2-40B4-BE49-F238E27FC236}">
                <a16:creationId xmlns:a16="http://schemas.microsoft.com/office/drawing/2014/main" id="{D88CE32A-98D3-2ED6-405A-61BFBEFAEA2B}"/>
              </a:ext>
            </a:extLst>
          </p:cNvPr>
          <p:cNvSpPr txBox="1"/>
          <p:nvPr/>
        </p:nvSpPr>
        <p:spPr>
          <a:xfrm>
            <a:off x="91443" y="3760473"/>
            <a:ext cx="7582547" cy="6555641"/>
          </a:xfrm>
          <a:prstGeom prst="rect">
            <a:avLst/>
          </a:prstGeom>
          <a:noFill/>
        </p:spPr>
        <p:txBody>
          <a:bodyPr wrap="square">
            <a:spAutoFit/>
          </a:bodyPr>
          <a:lstStyle/>
          <a:p>
            <a:r>
              <a:rPr lang="en-GB" sz="2800" b="1" dirty="0">
                <a:solidFill>
                  <a:schemeClr val="bg1"/>
                </a:solidFill>
                <a:latin typeface="Arial" panose="020B0604020202020204" pitchFamily="34" charset="0"/>
                <a:cs typeface="Arial" panose="020B0604020202020204" pitchFamily="34" charset="0"/>
              </a:rPr>
              <a:t>Key Points:</a:t>
            </a:r>
            <a:br>
              <a:rPr lang="en-GB" sz="2800" dirty="0">
                <a:solidFill>
                  <a:schemeClr val="bg1"/>
                </a:solidFill>
                <a:latin typeface="Arial" panose="020B0604020202020204" pitchFamily="34" charset="0"/>
                <a:cs typeface="Arial" panose="020B0604020202020204" pitchFamily="34" charset="0"/>
              </a:rPr>
            </a:br>
            <a:endParaRPr lang="en-GB" sz="2800" dirty="0">
              <a:solidFill>
                <a:schemeClr val="bg1"/>
              </a:solidFill>
              <a:latin typeface="Arial" panose="020B0604020202020204" pitchFamily="34" charset="0"/>
              <a:cs typeface="Arial" panose="020B0604020202020204" pitchFamily="34" charset="0"/>
            </a:endParaRPr>
          </a:p>
          <a:p>
            <a:r>
              <a:rPr lang="en-GB" sz="2800" dirty="0">
                <a:solidFill>
                  <a:schemeClr val="bg1"/>
                </a:solidFill>
                <a:latin typeface="Arial" panose="020B0604020202020204" pitchFamily="34" charset="0"/>
                <a:cs typeface="Arial" panose="020B0604020202020204" pitchFamily="34" charset="0"/>
              </a:rPr>
              <a:t> Hotels contribute significantly to global emissions, making sustainability a priority (</a:t>
            </a:r>
            <a:r>
              <a:rPr lang="en-GB" sz="2800" dirty="0" err="1">
                <a:solidFill>
                  <a:schemeClr val="bg1"/>
                </a:solidFill>
                <a:latin typeface="Arial" panose="020B0604020202020204" pitchFamily="34" charset="0"/>
                <a:cs typeface="Arial" panose="020B0604020202020204" pitchFamily="34" charset="0"/>
              </a:rPr>
              <a:t>UKHospitality</a:t>
            </a:r>
            <a:r>
              <a:rPr lang="en-GB" sz="2800" dirty="0">
                <a:solidFill>
                  <a:schemeClr val="bg1"/>
                </a:solidFill>
                <a:latin typeface="Arial" panose="020B0604020202020204" pitchFamily="34" charset="0"/>
                <a:cs typeface="Arial" panose="020B0604020202020204" pitchFamily="34" charset="0"/>
              </a:rPr>
              <a:t>, 2024a). </a:t>
            </a:r>
            <a:br>
              <a:rPr lang="en-GB" sz="2800" dirty="0">
                <a:solidFill>
                  <a:schemeClr val="bg1"/>
                </a:solidFill>
                <a:latin typeface="Arial" panose="020B0604020202020204" pitchFamily="34" charset="0"/>
                <a:cs typeface="Arial" panose="020B0604020202020204" pitchFamily="34" charset="0"/>
              </a:rPr>
            </a:br>
            <a:endParaRPr lang="en-GB" sz="2800" dirty="0">
              <a:solidFill>
                <a:schemeClr val="bg1"/>
              </a:solidFill>
              <a:latin typeface="Arial" panose="020B0604020202020204" pitchFamily="34" charset="0"/>
              <a:cs typeface="Arial" panose="020B0604020202020204" pitchFamily="34" charset="0"/>
            </a:endParaRPr>
          </a:p>
          <a:p>
            <a:r>
              <a:rPr lang="en-GB" sz="2800" dirty="0">
                <a:solidFill>
                  <a:schemeClr val="bg1"/>
                </a:solidFill>
                <a:latin typeface="Arial" panose="020B0604020202020204" pitchFamily="34" charset="0"/>
                <a:cs typeface="Arial" panose="020B0604020202020204" pitchFamily="34" charset="0"/>
              </a:rPr>
              <a:t>Governments and eco-conscious travellers are pushing for greener practices.</a:t>
            </a:r>
            <a:br>
              <a:rPr lang="en-GB" sz="2800" dirty="0">
                <a:solidFill>
                  <a:schemeClr val="bg1"/>
                </a:solidFill>
                <a:latin typeface="Arial" panose="020B0604020202020204" pitchFamily="34" charset="0"/>
                <a:cs typeface="Arial" panose="020B0604020202020204" pitchFamily="34" charset="0"/>
              </a:rPr>
            </a:br>
            <a:endParaRPr lang="en-GB" sz="2800" dirty="0">
              <a:solidFill>
                <a:schemeClr val="bg1"/>
              </a:solidFill>
              <a:latin typeface="Arial" panose="020B0604020202020204" pitchFamily="34" charset="0"/>
              <a:cs typeface="Arial" panose="020B0604020202020204" pitchFamily="34" charset="0"/>
            </a:endParaRPr>
          </a:p>
          <a:p>
            <a:r>
              <a:rPr lang="en-GB" sz="2800" dirty="0">
                <a:solidFill>
                  <a:schemeClr val="bg1"/>
                </a:solidFill>
                <a:latin typeface="Arial" panose="020B0604020202020204" pitchFamily="34" charset="0"/>
                <a:cs typeface="Arial" panose="020B0604020202020204" pitchFamily="34" charset="0"/>
              </a:rPr>
              <a:t>Net-zero strategies reduce costs, improve efficiency, and enhance brand reputation.</a:t>
            </a:r>
            <a:br>
              <a:rPr lang="en-GB" sz="2800" dirty="0">
                <a:solidFill>
                  <a:schemeClr val="bg1"/>
                </a:solidFill>
                <a:latin typeface="Arial" panose="020B0604020202020204" pitchFamily="34" charset="0"/>
                <a:cs typeface="Arial" panose="020B0604020202020204" pitchFamily="34" charset="0"/>
              </a:rPr>
            </a:br>
            <a:endParaRPr lang="en-GB" sz="2800" dirty="0">
              <a:solidFill>
                <a:schemeClr val="bg1"/>
              </a:solidFill>
              <a:latin typeface="Arial" panose="020B0604020202020204" pitchFamily="34" charset="0"/>
              <a:cs typeface="Arial" panose="020B0604020202020204" pitchFamily="34" charset="0"/>
            </a:endParaRPr>
          </a:p>
          <a:p>
            <a:r>
              <a:rPr lang="en-GB" sz="2800" dirty="0">
                <a:solidFill>
                  <a:schemeClr val="bg1"/>
                </a:solidFill>
                <a:latin typeface="Arial" panose="020B0604020202020204" pitchFamily="34" charset="0"/>
                <a:cs typeface="Arial" panose="020B0604020202020204" pitchFamily="34" charset="0"/>
              </a:rPr>
              <a:t>Hotels adopting wind and solar power are leading the shift toward sustainability. (Fuller, 2021).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descr="A table with numbers and text&#10;&#10;AI-generated content may be incorrect.">
            <a:extLst>
              <a:ext uri="{FF2B5EF4-FFF2-40B4-BE49-F238E27FC236}">
                <a16:creationId xmlns:a16="http://schemas.microsoft.com/office/drawing/2014/main" id="{1338A3D4-29A5-67FA-F5B8-50AA4AB4EDD5}"/>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145758" y="35625"/>
            <a:ext cx="18533257" cy="10286999"/>
          </a:xfrm>
          <a:prstGeom prst="rect">
            <a:avLst/>
          </a:prstGeom>
        </p:spPr>
      </p:pic>
      <p:grpSp>
        <p:nvGrpSpPr>
          <p:cNvPr id="7" name="Group 7"/>
          <p:cNvGrpSpPr/>
          <p:nvPr/>
        </p:nvGrpSpPr>
        <p:grpSpPr>
          <a:xfrm>
            <a:off x="7848600" y="607330"/>
            <a:ext cx="6934200" cy="1397698"/>
            <a:chOff x="0" y="0"/>
            <a:chExt cx="1004899" cy="165752"/>
          </a:xfrm>
        </p:grpSpPr>
        <p:sp>
          <p:nvSpPr>
            <p:cNvPr id="8" name="Freeform 8"/>
            <p:cNvSpPr/>
            <p:nvPr/>
          </p:nvSpPr>
          <p:spPr>
            <a:xfrm>
              <a:off x="0" y="0"/>
              <a:ext cx="1004899" cy="165752"/>
            </a:xfrm>
            <a:custGeom>
              <a:avLst/>
              <a:gdLst/>
              <a:ahLst/>
              <a:cxnLst/>
              <a:rect l="l" t="t" r="r" b="b"/>
              <a:pathLst>
                <a:path w="1004899" h="165752">
                  <a:moveTo>
                    <a:pt x="0" y="0"/>
                  </a:moveTo>
                  <a:lnTo>
                    <a:pt x="1004899" y="0"/>
                  </a:lnTo>
                  <a:lnTo>
                    <a:pt x="1004899" y="165752"/>
                  </a:lnTo>
                  <a:lnTo>
                    <a:pt x="0" y="165752"/>
                  </a:lnTo>
                  <a:close/>
                </a:path>
              </a:pathLst>
            </a:custGeom>
            <a:solidFill>
              <a:srgbClr val="000000">
                <a:alpha val="0"/>
              </a:srgbClr>
            </a:solidFill>
            <a:ln w="19050" cap="sq">
              <a:solidFill>
                <a:srgbClr val="647B54"/>
              </a:solidFill>
              <a:prstDash val="solid"/>
              <a:miter/>
            </a:ln>
          </p:spPr>
          <p:txBody>
            <a:bodyPr/>
            <a:lstStyle/>
            <a:p>
              <a:endParaRPr lang="en-GB" dirty="0"/>
            </a:p>
          </p:txBody>
        </p:sp>
        <p:sp>
          <p:nvSpPr>
            <p:cNvPr id="9" name="TextBox 9"/>
            <p:cNvSpPr txBox="1"/>
            <p:nvPr/>
          </p:nvSpPr>
          <p:spPr>
            <a:xfrm>
              <a:off x="0" y="-38100"/>
              <a:ext cx="1004899" cy="203852"/>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5011400" y="1"/>
            <a:ext cx="3399228" cy="3296218"/>
            <a:chOff x="-307797" y="-30187"/>
            <a:chExt cx="812800" cy="812800"/>
          </a:xfrm>
        </p:grpSpPr>
        <p:sp>
          <p:nvSpPr>
            <p:cNvPr id="12" name="Freeform 12"/>
            <p:cNvSpPr/>
            <p:nvPr/>
          </p:nvSpPr>
          <p:spPr>
            <a:xfrm>
              <a:off x="-307797" y="-30187"/>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alphaModFix/>
              </a:blip>
              <a:stretch>
                <a:fillRect l="-25046" r="-25046"/>
              </a:stretch>
            </a:blipFill>
            <a:ln w="76200" cap="sq">
              <a:gradFill>
                <a:gsLst>
                  <a:gs pos="0">
                    <a:srgbClr val="A6A6A6">
                      <a:alpha val="100000"/>
                    </a:srgbClr>
                  </a:gs>
                  <a:gs pos="100000">
                    <a:srgbClr val="FFFFFF">
                      <a:alpha val="100000"/>
                    </a:srgbClr>
                  </a:gs>
                </a:gsLst>
                <a:lin ang="0"/>
              </a:gradFill>
              <a:prstDash val="solid"/>
              <a:miter/>
            </a:ln>
          </p:spPr>
          <p:txBody>
            <a:bodyPr/>
            <a:lstStyle/>
            <a:p>
              <a:endParaRPr lang="en-GB"/>
            </a:p>
          </p:txBody>
        </p:sp>
      </p:grpSp>
      <p:sp>
        <p:nvSpPr>
          <p:cNvPr id="14" name="TextBox 14"/>
          <p:cNvSpPr txBox="1"/>
          <p:nvPr/>
        </p:nvSpPr>
        <p:spPr>
          <a:xfrm>
            <a:off x="0" y="9709118"/>
            <a:ext cx="11201400" cy="566502"/>
          </a:xfrm>
          <a:prstGeom prst="rect">
            <a:avLst/>
          </a:prstGeom>
        </p:spPr>
        <p:txBody>
          <a:bodyPr wrap="square" lIns="0" tIns="0" rIns="0" bIns="0" rtlCol="0" anchor="t">
            <a:spAutoFit/>
          </a:bodyPr>
          <a:lstStyle/>
          <a:p>
            <a:pPr algn="just">
              <a:lnSpc>
                <a:spcPct val="150000"/>
              </a:lnSpc>
            </a:pPr>
            <a:r>
              <a:rPr lang="en-GB" sz="2800" b="1" dirty="0">
                <a:latin typeface="Arial" panose="020B0604020202020204" pitchFamily="34" charset="0"/>
                <a:ea typeface="Garet"/>
                <a:cs typeface="Arial" panose="020B0604020202020204" pitchFamily="34" charset="0"/>
                <a:sym typeface="Garet"/>
              </a:rPr>
              <a:t>Sectors 1,2, and 3 emissions. (</a:t>
            </a:r>
            <a:r>
              <a:rPr lang="en-GB" sz="2800" b="1" dirty="0" err="1">
                <a:latin typeface="Arial" panose="020B0604020202020204" pitchFamily="34" charset="0"/>
                <a:ea typeface="Garet"/>
                <a:cs typeface="Arial" panose="020B0604020202020204" pitchFamily="34" charset="0"/>
                <a:sym typeface="Garet"/>
              </a:rPr>
              <a:t>UKHospitality</a:t>
            </a:r>
            <a:r>
              <a:rPr lang="en-GB" sz="2800" b="1" dirty="0">
                <a:latin typeface="Arial" panose="020B0604020202020204" pitchFamily="34" charset="0"/>
                <a:ea typeface="Garet"/>
                <a:cs typeface="Arial" panose="020B0604020202020204" pitchFamily="34" charset="0"/>
                <a:sym typeface="Garet"/>
              </a:rPr>
              <a:t>, 2024b, p.23)</a:t>
            </a:r>
            <a:endParaRPr lang="en-US" sz="2800" b="1" dirty="0">
              <a:latin typeface="Arial" panose="020B0604020202020204" pitchFamily="34" charset="0"/>
              <a:ea typeface="Garet"/>
              <a:cs typeface="Arial" panose="020B0604020202020204" pitchFamily="34" charset="0"/>
              <a:sym typeface="Garet"/>
            </a:endParaRPr>
          </a:p>
        </p:txBody>
      </p:sp>
      <p:sp>
        <p:nvSpPr>
          <p:cNvPr id="19" name="TextBox 19"/>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a:solidFill>
                  <a:srgbClr val="FFFFFF"/>
                </a:solidFill>
                <a:latin typeface="Yeseva One"/>
                <a:ea typeface="Yeseva One"/>
                <a:cs typeface="Yeseva One"/>
                <a:sym typeface="Yeseva One"/>
              </a:rPr>
              <a:t>03</a:t>
            </a:r>
          </a:p>
        </p:txBody>
      </p:sp>
      <p:sp>
        <p:nvSpPr>
          <p:cNvPr id="24" name="TextBox 23">
            <a:extLst>
              <a:ext uri="{FF2B5EF4-FFF2-40B4-BE49-F238E27FC236}">
                <a16:creationId xmlns:a16="http://schemas.microsoft.com/office/drawing/2014/main" id="{B4FCBBB2-D318-0167-1366-74A39C4FE6AC}"/>
              </a:ext>
            </a:extLst>
          </p:cNvPr>
          <p:cNvSpPr txBox="1"/>
          <p:nvPr/>
        </p:nvSpPr>
        <p:spPr>
          <a:xfrm>
            <a:off x="8164337" y="321371"/>
            <a:ext cx="6302726" cy="1824923"/>
          </a:xfrm>
          <a:prstGeom prst="rect">
            <a:avLst/>
          </a:prstGeom>
          <a:noFill/>
        </p:spPr>
        <p:txBody>
          <a:bodyPr wrap="square">
            <a:spAutoFit/>
          </a:bodyPr>
          <a:lstStyle/>
          <a:p>
            <a:pPr algn="just">
              <a:lnSpc>
                <a:spcPct val="150000"/>
              </a:lnSpc>
            </a:pPr>
            <a:r>
              <a:rPr lang="en-GB" sz="4000" b="1" dirty="0">
                <a:latin typeface="Arial" panose="020B0604020202020204" pitchFamily="34" charset="0"/>
                <a:cs typeface="Arial" panose="020B0604020202020204" pitchFamily="34" charset="0"/>
              </a:rPr>
              <a:t>Barriers to Net-Zero in Hospitality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descr="A view of a city from a cave&#10;&#10;AI-generated content may be incorrect.">
            <a:extLst>
              <a:ext uri="{FF2B5EF4-FFF2-40B4-BE49-F238E27FC236}">
                <a16:creationId xmlns:a16="http://schemas.microsoft.com/office/drawing/2014/main" id="{25BA4BB6-E200-B3C8-8F61-96B7F3756B18}"/>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5300"/>
                    </a14:imgEffect>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0" y="-1"/>
            <a:ext cx="11464286" cy="10419291"/>
          </a:xfrm>
          <a:prstGeom prst="rect">
            <a:avLst/>
          </a:prstGeom>
        </p:spPr>
      </p:pic>
      <p:grpSp>
        <p:nvGrpSpPr>
          <p:cNvPr id="13" name="Group 13"/>
          <p:cNvGrpSpPr/>
          <p:nvPr/>
        </p:nvGrpSpPr>
        <p:grpSpPr>
          <a:xfrm>
            <a:off x="-23544" y="-1790700"/>
            <a:ext cx="5332354" cy="14288697"/>
            <a:chOff x="0" y="0"/>
            <a:chExt cx="1404406" cy="3763278"/>
          </a:xfrm>
        </p:grpSpPr>
        <p:sp>
          <p:nvSpPr>
            <p:cNvPr id="14" name="Freeform 14"/>
            <p:cNvSpPr/>
            <p:nvPr/>
          </p:nvSpPr>
          <p:spPr>
            <a:xfrm>
              <a:off x="0" y="0"/>
              <a:ext cx="1404406" cy="3763278"/>
            </a:xfrm>
            <a:custGeom>
              <a:avLst/>
              <a:gdLst/>
              <a:ahLst/>
              <a:cxnLst/>
              <a:rect l="l" t="t" r="r" b="b"/>
              <a:pathLst>
                <a:path w="1404406" h="3763278">
                  <a:moveTo>
                    <a:pt x="0" y="0"/>
                  </a:moveTo>
                  <a:lnTo>
                    <a:pt x="1404406" y="0"/>
                  </a:lnTo>
                  <a:lnTo>
                    <a:pt x="1404406" y="3763278"/>
                  </a:lnTo>
                  <a:lnTo>
                    <a:pt x="0" y="3763278"/>
                  </a:lnTo>
                  <a:close/>
                </a:path>
              </a:pathLst>
            </a:custGeom>
            <a:solidFill>
              <a:srgbClr val="7F8E73">
                <a:alpha val="24706"/>
              </a:srgbClr>
            </a:solidFill>
          </p:spPr>
          <p:txBody>
            <a:bodyPr/>
            <a:lstStyle/>
            <a:p>
              <a:endParaRPr lang="en-GB" dirty="0"/>
            </a:p>
          </p:txBody>
        </p:sp>
        <p:sp>
          <p:nvSpPr>
            <p:cNvPr id="15" name="TextBox 15"/>
            <p:cNvSpPr txBox="1"/>
            <p:nvPr/>
          </p:nvSpPr>
          <p:spPr>
            <a:xfrm>
              <a:off x="0" y="-38100"/>
              <a:ext cx="1404406" cy="3801378"/>
            </a:xfrm>
            <a:prstGeom prst="rect">
              <a:avLst/>
            </a:prstGeom>
          </p:spPr>
          <p:txBody>
            <a:bodyPr lIns="50800" tIns="50800" rIns="50800" bIns="50800" rtlCol="0" anchor="ctr"/>
            <a:lstStyle/>
            <a:p>
              <a:pPr algn="ctr">
                <a:lnSpc>
                  <a:spcPts val="2659"/>
                </a:lnSpc>
              </a:pPr>
              <a:endParaRPr/>
            </a:p>
          </p:txBody>
        </p:sp>
      </p:grpSp>
      <p:sp>
        <p:nvSpPr>
          <p:cNvPr id="26" name="TextBox 26"/>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a:solidFill>
                  <a:srgbClr val="FFFFFF"/>
                </a:solidFill>
                <a:latin typeface="Yeseva One"/>
                <a:ea typeface="Yeseva One"/>
                <a:cs typeface="Yeseva One"/>
                <a:sym typeface="Yeseva One"/>
              </a:rPr>
              <a:t>04</a:t>
            </a:r>
          </a:p>
        </p:txBody>
      </p:sp>
      <p:pic>
        <p:nvPicPr>
          <p:cNvPr id="32" name="Picture 31" descr="A person sitting on a rock by a lake&#10;&#10;AI-generated content may be incorrect.">
            <a:extLst>
              <a:ext uri="{FF2B5EF4-FFF2-40B4-BE49-F238E27FC236}">
                <a16:creationId xmlns:a16="http://schemas.microsoft.com/office/drawing/2014/main" id="{5DCFD5D6-C6EE-941F-A575-CE8EA53CA697}"/>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11200"/>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11464286" y="3464"/>
            <a:ext cx="6861112" cy="10287000"/>
          </a:xfrm>
          <a:prstGeom prst="rect">
            <a:avLst/>
          </a:prstGeom>
        </p:spPr>
      </p:pic>
      <p:sp>
        <p:nvSpPr>
          <p:cNvPr id="3" name="TextBox 2">
            <a:extLst>
              <a:ext uri="{FF2B5EF4-FFF2-40B4-BE49-F238E27FC236}">
                <a16:creationId xmlns:a16="http://schemas.microsoft.com/office/drawing/2014/main" id="{1C1BC6EB-13A9-F4D4-77CB-0FE073C58272}"/>
              </a:ext>
            </a:extLst>
          </p:cNvPr>
          <p:cNvSpPr txBox="1"/>
          <p:nvPr/>
        </p:nvSpPr>
        <p:spPr>
          <a:xfrm>
            <a:off x="-23544" y="6751034"/>
            <a:ext cx="18311543" cy="3539430"/>
          </a:xfrm>
          <a:prstGeom prst="rect">
            <a:avLst/>
          </a:prstGeom>
          <a:noFill/>
        </p:spPr>
        <p:txBody>
          <a:bodyPr wrap="square">
            <a:spAutoFit/>
          </a:bodyPr>
          <a:lstStyle/>
          <a:p>
            <a:endParaRPr lang="en-GB" sz="2800" dirty="0">
              <a:solidFill>
                <a:schemeClr val="bg1"/>
              </a:solidFill>
              <a:latin typeface="Arial" panose="020B0604020202020204" pitchFamily="34" charset="0"/>
              <a:cs typeface="Arial" panose="020B0604020202020204" pitchFamily="34" charset="0"/>
            </a:endParaRPr>
          </a:p>
          <a:p>
            <a:r>
              <a:rPr lang="en-GB" sz="2800" dirty="0">
                <a:solidFill>
                  <a:schemeClr val="bg1"/>
                </a:solidFill>
                <a:latin typeface="Arial" panose="020B0604020202020204" pitchFamily="34" charset="0"/>
                <a:cs typeface="Arial" panose="020B0604020202020204" pitchFamily="34" charset="0"/>
              </a:rPr>
              <a:t>Lagos (2025) emphasises the idea that slow travel focuses on leisure, cultural engagement, and responsible tourism, encouraging visitors to immerse themselves in destinations rather than rushing through them. Main Elements •	Relaxed pacing: Enjoys experiences instead of racing through attractions. •	Local connections: Engages with communities and traditions. •	Sustainable approach: Supports eco-friendly travel choices. •	Well-being focus: Encourages mindfulness and reduces stress. This travel style promotes deeper exploration while benefiting local economies and the environment. Since the idea is to suggest change to the audience slowly and not quite forcing it. but it needs to stick like a good story that you won't forget.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1698B592-F729-D8F9-5233-868EDC9FD866}"/>
              </a:ext>
            </a:extLst>
          </p:cNvPr>
          <p:cNvPicPr>
            <a:picLocks noChangeAspect="1"/>
          </p:cNvPicPr>
          <p:nvPr/>
        </p:nvPicPr>
        <p:blipFill>
          <a:blip r:embed="rId3"/>
          <a:stretch>
            <a:fillRect/>
          </a:stretch>
        </p:blipFill>
        <p:spPr>
          <a:xfrm>
            <a:off x="-88879" y="-10392"/>
            <a:ext cx="18277981" cy="10287000"/>
          </a:xfrm>
          <a:prstGeom prst="rect">
            <a:avLst/>
          </a:prstGeom>
        </p:spPr>
      </p:pic>
      <p:sp>
        <p:nvSpPr>
          <p:cNvPr id="21" name="TextBox 21"/>
          <p:cNvSpPr txBox="1"/>
          <p:nvPr/>
        </p:nvSpPr>
        <p:spPr>
          <a:xfrm>
            <a:off x="133534" y="9710106"/>
            <a:ext cx="9848665" cy="566502"/>
          </a:xfrm>
          <a:prstGeom prst="rect">
            <a:avLst/>
          </a:prstGeom>
        </p:spPr>
        <p:txBody>
          <a:bodyPr wrap="square" lIns="0" tIns="0" rIns="0" bIns="0" rtlCol="0" anchor="t">
            <a:spAutoFit/>
          </a:bodyPr>
          <a:lstStyle/>
          <a:p>
            <a:pPr algn="just">
              <a:lnSpc>
                <a:spcPct val="150000"/>
              </a:lnSpc>
            </a:pPr>
            <a:r>
              <a:rPr lang="en-GB" sz="2800" b="1" dirty="0">
                <a:latin typeface="Arial" panose="020B0604020202020204" pitchFamily="34" charset="0"/>
                <a:ea typeface="Garet"/>
                <a:cs typeface="Arial" panose="020B0604020202020204" pitchFamily="34" charset="0"/>
                <a:sym typeface="Garet"/>
              </a:rPr>
              <a:t>PESTLE Analysis for the Hotel Industry. (Makos, 2024)</a:t>
            </a:r>
            <a:r>
              <a:rPr lang="en-US" sz="2800" b="1" dirty="0">
                <a:latin typeface="Arial" panose="020B0604020202020204" pitchFamily="34" charset="0"/>
                <a:ea typeface="Garet"/>
                <a:cs typeface="Arial" panose="020B0604020202020204" pitchFamily="34" charset="0"/>
                <a:sym typeface="Garet"/>
              </a:rPr>
              <a:t>.</a:t>
            </a:r>
          </a:p>
        </p:txBody>
      </p:sp>
      <p:sp>
        <p:nvSpPr>
          <p:cNvPr id="25" name="TextBox 25"/>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dirty="0">
                <a:solidFill>
                  <a:srgbClr val="041109"/>
                </a:solidFill>
                <a:latin typeface="Yeseva One"/>
                <a:ea typeface="Yeseva One"/>
                <a:cs typeface="Yeseva One"/>
                <a:sym typeface="Yeseva One"/>
              </a:rPr>
              <a:t>05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pestel analysis&#10;&#10;AI-generated content may be incorrect.">
            <a:extLst>
              <a:ext uri="{FF2B5EF4-FFF2-40B4-BE49-F238E27FC236}">
                <a16:creationId xmlns:a16="http://schemas.microsoft.com/office/drawing/2014/main" id="{9B7A5100-C433-FE62-FF49-9168865ABA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96" y="0"/>
            <a:ext cx="18218504" cy="10287000"/>
          </a:xfrm>
          <a:prstGeom prst="rect">
            <a:avLst/>
          </a:prstGeom>
        </p:spPr>
      </p:pic>
      <p:sp>
        <p:nvSpPr>
          <p:cNvPr id="11" name="TextBox 11"/>
          <p:cNvSpPr txBox="1"/>
          <p:nvPr/>
        </p:nvSpPr>
        <p:spPr>
          <a:xfrm>
            <a:off x="13600385" y="9689680"/>
            <a:ext cx="4618119" cy="449482"/>
          </a:xfrm>
          <a:prstGeom prst="rect">
            <a:avLst/>
          </a:prstGeom>
        </p:spPr>
        <p:txBody>
          <a:bodyPr wrap="square" lIns="0" tIns="0" rIns="0" bIns="0" rtlCol="0" anchor="t">
            <a:spAutoFit/>
          </a:bodyPr>
          <a:lstStyle/>
          <a:p>
            <a:pPr algn="just">
              <a:lnSpc>
                <a:spcPts val="3738"/>
              </a:lnSpc>
              <a:spcBef>
                <a:spcPct val="0"/>
              </a:spcBef>
            </a:pPr>
            <a:r>
              <a:rPr lang="en-GB" sz="2800" dirty="0">
                <a:latin typeface="Arial" panose="020B0604020202020204" pitchFamily="34" charset="0"/>
                <a:cs typeface="Arial" panose="020B0604020202020204" pitchFamily="34" charset="0"/>
              </a:rPr>
              <a:t>(</a:t>
            </a:r>
            <a:r>
              <a:rPr lang="en-GB" sz="2800" b="1" dirty="0">
                <a:latin typeface="Arial" panose="020B0604020202020204" pitchFamily="34" charset="0"/>
                <a:cs typeface="Arial" panose="020B0604020202020204" pitchFamily="34" charset="0"/>
              </a:rPr>
              <a:t>MBA School Team, 2023). </a:t>
            </a:r>
            <a:endParaRPr lang="en-US" sz="2670" b="1" dirty="0">
              <a:solidFill>
                <a:srgbClr val="647B54"/>
              </a:solidFill>
              <a:latin typeface="Arial" panose="020B0604020202020204" pitchFamily="34" charset="0"/>
              <a:ea typeface="Yeseva One"/>
              <a:cs typeface="Arial" panose="020B0604020202020204" pitchFamily="34" charset="0"/>
              <a:sym typeface="Yeseva One"/>
            </a:endParaRPr>
          </a:p>
        </p:txBody>
      </p:sp>
      <p:sp>
        <p:nvSpPr>
          <p:cNvPr id="17" name="TextBox 17"/>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a:solidFill>
                  <a:srgbClr val="041109"/>
                </a:solidFill>
                <a:latin typeface="Yeseva One"/>
                <a:ea typeface="Yeseva One"/>
                <a:cs typeface="Yeseva One"/>
                <a:sym typeface="Yeseva One"/>
              </a:rPr>
              <a:t>06</a:t>
            </a:r>
          </a:p>
        </p:txBody>
      </p:sp>
      <p:sp>
        <p:nvSpPr>
          <p:cNvPr id="18" name="Freeform 18"/>
          <p:cNvSpPr/>
          <p:nvPr/>
        </p:nvSpPr>
        <p:spPr>
          <a:xfrm>
            <a:off x="16831999" y="8814458"/>
            <a:ext cx="452966" cy="452966"/>
          </a:xfrm>
          <a:custGeom>
            <a:avLst/>
            <a:gdLst/>
            <a:ahLst/>
            <a:cxnLst/>
            <a:rect l="l" t="t" r="r" b="b"/>
            <a:pathLst>
              <a:path w="452966" h="452966">
                <a:moveTo>
                  <a:pt x="0" y="0"/>
                </a:moveTo>
                <a:lnTo>
                  <a:pt x="452966" y="0"/>
                </a:lnTo>
                <a:lnTo>
                  <a:pt x="452966" y="452967"/>
                </a:lnTo>
                <a:lnTo>
                  <a:pt x="0" y="4529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A building with a city skyline and a cityscape&#10;&#10;AI-generated content may be incorrect.">
            <a:extLst>
              <a:ext uri="{FF2B5EF4-FFF2-40B4-BE49-F238E27FC236}">
                <a16:creationId xmlns:a16="http://schemas.microsoft.com/office/drawing/2014/main" id="{11D68646-6647-CB1B-126D-DB1A2696FC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31236" y="0"/>
            <a:ext cx="7391400" cy="10287000"/>
          </a:xfrm>
          <a:prstGeom prst="rect">
            <a:avLst/>
          </a:prstGeom>
        </p:spPr>
      </p:pic>
      <p:sp>
        <p:nvSpPr>
          <p:cNvPr id="7" name="TextBox 7"/>
          <p:cNvSpPr txBox="1"/>
          <p:nvPr/>
        </p:nvSpPr>
        <p:spPr>
          <a:xfrm>
            <a:off x="10721686" y="3634653"/>
            <a:ext cx="7810500" cy="2655920"/>
          </a:xfrm>
          <a:prstGeom prst="rect">
            <a:avLst/>
          </a:prstGeom>
        </p:spPr>
        <p:txBody>
          <a:bodyPr wrap="square" lIns="0" tIns="0" rIns="0" bIns="0" rtlCol="0" anchor="t">
            <a:spAutoFit/>
          </a:bodyPr>
          <a:lstStyle/>
          <a:p>
            <a:pPr algn="ctr">
              <a:lnSpc>
                <a:spcPct val="150000"/>
              </a:lnSpc>
            </a:pPr>
            <a:r>
              <a:rPr lang="en-GB" sz="4000" b="1" dirty="0">
                <a:solidFill>
                  <a:schemeClr val="bg1"/>
                </a:solidFill>
                <a:latin typeface="Arial" panose="020B0604020202020204" pitchFamily="34" charset="0"/>
                <a:ea typeface="Garet Bold"/>
                <a:cs typeface="Arial" panose="020B0604020202020204" pitchFamily="34" charset="0"/>
                <a:sym typeface="Garet Bold"/>
              </a:rPr>
              <a:t>Operational Sustainability Challenges in F&amp;B and Housekeeping</a:t>
            </a:r>
            <a:endParaRPr lang="en-US" sz="4000" b="1" dirty="0">
              <a:solidFill>
                <a:schemeClr val="bg1"/>
              </a:solidFill>
              <a:latin typeface="Arial" panose="020B0604020202020204" pitchFamily="34" charset="0"/>
              <a:ea typeface="Garet Bold"/>
              <a:cs typeface="Arial" panose="020B0604020202020204" pitchFamily="34" charset="0"/>
              <a:sym typeface="Garet Bold"/>
            </a:endParaRPr>
          </a:p>
        </p:txBody>
      </p:sp>
      <p:sp>
        <p:nvSpPr>
          <p:cNvPr id="16" name="TextBox 16"/>
          <p:cNvSpPr txBox="1"/>
          <p:nvPr/>
        </p:nvSpPr>
        <p:spPr>
          <a:xfrm>
            <a:off x="9984405" y="4636305"/>
            <a:ext cx="5838289" cy="326308"/>
          </a:xfrm>
          <a:prstGeom prst="rect">
            <a:avLst/>
          </a:prstGeom>
        </p:spPr>
        <p:txBody>
          <a:bodyPr lIns="0" tIns="0" rIns="0" bIns="0" rtlCol="0" anchor="t">
            <a:spAutoFit/>
          </a:bodyPr>
          <a:lstStyle/>
          <a:p>
            <a:pPr algn="l">
              <a:lnSpc>
                <a:spcPts val="2575"/>
              </a:lnSpc>
            </a:pPr>
            <a:r>
              <a:rPr lang="en-US" sz="1981" dirty="0">
                <a:solidFill>
                  <a:srgbClr val="000000"/>
                </a:solidFill>
                <a:latin typeface="Garet"/>
                <a:ea typeface="Garet"/>
                <a:cs typeface="Garet"/>
                <a:sym typeface="Garet"/>
              </a:rPr>
              <a:t>.</a:t>
            </a:r>
          </a:p>
        </p:txBody>
      </p:sp>
      <p:sp>
        <p:nvSpPr>
          <p:cNvPr id="17" name="TextBox 17"/>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a:solidFill>
                  <a:srgbClr val="041109"/>
                </a:solidFill>
                <a:latin typeface="Yeseva One"/>
                <a:ea typeface="Yeseva One"/>
                <a:cs typeface="Yeseva One"/>
                <a:sym typeface="Yeseva One"/>
              </a:rPr>
              <a:t>07</a:t>
            </a:r>
          </a:p>
        </p:txBody>
      </p:sp>
      <p:sp>
        <p:nvSpPr>
          <p:cNvPr id="19" name="TextBox 18">
            <a:extLst>
              <a:ext uri="{FF2B5EF4-FFF2-40B4-BE49-F238E27FC236}">
                <a16:creationId xmlns:a16="http://schemas.microsoft.com/office/drawing/2014/main" id="{BACC2BAA-895A-A355-B11C-DB9B669A0750}"/>
              </a:ext>
            </a:extLst>
          </p:cNvPr>
          <p:cNvSpPr txBox="1"/>
          <p:nvPr/>
        </p:nvSpPr>
        <p:spPr>
          <a:xfrm>
            <a:off x="20782" y="0"/>
            <a:ext cx="11180618" cy="9268628"/>
          </a:xfrm>
          <a:prstGeom prst="rect">
            <a:avLst/>
          </a:prstGeom>
          <a:noFill/>
        </p:spPr>
        <p:txBody>
          <a:bodyPr wrap="square" rtlCol="0">
            <a:spAutoFit/>
          </a:bodyPr>
          <a:lstStyle/>
          <a:p>
            <a:pPr algn="just">
              <a:lnSpc>
                <a:spcPct val="150000"/>
              </a:lnSpc>
            </a:pPr>
            <a:r>
              <a:rPr lang="en-GB" sz="2000" dirty="0">
                <a:latin typeface="Arial" panose="020B0604020202020204" pitchFamily="34" charset="0"/>
                <a:cs typeface="Arial" panose="020B0604020202020204" pitchFamily="34" charset="0"/>
              </a:rPr>
              <a:t>Food &amp; Beverage (F&amp;B) Sustainability Challenges</a:t>
            </a:r>
          </a:p>
          <a:p>
            <a:pPr algn="just">
              <a:lnSpc>
                <a:spcPct val="150000"/>
              </a:lnSpc>
            </a:pPr>
            <a:r>
              <a:rPr lang="en-GB" sz="2000" dirty="0">
                <a:latin typeface="Arial" panose="020B0604020202020204" pitchFamily="34" charset="0"/>
                <a:cs typeface="Arial" panose="020B0604020202020204" pitchFamily="34" charset="0"/>
              </a:rPr>
              <a:t>-Three-day shelf life requires strict stock rotation and deep cleaning.</a:t>
            </a:r>
          </a:p>
          <a:p>
            <a:pPr algn="just">
              <a:lnSpc>
                <a:spcPct val="150000"/>
              </a:lnSpc>
            </a:pPr>
            <a:r>
              <a:rPr lang="en-GB" sz="2000" dirty="0">
                <a:latin typeface="Arial" panose="020B0604020202020204" pitchFamily="34" charset="0"/>
                <a:cs typeface="Arial" panose="020B0604020202020204" pitchFamily="34" charset="0"/>
              </a:rPr>
              <a:t>- Efficient inventory tracking and portion control to minimise waste.</a:t>
            </a:r>
          </a:p>
          <a:p>
            <a:pPr algn="just">
              <a:lnSpc>
                <a:spcPct val="150000"/>
              </a:lnSpc>
            </a:pPr>
            <a:r>
              <a:rPr lang="en-GB" sz="2000" dirty="0">
                <a:latin typeface="Arial" panose="020B0604020202020204" pitchFamily="34" charset="0"/>
                <a:cs typeface="Arial" panose="020B0604020202020204" pitchFamily="34" charset="0"/>
              </a:rPr>
              <a:t>-Ensuring tasks are completed for hygiene compliance.</a:t>
            </a:r>
          </a:p>
          <a:p>
            <a:pPr algn="just">
              <a:lnSpc>
                <a:spcPct val="150000"/>
              </a:lnSpc>
            </a:pPr>
            <a:r>
              <a:rPr lang="en-GB" sz="2000" dirty="0">
                <a:latin typeface="Arial" panose="020B0604020202020204" pitchFamily="34" charset="0"/>
                <a:cs typeface="Arial" panose="020B0604020202020204" pitchFamily="34" charset="0"/>
              </a:rPr>
              <a:t>-Staff uphold cleanliness for high customer service standards.</a:t>
            </a:r>
          </a:p>
          <a:p>
            <a:pPr algn="just">
              <a:lnSpc>
                <a:spcPct val="150000"/>
              </a:lnSpc>
            </a:pPr>
            <a:r>
              <a:rPr lang="en-GB" sz="2000" dirty="0">
                <a:latin typeface="Arial" panose="020B0604020202020204" pitchFamily="34" charset="0"/>
                <a:cs typeface="Arial" panose="020B0604020202020204" pitchFamily="34" charset="0"/>
              </a:rPr>
              <a:t>-Management tracks temperature for food preservation. (Hilton Garden Inn, 2025)</a:t>
            </a:r>
          </a:p>
          <a:p>
            <a:pPr algn="just">
              <a:lnSpc>
                <a:spcPct val="150000"/>
              </a:lnSpc>
            </a:pPr>
            <a:r>
              <a:rPr lang="en-GB" sz="2000" dirty="0">
                <a:latin typeface="Arial" panose="020B0604020202020204" pitchFamily="34" charset="0"/>
                <a:cs typeface="Arial" panose="020B0604020202020204" pitchFamily="34" charset="0"/>
              </a:rPr>
              <a:t>Food Safety Regulations &amp; Impact on Sustainability</a:t>
            </a:r>
          </a:p>
          <a:p>
            <a:pPr algn="just">
              <a:lnSpc>
                <a:spcPct val="150000"/>
              </a:lnSpc>
            </a:pPr>
            <a:r>
              <a:rPr lang="en-GB" sz="2000" dirty="0">
                <a:latin typeface="Arial" panose="020B0604020202020204" pitchFamily="34" charset="0"/>
                <a:cs typeface="Arial" panose="020B0604020202020204" pitchFamily="34" charset="0"/>
              </a:rPr>
              <a:t>- Health Protection – Food safety ensures no adverse health effects when properly prepared.</a:t>
            </a:r>
          </a:p>
          <a:p>
            <a:pPr algn="just">
              <a:lnSpc>
                <a:spcPct val="150000"/>
              </a:lnSpc>
            </a:pPr>
            <a:r>
              <a:rPr lang="en-GB" sz="2000" dirty="0">
                <a:latin typeface="Arial" panose="020B0604020202020204" pitchFamily="34" charset="0"/>
                <a:cs typeface="Arial" panose="020B0604020202020204" pitchFamily="34" charset="0"/>
              </a:rPr>
              <a:t>-Hygiene conditions in manufacturing &amp; handling are key, beyond end-product testing.</a:t>
            </a:r>
          </a:p>
          <a:p>
            <a:pPr algn="just">
              <a:lnSpc>
                <a:spcPct val="150000"/>
              </a:lnSpc>
            </a:pPr>
            <a:r>
              <a:rPr lang="en-GB" sz="2000" dirty="0">
                <a:latin typeface="Arial" panose="020B0604020202020204" pitchFamily="34" charset="0"/>
                <a:cs typeface="Arial" panose="020B0604020202020204" pitchFamily="34" charset="0"/>
              </a:rPr>
              <a:t>- Usage Compliance – Safety measures integrated into food design and preparation.</a:t>
            </a:r>
          </a:p>
          <a:p>
            <a:pPr algn="just">
              <a:lnSpc>
                <a:spcPct val="150000"/>
              </a:lnSpc>
            </a:pPr>
            <a:r>
              <a:rPr lang="en-GB" sz="2000" dirty="0">
                <a:latin typeface="Arial" panose="020B0604020202020204" pitchFamily="34" charset="0"/>
                <a:cs typeface="Arial" panose="020B0604020202020204" pitchFamily="34" charset="0"/>
              </a:rPr>
              <a:t>Environmental Impact – Food waste, water usage, and emissions linked to sustainability efforts.</a:t>
            </a:r>
          </a:p>
          <a:p>
            <a:pPr marL="342900" indent="-342900" algn="just">
              <a:lnSpc>
                <a:spcPct val="150000"/>
              </a:lnSpc>
              <a:buFontTx/>
              <a:buChar char="-"/>
            </a:pPr>
            <a:r>
              <a:rPr lang="en-GB" sz="2000" dirty="0">
                <a:latin typeface="Arial" panose="020B0604020202020204" pitchFamily="34" charset="0"/>
                <a:cs typeface="Arial" panose="020B0604020202020204" pitchFamily="34" charset="0"/>
              </a:rPr>
              <a:t>Operating at guest expectations increases the ecological footprint. (Veslemoy, 2023, c. 2, p.5)</a:t>
            </a:r>
          </a:p>
          <a:p>
            <a:pPr algn="just">
              <a:lnSpc>
                <a:spcPct val="150000"/>
              </a:lnSpc>
            </a:pPr>
            <a:r>
              <a:rPr lang="en-GB" sz="2000" dirty="0">
                <a:latin typeface="Arial" panose="020B0604020202020204" pitchFamily="34" charset="0"/>
                <a:cs typeface="Arial" panose="020B0604020202020204" pitchFamily="34" charset="0"/>
              </a:rPr>
              <a:t> Housekeeping Sustainability Challenges</a:t>
            </a:r>
          </a:p>
          <a:p>
            <a:pPr algn="just">
              <a:lnSpc>
                <a:spcPct val="150000"/>
              </a:lnSpc>
            </a:pPr>
            <a:r>
              <a:rPr lang="en-GB" sz="2000" dirty="0">
                <a:latin typeface="Arial" panose="020B0604020202020204" pitchFamily="34" charset="0"/>
                <a:cs typeface="Arial" panose="020B0604020202020204" pitchFamily="34" charset="0"/>
              </a:rPr>
              <a:t>- Quality Control &amp; Inspection – Ensuring updated cleaning guidelines maintain Hilton’s standards.</a:t>
            </a:r>
          </a:p>
          <a:p>
            <a:pPr algn="just">
              <a:lnSpc>
                <a:spcPct val="150000"/>
              </a:lnSpc>
            </a:pPr>
            <a:r>
              <a:rPr lang="en-GB" sz="2000" dirty="0">
                <a:latin typeface="Arial" panose="020B0604020202020204" pitchFamily="34" charset="0"/>
                <a:cs typeface="Arial" panose="020B0604020202020204" pitchFamily="34" charset="0"/>
              </a:rPr>
              <a:t>- Energy Efficiency Measures – Setting room temperature at 19°C to reduce energy consumption.</a:t>
            </a:r>
          </a:p>
          <a:p>
            <a:pPr algn="just">
              <a:lnSpc>
                <a:spcPct val="150000"/>
              </a:lnSpc>
            </a:pPr>
            <a:r>
              <a:rPr lang="en-GB" sz="2000" dirty="0">
                <a:latin typeface="Arial" panose="020B0604020202020204" pitchFamily="34" charset="0"/>
                <a:cs typeface="Arial" panose="020B0604020202020204" pitchFamily="34" charset="0"/>
              </a:rPr>
              <a:t>- Housekeeping Frequency Adjustments –</a:t>
            </a:r>
          </a:p>
          <a:p>
            <a:pPr algn="just">
              <a:lnSpc>
                <a:spcPct val="150000"/>
              </a:lnSpc>
            </a:pPr>
            <a:r>
              <a:rPr lang="en-GB" sz="2000" dirty="0">
                <a:latin typeface="Arial" panose="020B0604020202020204" pitchFamily="34" charset="0"/>
                <a:cs typeface="Arial" panose="020B0604020202020204" pitchFamily="34" charset="0"/>
              </a:rPr>
              <a:t>- Luxury hotels: Full cleaning after every third night.</a:t>
            </a:r>
          </a:p>
          <a:p>
            <a:pPr algn="just">
              <a:lnSpc>
                <a:spcPct val="150000"/>
              </a:lnSpc>
            </a:pPr>
            <a:r>
              <a:rPr lang="en-GB" sz="2000" dirty="0">
                <a:latin typeface="Arial" panose="020B0604020202020204" pitchFamily="34" charset="0"/>
                <a:cs typeface="Arial" panose="020B0604020202020204" pitchFamily="34" charset="0"/>
              </a:rPr>
              <a:t>- Limited-service hotels: Full cleaning after four nights.</a:t>
            </a:r>
          </a:p>
          <a:p>
            <a:pPr algn="just">
              <a:lnSpc>
                <a:spcPct val="150000"/>
              </a:lnSpc>
            </a:pPr>
            <a:r>
              <a:rPr lang="en-GB" sz="2000" dirty="0">
                <a:latin typeface="Arial" panose="020B0604020202020204" pitchFamily="34" charset="0"/>
                <a:cs typeface="Arial" panose="020B0604020202020204" pitchFamily="34" charset="0"/>
              </a:rPr>
              <a:t>- Sustainable Towel Program – Longer-lasting towels with 120 washes per lifespan.</a:t>
            </a:r>
          </a:p>
          <a:p>
            <a:pPr algn="just">
              <a:lnSpc>
                <a:spcPct val="150000"/>
              </a:lnSpc>
            </a:pPr>
            <a:r>
              <a:rPr lang="en-GB" sz="2000" dirty="0">
                <a:latin typeface="Arial" panose="020B0604020202020204" pitchFamily="34" charset="0"/>
                <a:cs typeface="Arial" panose="020B0604020202020204" pitchFamily="34" charset="0"/>
              </a:rPr>
              <a:t>- Frequent outsourcing increases carbon footprint and water waste. (Hasek,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Hands holding a globe in front of trees&#10;&#10;AI-generated content may be incorrect.">
            <a:extLst>
              <a:ext uri="{FF2B5EF4-FFF2-40B4-BE49-F238E27FC236}">
                <a16:creationId xmlns:a16="http://schemas.microsoft.com/office/drawing/2014/main" id="{CC308B5E-7BB8-BB0D-9879-33C9E962D36B}"/>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533400" y="-16355"/>
            <a:ext cx="18821400" cy="10286999"/>
          </a:xfrm>
          <a:prstGeom prst="rect">
            <a:avLst/>
          </a:prstGeom>
        </p:spPr>
      </p:pic>
      <p:sp>
        <p:nvSpPr>
          <p:cNvPr id="16" name="TextBox 16"/>
          <p:cNvSpPr txBox="1"/>
          <p:nvPr/>
        </p:nvSpPr>
        <p:spPr>
          <a:xfrm>
            <a:off x="0" y="1241471"/>
            <a:ext cx="6656385" cy="1051570"/>
          </a:xfrm>
          <a:prstGeom prst="rect">
            <a:avLst/>
          </a:prstGeom>
        </p:spPr>
        <p:txBody>
          <a:bodyPr lIns="0" tIns="0" rIns="0" bIns="0" rtlCol="0" anchor="t">
            <a:spAutoFit/>
          </a:bodyPr>
          <a:lstStyle/>
          <a:p>
            <a:pPr algn="l">
              <a:lnSpc>
                <a:spcPts val="4089"/>
              </a:lnSpc>
            </a:pPr>
            <a:r>
              <a:rPr lang="en-GB" sz="4000" b="1" dirty="0">
                <a:solidFill>
                  <a:schemeClr val="bg1"/>
                </a:solidFill>
                <a:latin typeface="Arial" panose="020B0604020202020204" pitchFamily="34" charset="0"/>
                <a:ea typeface="Garet Bold"/>
                <a:cs typeface="Arial" panose="020B0604020202020204" pitchFamily="34" charset="0"/>
                <a:sym typeface="Garet Bold"/>
              </a:rPr>
              <a:t>Conclusion.</a:t>
            </a:r>
          </a:p>
          <a:p>
            <a:pPr algn="l">
              <a:lnSpc>
                <a:spcPts val="4089"/>
              </a:lnSpc>
            </a:pPr>
            <a:endParaRPr lang="en-GB" sz="3298" b="1" dirty="0">
              <a:solidFill>
                <a:schemeClr val="bg1"/>
              </a:solidFill>
              <a:latin typeface="Garet Bold"/>
              <a:ea typeface="Garet Bold"/>
              <a:cs typeface="Garet Bold"/>
              <a:sym typeface="Garet Bold"/>
            </a:endParaRPr>
          </a:p>
        </p:txBody>
      </p:sp>
      <p:sp>
        <p:nvSpPr>
          <p:cNvPr id="17" name="TextBox 17"/>
          <p:cNvSpPr txBox="1"/>
          <p:nvPr/>
        </p:nvSpPr>
        <p:spPr>
          <a:xfrm>
            <a:off x="9459192" y="1061135"/>
            <a:ext cx="8382000" cy="1249637"/>
          </a:xfrm>
          <a:prstGeom prst="rect">
            <a:avLst/>
          </a:prstGeom>
        </p:spPr>
        <p:txBody>
          <a:bodyPr wrap="square" lIns="0" tIns="0" rIns="0" bIns="0" rtlCol="0" anchor="t">
            <a:spAutoFit/>
          </a:bodyPr>
          <a:lstStyle/>
          <a:p>
            <a:pPr algn="l">
              <a:lnSpc>
                <a:spcPct val="150000"/>
              </a:lnSpc>
            </a:pPr>
            <a:r>
              <a:rPr lang="en-GB" sz="4000" b="1" dirty="0">
                <a:solidFill>
                  <a:schemeClr val="bg1"/>
                </a:solidFill>
                <a:latin typeface="Arial" panose="020B0604020202020204" pitchFamily="34" charset="0"/>
                <a:ea typeface="Garet"/>
                <a:cs typeface="Arial" panose="020B0604020202020204" pitchFamily="34" charset="0"/>
                <a:sym typeface="Garet"/>
              </a:rPr>
              <a:t>Key Takeaways &amp; Final Thoughts</a:t>
            </a:r>
          </a:p>
          <a:p>
            <a:pPr algn="l">
              <a:lnSpc>
                <a:spcPts val="2575"/>
              </a:lnSpc>
            </a:pPr>
            <a:endParaRPr lang="en-US" sz="1981" dirty="0">
              <a:solidFill>
                <a:srgbClr val="647B54"/>
              </a:solidFill>
              <a:latin typeface="Garet"/>
              <a:ea typeface="Garet"/>
              <a:cs typeface="Garet"/>
              <a:sym typeface="Garet"/>
            </a:endParaRPr>
          </a:p>
        </p:txBody>
      </p:sp>
      <p:sp>
        <p:nvSpPr>
          <p:cNvPr id="18" name="TextBox 18"/>
          <p:cNvSpPr txBox="1"/>
          <p:nvPr/>
        </p:nvSpPr>
        <p:spPr>
          <a:xfrm>
            <a:off x="17047669" y="274590"/>
            <a:ext cx="423262" cy="332740"/>
          </a:xfrm>
          <a:prstGeom prst="rect">
            <a:avLst/>
          </a:prstGeom>
        </p:spPr>
        <p:txBody>
          <a:bodyPr lIns="0" tIns="0" rIns="0" bIns="0" rtlCol="0" anchor="t">
            <a:spAutoFit/>
          </a:bodyPr>
          <a:lstStyle/>
          <a:p>
            <a:pPr algn="r">
              <a:lnSpc>
                <a:spcPts val="2659"/>
              </a:lnSpc>
              <a:spcBef>
                <a:spcPct val="0"/>
              </a:spcBef>
            </a:pPr>
            <a:r>
              <a:rPr lang="en-US" sz="1899" dirty="0">
                <a:solidFill>
                  <a:schemeClr val="bg1"/>
                </a:solidFill>
                <a:latin typeface="Yeseva One"/>
                <a:ea typeface="Yeseva One"/>
                <a:cs typeface="Yeseva One"/>
                <a:sym typeface="Yeseva One"/>
              </a:rPr>
              <a:t>08</a:t>
            </a:r>
          </a:p>
        </p:txBody>
      </p:sp>
      <p:sp>
        <p:nvSpPr>
          <p:cNvPr id="2" name="TextBox 1">
            <a:extLst>
              <a:ext uri="{FF2B5EF4-FFF2-40B4-BE49-F238E27FC236}">
                <a16:creationId xmlns:a16="http://schemas.microsoft.com/office/drawing/2014/main" id="{B48012B6-1216-C6CB-59B5-38235CE58F93}"/>
              </a:ext>
            </a:extLst>
          </p:cNvPr>
          <p:cNvSpPr txBox="1"/>
          <p:nvPr/>
        </p:nvSpPr>
        <p:spPr>
          <a:xfrm>
            <a:off x="11468101" y="6911759"/>
            <a:ext cx="5334000" cy="3244158"/>
          </a:xfrm>
          <a:prstGeom prst="rect">
            <a:avLst/>
          </a:prstGeom>
          <a:noFill/>
        </p:spPr>
        <p:txBody>
          <a:bodyPr wrap="square" rtlCol="0">
            <a:spAutoFit/>
          </a:bodyPr>
          <a:lstStyle/>
          <a:p>
            <a:pPr marL="457200" marR="0" lvl="0" indent="-457200" algn="just" defTabSz="914400" rtl="0" eaLnBrk="1" fontAlgn="auto" latinLnBrk="0" hangingPunct="1">
              <a:lnSpc>
                <a:spcPct val="15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Net-Zero is a Necessity, Not an Option.</a:t>
            </a:r>
          </a:p>
          <a:p>
            <a:pPr marL="457200" marR="0" lvl="0" indent="-457200" algn="just" defTabSz="914400" rtl="0" eaLnBrk="1" fontAlgn="auto" latinLnBrk="0" hangingPunct="1">
              <a:lnSpc>
                <a:spcPct val="15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Balancing High Standards with Sustainability. </a:t>
            </a:r>
          </a:p>
          <a:p>
            <a:pPr marL="457200" marR="0" lvl="0" indent="-457200" algn="just" defTabSz="914400" rtl="0" eaLnBrk="1" fontAlgn="auto" latinLnBrk="0" hangingPunct="1">
              <a:lnSpc>
                <a:spcPct val="15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The Path Forward.</a:t>
            </a:r>
          </a:p>
        </p:txBody>
      </p:sp>
      <p:sp>
        <p:nvSpPr>
          <p:cNvPr id="3" name="TextBox 2">
            <a:extLst>
              <a:ext uri="{FF2B5EF4-FFF2-40B4-BE49-F238E27FC236}">
                <a16:creationId xmlns:a16="http://schemas.microsoft.com/office/drawing/2014/main" id="{F1BD1617-C2FA-21C5-52D8-8AAB816F44C8}"/>
              </a:ext>
            </a:extLst>
          </p:cNvPr>
          <p:cNvSpPr txBox="1"/>
          <p:nvPr/>
        </p:nvSpPr>
        <p:spPr>
          <a:xfrm>
            <a:off x="93380" y="5504131"/>
            <a:ext cx="6726521" cy="4651786"/>
          </a:xfrm>
          <a:prstGeom prst="rect">
            <a:avLst/>
          </a:prstGeom>
          <a:noFill/>
        </p:spPr>
        <p:txBody>
          <a:bodyPr wrap="none" rtlCol="0">
            <a:spAutoFit/>
          </a:bodyPr>
          <a:lstStyle/>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3298" b="1" i="0" u="none" strike="noStrike" kern="1200" cap="none" spc="0" normalizeH="0" baseline="0" noProof="0" dirty="0">
                <a:ln>
                  <a:noFill/>
                </a:ln>
                <a:solidFill>
                  <a:prstClr val="white"/>
                </a:solidFill>
                <a:effectLst/>
                <a:uLnTx/>
                <a:uFillTx/>
                <a:latin typeface="Garet Bold"/>
                <a:ea typeface="Garet Bold"/>
                <a:cs typeface="Garet Bold"/>
                <a:sym typeface="Garet Bold"/>
              </a:rPr>
              <a:t> </a:t>
            </a: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Net-Zero in Hospitality.</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The Importance of Net-Zero. </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Barriers to Net-Zero.  </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Slow Travel &amp; Sustainability.  </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Industry-Wide PESTLE Analysis. </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Hilton’s Net-Zero Strategy.  </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rPr>
              <a:t>Operational Sustainability Challenges.</a:t>
            </a:r>
            <a:endPar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Garet"/>
              <a:cs typeface="Arial" panose="020B0604020202020204" pitchFamily="34" charset="0"/>
              <a:sym typeface="Gare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9066B511-0A3A-3162-0D3E-EF43C9D63702}"/>
              </a:ext>
            </a:extLst>
          </p:cNvPr>
          <p:cNvPicPr>
            <a:picLocks noChangeAspect="1"/>
          </p:cNvPicPr>
          <p:nvPr/>
        </p:nvPicPr>
        <p:blipFill>
          <a:blip r:embed="rId3"/>
          <a:stretch>
            <a:fillRect/>
          </a:stretch>
        </p:blipFill>
        <p:spPr>
          <a:xfrm>
            <a:off x="0" y="63808"/>
            <a:ext cx="18288000" cy="10367136"/>
          </a:xfrm>
          <a:prstGeom prst="rect">
            <a:avLst/>
          </a:prstGeom>
        </p:spPr>
      </p:pic>
      <p:sp>
        <p:nvSpPr>
          <p:cNvPr id="14" name="TextBox 14"/>
          <p:cNvSpPr txBox="1"/>
          <p:nvPr/>
        </p:nvSpPr>
        <p:spPr>
          <a:xfrm>
            <a:off x="2873514" y="21898"/>
            <a:ext cx="12687995" cy="1800814"/>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lIns="0" tIns="0" rIns="0" bIns="0" rtlCol="0" anchor="t">
            <a:spAutoFit/>
          </a:bodyPr>
          <a:lstStyle/>
          <a:p>
            <a:pPr algn="ctr">
              <a:lnSpc>
                <a:spcPts val="7370"/>
              </a:lnSpc>
            </a:pPr>
            <a:r>
              <a:rPr lang="en-GB" sz="4800" b="1" dirty="0">
                <a:solidFill>
                  <a:schemeClr val="tx1"/>
                </a:solidFill>
                <a:latin typeface="Arial" panose="020B0604020202020204" pitchFamily="34" charset="0"/>
                <a:cs typeface="Arial" panose="020B0604020202020204" pitchFamily="34" charset="0"/>
              </a:rPr>
              <a:t>Architectural &amp; Operational Recommendations</a:t>
            </a:r>
            <a:endParaRPr lang="en-US" sz="4800" b="1" dirty="0">
              <a:solidFill>
                <a:schemeClr val="tx1"/>
              </a:solidFill>
              <a:latin typeface="Arial" panose="020B0604020202020204" pitchFamily="34" charset="0"/>
              <a:ea typeface="Garet Bold"/>
              <a:cs typeface="Arial" panose="020B0604020202020204" pitchFamily="34" charset="0"/>
              <a:sym typeface="Garet Bold"/>
            </a:endParaRPr>
          </a:p>
        </p:txBody>
      </p:sp>
      <p:sp>
        <p:nvSpPr>
          <p:cNvPr id="16" name="TextBox 16"/>
          <p:cNvSpPr txBox="1"/>
          <p:nvPr/>
        </p:nvSpPr>
        <p:spPr bwMode="black">
          <a:xfrm>
            <a:off x="0" y="7519313"/>
            <a:ext cx="11311750" cy="2911631"/>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lIns="0" tIns="0" rIns="0" bIns="0" rtlCol="0" anchor="t">
            <a:spAutoFit/>
          </a:bodyPr>
          <a:lstStyle/>
          <a:p>
            <a:pPr marL="514350" indent="-514350" algn="just">
              <a:lnSpc>
                <a:spcPct val="150000"/>
              </a:lnSpc>
              <a:buFont typeface="+mj-lt"/>
              <a:buAutoNum type="arabicPeriod"/>
            </a:pPr>
            <a:r>
              <a:rPr lang="en-GB" sz="2800" b="1" dirty="0">
                <a:solidFill>
                  <a:schemeClr val="tx1"/>
                </a:solidFill>
                <a:latin typeface="Arial" panose="020B0604020202020204" pitchFamily="34" charset="0"/>
                <a:ea typeface="Garet"/>
                <a:cs typeface="Arial" panose="020B0604020202020204" pitchFamily="34" charset="0"/>
                <a:sym typeface="Garet"/>
              </a:rPr>
              <a:t>Designing for Net-Zero.</a:t>
            </a:r>
          </a:p>
          <a:p>
            <a:pPr marL="514350" indent="-514350" algn="just">
              <a:lnSpc>
                <a:spcPct val="150000"/>
              </a:lnSpc>
              <a:buFont typeface="+mj-lt"/>
              <a:buAutoNum type="arabicPeriod"/>
            </a:pPr>
            <a:r>
              <a:rPr lang="en-GB" sz="2800" b="1" dirty="0">
                <a:solidFill>
                  <a:schemeClr val="tx1"/>
                </a:solidFill>
                <a:latin typeface="Arial" panose="020B0604020202020204" pitchFamily="34" charset="0"/>
                <a:ea typeface="Garet"/>
                <a:cs typeface="Arial" panose="020B0604020202020204" pitchFamily="34" charset="0"/>
                <a:sym typeface="Garet"/>
              </a:rPr>
              <a:t>Renewable Energy Expansion.</a:t>
            </a:r>
          </a:p>
          <a:p>
            <a:pPr marL="514350" indent="-514350" algn="just">
              <a:lnSpc>
                <a:spcPct val="150000"/>
              </a:lnSpc>
              <a:buFont typeface="+mj-lt"/>
              <a:buAutoNum type="arabicPeriod"/>
            </a:pPr>
            <a:r>
              <a:rPr lang="en-GB" sz="2800" b="1" dirty="0">
                <a:solidFill>
                  <a:schemeClr val="tx1"/>
                </a:solidFill>
                <a:latin typeface="Arial" panose="020B0604020202020204" pitchFamily="34" charset="0"/>
                <a:ea typeface="Garet"/>
                <a:cs typeface="Arial" panose="020B0604020202020204" pitchFamily="34" charset="0"/>
                <a:sym typeface="Garet"/>
              </a:rPr>
              <a:t>Water &amp; Waste Management Innovations.</a:t>
            </a:r>
          </a:p>
          <a:p>
            <a:pPr marL="514350" indent="-514350" algn="just">
              <a:lnSpc>
                <a:spcPct val="150000"/>
              </a:lnSpc>
              <a:buFont typeface="+mj-lt"/>
              <a:buAutoNum type="arabicPeriod"/>
            </a:pPr>
            <a:r>
              <a:rPr lang="en-GB" sz="2800" b="1" dirty="0">
                <a:solidFill>
                  <a:schemeClr val="tx1"/>
                </a:solidFill>
                <a:latin typeface="Arial" panose="020B0604020202020204" pitchFamily="34" charset="0"/>
                <a:ea typeface="Garet"/>
                <a:cs typeface="Arial" panose="020B0604020202020204" pitchFamily="34" charset="0"/>
                <a:sym typeface="Garet"/>
              </a:rPr>
              <a:t>Long-Term Economic Benefits.</a:t>
            </a:r>
          </a:p>
          <a:p>
            <a:pPr algn="l">
              <a:lnSpc>
                <a:spcPts val="2575"/>
              </a:lnSpc>
            </a:pPr>
            <a:endParaRPr lang="en-US" sz="1981" dirty="0">
              <a:solidFill>
                <a:srgbClr val="FFFFFF"/>
              </a:solidFill>
              <a:latin typeface="Garet"/>
              <a:ea typeface="Garet"/>
              <a:cs typeface="Garet"/>
              <a:sym typeface="Garet"/>
            </a:endParaRPr>
          </a:p>
        </p:txBody>
      </p:sp>
      <p:sp>
        <p:nvSpPr>
          <p:cNvPr id="17" name="TextBox 17"/>
          <p:cNvSpPr txBox="1"/>
          <p:nvPr/>
        </p:nvSpPr>
        <p:spPr>
          <a:xfrm>
            <a:off x="17013030" y="321371"/>
            <a:ext cx="690684" cy="285959"/>
          </a:xfrm>
          <a:prstGeom prst="rect">
            <a:avLst/>
          </a:prstGeom>
        </p:spPr>
        <p:txBody>
          <a:bodyPr lIns="0" tIns="0" rIns="0" bIns="0" rtlCol="0" anchor="t">
            <a:spAutoFit/>
          </a:bodyPr>
          <a:lstStyle/>
          <a:p>
            <a:pPr algn="r">
              <a:lnSpc>
                <a:spcPts val="2223"/>
              </a:lnSpc>
              <a:spcBef>
                <a:spcPct val="0"/>
              </a:spcBef>
            </a:pPr>
            <a:r>
              <a:rPr lang="en-US" sz="1588">
                <a:solidFill>
                  <a:srgbClr val="FFFFFF"/>
                </a:solidFill>
                <a:latin typeface="Yeseva One"/>
                <a:ea typeface="Yeseva One"/>
                <a:cs typeface="Yeseva One"/>
                <a:sym typeface="Yeseva One"/>
              </a:rPr>
              <a:t>1998</a:t>
            </a:r>
          </a:p>
        </p:txBody>
      </p:sp>
      <p:sp>
        <p:nvSpPr>
          <p:cNvPr id="18" name="TextBox 18"/>
          <p:cNvSpPr txBox="1"/>
          <p:nvPr/>
        </p:nvSpPr>
        <p:spPr>
          <a:xfrm>
            <a:off x="17117118" y="321371"/>
            <a:ext cx="353813" cy="285959"/>
          </a:xfrm>
          <a:prstGeom prst="rect">
            <a:avLst/>
          </a:prstGeom>
        </p:spPr>
        <p:txBody>
          <a:bodyPr lIns="0" tIns="0" rIns="0" bIns="0" rtlCol="0" anchor="t">
            <a:spAutoFit/>
          </a:bodyPr>
          <a:lstStyle/>
          <a:p>
            <a:pPr algn="r">
              <a:lnSpc>
                <a:spcPts val="2223"/>
              </a:lnSpc>
              <a:spcBef>
                <a:spcPct val="0"/>
              </a:spcBef>
            </a:pPr>
            <a:r>
              <a:rPr lang="en-US" sz="1588">
                <a:solidFill>
                  <a:srgbClr val="041109"/>
                </a:solidFill>
                <a:latin typeface="Yeseva One"/>
                <a:ea typeface="Yeseva One"/>
                <a:cs typeface="Yeseva One"/>
                <a:sym typeface="Yeseva One"/>
              </a:rPr>
              <a:t>09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647B54"/>
        </a:solidFill>
        <a:effectLst/>
      </p:bgPr>
    </p:bg>
    <p:spTree>
      <p:nvGrpSpPr>
        <p:cNvPr id="1" name=""/>
        <p:cNvGrpSpPr/>
        <p:nvPr/>
      </p:nvGrpSpPr>
      <p:grpSpPr>
        <a:xfrm>
          <a:off x="0" y="0"/>
          <a:ext cx="0" cy="0"/>
          <a:chOff x="0" y="0"/>
          <a:chExt cx="0" cy="0"/>
        </a:xfrm>
      </p:grpSpPr>
      <p:grpSp>
        <p:nvGrpSpPr>
          <p:cNvPr id="2" name="Group 2"/>
          <p:cNvGrpSpPr/>
          <p:nvPr/>
        </p:nvGrpSpPr>
        <p:grpSpPr>
          <a:xfrm>
            <a:off x="-1" y="-116520"/>
            <a:ext cx="10857516" cy="14298272"/>
            <a:chOff x="0" y="0"/>
            <a:chExt cx="5111864" cy="3765800"/>
          </a:xfrm>
        </p:grpSpPr>
        <p:sp>
          <p:nvSpPr>
            <p:cNvPr id="3" name="Freeform 3"/>
            <p:cNvSpPr/>
            <p:nvPr/>
          </p:nvSpPr>
          <p:spPr>
            <a:xfrm>
              <a:off x="0" y="0"/>
              <a:ext cx="5111864" cy="3765800"/>
            </a:xfrm>
            <a:custGeom>
              <a:avLst/>
              <a:gdLst/>
              <a:ahLst/>
              <a:cxnLst/>
              <a:rect l="l" t="t" r="r" b="b"/>
              <a:pathLst>
                <a:path w="5111864" h="3765800">
                  <a:moveTo>
                    <a:pt x="0" y="0"/>
                  </a:moveTo>
                  <a:lnTo>
                    <a:pt x="5111864" y="0"/>
                  </a:lnTo>
                  <a:lnTo>
                    <a:pt x="5111864" y="3765800"/>
                  </a:lnTo>
                  <a:lnTo>
                    <a:pt x="0" y="3765800"/>
                  </a:lnTo>
                  <a:close/>
                </a:path>
              </a:pathLst>
            </a:custGeom>
            <a:solidFill>
              <a:srgbClr val="E8E8E8"/>
            </a:solidFill>
          </p:spPr>
          <p:txBody>
            <a:bodyPr/>
            <a:lstStyle/>
            <a:p>
              <a:endParaRPr lang="en-GB"/>
            </a:p>
          </p:txBody>
        </p:sp>
        <p:sp>
          <p:nvSpPr>
            <p:cNvPr id="4" name="TextBox 4"/>
            <p:cNvSpPr txBox="1"/>
            <p:nvPr/>
          </p:nvSpPr>
          <p:spPr>
            <a:xfrm>
              <a:off x="0" y="-38100"/>
              <a:ext cx="5111864" cy="38039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381000" y="-723900"/>
            <a:ext cx="5986421" cy="4494778"/>
            <a:chOff x="0" y="0"/>
            <a:chExt cx="1373596" cy="2669661"/>
          </a:xfrm>
        </p:grpSpPr>
        <p:sp>
          <p:nvSpPr>
            <p:cNvPr id="6" name="Freeform 6"/>
            <p:cNvSpPr/>
            <p:nvPr/>
          </p:nvSpPr>
          <p:spPr>
            <a:xfrm>
              <a:off x="0" y="0"/>
              <a:ext cx="1373596" cy="2669661"/>
            </a:xfrm>
            <a:custGeom>
              <a:avLst/>
              <a:gdLst/>
              <a:ahLst/>
              <a:cxnLst/>
              <a:rect l="l" t="t" r="r" b="b"/>
              <a:pathLst>
                <a:path w="1373596" h="2669661">
                  <a:moveTo>
                    <a:pt x="0" y="0"/>
                  </a:moveTo>
                  <a:lnTo>
                    <a:pt x="1373596" y="0"/>
                  </a:lnTo>
                  <a:lnTo>
                    <a:pt x="1373596" y="2669661"/>
                  </a:lnTo>
                  <a:lnTo>
                    <a:pt x="0" y="2669661"/>
                  </a:lnTo>
                  <a:close/>
                </a:path>
              </a:pathLst>
            </a:custGeom>
            <a:solidFill>
              <a:srgbClr val="000000"/>
            </a:solidFill>
          </p:spPr>
          <p:txBody>
            <a:bodyPr/>
            <a:lstStyle/>
            <a:p>
              <a:endParaRPr lang="en-GB"/>
            </a:p>
          </p:txBody>
        </p:sp>
        <p:sp>
          <p:nvSpPr>
            <p:cNvPr id="7" name="TextBox 7"/>
            <p:cNvSpPr txBox="1"/>
            <p:nvPr/>
          </p:nvSpPr>
          <p:spPr>
            <a:xfrm>
              <a:off x="0" y="-38100"/>
              <a:ext cx="1373596" cy="2707761"/>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0" y="4212704"/>
            <a:ext cx="5605422" cy="3750196"/>
            <a:chOff x="0" y="0"/>
            <a:chExt cx="812800" cy="550231"/>
          </a:xfrm>
        </p:grpSpPr>
        <p:sp>
          <p:nvSpPr>
            <p:cNvPr id="14" name="Freeform 14"/>
            <p:cNvSpPr/>
            <p:nvPr/>
          </p:nvSpPr>
          <p:spPr>
            <a:xfrm>
              <a:off x="0" y="0"/>
              <a:ext cx="812800" cy="550231"/>
            </a:xfrm>
            <a:custGeom>
              <a:avLst/>
              <a:gdLst/>
              <a:ahLst/>
              <a:cxnLst/>
              <a:rect l="l" t="t" r="r" b="b"/>
              <a:pathLst>
                <a:path w="812800" h="550231">
                  <a:moveTo>
                    <a:pt x="0" y="0"/>
                  </a:moveTo>
                  <a:lnTo>
                    <a:pt x="812800" y="0"/>
                  </a:lnTo>
                  <a:lnTo>
                    <a:pt x="812800" y="550231"/>
                  </a:lnTo>
                  <a:lnTo>
                    <a:pt x="0" y="550231"/>
                  </a:lnTo>
                  <a:close/>
                </a:path>
              </a:pathLst>
            </a:custGeom>
            <a:blipFill>
              <a:blip r:embed="rId3"/>
              <a:stretch>
                <a:fillRect l="-803" r="-803"/>
              </a:stretch>
            </a:blipFill>
          </p:spPr>
          <p:txBody>
            <a:bodyPr/>
            <a:lstStyle/>
            <a:p>
              <a:endParaRPr lang="en-GB"/>
            </a:p>
          </p:txBody>
        </p:sp>
      </p:grpSp>
      <p:grpSp>
        <p:nvGrpSpPr>
          <p:cNvPr id="15" name="Group 15"/>
          <p:cNvGrpSpPr/>
          <p:nvPr/>
        </p:nvGrpSpPr>
        <p:grpSpPr>
          <a:xfrm>
            <a:off x="5986420" y="-116521"/>
            <a:ext cx="4237722" cy="5083389"/>
            <a:chOff x="0" y="0"/>
            <a:chExt cx="579024" cy="904500"/>
          </a:xfrm>
        </p:grpSpPr>
        <p:sp>
          <p:nvSpPr>
            <p:cNvPr id="16" name="Freeform 16"/>
            <p:cNvSpPr/>
            <p:nvPr/>
          </p:nvSpPr>
          <p:spPr>
            <a:xfrm>
              <a:off x="0" y="0"/>
              <a:ext cx="579024" cy="904500"/>
            </a:xfrm>
            <a:custGeom>
              <a:avLst/>
              <a:gdLst/>
              <a:ahLst/>
              <a:cxnLst/>
              <a:rect l="l" t="t" r="r" b="b"/>
              <a:pathLst>
                <a:path w="579024" h="904500">
                  <a:moveTo>
                    <a:pt x="0" y="0"/>
                  </a:moveTo>
                  <a:lnTo>
                    <a:pt x="579024" y="0"/>
                  </a:lnTo>
                  <a:lnTo>
                    <a:pt x="579024" y="904500"/>
                  </a:lnTo>
                  <a:lnTo>
                    <a:pt x="0" y="904500"/>
                  </a:lnTo>
                  <a:close/>
                </a:path>
              </a:pathLst>
            </a:custGeom>
            <a:blipFill>
              <a:blip r:embed="rId4"/>
              <a:stretch>
                <a:fillRect l="-23748" r="-84532"/>
              </a:stretch>
            </a:blipFill>
          </p:spPr>
          <p:txBody>
            <a:bodyPr/>
            <a:lstStyle/>
            <a:p>
              <a:endParaRPr lang="en-GB"/>
            </a:p>
          </p:txBody>
        </p:sp>
      </p:grpSp>
      <p:grpSp>
        <p:nvGrpSpPr>
          <p:cNvPr id="17" name="Group 17"/>
          <p:cNvGrpSpPr/>
          <p:nvPr/>
        </p:nvGrpSpPr>
        <p:grpSpPr>
          <a:xfrm>
            <a:off x="6238795" y="5442664"/>
            <a:ext cx="3985347" cy="2901235"/>
            <a:chOff x="0" y="0"/>
            <a:chExt cx="579024" cy="353663"/>
          </a:xfrm>
        </p:grpSpPr>
        <p:sp>
          <p:nvSpPr>
            <p:cNvPr id="18" name="Freeform 18"/>
            <p:cNvSpPr/>
            <p:nvPr/>
          </p:nvSpPr>
          <p:spPr>
            <a:xfrm>
              <a:off x="0" y="0"/>
              <a:ext cx="579024" cy="353663"/>
            </a:xfrm>
            <a:custGeom>
              <a:avLst/>
              <a:gdLst/>
              <a:ahLst/>
              <a:cxnLst/>
              <a:rect l="l" t="t" r="r" b="b"/>
              <a:pathLst>
                <a:path w="579024" h="353663">
                  <a:moveTo>
                    <a:pt x="0" y="0"/>
                  </a:moveTo>
                  <a:lnTo>
                    <a:pt x="579024" y="0"/>
                  </a:lnTo>
                  <a:lnTo>
                    <a:pt x="579024" y="353663"/>
                  </a:lnTo>
                  <a:lnTo>
                    <a:pt x="0" y="353663"/>
                  </a:lnTo>
                  <a:close/>
                </a:path>
              </a:pathLst>
            </a:custGeom>
            <a:blipFill>
              <a:blip r:embed="rId5"/>
              <a:stretch>
                <a:fillRect t="-4539" b="-4539"/>
              </a:stretch>
            </a:blipFill>
          </p:spPr>
          <p:txBody>
            <a:bodyPr/>
            <a:lstStyle/>
            <a:p>
              <a:endParaRPr lang="en-GB"/>
            </a:p>
          </p:txBody>
        </p:sp>
      </p:grpSp>
      <p:sp>
        <p:nvSpPr>
          <p:cNvPr id="25" name="TextBox 25"/>
          <p:cNvSpPr txBox="1"/>
          <p:nvPr/>
        </p:nvSpPr>
        <p:spPr>
          <a:xfrm>
            <a:off x="10857515" y="2843981"/>
            <a:ext cx="4546842" cy="2708871"/>
          </a:xfrm>
          <a:prstGeom prst="rect">
            <a:avLst/>
          </a:prstGeom>
        </p:spPr>
        <p:txBody>
          <a:bodyPr lIns="0" tIns="0" rIns="0" bIns="0" rtlCol="0" anchor="t">
            <a:spAutoFit/>
          </a:bodyPr>
          <a:lstStyle/>
          <a:p>
            <a:pPr algn="l">
              <a:lnSpc>
                <a:spcPts val="10832"/>
              </a:lnSpc>
            </a:pPr>
            <a:r>
              <a:rPr lang="en-US" sz="8735" b="1" dirty="0">
                <a:solidFill>
                  <a:srgbClr val="FFFFFF"/>
                </a:solidFill>
                <a:latin typeface="Garet Bold"/>
                <a:ea typeface="Garet Bold"/>
                <a:cs typeface="Garet Bold"/>
                <a:sym typeface="Garet Bold"/>
              </a:rPr>
              <a:t>THANK YOU! </a:t>
            </a:r>
          </a:p>
        </p:txBody>
      </p:sp>
      <p:sp>
        <p:nvSpPr>
          <p:cNvPr id="26" name="TextBox 26"/>
          <p:cNvSpPr txBox="1"/>
          <p:nvPr/>
        </p:nvSpPr>
        <p:spPr>
          <a:xfrm>
            <a:off x="10857515" y="6000826"/>
            <a:ext cx="4211075" cy="232490"/>
          </a:xfrm>
          <a:prstGeom prst="rect">
            <a:avLst/>
          </a:prstGeom>
        </p:spPr>
        <p:txBody>
          <a:bodyPr lIns="0" tIns="0" rIns="0" bIns="0" rtlCol="0" anchor="t">
            <a:spAutoFit/>
          </a:bodyPr>
          <a:lstStyle/>
          <a:p>
            <a:pPr algn="l">
              <a:lnSpc>
                <a:spcPts val="1743"/>
              </a:lnSpc>
            </a:pPr>
            <a:r>
              <a:rPr lang="en-US" sz="1981" dirty="0">
                <a:solidFill>
                  <a:srgbClr val="FFFFFF"/>
                </a:solidFill>
                <a:latin typeface="Garet"/>
                <a:ea typeface="Garet"/>
                <a:cs typeface="Garet"/>
                <a:sym typeface="Garet"/>
              </a:rPr>
              <a:t>A Pathway to a Greener Future</a:t>
            </a:r>
          </a:p>
        </p:txBody>
      </p:sp>
      <p:sp>
        <p:nvSpPr>
          <p:cNvPr id="27" name="TextBox 27"/>
          <p:cNvSpPr txBox="1"/>
          <p:nvPr/>
        </p:nvSpPr>
        <p:spPr>
          <a:xfrm>
            <a:off x="17047669" y="274590"/>
            <a:ext cx="423262" cy="332740"/>
          </a:xfrm>
          <a:prstGeom prst="rect">
            <a:avLst/>
          </a:prstGeom>
        </p:spPr>
        <p:txBody>
          <a:bodyPr lIns="0" tIns="0" rIns="0" bIns="0" rtlCol="0" anchor="t">
            <a:spAutoFit/>
          </a:bodyPr>
          <a:lstStyle/>
          <a:p>
            <a:pPr algn="r">
              <a:lnSpc>
                <a:spcPts val="2659"/>
              </a:lnSpc>
              <a:spcBef>
                <a:spcPct val="0"/>
              </a:spcBef>
            </a:pPr>
            <a:r>
              <a:rPr lang="en-US" sz="1899">
                <a:solidFill>
                  <a:srgbClr val="FFFFFF"/>
                </a:solidFill>
                <a:latin typeface="Yeseva One"/>
                <a:ea typeface="Yeseva One"/>
                <a:cs typeface="Yeseva One"/>
                <a:sym typeface="Yeseva One"/>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8324C8-A458-7FDE-0858-355951345F50}"/>
              </a:ext>
            </a:extLst>
          </p:cNvPr>
          <p:cNvSpPr txBox="1"/>
          <p:nvPr/>
        </p:nvSpPr>
        <p:spPr>
          <a:xfrm>
            <a:off x="0" y="3464"/>
            <a:ext cx="18288000" cy="15055404"/>
          </a:xfrm>
          <a:prstGeom prst="rect">
            <a:avLst/>
          </a:prstGeom>
          <a:noFill/>
        </p:spPr>
        <p:txBody>
          <a:bodyPr wrap="square" rtlCol="0">
            <a:spAutoFit/>
          </a:bodyPr>
          <a:lstStyle/>
          <a:p>
            <a:pPr algn="just">
              <a:lnSpc>
                <a:spcPct val="150000"/>
              </a:lnSpc>
            </a:pPr>
            <a:r>
              <a:rPr lang="en-GB" sz="4000" b="1" dirty="0">
                <a:latin typeface="Arial" panose="020B0604020202020204" pitchFamily="34" charset="0"/>
                <a:cs typeface="Arial" panose="020B0604020202020204" pitchFamily="34" charset="0"/>
              </a:rPr>
              <a:t>Reference List: </a:t>
            </a:r>
          </a:p>
          <a:p>
            <a:pPr algn="just">
              <a:lnSpc>
                <a:spcPct val="150000"/>
              </a:lnSpc>
            </a:pPr>
            <a:r>
              <a:rPr lang="en-GB" sz="1400" dirty="0">
                <a:latin typeface="Arial" panose="020B0604020202020204" pitchFamily="34" charset="0"/>
                <a:cs typeface="Arial" panose="020B0604020202020204" pitchFamily="34" charset="0"/>
              </a:rPr>
              <a:t>Zachary </a:t>
            </a:r>
            <a:r>
              <a:rPr lang="en-GB" sz="1400" dirty="0" err="1">
                <a:latin typeface="Arial" panose="020B0604020202020204" pitchFamily="34" charset="0"/>
                <a:cs typeface="Arial" panose="020B0604020202020204" pitchFamily="34" charset="0"/>
              </a:rPr>
              <a:t>Laks</a:t>
            </a:r>
            <a:r>
              <a:rPr lang="en-GB" sz="1400" dirty="0">
                <a:latin typeface="Arial" panose="020B0604020202020204" pitchFamily="34" charset="0"/>
                <a:cs typeface="Arial" panose="020B0604020202020204" pitchFamily="34" charset="0"/>
              </a:rPr>
              <a:t> and Rebecca Doughty(2022). </a:t>
            </a:r>
            <a:r>
              <a:rPr lang="en-GB" sz="1400" i="1" dirty="0">
                <a:latin typeface="Arial" panose="020B0604020202020204" pitchFamily="34" charset="0"/>
                <a:cs typeface="Arial" panose="020B0604020202020204" pitchFamily="34" charset="0"/>
              </a:rPr>
              <a:t>16 stunning eco-hotels for the environmentally conscious traveller</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2"/>
              </a:rPr>
              <a:t>https://www.lonelyplanet.com/articles/sustainable-travel-eco-hotels</a:t>
            </a:r>
            <a:r>
              <a:rPr lang="en-GB" sz="1400" dirty="0">
                <a:latin typeface="Arial" panose="020B0604020202020204" pitchFamily="34" charset="0"/>
                <a:cs typeface="Arial" panose="020B0604020202020204" pitchFamily="34" charset="0"/>
              </a:rPr>
              <a:t>  (Accessed: 4 June 2025).</a:t>
            </a:r>
          </a:p>
          <a:p>
            <a:pPr lvl="0" algn="just">
              <a:lnSpc>
                <a:spcPct val="150000"/>
              </a:lnSpc>
              <a:spcAft>
                <a:spcPts val="800"/>
              </a:spcAft>
            </a:pPr>
            <a:r>
              <a:rPr lang="en-GB" sz="1400" kern="100" dirty="0" err="1">
                <a:effectLst/>
                <a:latin typeface="Arial" panose="020B0604020202020204" pitchFamily="34" charset="0"/>
                <a:ea typeface="Aptos" panose="020B0004020202020204" pitchFamily="34" charset="0"/>
                <a:cs typeface="Arial" panose="020B0604020202020204" pitchFamily="34" charset="0"/>
              </a:rPr>
              <a:t>UKHospitality</a:t>
            </a:r>
            <a:r>
              <a:rPr lang="en-GB" sz="1400" kern="100" dirty="0">
                <a:effectLst/>
                <a:latin typeface="Arial" panose="020B0604020202020204" pitchFamily="34" charset="0"/>
                <a:ea typeface="Aptos" panose="020B0004020202020204" pitchFamily="34" charset="0"/>
                <a:cs typeface="Arial" panose="020B0604020202020204" pitchFamily="34" charset="0"/>
              </a:rPr>
              <a:t> (2024a) </a:t>
            </a:r>
            <a:r>
              <a:rPr lang="en-GB" sz="1400" i="1" kern="100" dirty="0">
                <a:effectLst/>
                <a:latin typeface="Arial" panose="020B0604020202020204" pitchFamily="34" charset="0"/>
                <a:ea typeface="Aptos" panose="020B0004020202020204" pitchFamily="34" charset="0"/>
                <a:cs typeface="Arial" panose="020B0604020202020204" pitchFamily="34" charset="0"/>
              </a:rPr>
              <a:t>Roadmap to net zero. Hospitality’s plan to reach net zero. </a:t>
            </a:r>
            <a:r>
              <a:rPr lang="en-GB" sz="1400" kern="100" dirty="0">
                <a:effectLst/>
                <a:latin typeface="Arial" panose="020B0604020202020204" pitchFamily="34" charset="0"/>
                <a:ea typeface="Aptos" panose="020B0004020202020204" pitchFamily="34" charset="0"/>
                <a:cs typeface="Arial" panose="020B0604020202020204" pitchFamily="34" charset="0"/>
              </a:rPr>
              <a:t>[Online] Available at: </a:t>
            </a:r>
            <a:r>
              <a:rPr lang="en-GB" sz="1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https://www.ukhospitality.org.uk/work/net-zero-roadmap/</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20 May 2025)</a:t>
            </a:r>
          </a:p>
          <a:p>
            <a:pPr lvl="0" algn="just">
              <a:lnSpc>
                <a:spcPct val="150000"/>
              </a:lnSpc>
              <a:spcAft>
                <a:spcPts val="800"/>
              </a:spcAft>
            </a:pPr>
            <a:r>
              <a:rPr lang="en-GB" sz="1400" kern="100" dirty="0">
                <a:latin typeface="Arial" panose="020B0604020202020204" pitchFamily="34" charset="0"/>
                <a:ea typeface="Aptos" panose="020B0004020202020204" pitchFamily="34" charset="0"/>
                <a:cs typeface="Arial" panose="020B0604020202020204" pitchFamily="34" charset="0"/>
              </a:rPr>
              <a:t>Catriona Fuller (2021). </a:t>
            </a:r>
            <a:r>
              <a:rPr lang="en-GB" sz="1400" i="1" kern="100" dirty="0">
                <a:effectLst/>
                <a:latin typeface="Arial" panose="020B0604020202020204" pitchFamily="34" charset="0"/>
                <a:ea typeface="Aptos" panose="020B0004020202020204" pitchFamily="34" charset="0"/>
                <a:cs typeface="Arial" panose="020B0604020202020204" pitchFamily="34" charset="0"/>
              </a:rPr>
              <a:t>Road to net zero: a guide for hospitality businesses</a:t>
            </a:r>
            <a:r>
              <a:rPr lang="en-GB" sz="1400" kern="100" dirty="0">
                <a:effectLst/>
                <a:latin typeface="Arial" panose="020B0604020202020204" pitchFamily="34" charset="0"/>
                <a:ea typeface="Aptos" panose="020B0004020202020204" pitchFamily="34" charset="0"/>
                <a:cs typeface="Arial" panose="020B0604020202020204" pitchFamily="34" charset="0"/>
              </a:rPr>
              <a:t>. [Online] Available at: </a:t>
            </a:r>
            <a:r>
              <a:rPr lang="en-GB" sz="1400" kern="100" dirty="0">
                <a:effectLst/>
                <a:latin typeface="Arial" panose="020B0604020202020204" pitchFamily="34" charset="0"/>
                <a:ea typeface="Aptos" panose="020B0004020202020204" pitchFamily="34" charset="0"/>
                <a:cs typeface="Arial" panose="020B0604020202020204" pitchFamily="34" charset="0"/>
                <a:hlinkClick r:id="rId4"/>
              </a:rPr>
              <a:t>https://www.simplybusiness.co.uk/knowledge/hospitality/roadmap-to-net-zero-a-guide-for-hospitality-businesses/</a:t>
            </a:r>
            <a:r>
              <a:rPr lang="en-GB" sz="1400" kern="100" dirty="0">
                <a:effectLst/>
                <a:latin typeface="Arial" panose="020B0604020202020204" pitchFamily="34" charset="0"/>
                <a:ea typeface="Aptos" panose="020B0004020202020204" pitchFamily="34" charset="0"/>
                <a:cs typeface="Arial" panose="020B0604020202020204" pitchFamily="34" charset="0"/>
              </a:rPr>
              <a:t>  (Accessed: 4 June 2025).</a:t>
            </a:r>
          </a:p>
          <a:p>
            <a:pPr algn="just">
              <a:lnSpc>
                <a:spcPct val="150000"/>
              </a:lnSpc>
              <a:spcAft>
                <a:spcPts val="800"/>
              </a:spcAft>
            </a:pPr>
            <a:r>
              <a:rPr lang="en-GB" sz="1400" dirty="0">
                <a:latin typeface="Arial" panose="020B0604020202020204" pitchFamily="34" charset="0"/>
                <a:cs typeface="Arial" panose="020B0604020202020204" pitchFamily="34" charset="0"/>
              </a:rPr>
              <a:t>Guest Reservations (2025). </a:t>
            </a:r>
            <a:r>
              <a:rPr lang="en-GB" sz="1400" i="1" dirty="0">
                <a:latin typeface="Arial" panose="020B0604020202020204" pitchFamily="34" charset="0"/>
                <a:cs typeface="Arial" panose="020B0604020202020204" pitchFamily="34" charset="0"/>
              </a:rPr>
              <a:t>The Greenhouse Hotel </a:t>
            </a:r>
            <a:r>
              <a:rPr lang="en-GB" sz="1400" dirty="0">
                <a:latin typeface="Arial" panose="020B0604020202020204" pitchFamily="34" charset="0"/>
                <a:cs typeface="Arial" panose="020B0604020202020204" pitchFamily="34" charset="0"/>
              </a:rPr>
              <a:t>(2025). [Online] Available at: </a:t>
            </a:r>
            <a:r>
              <a:rPr lang="en-GB" sz="1400" dirty="0">
                <a:latin typeface="Arial" panose="020B0604020202020204" pitchFamily="34" charset="0"/>
                <a:cs typeface="Arial" panose="020B0604020202020204" pitchFamily="34" charset="0"/>
                <a:hlinkClick r:id="rId5"/>
              </a:rPr>
              <a:t>https://www.guestreservations.com/the-greenhouse-hotel/booking</a:t>
            </a:r>
            <a:r>
              <a:rPr lang="en-GB" sz="1400" dirty="0">
                <a:latin typeface="Arial" panose="020B0604020202020204" pitchFamily="34" charset="0"/>
                <a:cs typeface="Arial" panose="020B0604020202020204" pitchFamily="34" charset="0"/>
              </a:rPr>
              <a:t>  (Accessed: 4 June 2025).</a:t>
            </a:r>
          </a:p>
          <a:p>
            <a:pPr algn="just">
              <a:lnSpc>
                <a:spcPct val="150000"/>
              </a:lnSpc>
              <a:spcAft>
                <a:spcPts val="800"/>
              </a:spcAft>
            </a:pPr>
            <a:r>
              <a:rPr lang="en-GB" sz="1400" dirty="0">
                <a:latin typeface="Arial" panose="020B0604020202020204" pitchFamily="34" charset="0"/>
                <a:cs typeface="Arial" panose="020B0604020202020204" pitchFamily="34" charset="0"/>
              </a:rPr>
              <a:t>One planet (2025). THE GLASGOW DECLARATION: A COMMITMENT TO A DECADE OF TOURISM CLIMATE ACTION. [Online] Available at: </a:t>
            </a:r>
            <a:r>
              <a:rPr lang="en-GB" sz="1400" dirty="0">
                <a:latin typeface="Arial" panose="020B0604020202020204" pitchFamily="34" charset="0"/>
                <a:cs typeface="Arial" panose="020B0604020202020204" pitchFamily="34" charset="0"/>
                <a:hlinkClick r:id="rId6"/>
              </a:rPr>
              <a:t>https://www.oneplanetnetwork.org/programmes/sustainable-tourism/glasgow-declaration?__cf_chl_tk=Wo8TqXf_Q9lGMUI4GBNs1R1XRlVQ7pQ6nitz0Y7e8EI-1748261748-1.0.1.1-MR8J0l9PW7z0xRCUpc9NbLvc9pvjrw5ZNpiKRQvu9i0</a:t>
            </a:r>
            <a:r>
              <a:rPr lang="en-GB" sz="1400" dirty="0">
                <a:latin typeface="Arial" panose="020B0604020202020204" pitchFamily="34" charset="0"/>
                <a:cs typeface="Arial" panose="020B0604020202020204" pitchFamily="34" charset="0"/>
              </a:rPr>
              <a:t>  (Accessed: 23 May 2025) </a:t>
            </a:r>
          </a:p>
          <a:p>
            <a:pPr algn="just">
              <a:lnSpc>
                <a:spcPct val="150000"/>
              </a:lnSpc>
              <a:spcAft>
                <a:spcPts val="800"/>
              </a:spcAft>
            </a:pPr>
            <a:r>
              <a:rPr lang="en-GB" sz="1400" dirty="0" err="1">
                <a:latin typeface="Arial" panose="020B0604020202020204" pitchFamily="34" charset="0"/>
                <a:cs typeface="Arial" panose="020B0604020202020204" pitchFamily="34" charset="0"/>
              </a:rPr>
              <a:t>UKHospitality</a:t>
            </a:r>
            <a:r>
              <a:rPr lang="en-GB" sz="1400" dirty="0">
                <a:latin typeface="Arial" panose="020B0604020202020204" pitchFamily="34" charset="0"/>
                <a:cs typeface="Arial" panose="020B0604020202020204" pitchFamily="34" charset="0"/>
              </a:rPr>
              <a:t> (2024b) Net Zero - The Guide for the Brewing and Hospitality Sector [Online] Available at: https://app.sheepcrm.com/ukhospitality/digital-docs/net-Zero-the-guide-for-the-brewing-and-hospitality-sector/ (Accessed: 20 May 2025)</a:t>
            </a:r>
          </a:p>
          <a:p>
            <a:pPr algn="just">
              <a:lnSpc>
                <a:spcPct val="150000"/>
              </a:lnSpc>
              <a:spcAft>
                <a:spcPts val="800"/>
              </a:spcAft>
            </a:pPr>
            <a:r>
              <a:rPr lang="en-GB" sz="1400" dirty="0">
                <a:latin typeface="Arial" panose="020B0604020202020204" pitchFamily="34" charset="0"/>
                <a:cs typeface="Arial" panose="020B0604020202020204" pitchFamily="34" charset="0"/>
              </a:rPr>
              <a:t>Vincenzo Gabriele (20220). </a:t>
            </a:r>
            <a:r>
              <a:rPr lang="en-GB" sz="1400" i="1" dirty="0">
                <a:latin typeface="Arial" panose="020B0604020202020204" pitchFamily="34" charset="0"/>
                <a:cs typeface="Arial" panose="020B0604020202020204" pitchFamily="34" charset="0"/>
              </a:rPr>
              <a:t>7 Best Things To Do in Matera (Italy) - Travel Guide</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7"/>
              </a:rPr>
              <a:t>https://www.magnificentworld.com/things-to-do-in-matera-italy/</a:t>
            </a:r>
            <a:r>
              <a:rPr lang="en-GB" sz="1400" dirty="0">
                <a:latin typeface="Arial" panose="020B0604020202020204" pitchFamily="34" charset="0"/>
                <a:cs typeface="Arial" panose="020B0604020202020204" pitchFamily="34" charset="0"/>
              </a:rPr>
              <a:t>  (Accessed: 4 June 2025).</a:t>
            </a:r>
          </a:p>
          <a:p>
            <a:pPr algn="just">
              <a:lnSpc>
                <a:spcPct val="150000"/>
              </a:lnSpc>
              <a:spcAft>
                <a:spcPts val="800"/>
              </a:spcAft>
            </a:pPr>
            <a:r>
              <a:rPr lang="en-GB" sz="1400" dirty="0">
                <a:latin typeface="Arial" panose="020B0604020202020204" pitchFamily="34" charset="0"/>
                <a:cs typeface="Arial" panose="020B0604020202020204" pitchFamily="34" charset="0"/>
              </a:rPr>
              <a:t>Louree Maya(2017). </a:t>
            </a:r>
            <a:r>
              <a:rPr lang="en-GB" sz="1400" i="1" dirty="0">
                <a:latin typeface="Arial" panose="020B0604020202020204" pitchFamily="34" charset="0"/>
                <a:cs typeface="Arial" panose="020B0604020202020204" pitchFamily="34" charset="0"/>
              </a:rPr>
              <a:t>The Art of Slow Travel | Kynder Travel Blog</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8"/>
              </a:rPr>
              <a:t>https://www.kynder.net/blog/the-art-of-slow-travel</a:t>
            </a:r>
            <a:r>
              <a:rPr lang="en-GB" sz="1400" dirty="0">
                <a:latin typeface="Arial" panose="020B0604020202020204" pitchFamily="34" charset="0"/>
                <a:cs typeface="Arial" panose="020B0604020202020204" pitchFamily="34" charset="0"/>
              </a:rPr>
              <a:t>  (Accessed: 4 June 2025).</a:t>
            </a:r>
          </a:p>
          <a:p>
            <a:pPr algn="just">
              <a:lnSpc>
                <a:spcPct val="150000"/>
              </a:lnSpc>
              <a:spcAft>
                <a:spcPts val="800"/>
              </a:spcAft>
            </a:pPr>
            <a:r>
              <a:rPr lang="en-GB" sz="1400" dirty="0">
                <a:latin typeface="Arial" panose="020B0604020202020204" pitchFamily="34" charset="0"/>
                <a:cs typeface="Arial" panose="020B0604020202020204" pitchFamily="34" charset="0"/>
              </a:rPr>
              <a:t>Makos (2024) </a:t>
            </a:r>
            <a:r>
              <a:rPr lang="en-GB" sz="1400" i="1" dirty="0">
                <a:latin typeface="Arial" panose="020B0604020202020204" pitchFamily="34" charset="0"/>
                <a:cs typeface="Arial" panose="020B0604020202020204" pitchFamily="34" charset="0"/>
              </a:rPr>
              <a:t>PESTLE Analysis for Hotel Industry. </a:t>
            </a:r>
            <a:r>
              <a:rPr lang="en-GB" sz="1400" dirty="0">
                <a:latin typeface="Arial" panose="020B0604020202020204" pitchFamily="34" charset="0"/>
                <a:cs typeface="Arial" panose="020B0604020202020204" pitchFamily="34" charset="0"/>
              </a:rPr>
              <a:t>[Online] Available at: </a:t>
            </a:r>
            <a:r>
              <a:rPr lang="en-GB" sz="1400" u="sng" dirty="0">
                <a:latin typeface="Arial" panose="020B0604020202020204" pitchFamily="34" charset="0"/>
                <a:cs typeface="Arial" panose="020B0604020202020204" pitchFamily="34" charset="0"/>
                <a:hlinkClick r:id="rId9"/>
              </a:rPr>
              <a:t>https://pestleanalysis.com/pestle-analysis-for-hotel-industry/</a:t>
            </a:r>
            <a:r>
              <a:rPr lang="en-GB" sz="1400" dirty="0">
                <a:latin typeface="Arial" panose="020B0604020202020204" pitchFamily="34" charset="0"/>
                <a:cs typeface="Arial" panose="020B0604020202020204" pitchFamily="34" charset="0"/>
              </a:rPr>
              <a:t> (Accessed: 21 May 2025)</a:t>
            </a:r>
          </a:p>
          <a:p>
            <a:pPr algn="just">
              <a:lnSpc>
                <a:spcPct val="150000"/>
              </a:lnSpc>
              <a:spcAft>
                <a:spcPts val="800"/>
              </a:spcAft>
            </a:pPr>
            <a:r>
              <a:rPr lang="en-GB" sz="1400" dirty="0">
                <a:latin typeface="Arial" panose="020B0604020202020204" pitchFamily="34" charset="0"/>
                <a:cs typeface="Arial" panose="020B0604020202020204" pitchFamily="34" charset="0"/>
              </a:rPr>
              <a:t>MBA School Team (2023). </a:t>
            </a:r>
            <a:r>
              <a:rPr lang="en-GB" sz="1400" i="1" dirty="0">
                <a:latin typeface="Arial" panose="020B0604020202020204" pitchFamily="34" charset="0"/>
                <a:cs typeface="Arial" panose="020B0604020202020204" pitchFamily="34" charset="0"/>
              </a:rPr>
              <a:t>Hilton PESTLE Analysis. </a:t>
            </a:r>
            <a:r>
              <a:rPr lang="en-GB" sz="1400" dirty="0">
                <a:latin typeface="Arial" panose="020B0604020202020204" pitchFamily="34" charset="0"/>
                <a:cs typeface="Arial" panose="020B0604020202020204" pitchFamily="34" charset="0"/>
              </a:rPr>
              <a:t>[Online] Available at: </a:t>
            </a:r>
            <a:r>
              <a:rPr lang="en-GB" sz="1400" dirty="0">
                <a:latin typeface="Arial" panose="020B0604020202020204" pitchFamily="34" charset="0"/>
                <a:cs typeface="Arial" panose="020B0604020202020204" pitchFamily="34" charset="0"/>
                <a:hlinkClick r:id="rId10"/>
              </a:rPr>
              <a:t>https://www.mbaskool.com/pestle-analysis/companies/18162-hilton.html</a:t>
            </a:r>
            <a:r>
              <a:rPr lang="en-GB" sz="1400" dirty="0">
                <a:latin typeface="Arial" panose="020B0604020202020204" pitchFamily="34" charset="0"/>
                <a:cs typeface="Arial" panose="020B0604020202020204" pitchFamily="34" charset="0"/>
              </a:rPr>
              <a:t>  (Accessed: 4 June 2025).</a:t>
            </a:r>
          </a:p>
          <a:p>
            <a:pPr algn="just">
              <a:lnSpc>
                <a:spcPct val="150000"/>
              </a:lnSpc>
              <a:spcAft>
                <a:spcPts val="800"/>
              </a:spcAft>
            </a:pPr>
            <a:r>
              <a:rPr lang="en-GB" sz="1400" dirty="0">
                <a:latin typeface="Arial" panose="020B0604020202020204" pitchFamily="34" charset="0"/>
                <a:cs typeface="Arial" panose="020B0604020202020204" pitchFamily="34" charset="0"/>
              </a:rPr>
              <a:t>Canva(2025) </a:t>
            </a:r>
            <a:r>
              <a:rPr lang="en-GB" sz="1400" i="1" dirty="0">
                <a:latin typeface="Arial" panose="020B0604020202020204" pitchFamily="34" charset="0"/>
                <a:cs typeface="Arial" panose="020B0604020202020204" pitchFamily="34" charset="0"/>
              </a:rPr>
              <a:t>Operational Sustainability Challenges in F&amp;B &amp; Housekeeping </a:t>
            </a:r>
            <a:r>
              <a:rPr lang="en-GB" sz="1400" dirty="0">
                <a:latin typeface="Arial" panose="020B0604020202020204" pitchFamily="34" charset="0"/>
                <a:cs typeface="Arial" panose="020B0604020202020204" pitchFamily="34" charset="0"/>
              </a:rPr>
              <a:t>[Online] Available at: </a:t>
            </a:r>
            <a:r>
              <a:rPr lang="en-GB" sz="1400" dirty="0">
                <a:latin typeface="Arial" panose="020B0604020202020204" pitchFamily="34" charset="0"/>
                <a:cs typeface="Arial" panose="020B0604020202020204" pitchFamily="34" charset="0"/>
                <a:hlinkClick r:id="rId11"/>
              </a:rPr>
              <a:t>https://www.canva.com/design/DAGpgJUUD4M/j9dlofU_pJKDrB_ZDIY67A/edit?utm_content=DAGpgJUUD4M&amp;utm_campaign=designshare&amp;utm_medium=link2&amp;utm_source=sharebutton</a:t>
            </a:r>
            <a:r>
              <a:rPr lang="en-GB" sz="1400" dirty="0">
                <a:latin typeface="Arial" panose="020B0604020202020204" pitchFamily="34" charset="0"/>
                <a:cs typeface="Arial" panose="020B0604020202020204" pitchFamily="34" charset="0"/>
              </a:rPr>
              <a:t> (Accessed: 05.06.2025)</a:t>
            </a:r>
          </a:p>
          <a:p>
            <a:pPr algn="just">
              <a:lnSpc>
                <a:spcPct val="150000"/>
              </a:lnSpc>
              <a:spcAft>
                <a:spcPts val="800"/>
              </a:spcAft>
            </a:pPr>
            <a:r>
              <a:rPr lang="en-GB" sz="1400" dirty="0">
                <a:latin typeface="Arial" panose="020B0604020202020204" pitchFamily="34" charset="0"/>
                <a:cs typeface="Arial" panose="020B0604020202020204" pitchFamily="34" charset="0"/>
              </a:rPr>
              <a:t>V.	Hilton Garden Inn (2025) Hilton Garden Inn Doncaster Racecourse. [Online] Available at: </a:t>
            </a:r>
            <a:r>
              <a:rPr lang="en-GB" sz="1400" dirty="0">
                <a:latin typeface="Arial" panose="020B0604020202020204" pitchFamily="34" charset="0"/>
                <a:cs typeface="Arial" panose="020B0604020202020204" pitchFamily="34" charset="0"/>
                <a:hlinkClick r:id="rId12"/>
              </a:rPr>
              <a:t>https://www.hilton.com/en/hotels/dsadrgi-hilton-garden-inn-doncaster-racecourse/?SEO_id=GMB-EMEA-GI-DSADRGI</a:t>
            </a:r>
            <a:r>
              <a:rPr lang="en-GB" sz="1400" dirty="0">
                <a:latin typeface="Arial" panose="020B0604020202020204" pitchFamily="34" charset="0"/>
                <a:cs typeface="Arial" panose="020B0604020202020204" pitchFamily="34" charset="0"/>
              </a:rPr>
              <a:t> (Accessed: 6 March 2025).</a:t>
            </a:r>
          </a:p>
          <a:p>
            <a:pPr algn="just">
              <a:lnSpc>
                <a:spcPct val="150000"/>
              </a:lnSpc>
              <a:spcAft>
                <a:spcPts val="800"/>
              </a:spcAft>
            </a:pPr>
            <a:r>
              <a:rPr lang="en-GB" sz="1400" dirty="0">
                <a:latin typeface="Arial" panose="020B0604020202020204" pitchFamily="34" charset="0"/>
                <a:cs typeface="Arial" panose="020B0604020202020204" pitchFamily="34" charset="0"/>
              </a:rPr>
              <a:t>Veslemoy (p. 1-p- 1160, 2023)</a:t>
            </a:r>
            <a:r>
              <a:rPr lang="en-GB" sz="1400" i="1" dirty="0">
                <a:latin typeface="Arial" panose="020B0604020202020204" pitchFamily="34" charset="0"/>
                <a:cs typeface="Arial" panose="020B0604020202020204" pitchFamily="34" charset="0"/>
              </a:rPr>
              <a:t> Food Safety Management: A Practical Guide for the Food Industry. </a:t>
            </a:r>
            <a:r>
              <a:rPr lang="en-GB" sz="1400" dirty="0">
                <a:latin typeface="Arial" panose="020B0604020202020204" pitchFamily="34" charset="0"/>
                <a:cs typeface="Arial" panose="020B0604020202020204" pitchFamily="34" charset="0"/>
              </a:rPr>
              <a:t>[Online] Available at: </a:t>
            </a:r>
            <a:r>
              <a:rPr lang="en-GB" sz="1400" u="sng" dirty="0">
                <a:latin typeface="Arial" panose="020B0604020202020204" pitchFamily="34" charset="0"/>
                <a:cs typeface="Arial" panose="020B0604020202020204" pitchFamily="34" charset="0"/>
                <a:hlinkClick r:id="rId13"/>
              </a:rPr>
              <a:t>https://www-vlebooks-com.ezproxy.uwtsd.ac.uk/Product/Index/3113628?page=0&amp;startBookmarkId=-1</a:t>
            </a:r>
            <a:r>
              <a:rPr lang="en-GB" sz="1400" dirty="0">
                <a:latin typeface="Arial" panose="020B0604020202020204" pitchFamily="34" charset="0"/>
                <a:cs typeface="Arial" panose="020B0604020202020204" pitchFamily="34" charset="0"/>
              </a:rPr>
              <a:t> (Accessed: 20 May 2025).</a:t>
            </a:r>
          </a:p>
          <a:p>
            <a:pPr algn="just">
              <a:lnSpc>
                <a:spcPct val="150000"/>
              </a:lnSpc>
              <a:spcAft>
                <a:spcPts val="800"/>
              </a:spcAft>
            </a:pPr>
            <a:r>
              <a:rPr lang="en-GB" sz="1400" dirty="0">
                <a:latin typeface="Arial" panose="020B0604020202020204" pitchFamily="34" charset="0"/>
                <a:cs typeface="Arial" panose="020B0604020202020204" pitchFamily="34" charset="0"/>
              </a:rPr>
              <a:t>Hasek (2023). </a:t>
            </a:r>
            <a:r>
              <a:rPr lang="en-GB" sz="1400" i="1" dirty="0">
                <a:latin typeface="Arial" panose="020B0604020202020204" pitchFamily="34" charset="0"/>
                <a:cs typeface="Arial" panose="020B0604020202020204" pitchFamily="34" charset="0"/>
              </a:rPr>
              <a:t>Hilton to Step Up Frequency of Linen, Towel Cleaning in Some Brands This Fall. </a:t>
            </a:r>
            <a:r>
              <a:rPr lang="en-GB" sz="1400" dirty="0">
                <a:latin typeface="Arial" panose="020B0604020202020204" pitchFamily="34" charset="0"/>
                <a:cs typeface="Arial" panose="020B0604020202020204" pitchFamily="34" charset="0"/>
              </a:rPr>
              <a:t>[ Online] Available at: </a:t>
            </a:r>
            <a:r>
              <a:rPr lang="en-GB" sz="1400" u="sng" dirty="0">
                <a:latin typeface="Arial" panose="020B0604020202020204" pitchFamily="34" charset="0"/>
                <a:cs typeface="Arial" panose="020B0604020202020204" pitchFamily="34" charset="0"/>
                <a:hlinkClick r:id="rId14"/>
              </a:rPr>
              <a:t>https://www.greenlodgingnews.com/hilton-to-step-up-frequency-of-linen-towel-cleaning-in-some-brands-this-fall/</a:t>
            </a:r>
            <a:r>
              <a:rPr lang="en-GB" sz="1400" dirty="0">
                <a:latin typeface="Arial" panose="020B0604020202020204" pitchFamily="34" charset="0"/>
                <a:cs typeface="Arial" panose="020B0604020202020204" pitchFamily="34" charset="0"/>
              </a:rPr>
              <a:t> ( Accessed: 22 May 2025)</a:t>
            </a:r>
          </a:p>
          <a:p>
            <a:pPr algn="just">
              <a:lnSpc>
                <a:spcPct val="150000"/>
              </a:lnSpc>
              <a:spcAft>
                <a:spcPts val="800"/>
              </a:spcAft>
            </a:pPr>
            <a:r>
              <a:rPr lang="en-GB" sz="1400" dirty="0">
                <a:latin typeface="Arial" panose="020B0604020202020204" pitchFamily="34" charset="0"/>
                <a:cs typeface="Arial" panose="020B0604020202020204" pitchFamily="34" charset="0"/>
              </a:rPr>
              <a:t>(bvbflo1, 2025) Hands holding globe on green nature forest background/ Adobe Stock -Generated with AI. [Online] Available at: </a:t>
            </a:r>
            <a:r>
              <a:rPr lang="en-GB" sz="1400" dirty="0">
                <a:latin typeface="Arial" panose="020B0604020202020204" pitchFamily="34" charset="0"/>
                <a:cs typeface="Arial" panose="020B0604020202020204" pitchFamily="34" charset="0"/>
                <a:hlinkClick r:id="rId15"/>
              </a:rPr>
              <a:t>https://stock.adobe.com/uk/images/hands-holding-globe-on-green-nature-forest-background/1213157365</a:t>
            </a:r>
            <a:r>
              <a:rPr lang="en-GB" sz="1400" dirty="0">
                <a:latin typeface="Arial" panose="020B0604020202020204" pitchFamily="34" charset="0"/>
                <a:cs typeface="Arial" panose="020B0604020202020204" pitchFamily="34" charset="0"/>
              </a:rPr>
              <a:t> (Accessed: 05.06.2025)</a:t>
            </a:r>
          </a:p>
          <a:p>
            <a:pPr marL="514350" indent="-514350">
              <a:lnSpc>
                <a:spcPct val="150000"/>
              </a:lnSpc>
              <a:spcAft>
                <a:spcPts val="800"/>
              </a:spcAft>
              <a:buFont typeface="+mj-lt"/>
              <a:buAutoNum type="arabicPeriod"/>
            </a:pPr>
            <a:endParaRPr lang="en-GB" dirty="0"/>
          </a:p>
          <a:p>
            <a:pPr marL="514350" indent="-514350">
              <a:lnSpc>
                <a:spcPct val="150000"/>
              </a:lnSpc>
              <a:spcAft>
                <a:spcPts val="800"/>
              </a:spcAft>
              <a:buFont typeface="+mj-lt"/>
              <a:buAutoNum type="arabicPeriod"/>
            </a:pPr>
            <a:endParaRPr lang="en-GB" sz="1400" dirty="0"/>
          </a:p>
          <a:p>
            <a:pPr marL="514350" indent="-514350">
              <a:lnSpc>
                <a:spcPct val="150000"/>
              </a:lnSpc>
              <a:spcAft>
                <a:spcPts val="800"/>
              </a:spcAft>
              <a:buFont typeface="+mj-lt"/>
              <a:buAutoNum type="arabicPeriod"/>
            </a:pPr>
            <a:endParaRPr lang="en-GB" dirty="0"/>
          </a:p>
          <a:p>
            <a:pPr marL="514350" indent="-514350">
              <a:lnSpc>
                <a:spcPct val="150000"/>
              </a:lnSpc>
              <a:spcAft>
                <a:spcPts val="800"/>
              </a:spcAft>
              <a:buFont typeface="+mj-lt"/>
              <a:buAutoNum type="arabicPeriod"/>
            </a:pPr>
            <a:endParaRPr lang="en-GB" dirty="0"/>
          </a:p>
          <a:p>
            <a:pPr marL="514350" indent="-514350">
              <a:lnSpc>
                <a:spcPct val="150000"/>
              </a:lnSpc>
              <a:spcAft>
                <a:spcPts val="800"/>
              </a:spcAft>
              <a:buFont typeface="+mj-lt"/>
              <a:buAutoNum type="arabicPeriod"/>
            </a:pPr>
            <a:endParaRPr lang="en-GB" dirty="0"/>
          </a:p>
          <a:p>
            <a:pPr marL="514350" indent="-514350" algn="just">
              <a:lnSpc>
                <a:spcPct val="150000"/>
              </a:lnSpc>
              <a:spcAft>
                <a:spcPts val="800"/>
              </a:spcAft>
              <a:buFont typeface="+mj-lt"/>
              <a:buAutoNum type="arabicPeriod"/>
            </a:pPr>
            <a:endParaRPr lang="en-GB" dirty="0"/>
          </a:p>
          <a:p>
            <a:pPr marL="514350" indent="-514350" algn="just">
              <a:lnSpc>
                <a:spcPct val="150000"/>
              </a:lnSpc>
              <a:spcAft>
                <a:spcPts val="800"/>
              </a:spcAft>
              <a:buFont typeface="+mj-lt"/>
              <a:buAutoNum type="arabicPeriod"/>
            </a:pPr>
            <a:endParaRPr lang="en-GB" dirty="0">
              <a:latin typeface="Times New Roman" panose="02020603050405020304" pitchFamily="18" charset="0"/>
              <a:cs typeface="Times New Roman" panose="02020603050405020304" pitchFamily="18" charset="0"/>
            </a:endParaRPr>
          </a:p>
          <a:p>
            <a:pPr marL="514350" indent="-514350" algn="just">
              <a:lnSpc>
                <a:spcPct val="150000"/>
              </a:lnSpc>
              <a:spcAft>
                <a:spcPts val="800"/>
              </a:spcAft>
              <a:buFont typeface="+mj-lt"/>
              <a:buAutoNum type="arabicPeriod"/>
            </a:pPr>
            <a:endParaRPr lang="en-GB" dirty="0"/>
          </a:p>
          <a:p>
            <a:pPr lvl="0" algn="just">
              <a:lnSpc>
                <a:spcPct val="150000"/>
              </a:lnSpc>
              <a:spcAft>
                <a:spcPts val="800"/>
              </a:spcAft>
            </a:pPr>
            <a:endParaRPr lang="en-GB"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326395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787</TotalTime>
  <Words>2820</Words>
  <Application>Microsoft Office PowerPoint</Application>
  <PresentationFormat>Custom</PresentationFormat>
  <Paragraphs>198</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Yeseva One</vt:lpstr>
      <vt:lpstr>Garet Bold</vt:lpstr>
      <vt:lpstr>Arial</vt:lpstr>
      <vt:lpstr>Times New Roman</vt:lpstr>
      <vt:lpstr>Calibri</vt:lpstr>
      <vt:lpstr>Garet</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Anat Dranciuc-Georgescu</cp:lastModifiedBy>
  <cp:revision>1</cp:revision>
  <dcterms:created xsi:type="dcterms:W3CDTF">2006-08-16T00:00:00Z</dcterms:created>
  <dcterms:modified xsi:type="dcterms:W3CDTF">2025-06-09T13:27:13Z</dcterms:modified>
  <dc:identifier>DAGpUeZe0D0</dc:identifier>
</cp:coreProperties>
</file>