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394798-7008-46E5-8E1F-DFDDBD8698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FD6CC89-0862-4146-8F27-4C9AE90E4E02}">
      <dgm:prSet/>
      <dgm:spPr/>
      <dgm:t>
        <a:bodyPr/>
        <a:lstStyle/>
        <a:p>
          <a:r>
            <a:rPr lang="en-US" baseline="0" dirty="0">
              <a:latin typeface="Arial" panose="020B0604020202020204" pitchFamily="34" charset="0"/>
              <a:cs typeface="Arial" panose="020B0604020202020204" pitchFamily="34" charset="0"/>
            </a:rPr>
            <a:t>Our vision is to revolutionize the energy landscape by replacing fossil fuels with clean, sustainable power that benefits communities.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E593F3-FC0C-41D5-9B59-90207D65124D}" type="parTrans" cxnId="{981C0218-E2CB-425D-914E-800A8E933F36}">
      <dgm:prSet/>
      <dgm:spPr/>
      <dgm:t>
        <a:bodyPr/>
        <a:lstStyle/>
        <a:p>
          <a:endParaRPr lang="en-GB"/>
        </a:p>
      </dgm:t>
    </dgm:pt>
    <dgm:pt modelId="{E2D01529-499A-4099-B88E-36C90001F07D}" type="sibTrans" cxnId="{981C0218-E2CB-425D-914E-800A8E933F36}">
      <dgm:prSet/>
      <dgm:spPr/>
      <dgm:t>
        <a:bodyPr/>
        <a:lstStyle/>
        <a:p>
          <a:endParaRPr lang="en-GB"/>
        </a:p>
      </dgm:t>
    </dgm:pt>
    <dgm:pt modelId="{9010724F-22AC-45DC-AC1E-02B0BC922019}">
      <dgm:prSet/>
      <dgm:spPr/>
      <dgm:t>
        <a:bodyPr/>
        <a:lstStyle/>
        <a:p>
          <a:r>
            <a:rPr lang="en-US" baseline="0" dirty="0">
              <a:latin typeface="Arial" panose="020B0604020202020204" pitchFamily="34" charset="0"/>
              <a:cs typeface="Arial" panose="020B0604020202020204" pitchFamily="34" charset="0"/>
            </a:rPr>
            <a:t>We are committed to delivering customer-centric, scalable energy solutions for commercial, municipal, and community applications.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F5CCDD-981D-447B-BC10-2F5E64E46896}" type="parTrans" cxnId="{D378FD08-0E61-4075-9DA4-736A570C16DD}">
      <dgm:prSet/>
      <dgm:spPr/>
      <dgm:t>
        <a:bodyPr/>
        <a:lstStyle/>
        <a:p>
          <a:endParaRPr lang="en-GB"/>
        </a:p>
      </dgm:t>
    </dgm:pt>
    <dgm:pt modelId="{39972989-C549-436C-93A8-D999A65758EB}" type="sibTrans" cxnId="{D378FD08-0E61-4075-9DA4-736A570C16DD}">
      <dgm:prSet/>
      <dgm:spPr/>
      <dgm:t>
        <a:bodyPr/>
        <a:lstStyle/>
        <a:p>
          <a:endParaRPr lang="en-GB"/>
        </a:p>
      </dgm:t>
    </dgm:pt>
    <dgm:pt modelId="{AEE35596-1753-4EF3-8136-E21A4493CDF4}">
      <dgm:prSet/>
      <dgm:spPr/>
      <dgm:t>
        <a:bodyPr/>
        <a:lstStyle/>
        <a:p>
          <a:r>
            <a:rPr lang="en-US" baseline="0" dirty="0">
              <a:latin typeface="Arial" panose="020B0604020202020204" pitchFamily="34" charset="0"/>
              <a:cs typeface="Arial" panose="020B0604020202020204" pitchFamily="34" charset="0"/>
            </a:rPr>
            <a:t>Our market position is built on tapping into the rapid global shift toward renewable energy, supported by strong government policies.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7F19E0-02C6-4350-A3B8-E3AA7BA9204C}" type="parTrans" cxnId="{792CE8AF-5B36-4137-A4AB-AFE16FEA4A86}">
      <dgm:prSet/>
      <dgm:spPr/>
      <dgm:t>
        <a:bodyPr/>
        <a:lstStyle/>
        <a:p>
          <a:endParaRPr lang="en-GB"/>
        </a:p>
      </dgm:t>
    </dgm:pt>
    <dgm:pt modelId="{8F3673D6-7FB2-470B-8EE7-395588616F0F}" type="sibTrans" cxnId="{792CE8AF-5B36-4137-A4AB-AFE16FEA4A86}">
      <dgm:prSet/>
      <dgm:spPr/>
      <dgm:t>
        <a:bodyPr/>
        <a:lstStyle/>
        <a:p>
          <a:endParaRPr lang="en-GB"/>
        </a:p>
      </dgm:t>
    </dgm:pt>
    <dgm:pt modelId="{C78DF250-2B13-4BC1-8EF9-2D601148B8B6}">
      <dgm:prSet/>
      <dgm:spPr/>
      <dgm:t>
        <a:bodyPr/>
        <a:lstStyle/>
        <a:p>
          <a:r>
            <a:rPr lang="en-US" baseline="0" dirty="0">
              <a:latin typeface="Arial" panose="020B0604020202020204" pitchFamily="34" charset="0"/>
              <a:cs typeface="Arial" panose="020B0604020202020204" pitchFamily="34" charset="0"/>
            </a:rPr>
            <a:t>We are focused on a future of continuous growth and adaptability, ensuring leadership in emerging green markets.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2462E1-021E-4338-8A78-8D68170098E8}" type="parTrans" cxnId="{644248F5-6629-48BA-8523-A940E4368CBF}">
      <dgm:prSet/>
      <dgm:spPr/>
      <dgm:t>
        <a:bodyPr/>
        <a:lstStyle/>
        <a:p>
          <a:endParaRPr lang="en-GB"/>
        </a:p>
      </dgm:t>
    </dgm:pt>
    <dgm:pt modelId="{BF089E4E-D28A-4FC8-A6D3-E193D55E8637}" type="sibTrans" cxnId="{644248F5-6629-48BA-8523-A940E4368CBF}">
      <dgm:prSet/>
      <dgm:spPr/>
      <dgm:t>
        <a:bodyPr/>
        <a:lstStyle/>
        <a:p>
          <a:endParaRPr lang="en-GB"/>
        </a:p>
      </dgm:t>
    </dgm:pt>
    <dgm:pt modelId="{CD75340A-7223-4692-A0F3-DB549E24AC95}" type="pres">
      <dgm:prSet presAssocID="{4B394798-7008-46E5-8E1F-DFDDBD8698B6}" presName="linear" presStyleCnt="0">
        <dgm:presLayoutVars>
          <dgm:animLvl val="lvl"/>
          <dgm:resizeHandles val="exact"/>
        </dgm:presLayoutVars>
      </dgm:prSet>
      <dgm:spPr/>
    </dgm:pt>
    <dgm:pt modelId="{73BD0DD9-F9BE-47A7-9A62-06DE079E9F1F}" type="pres">
      <dgm:prSet presAssocID="{8FD6CC89-0862-4146-8F27-4C9AE90E4E0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9E565D8-88DB-4069-A147-53BFEA2A0E75}" type="pres">
      <dgm:prSet presAssocID="{E2D01529-499A-4099-B88E-36C90001F07D}" presName="spacer" presStyleCnt="0"/>
      <dgm:spPr/>
    </dgm:pt>
    <dgm:pt modelId="{20836327-A355-4C05-9BF1-488244FAC153}" type="pres">
      <dgm:prSet presAssocID="{9010724F-22AC-45DC-AC1E-02B0BC92201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0F21420-CE77-4990-843A-F747204D2735}" type="pres">
      <dgm:prSet presAssocID="{39972989-C549-436C-93A8-D999A65758EB}" presName="spacer" presStyleCnt="0"/>
      <dgm:spPr/>
    </dgm:pt>
    <dgm:pt modelId="{7CECB347-04C3-465E-AA4A-1BCFB5BE9A64}" type="pres">
      <dgm:prSet presAssocID="{AEE35596-1753-4EF3-8136-E21A4493CDF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1D8E0E9-2520-4739-8C52-00BF7A9BC9C9}" type="pres">
      <dgm:prSet presAssocID="{8F3673D6-7FB2-470B-8EE7-395588616F0F}" presName="spacer" presStyleCnt="0"/>
      <dgm:spPr/>
    </dgm:pt>
    <dgm:pt modelId="{B5D910D1-14B2-4BE6-BAEE-C6E3D5555EDE}" type="pres">
      <dgm:prSet presAssocID="{C78DF250-2B13-4BC1-8EF9-2D601148B8B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378FD08-0E61-4075-9DA4-736A570C16DD}" srcId="{4B394798-7008-46E5-8E1F-DFDDBD8698B6}" destId="{9010724F-22AC-45DC-AC1E-02B0BC922019}" srcOrd="1" destOrd="0" parTransId="{B5F5CCDD-981D-447B-BC10-2F5E64E46896}" sibTransId="{39972989-C549-436C-93A8-D999A65758EB}"/>
    <dgm:cxn modelId="{4B431C10-19FF-44E4-B92D-974194D35B62}" type="presOf" srcId="{C78DF250-2B13-4BC1-8EF9-2D601148B8B6}" destId="{B5D910D1-14B2-4BE6-BAEE-C6E3D5555EDE}" srcOrd="0" destOrd="0" presId="urn:microsoft.com/office/officeart/2005/8/layout/vList2"/>
    <dgm:cxn modelId="{981C0218-E2CB-425D-914E-800A8E933F36}" srcId="{4B394798-7008-46E5-8E1F-DFDDBD8698B6}" destId="{8FD6CC89-0862-4146-8F27-4C9AE90E4E02}" srcOrd="0" destOrd="0" parTransId="{74E593F3-FC0C-41D5-9B59-90207D65124D}" sibTransId="{E2D01529-499A-4099-B88E-36C90001F07D}"/>
    <dgm:cxn modelId="{010FD528-0BB1-4BFD-88E3-809980CE7E8B}" type="presOf" srcId="{8FD6CC89-0862-4146-8F27-4C9AE90E4E02}" destId="{73BD0DD9-F9BE-47A7-9A62-06DE079E9F1F}" srcOrd="0" destOrd="0" presId="urn:microsoft.com/office/officeart/2005/8/layout/vList2"/>
    <dgm:cxn modelId="{792CE8AF-5B36-4137-A4AB-AFE16FEA4A86}" srcId="{4B394798-7008-46E5-8E1F-DFDDBD8698B6}" destId="{AEE35596-1753-4EF3-8136-E21A4493CDF4}" srcOrd="2" destOrd="0" parTransId="{547F19E0-02C6-4350-A3B8-E3AA7BA9204C}" sibTransId="{8F3673D6-7FB2-470B-8EE7-395588616F0F}"/>
    <dgm:cxn modelId="{A0537CE1-7EBB-4DC4-B29F-B8624CB52E40}" type="presOf" srcId="{4B394798-7008-46E5-8E1F-DFDDBD8698B6}" destId="{CD75340A-7223-4692-A0F3-DB549E24AC95}" srcOrd="0" destOrd="0" presId="urn:microsoft.com/office/officeart/2005/8/layout/vList2"/>
    <dgm:cxn modelId="{5530DDE4-8A11-48F2-B5F4-A08982CCB817}" type="presOf" srcId="{9010724F-22AC-45DC-AC1E-02B0BC922019}" destId="{20836327-A355-4C05-9BF1-488244FAC153}" srcOrd="0" destOrd="0" presId="urn:microsoft.com/office/officeart/2005/8/layout/vList2"/>
    <dgm:cxn modelId="{5A4F9EEC-4BB1-4EF9-8BBE-6475D12B0A94}" type="presOf" srcId="{AEE35596-1753-4EF3-8136-E21A4493CDF4}" destId="{7CECB347-04C3-465E-AA4A-1BCFB5BE9A64}" srcOrd="0" destOrd="0" presId="urn:microsoft.com/office/officeart/2005/8/layout/vList2"/>
    <dgm:cxn modelId="{644248F5-6629-48BA-8523-A940E4368CBF}" srcId="{4B394798-7008-46E5-8E1F-DFDDBD8698B6}" destId="{C78DF250-2B13-4BC1-8EF9-2D601148B8B6}" srcOrd="3" destOrd="0" parTransId="{CB2462E1-021E-4338-8A78-8D68170098E8}" sibTransId="{BF089E4E-D28A-4FC8-A6D3-E193D55E8637}"/>
    <dgm:cxn modelId="{1C645150-4012-49FB-8DE3-2D2848DDFB10}" type="presParOf" srcId="{CD75340A-7223-4692-A0F3-DB549E24AC95}" destId="{73BD0DD9-F9BE-47A7-9A62-06DE079E9F1F}" srcOrd="0" destOrd="0" presId="urn:microsoft.com/office/officeart/2005/8/layout/vList2"/>
    <dgm:cxn modelId="{C0881E32-79FD-4733-9A87-14B844328878}" type="presParOf" srcId="{CD75340A-7223-4692-A0F3-DB549E24AC95}" destId="{F9E565D8-88DB-4069-A147-53BFEA2A0E75}" srcOrd="1" destOrd="0" presId="urn:microsoft.com/office/officeart/2005/8/layout/vList2"/>
    <dgm:cxn modelId="{D83ACF4D-B76C-48D6-ADAA-96C2F13F8496}" type="presParOf" srcId="{CD75340A-7223-4692-A0F3-DB549E24AC95}" destId="{20836327-A355-4C05-9BF1-488244FAC153}" srcOrd="2" destOrd="0" presId="urn:microsoft.com/office/officeart/2005/8/layout/vList2"/>
    <dgm:cxn modelId="{5677F0F3-988D-44DC-85B8-C1D2879419B2}" type="presParOf" srcId="{CD75340A-7223-4692-A0F3-DB549E24AC95}" destId="{A0F21420-CE77-4990-843A-F747204D2735}" srcOrd="3" destOrd="0" presId="urn:microsoft.com/office/officeart/2005/8/layout/vList2"/>
    <dgm:cxn modelId="{C03675AB-FA32-4E0F-9032-727BC57A66F7}" type="presParOf" srcId="{CD75340A-7223-4692-A0F3-DB549E24AC95}" destId="{7CECB347-04C3-465E-AA4A-1BCFB5BE9A64}" srcOrd="4" destOrd="0" presId="urn:microsoft.com/office/officeart/2005/8/layout/vList2"/>
    <dgm:cxn modelId="{63888BFE-FC68-40E7-B1E5-D88378EBCCCA}" type="presParOf" srcId="{CD75340A-7223-4692-A0F3-DB549E24AC95}" destId="{F1D8E0E9-2520-4739-8C52-00BF7A9BC9C9}" srcOrd="5" destOrd="0" presId="urn:microsoft.com/office/officeart/2005/8/layout/vList2"/>
    <dgm:cxn modelId="{998EE1A3-B47A-4E53-B8D3-E45471460358}" type="presParOf" srcId="{CD75340A-7223-4692-A0F3-DB549E24AC95}" destId="{B5D910D1-14B2-4BE6-BAEE-C6E3D5555ED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D0CAFE-578B-4458-A48E-67DEF1A032A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56FB1BE-BDFE-4C84-B4E9-2252AFC5B788}">
      <dgm:prSet/>
      <dgm:spPr/>
      <dgm:t>
        <a:bodyPr/>
        <a:lstStyle/>
        <a:p>
          <a:r>
            <a:rPr lang="en-US" baseline="0" dirty="0">
              <a:latin typeface="Arial" panose="020B0604020202020204" pitchFamily="34" charset="0"/>
              <a:cs typeface="Arial" panose="020B0604020202020204" pitchFamily="34" charset="0"/>
            </a:rPr>
            <a:t>We deploy cutting-edge solar photovoltaic systems paired with advanced battery storage to ensure uninterrupted, efficient energy supply.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DEC836D-677F-4CAE-902B-D4A939C7D3EA}" type="parTrans" cxnId="{5847960C-F645-428E-8999-A783CE339A9C}">
      <dgm:prSet/>
      <dgm:spPr/>
      <dgm:t>
        <a:bodyPr/>
        <a:lstStyle/>
        <a:p>
          <a:endParaRPr lang="en-GB"/>
        </a:p>
      </dgm:t>
    </dgm:pt>
    <dgm:pt modelId="{1F0DA2AC-750D-4572-8E87-B764195672B6}" type="sibTrans" cxnId="{5847960C-F645-428E-8999-A783CE339A9C}">
      <dgm:prSet/>
      <dgm:spPr/>
      <dgm:t>
        <a:bodyPr/>
        <a:lstStyle/>
        <a:p>
          <a:endParaRPr lang="en-GB"/>
        </a:p>
      </dgm:t>
    </dgm:pt>
    <dgm:pt modelId="{CAE32052-659C-4833-B36B-96E856D72C1B}">
      <dgm:prSet custT="1"/>
      <dgm:spPr/>
      <dgm:t>
        <a:bodyPr/>
        <a:lstStyle/>
        <a:p>
          <a:r>
            <a:rPr lang="en-US" sz="1600" baseline="0" dirty="0">
              <a:latin typeface="Arial" panose="020B0604020202020204" pitchFamily="34" charset="0"/>
              <a:cs typeface="Arial" panose="020B0604020202020204" pitchFamily="34" charset="0"/>
            </a:rPr>
            <a:t>Our innovative approach integrates design, installation, and maintenance for a seamless, end-to-end renewable energy solution.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060800-66AE-4E38-896E-3A9A058BA592}" type="parTrans" cxnId="{D022E0B6-8DCF-4605-89C2-FFFA35D132BA}">
      <dgm:prSet/>
      <dgm:spPr/>
      <dgm:t>
        <a:bodyPr/>
        <a:lstStyle/>
        <a:p>
          <a:endParaRPr lang="en-GB"/>
        </a:p>
      </dgm:t>
    </dgm:pt>
    <dgm:pt modelId="{20106DCA-B517-41C0-B3FE-3796994F6346}" type="sibTrans" cxnId="{D022E0B6-8DCF-4605-89C2-FFFA35D132BA}">
      <dgm:prSet/>
      <dgm:spPr/>
      <dgm:t>
        <a:bodyPr/>
        <a:lstStyle/>
        <a:p>
          <a:endParaRPr lang="en-GB"/>
        </a:p>
      </dgm:t>
    </dgm:pt>
    <dgm:pt modelId="{BE3C2364-94A4-4201-83B2-200B801A3422}">
      <dgm:prSet custT="1"/>
      <dgm:spPr/>
      <dgm:t>
        <a:bodyPr/>
        <a:lstStyle/>
        <a:p>
          <a:r>
            <a:rPr lang="en-US" sz="1600" baseline="0" dirty="0">
              <a:latin typeface="Arial" panose="020B0604020202020204" pitchFamily="34" charset="0"/>
              <a:cs typeface="Arial" panose="020B0604020202020204" pitchFamily="34" charset="0"/>
            </a:rPr>
            <a:t>Sustainability is embedded in every aspect of our operations, from eco-friendly procurement to responsible recycling practices.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13803A-6B04-4565-87AC-D652FFAD7FA2}" type="parTrans" cxnId="{22EC0A7D-A03E-41FE-B4AC-60F249056FD5}">
      <dgm:prSet/>
      <dgm:spPr/>
      <dgm:t>
        <a:bodyPr/>
        <a:lstStyle/>
        <a:p>
          <a:endParaRPr lang="en-GB"/>
        </a:p>
      </dgm:t>
    </dgm:pt>
    <dgm:pt modelId="{E5A6F20E-49E3-4989-9BD5-9F56662021EA}" type="sibTrans" cxnId="{22EC0A7D-A03E-41FE-B4AC-60F249056FD5}">
      <dgm:prSet/>
      <dgm:spPr/>
      <dgm:t>
        <a:bodyPr/>
        <a:lstStyle/>
        <a:p>
          <a:endParaRPr lang="en-GB"/>
        </a:p>
      </dgm:t>
    </dgm:pt>
    <dgm:pt modelId="{A0FBA860-19E2-4C1B-8CFF-84F2FBBCDC6B}">
      <dgm:prSet custT="1"/>
      <dgm:spPr/>
      <dgm:t>
        <a:bodyPr/>
        <a:lstStyle/>
        <a:p>
          <a:r>
            <a:rPr lang="en-US" sz="1600" baseline="0" dirty="0">
              <a:latin typeface="Arial" panose="020B0604020202020204" pitchFamily="34" charset="0"/>
              <a:cs typeface="Arial" panose="020B0604020202020204" pitchFamily="34" charset="0"/>
            </a:rPr>
            <a:t>Real-time data analytics powered by IoT and AI technologies allow us to optimize system performance and drive operational excellence.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5626DF-CE31-49BA-9B15-229EB78F57A7}" type="parTrans" cxnId="{46092506-CA77-4BE1-8339-39FC90F3340D}">
      <dgm:prSet/>
      <dgm:spPr/>
      <dgm:t>
        <a:bodyPr/>
        <a:lstStyle/>
        <a:p>
          <a:endParaRPr lang="en-GB"/>
        </a:p>
      </dgm:t>
    </dgm:pt>
    <dgm:pt modelId="{18C738F0-FE99-4FCB-8041-931E4A094164}" type="sibTrans" cxnId="{46092506-CA77-4BE1-8339-39FC90F3340D}">
      <dgm:prSet/>
      <dgm:spPr/>
      <dgm:t>
        <a:bodyPr/>
        <a:lstStyle/>
        <a:p>
          <a:endParaRPr lang="en-GB"/>
        </a:p>
      </dgm:t>
    </dgm:pt>
    <dgm:pt modelId="{5B958A48-1D3B-4BC3-9236-601369C396A0}" type="pres">
      <dgm:prSet presAssocID="{70D0CAFE-578B-4458-A48E-67DEF1A032AE}" presName="linear" presStyleCnt="0">
        <dgm:presLayoutVars>
          <dgm:animLvl val="lvl"/>
          <dgm:resizeHandles val="exact"/>
        </dgm:presLayoutVars>
      </dgm:prSet>
      <dgm:spPr/>
    </dgm:pt>
    <dgm:pt modelId="{B222B38A-7568-4201-98C6-8C4B0C5F6FAB}" type="pres">
      <dgm:prSet presAssocID="{E56FB1BE-BDFE-4C84-B4E9-2252AFC5B78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7482F06-026E-45F0-8231-3833D5978A14}" type="pres">
      <dgm:prSet presAssocID="{1F0DA2AC-750D-4572-8E87-B764195672B6}" presName="spacer" presStyleCnt="0"/>
      <dgm:spPr/>
    </dgm:pt>
    <dgm:pt modelId="{6CF17924-8DEA-4D51-9307-0F14AE1B9C4D}" type="pres">
      <dgm:prSet presAssocID="{CAE32052-659C-4833-B36B-96E856D72C1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E4578D6-0FA8-443B-BFD8-64FC268142D5}" type="pres">
      <dgm:prSet presAssocID="{20106DCA-B517-41C0-B3FE-3796994F6346}" presName="spacer" presStyleCnt="0"/>
      <dgm:spPr/>
    </dgm:pt>
    <dgm:pt modelId="{F5BB6EA3-7E15-453D-B894-6E46D4B5A90F}" type="pres">
      <dgm:prSet presAssocID="{BE3C2364-94A4-4201-83B2-200B801A342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D35C698-2D31-4291-B7E5-C7A8737EDD17}" type="pres">
      <dgm:prSet presAssocID="{E5A6F20E-49E3-4989-9BD5-9F56662021EA}" presName="spacer" presStyleCnt="0"/>
      <dgm:spPr/>
    </dgm:pt>
    <dgm:pt modelId="{BF4D5985-A5AD-44F1-B505-319FA57FF2B4}" type="pres">
      <dgm:prSet presAssocID="{A0FBA860-19E2-4C1B-8CFF-84F2FBBCDC6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6092506-CA77-4BE1-8339-39FC90F3340D}" srcId="{70D0CAFE-578B-4458-A48E-67DEF1A032AE}" destId="{A0FBA860-19E2-4C1B-8CFF-84F2FBBCDC6B}" srcOrd="3" destOrd="0" parTransId="{A95626DF-CE31-49BA-9B15-229EB78F57A7}" sibTransId="{18C738F0-FE99-4FCB-8041-931E4A094164}"/>
    <dgm:cxn modelId="{5847960C-F645-428E-8999-A783CE339A9C}" srcId="{70D0CAFE-578B-4458-A48E-67DEF1A032AE}" destId="{E56FB1BE-BDFE-4C84-B4E9-2252AFC5B788}" srcOrd="0" destOrd="0" parTransId="{9DEC836D-677F-4CAE-902B-D4A939C7D3EA}" sibTransId="{1F0DA2AC-750D-4572-8E87-B764195672B6}"/>
    <dgm:cxn modelId="{4AF6E038-A331-4164-9528-0AE5E8807C7C}" type="presOf" srcId="{BE3C2364-94A4-4201-83B2-200B801A3422}" destId="{F5BB6EA3-7E15-453D-B894-6E46D4B5A90F}" srcOrd="0" destOrd="0" presId="urn:microsoft.com/office/officeart/2005/8/layout/vList2"/>
    <dgm:cxn modelId="{0B11684B-05AC-4307-B829-41BB44692D8B}" type="presOf" srcId="{CAE32052-659C-4833-B36B-96E856D72C1B}" destId="{6CF17924-8DEA-4D51-9307-0F14AE1B9C4D}" srcOrd="0" destOrd="0" presId="urn:microsoft.com/office/officeart/2005/8/layout/vList2"/>
    <dgm:cxn modelId="{22EC0A7D-A03E-41FE-B4AC-60F249056FD5}" srcId="{70D0CAFE-578B-4458-A48E-67DEF1A032AE}" destId="{BE3C2364-94A4-4201-83B2-200B801A3422}" srcOrd="2" destOrd="0" parTransId="{BD13803A-6B04-4565-87AC-D652FFAD7FA2}" sibTransId="{E5A6F20E-49E3-4989-9BD5-9F56662021EA}"/>
    <dgm:cxn modelId="{8BFE0FA1-CEFC-49BD-9AF4-C1B06505ADF5}" type="presOf" srcId="{A0FBA860-19E2-4C1B-8CFF-84F2FBBCDC6B}" destId="{BF4D5985-A5AD-44F1-B505-319FA57FF2B4}" srcOrd="0" destOrd="0" presId="urn:microsoft.com/office/officeart/2005/8/layout/vList2"/>
    <dgm:cxn modelId="{D022E0B6-8DCF-4605-89C2-FFFA35D132BA}" srcId="{70D0CAFE-578B-4458-A48E-67DEF1A032AE}" destId="{CAE32052-659C-4833-B36B-96E856D72C1B}" srcOrd="1" destOrd="0" parTransId="{B6060800-66AE-4E38-896E-3A9A058BA592}" sibTransId="{20106DCA-B517-41C0-B3FE-3796994F6346}"/>
    <dgm:cxn modelId="{68EDEFF0-3D93-482E-8B7D-B6729AD5C09A}" type="presOf" srcId="{70D0CAFE-578B-4458-A48E-67DEF1A032AE}" destId="{5B958A48-1D3B-4BC3-9236-601369C396A0}" srcOrd="0" destOrd="0" presId="urn:microsoft.com/office/officeart/2005/8/layout/vList2"/>
    <dgm:cxn modelId="{9B83B0FB-16E2-4511-8E92-5A53DC26AEAC}" type="presOf" srcId="{E56FB1BE-BDFE-4C84-B4E9-2252AFC5B788}" destId="{B222B38A-7568-4201-98C6-8C4B0C5F6FAB}" srcOrd="0" destOrd="0" presId="urn:microsoft.com/office/officeart/2005/8/layout/vList2"/>
    <dgm:cxn modelId="{40673E10-B77F-4B4A-9462-D9EBDCA9EC7D}" type="presParOf" srcId="{5B958A48-1D3B-4BC3-9236-601369C396A0}" destId="{B222B38A-7568-4201-98C6-8C4B0C5F6FAB}" srcOrd="0" destOrd="0" presId="urn:microsoft.com/office/officeart/2005/8/layout/vList2"/>
    <dgm:cxn modelId="{3E62810E-604C-43EC-8027-E1C4E33FFF35}" type="presParOf" srcId="{5B958A48-1D3B-4BC3-9236-601369C396A0}" destId="{17482F06-026E-45F0-8231-3833D5978A14}" srcOrd="1" destOrd="0" presId="urn:microsoft.com/office/officeart/2005/8/layout/vList2"/>
    <dgm:cxn modelId="{66533436-A87D-4750-8CB4-21E5CE871DAD}" type="presParOf" srcId="{5B958A48-1D3B-4BC3-9236-601369C396A0}" destId="{6CF17924-8DEA-4D51-9307-0F14AE1B9C4D}" srcOrd="2" destOrd="0" presId="urn:microsoft.com/office/officeart/2005/8/layout/vList2"/>
    <dgm:cxn modelId="{0196655B-02DD-4761-B877-CF96B309BCB8}" type="presParOf" srcId="{5B958A48-1D3B-4BC3-9236-601369C396A0}" destId="{CE4578D6-0FA8-443B-BFD8-64FC268142D5}" srcOrd="3" destOrd="0" presId="urn:microsoft.com/office/officeart/2005/8/layout/vList2"/>
    <dgm:cxn modelId="{CE11A4C8-441F-4E5D-A372-63C1599F4A42}" type="presParOf" srcId="{5B958A48-1D3B-4BC3-9236-601369C396A0}" destId="{F5BB6EA3-7E15-453D-B894-6E46D4B5A90F}" srcOrd="4" destOrd="0" presId="urn:microsoft.com/office/officeart/2005/8/layout/vList2"/>
    <dgm:cxn modelId="{57A7985A-2F1C-4DF1-B19A-54584A9D965E}" type="presParOf" srcId="{5B958A48-1D3B-4BC3-9236-601369C396A0}" destId="{2D35C698-2D31-4291-B7E5-C7A8737EDD17}" srcOrd="5" destOrd="0" presId="urn:microsoft.com/office/officeart/2005/8/layout/vList2"/>
    <dgm:cxn modelId="{D901B5EC-696C-422A-9AAB-7CF09B8B4AE4}" type="presParOf" srcId="{5B958A48-1D3B-4BC3-9236-601369C396A0}" destId="{BF4D5985-A5AD-44F1-B505-319FA57FF2B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21D3268-7338-45F4-A1AC-A49BCC40237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1A75139C-E552-4774-A3A2-CBF7C7F32A17}">
      <dgm:prSet custT="1"/>
      <dgm:spPr/>
      <dgm:t>
        <a:bodyPr/>
        <a:lstStyle/>
        <a:p>
          <a:r>
            <a:rPr lang="en-US" sz="1600" baseline="0" dirty="0">
              <a:latin typeface="Arial" panose="020B0604020202020204" pitchFamily="34" charset="0"/>
              <a:cs typeface="Arial" panose="020B0604020202020204" pitchFamily="34" charset="0"/>
            </a:rPr>
            <a:t>We have secured essential physical assets, built a team of skilled engineers and technicians, and attracted diverse funding sources for robust project development.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03C6BB-783E-48D5-9457-43966DA3D36B}" type="parTrans" cxnId="{FE463661-D1E2-44A1-92A3-C99AEB509D83}">
      <dgm:prSet/>
      <dgm:spPr/>
      <dgm:t>
        <a:bodyPr/>
        <a:lstStyle/>
        <a:p>
          <a:endParaRPr lang="en-GB"/>
        </a:p>
      </dgm:t>
    </dgm:pt>
    <dgm:pt modelId="{EF7DB897-48AD-4941-94F9-04896B7587E3}" type="sibTrans" cxnId="{FE463661-D1E2-44A1-92A3-C99AEB509D83}">
      <dgm:prSet/>
      <dgm:spPr/>
      <dgm:t>
        <a:bodyPr/>
        <a:lstStyle/>
        <a:p>
          <a:endParaRPr lang="en-GB"/>
        </a:p>
      </dgm:t>
    </dgm:pt>
    <dgm:pt modelId="{D0EDD877-680B-4F17-A704-6E5EDC9287B0}">
      <dgm:prSet custT="1"/>
      <dgm:spPr/>
      <dgm:t>
        <a:bodyPr/>
        <a:lstStyle/>
        <a:p>
          <a:r>
            <a:rPr lang="en-US" sz="1600" baseline="0" dirty="0">
              <a:latin typeface="Arial" panose="020B0604020202020204" pitchFamily="34" charset="0"/>
              <a:cs typeface="Arial" panose="020B0604020202020204" pitchFamily="34" charset="0"/>
            </a:rPr>
            <a:t>Strategic partnerships with local governments, industry experts, and research institutions expand our capabilities and market reach.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39BF3F-3EE1-454B-B274-3C1130C453FB}" type="parTrans" cxnId="{5D2BE8AE-E77C-4D72-B694-08E3D75CCED7}">
      <dgm:prSet/>
      <dgm:spPr/>
      <dgm:t>
        <a:bodyPr/>
        <a:lstStyle/>
        <a:p>
          <a:endParaRPr lang="en-GB"/>
        </a:p>
      </dgm:t>
    </dgm:pt>
    <dgm:pt modelId="{FFDF52A3-7CCA-474D-A86C-448FF5BB2496}" type="sibTrans" cxnId="{5D2BE8AE-E77C-4D72-B694-08E3D75CCED7}">
      <dgm:prSet/>
      <dgm:spPr/>
      <dgm:t>
        <a:bodyPr/>
        <a:lstStyle/>
        <a:p>
          <a:endParaRPr lang="en-GB"/>
        </a:p>
      </dgm:t>
    </dgm:pt>
    <dgm:pt modelId="{A6995893-4C87-4D62-A2C1-87B35716856B}">
      <dgm:prSet custT="1"/>
      <dgm:spPr/>
      <dgm:t>
        <a:bodyPr/>
        <a:lstStyle/>
        <a:p>
          <a:r>
            <a:rPr lang="en-US" sz="1600" baseline="0" dirty="0">
              <a:latin typeface="Arial" panose="020B0604020202020204" pitchFamily="34" charset="0"/>
              <a:cs typeface="Arial" panose="020B0604020202020204" pitchFamily="34" charset="0"/>
            </a:rPr>
            <a:t>Proactive risk management and comprehensive contingency plans protect us against regulatory, supply chain, and operational challenges.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34EA02-C2BC-4F70-8459-2CFD613BFD72}" type="parTrans" cxnId="{DD5BB20A-A353-4314-84ED-A1BCF0D8C262}">
      <dgm:prSet/>
      <dgm:spPr/>
      <dgm:t>
        <a:bodyPr/>
        <a:lstStyle/>
        <a:p>
          <a:endParaRPr lang="en-GB"/>
        </a:p>
      </dgm:t>
    </dgm:pt>
    <dgm:pt modelId="{ECF1FDE9-17CD-433E-A485-1E35A2DF8CA7}" type="sibTrans" cxnId="{DD5BB20A-A353-4314-84ED-A1BCF0D8C262}">
      <dgm:prSet/>
      <dgm:spPr/>
      <dgm:t>
        <a:bodyPr/>
        <a:lstStyle/>
        <a:p>
          <a:endParaRPr lang="en-GB"/>
        </a:p>
      </dgm:t>
    </dgm:pt>
    <dgm:pt modelId="{85B84199-312E-49E7-9BC9-D1CC55084F0D}">
      <dgm:prSet custT="1"/>
      <dgm:spPr/>
      <dgm:t>
        <a:bodyPr/>
        <a:lstStyle/>
        <a:p>
          <a:r>
            <a:rPr lang="en-US" sz="1600" baseline="0" dirty="0">
              <a:latin typeface="Arial" panose="020B0604020202020204" pitchFamily="34" charset="0"/>
              <a:cs typeface="Arial" panose="020B0604020202020204" pitchFamily="34" charset="0"/>
            </a:rPr>
            <a:t>Our agile management framework enables rapid adaptation to market dynamics and continuous technological innovation</a:t>
          </a:r>
          <a:r>
            <a:rPr lang="en-US" sz="500" baseline="0" dirty="0"/>
            <a:t>.</a:t>
          </a:r>
          <a:endParaRPr lang="en-GB" sz="500" dirty="0"/>
        </a:p>
      </dgm:t>
    </dgm:pt>
    <dgm:pt modelId="{C36A4D89-B4DD-4388-9942-399FDE7B4005}" type="parTrans" cxnId="{96D5D5EA-F392-4DAF-A7A6-A1A9F172074D}">
      <dgm:prSet/>
      <dgm:spPr/>
      <dgm:t>
        <a:bodyPr/>
        <a:lstStyle/>
        <a:p>
          <a:endParaRPr lang="en-GB"/>
        </a:p>
      </dgm:t>
    </dgm:pt>
    <dgm:pt modelId="{2D5E9221-2FCC-4648-AA91-DFFF8A320D84}" type="sibTrans" cxnId="{96D5D5EA-F392-4DAF-A7A6-A1A9F172074D}">
      <dgm:prSet/>
      <dgm:spPr/>
      <dgm:t>
        <a:bodyPr/>
        <a:lstStyle/>
        <a:p>
          <a:endParaRPr lang="en-GB"/>
        </a:p>
      </dgm:t>
    </dgm:pt>
    <dgm:pt modelId="{6B46A54A-A2A9-4951-B680-D3E5AD621233}" type="pres">
      <dgm:prSet presAssocID="{721D3268-7338-45F4-A1AC-A49BCC402376}" presName="linear" presStyleCnt="0">
        <dgm:presLayoutVars>
          <dgm:animLvl val="lvl"/>
          <dgm:resizeHandles val="exact"/>
        </dgm:presLayoutVars>
      </dgm:prSet>
      <dgm:spPr/>
    </dgm:pt>
    <dgm:pt modelId="{882974B6-D696-49F2-92C0-6DEFC2276884}" type="pres">
      <dgm:prSet presAssocID="{1A75139C-E552-4774-A3A2-CBF7C7F32A1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F8FFA97-8023-4A86-A1AC-2AB8EDDDCF9F}" type="pres">
      <dgm:prSet presAssocID="{EF7DB897-48AD-4941-94F9-04896B7587E3}" presName="spacer" presStyleCnt="0"/>
      <dgm:spPr/>
    </dgm:pt>
    <dgm:pt modelId="{D1A12FD0-3D77-414A-B23B-97E8183746EA}" type="pres">
      <dgm:prSet presAssocID="{D0EDD877-680B-4F17-A704-6E5EDC9287B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54EB04A-5F18-4442-BC7A-296C2E45C81C}" type="pres">
      <dgm:prSet presAssocID="{FFDF52A3-7CCA-474D-A86C-448FF5BB2496}" presName="spacer" presStyleCnt="0"/>
      <dgm:spPr/>
    </dgm:pt>
    <dgm:pt modelId="{873C89D7-25B9-41C6-80CE-13044636EFB2}" type="pres">
      <dgm:prSet presAssocID="{A6995893-4C87-4D62-A2C1-87B35716856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AC584CC-410C-4E89-86D1-A6CF3A28FD9C}" type="pres">
      <dgm:prSet presAssocID="{ECF1FDE9-17CD-433E-A485-1E35A2DF8CA7}" presName="spacer" presStyleCnt="0"/>
      <dgm:spPr/>
    </dgm:pt>
    <dgm:pt modelId="{954FA3E2-BC76-4C83-9B61-44193900F031}" type="pres">
      <dgm:prSet presAssocID="{85B84199-312E-49E7-9BC9-D1CC55084F0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D5BB20A-A353-4314-84ED-A1BCF0D8C262}" srcId="{721D3268-7338-45F4-A1AC-A49BCC402376}" destId="{A6995893-4C87-4D62-A2C1-87B35716856B}" srcOrd="2" destOrd="0" parTransId="{4E34EA02-C2BC-4F70-8459-2CFD613BFD72}" sibTransId="{ECF1FDE9-17CD-433E-A485-1E35A2DF8CA7}"/>
    <dgm:cxn modelId="{FE463661-D1E2-44A1-92A3-C99AEB509D83}" srcId="{721D3268-7338-45F4-A1AC-A49BCC402376}" destId="{1A75139C-E552-4774-A3A2-CBF7C7F32A17}" srcOrd="0" destOrd="0" parTransId="{7B03C6BB-783E-48D5-9457-43966DA3D36B}" sibTransId="{EF7DB897-48AD-4941-94F9-04896B7587E3}"/>
    <dgm:cxn modelId="{1A9C3E55-00F9-4C9B-A381-E700F77687DD}" type="presOf" srcId="{85B84199-312E-49E7-9BC9-D1CC55084F0D}" destId="{954FA3E2-BC76-4C83-9B61-44193900F031}" srcOrd="0" destOrd="0" presId="urn:microsoft.com/office/officeart/2005/8/layout/vList2"/>
    <dgm:cxn modelId="{4CB12FA4-5C2A-4811-B948-32D71D1F5590}" type="presOf" srcId="{A6995893-4C87-4D62-A2C1-87B35716856B}" destId="{873C89D7-25B9-41C6-80CE-13044636EFB2}" srcOrd="0" destOrd="0" presId="urn:microsoft.com/office/officeart/2005/8/layout/vList2"/>
    <dgm:cxn modelId="{B22868AC-AEA0-44D7-9246-21AA0E6409DB}" type="presOf" srcId="{1A75139C-E552-4774-A3A2-CBF7C7F32A17}" destId="{882974B6-D696-49F2-92C0-6DEFC2276884}" srcOrd="0" destOrd="0" presId="urn:microsoft.com/office/officeart/2005/8/layout/vList2"/>
    <dgm:cxn modelId="{5D2BE8AE-E77C-4D72-B694-08E3D75CCED7}" srcId="{721D3268-7338-45F4-A1AC-A49BCC402376}" destId="{D0EDD877-680B-4F17-A704-6E5EDC9287B0}" srcOrd="1" destOrd="0" parTransId="{9B39BF3F-3EE1-454B-B274-3C1130C453FB}" sibTransId="{FFDF52A3-7CCA-474D-A86C-448FF5BB2496}"/>
    <dgm:cxn modelId="{CE6BB9AF-80F1-4223-AF32-086F463FBF05}" type="presOf" srcId="{D0EDD877-680B-4F17-A704-6E5EDC9287B0}" destId="{D1A12FD0-3D77-414A-B23B-97E8183746EA}" srcOrd="0" destOrd="0" presId="urn:microsoft.com/office/officeart/2005/8/layout/vList2"/>
    <dgm:cxn modelId="{0ACA5AC0-DFB0-46C9-871E-87AD503484D6}" type="presOf" srcId="{721D3268-7338-45F4-A1AC-A49BCC402376}" destId="{6B46A54A-A2A9-4951-B680-D3E5AD621233}" srcOrd="0" destOrd="0" presId="urn:microsoft.com/office/officeart/2005/8/layout/vList2"/>
    <dgm:cxn modelId="{96D5D5EA-F392-4DAF-A7A6-A1A9F172074D}" srcId="{721D3268-7338-45F4-A1AC-A49BCC402376}" destId="{85B84199-312E-49E7-9BC9-D1CC55084F0D}" srcOrd="3" destOrd="0" parTransId="{C36A4D89-B4DD-4388-9942-399FDE7B4005}" sibTransId="{2D5E9221-2FCC-4648-AA91-DFFF8A320D84}"/>
    <dgm:cxn modelId="{0A55C969-8279-46E4-A671-CCFA2101B9EC}" type="presParOf" srcId="{6B46A54A-A2A9-4951-B680-D3E5AD621233}" destId="{882974B6-D696-49F2-92C0-6DEFC2276884}" srcOrd="0" destOrd="0" presId="urn:microsoft.com/office/officeart/2005/8/layout/vList2"/>
    <dgm:cxn modelId="{DF053E98-38D9-4BB0-9AF0-1C54F106119C}" type="presParOf" srcId="{6B46A54A-A2A9-4951-B680-D3E5AD621233}" destId="{0F8FFA97-8023-4A86-A1AC-2AB8EDDDCF9F}" srcOrd="1" destOrd="0" presId="urn:microsoft.com/office/officeart/2005/8/layout/vList2"/>
    <dgm:cxn modelId="{652100EB-C9F6-4464-BB80-A273D26E9945}" type="presParOf" srcId="{6B46A54A-A2A9-4951-B680-D3E5AD621233}" destId="{D1A12FD0-3D77-414A-B23B-97E8183746EA}" srcOrd="2" destOrd="0" presId="urn:microsoft.com/office/officeart/2005/8/layout/vList2"/>
    <dgm:cxn modelId="{22BB8100-FBA5-4F14-BC49-0D06D66DB57E}" type="presParOf" srcId="{6B46A54A-A2A9-4951-B680-D3E5AD621233}" destId="{354EB04A-5F18-4442-BC7A-296C2E45C81C}" srcOrd="3" destOrd="0" presId="urn:microsoft.com/office/officeart/2005/8/layout/vList2"/>
    <dgm:cxn modelId="{93405C58-53AD-419A-8E34-9A8C219081B6}" type="presParOf" srcId="{6B46A54A-A2A9-4951-B680-D3E5AD621233}" destId="{873C89D7-25B9-41C6-80CE-13044636EFB2}" srcOrd="4" destOrd="0" presId="urn:microsoft.com/office/officeart/2005/8/layout/vList2"/>
    <dgm:cxn modelId="{EEF6130C-1DCD-4AF6-AD4E-863CF2BF19EF}" type="presParOf" srcId="{6B46A54A-A2A9-4951-B680-D3E5AD621233}" destId="{AAC584CC-410C-4E89-86D1-A6CF3A28FD9C}" srcOrd="5" destOrd="0" presId="urn:microsoft.com/office/officeart/2005/8/layout/vList2"/>
    <dgm:cxn modelId="{9C877848-B008-40AC-BD31-41088DC60CD2}" type="presParOf" srcId="{6B46A54A-A2A9-4951-B680-D3E5AD621233}" destId="{954FA3E2-BC76-4C83-9B61-44193900F03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05C68FC-6536-4886-9678-3DE324739F5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61F26DB-2195-4ADD-9241-2C65F4544465}">
      <dgm:prSet custT="1"/>
      <dgm:spPr/>
      <dgm:t>
        <a:bodyPr/>
        <a:lstStyle/>
        <a:p>
          <a:r>
            <a:rPr lang="en-US" sz="1600" baseline="0" dirty="0">
              <a:latin typeface="Arial" panose="020B0604020202020204" pitchFamily="34" charset="0"/>
              <a:cs typeface="Arial" panose="020B0604020202020204" pitchFamily="34" charset="0"/>
            </a:rPr>
            <a:t>Our proven financial model, based on long-term power purchase agreements, service contracts, and renewable incentives, ensures steady and predictable revenue streams.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C52B8C-0D74-43C0-ADAD-C560D8FEE331}" type="parTrans" cxnId="{81B7CC36-C87F-47C7-A201-1C428F95F39B}">
      <dgm:prSet/>
      <dgm:spPr/>
      <dgm:t>
        <a:bodyPr/>
        <a:lstStyle/>
        <a:p>
          <a:endParaRPr lang="en-GB"/>
        </a:p>
      </dgm:t>
    </dgm:pt>
    <dgm:pt modelId="{D816655F-18B2-43F3-9A9A-A362D1627951}" type="sibTrans" cxnId="{81B7CC36-C87F-47C7-A201-1C428F95F39B}">
      <dgm:prSet/>
      <dgm:spPr/>
      <dgm:t>
        <a:bodyPr/>
        <a:lstStyle/>
        <a:p>
          <a:endParaRPr lang="en-GB"/>
        </a:p>
      </dgm:t>
    </dgm:pt>
    <dgm:pt modelId="{5D154AEB-9EFB-4264-9E79-BB3C3B1AC5BD}">
      <dgm:prSet custT="1"/>
      <dgm:spPr/>
      <dgm:t>
        <a:bodyPr/>
        <a:lstStyle/>
        <a:p>
          <a:r>
            <a:rPr lang="en-US" sz="1600" baseline="0" dirty="0">
              <a:latin typeface="Arial" panose="020B0604020202020204" pitchFamily="34" charset="0"/>
              <a:cs typeface="Arial" panose="020B0604020202020204" pitchFamily="34" charset="0"/>
            </a:rPr>
            <a:t>We deliver measurable environmental benefits by significantly reducing CO₂ emissions and promoting community sustainability.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BCC751-7E23-4A56-A302-F0747AF552B5}" type="parTrans" cxnId="{C2914C18-E43C-458C-8CF4-99AD555D4D17}">
      <dgm:prSet/>
      <dgm:spPr/>
      <dgm:t>
        <a:bodyPr/>
        <a:lstStyle/>
        <a:p>
          <a:endParaRPr lang="en-GB"/>
        </a:p>
      </dgm:t>
    </dgm:pt>
    <dgm:pt modelId="{48BEA171-CD12-49AB-A779-9608505580BA}" type="sibTrans" cxnId="{C2914C18-E43C-458C-8CF4-99AD555D4D17}">
      <dgm:prSet/>
      <dgm:spPr/>
      <dgm:t>
        <a:bodyPr/>
        <a:lstStyle/>
        <a:p>
          <a:endParaRPr lang="en-GB"/>
        </a:p>
      </dgm:t>
    </dgm:pt>
    <dgm:pt modelId="{6409E893-878A-4ACB-B0AB-558B16BD17B1}">
      <dgm:prSet custT="1"/>
      <dgm:spPr/>
      <dgm:t>
        <a:bodyPr/>
        <a:lstStyle/>
        <a:p>
          <a:r>
            <a:rPr lang="en-US" sz="1600" baseline="0" dirty="0">
              <a:latin typeface="Arial" panose="020B0604020202020204" pitchFamily="34" charset="0"/>
              <a:cs typeface="Arial" panose="020B0604020202020204" pitchFamily="34" charset="0"/>
            </a:rPr>
            <a:t>Our scalable vision is supported by a strong project pipeline and ongoing investment in research and development.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D946C2-348A-4349-8F56-1271412D7EA7}" type="parTrans" cxnId="{94536CD8-AD7E-429F-8DB9-2AF02E6B48C8}">
      <dgm:prSet/>
      <dgm:spPr/>
      <dgm:t>
        <a:bodyPr/>
        <a:lstStyle/>
        <a:p>
          <a:endParaRPr lang="en-GB"/>
        </a:p>
      </dgm:t>
    </dgm:pt>
    <dgm:pt modelId="{6633ACB6-BF05-4195-99F6-367F26D28F54}" type="sibTrans" cxnId="{94536CD8-AD7E-429F-8DB9-2AF02E6B48C8}">
      <dgm:prSet/>
      <dgm:spPr/>
      <dgm:t>
        <a:bodyPr/>
        <a:lstStyle/>
        <a:p>
          <a:endParaRPr lang="en-GB"/>
        </a:p>
      </dgm:t>
    </dgm:pt>
    <dgm:pt modelId="{975EED10-6D5C-4204-8064-2B399864C041}">
      <dgm:prSet custT="1"/>
      <dgm:spPr/>
      <dgm:t>
        <a:bodyPr/>
        <a:lstStyle/>
        <a:p>
          <a:r>
            <a:rPr lang="en-US" sz="1600" baseline="0" dirty="0">
              <a:latin typeface="Arial" panose="020B0604020202020204" pitchFamily="34" charset="0"/>
              <a:cs typeface="Arial" panose="020B0604020202020204" pitchFamily="34" charset="0"/>
            </a:rPr>
            <a:t>With a robust brand reputation and innovative offerings, we are positioned to achieve market leadership and long-term success.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A96A1B-DA6A-4E16-8741-6BE914437E8A}" type="parTrans" cxnId="{11F5AFB8-CB60-437A-AFD7-F335AF5322CC}">
      <dgm:prSet/>
      <dgm:spPr/>
      <dgm:t>
        <a:bodyPr/>
        <a:lstStyle/>
        <a:p>
          <a:endParaRPr lang="en-GB"/>
        </a:p>
      </dgm:t>
    </dgm:pt>
    <dgm:pt modelId="{4B2C09BE-D18E-4C15-A2EA-3BA1814EB4C4}" type="sibTrans" cxnId="{11F5AFB8-CB60-437A-AFD7-F335AF5322CC}">
      <dgm:prSet/>
      <dgm:spPr/>
      <dgm:t>
        <a:bodyPr/>
        <a:lstStyle/>
        <a:p>
          <a:endParaRPr lang="en-GB"/>
        </a:p>
      </dgm:t>
    </dgm:pt>
    <dgm:pt modelId="{5FB688F3-1117-4326-9D80-1079F584C420}" type="pres">
      <dgm:prSet presAssocID="{605C68FC-6536-4886-9678-3DE324739F5C}" presName="linear" presStyleCnt="0">
        <dgm:presLayoutVars>
          <dgm:animLvl val="lvl"/>
          <dgm:resizeHandles val="exact"/>
        </dgm:presLayoutVars>
      </dgm:prSet>
      <dgm:spPr/>
    </dgm:pt>
    <dgm:pt modelId="{323C9E38-C375-45BA-92A5-552A997973EE}" type="pres">
      <dgm:prSet presAssocID="{061F26DB-2195-4ADD-9241-2C65F454446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8382798-6EAF-408C-BD79-40542D0495ED}" type="pres">
      <dgm:prSet presAssocID="{D816655F-18B2-43F3-9A9A-A362D1627951}" presName="spacer" presStyleCnt="0"/>
      <dgm:spPr/>
    </dgm:pt>
    <dgm:pt modelId="{48DCA808-6E7E-46F2-844D-F91F90FC4F14}" type="pres">
      <dgm:prSet presAssocID="{5D154AEB-9EFB-4264-9E79-BB3C3B1AC5B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1C48C6A-E9A9-4669-BC95-0E1A1E909FB5}" type="pres">
      <dgm:prSet presAssocID="{48BEA171-CD12-49AB-A779-9608505580BA}" presName="spacer" presStyleCnt="0"/>
      <dgm:spPr/>
    </dgm:pt>
    <dgm:pt modelId="{146B525E-5D83-49B2-8A75-669D960B7010}" type="pres">
      <dgm:prSet presAssocID="{6409E893-878A-4ACB-B0AB-558B16BD17B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0D9532E-B3E6-437A-916E-EEFD64D03246}" type="pres">
      <dgm:prSet presAssocID="{6633ACB6-BF05-4195-99F6-367F26D28F54}" presName="spacer" presStyleCnt="0"/>
      <dgm:spPr/>
    </dgm:pt>
    <dgm:pt modelId="{8F6D2A7A-3F62-4B1A-96AF-C17AF9667DFF}" type="pres">
      <dgm:prSet presAssocID="{975EED10-6D5C-4204-8064-2B399864C04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2914C18-E43C-458C-8CF4-99AD555D4D17}" srcId="{605C68FC-6536-4886-9678-3DE324739F5C}" destId="{5D154AEB-9EFB-4264-9E79-BB3C3B1AC5BD}" srcOrd="1" destOrd="0" parTransId="{CABCC751-7E23-4A56-A302-F0747AF552B5}" sibTransId="{48BEA171-CD12-49AB-A779-9608505580BA}"/>
    <dgm:cxn modelId="{81B7CC36-C87F-47C7-A201-1C428F95F39B}" srcId="{605C68FC-6536-4886-9678-3DE324739F5C}" destId="{061F26DB-2195-4ADD-9241-2C65F4544465}" srcOrd="0" destOrd="0" parTransId="{A9C52B8C-0D74-43C0-ADAD-C560D8FEE331}" sibTransId="{D816655F-18B2-43F3-9A9A-A362D1627951}"/>
    <dgm:cxn modelId="{5570B568-6800-4C8E-8B77-BE6A5666DCE6}" type="presOf" srcId="{605C68FC-6536-4886-9678-3DE324739F5C}" destId="{5FB688F3-1117-4326-9D80-1079F584C420}" srcOrd="0" destOrd="0" presId="urn:microsoft.com/office/officeart/2005/8/layout/vList2"/>
    <dgm:cxn modelId="{51B2C399-813C-460E-96D1-A67E2DAEAA46}" type="presOf" srcId="{6409E893-878A-4ACB-B0AB-558B16BD17B1}" destId="{146B525E-5D83-49B2-8A75-669D960B7010}" srcOrd="0" destOrd="0" presId="urn:microsoft.com/office/officeart/2005/8/layout/vList2"/>
    <dgm:cxn modelId="{11F5AFB8-CB60-437A-AFD7-F335AF5322CC}" srcId="{605C68FC-6536-4886-9678-3DE324739F5C}" destId="{975EED10-6D5C-4204-8064-2B399864C041}" srcOrd="3" destOrd="0" parTransId="{3CA96A1B-DA6A-4E16-8741-6BE914437E8A}" sibTransId="{4B2C09BE-D18E-4C15-A2EA-3BA1814EB4C4}"/>
    <dgm:cxn modelId="{F62C56D1-6981-4133-BEA2-D50263A3030D}" type="presOf" srcId="{061F26DB-2195-4ADD-9241-2C65F4544465}" destId="{323C9E38-C375-45BA-92A5-552A997973EE}" srcOrd="0" destOrd="0" presId="urn:microsoft.com/office/officeart/2005/8/layout/vList2"/>
    <dgm:cxn modelId="{AB1E80D1-844E-46B6-B62E-314BB9BAB0CB}" type="presOf" srcId="{5D154AEB-9EFB-4264-9E79-BB3C3B1AC5BD}" destId="{48DCA808-6E7E-46F2-844D-F91F90FC4F14}" srcOrd="0" destOrd="0" presId="urn:microsoft.com/office/officeart/2005/8/layout/vList2"/>
    <dgm:cxn modelId="{94536CD8-AD7E-429F-8DB9-2AF02E6B48C8}" srcId="{605C68FC-6536-4886-9678-3DE324739F5C}" destId="{6409E893-878A-4ACB-B0AB-558B16BD17B1}" srcOrd="2" destOrd="0" parTransId="{43D946C2-348A-4349-8F56-1271412D7EA7}" sibTransId="{6633ACB6-BF05-4195-99F6-367F26D28F54}"/>
    <dgm:cxn modelId="{7DD8B7EC-9CAB-4C79-96FB-C8585BA4B573}" type="presOf" srcId="{975EED10-6D5C-4204-8064-2B399864C041}" destId="{8F6D2A7A-3F62-4B1A-96AF-C17AF9667DFF}" srcOrd="0" destOrd="0" presId="urn:microsoft.com/office/officeart/2005/8/layout/vList2"/>
    <dgm:cxn modelId="{2E8756A9-6DF6-4CC4-8CB1-B818A40AF1FA}" type="presParOf" srcId="{5FB688F3-1117-4326-9D80-1079F584C420}" destId="{323C9E38-C375-45BA-92A5-552A997973EE}" srcOrd="0" destOrd="0" presId="urn:microsoft.com/office/officeart/2005/8/layout/vList2"/>
    <dgm:cxn modelId="{51EE738C-EA22-476A-8C4E-0D701FC53382}" type="presParOf" srcId="{5FB688F3-1117-4326-9D80-1079F584C420}" destId="{58382798-6EAF-408C-BD79-40542D0495ED}" srcOrd="1" destOrd="0" presId="urn:microsoft.com/office/officeart/2005/8/layout/vList2"/>
    <dgm:cxn modelId="{3A10C3FA-7C57-49A9-A6AB-F56FC1950DFC}" type="presParOf" srcId="{5FB688F3-1117-4326-9D80-1079F584C420}" destId="{48DCA808-6E7E-46F2-844D-F91F90FC4F14}" srcOrd="2" destOrd="0" presId="urn:microsoft.com/office/officeart/2005/8/layout/vList2"/>
    <dgm:cxn modelId="{1F3AFCEF-69D2-497F-8D58-F68755681835}" type="presParOf" srcId="{5FB688F3-1117-4326-9D80-1079F584C420}" destId="{B1C48C6A-E9A9-4669-BC95-0E1A1E909FB5}" srcOrd="3" destOrd="0" presId="urn:microsoft.com/office/officeart/2005/8/layout/vList2"/>
    <dgm:cxn modelId="{B7A001C2-EE27-4A6A-A95C-DEE36622F6DB}" type="presParOf" srcId="{5FB688F3-1117-4326-9D80-1079F584C420}" destId="{146B525E-5D83-49B2-8A75-669D960B7010}" srcOrd="4" destOrd="0" presId="urn:microsoft.com/office/officeart/2005/8/layout/vList2"/>
    <dgm:cxn modelId="{329AE246-902B-4E4E-BAC1-DA092A2AB103}" type="presParOf" srcId="{5FB688F3-1117-4326-9D80-1079F584C420}" destId="{70D9532E-B3E6-437A-916E-EEFD64D03246}" srcOrd="5" destOrd="0" presId="urn:microsoft.com/office/officeart/2005/8/layout/vList2"/>
    <dgm:cxn modelId="{E400F813-EA3D-4858-BCD0-D85363F54116}" type="presParOf" srcId="{5FB688F3-1117-4326-9D80-1079F584C420}" destId="{8F6D2A7A-3F62-4B1A-96AF-C17AF9667DF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BD0DD9-F9BE-47A7-9A62-06DE079E9F1F}">
      <dsp:nvSpPr>
        <dsp:cNvPr id="0" name=""/>
        <dsp:cNvSpPr/>
      </dsp:nvSpPr>
      <dsp:spPr>
        <a:xfrm>
          <a:off x="0" y="40501"/>
          <a:ext cx="5649579" cy="1000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>
              <a:latin typeface="Arial" panose="020B0604020202020204" pitchFamily="34" charset="0"/>
              <a:cs typeface="Arial" panose="020B0604020202020204" pitchFamily="34" charset="0"/>
            </a:rPr>
            <a:t>Our vision is to revolutionize the energy landscape by replacing fossil fuels with clean, sustainable power that benefits communities.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833" y="89334"/>
        <a:ext cx="5551913" cy="902684"/>
      </dsp:txXfrm>
    </dsp:sp>
    <dsp:sp modelId="{20836327-A355-4C05-9BF1-488244FAC153}">
      <dsp:nvSpPr>
        <dsp:cNvPr id="0" name=""/>
        <dsp:cNvSpPr/>
      </dsp:nvSpPr>
      <dsp:spPr>
        <a:xfrm>
          <a:off x="0" y="1095571"/>
          <a:ext cx="5649579" cy="1000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>
              <a:latin typeface="Arial" panose="020B0604020202020204" pitchFamily="34" charset="0"/>
              <a:cs typeface="Arial" panose="020B0604020202020204" pitchFamily="34" charset="0"/>
            </a:rPr>
            <a:t>We are committed to delivering customer-centric, scalable energy solutions for commercial, municipal, and community applications.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833" y="1144404"/>
        <a:ext cx="5551913" cy="902684"/>
      </dsp:txXfrm>
    </dsp:sp>
    <dsp:sp modelId="{7CECB347-04C3-465E-AA4A-1BCFB5BE9A64}">
      <dsp:nvSpPr>
        <dsp:cNvPr id="0" name=""/>
        <dsp:cNvSpPr/>
      </dsp:nvSpPr>
      <dsp:spPr>
        <a:xfrm>
          <a:off x="0" y="2150641"/>
          <a:ext cx="5649579" cy="1000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>
              <a:latin typeface="Arial" panose="020B0604020202020204" pitchFamily="34" charset="0"/>
              <a:cs typeface="Arial" panose="020B0604020202020204" pitchFamily="34" charset="0"/>
            </a:rPr>
            <a:t>Our market position is built on tapping into the rapid global shift toward renewable energy, supported by strong government policies.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833" y="2199474"/>
        <a:ext cx="5551913" cy="902684"/>
      </dsp:txXfrm>
    </dsp:sp>
    <dsp:sp modelId="{B5D910D1-14B2-4BE6-BAEE-C6E3D5555EDE}">
      <dsp:nvSpPr>
        <dsp:cNvPr id="0" name=""/>
        <dsp:cNvSpPr/>
      </dsp:nvSpPr>
      <dsp:spPr>
        <a:xfrm>
          <a:off x="0" y="3205711"/>
          <a:ext cx="5649579" cy="10003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 dirty="0">
              <a:latin typeface="Arial" panose="020B0604020202020204" pitchFamily="34" charset="0"/>
              <a:cs typeface="Arial" panose="020B0604020202020204" pitchFamily="34" charset="0"/>
            </a:rPr>
            <a:t>We are focused on a future of continuous growth and adaptability, ensuring leadership in emerging green markets.</a:t>
          </a:r>
          <a:endParaRPr lang="en-GB" sz="19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833" y="3254544"/>
        <a:ext cx="5551913" cy="9026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22B38A-7568-4201-98C6-8C4B0C5F6FAB}">
      <dsp:nvSpPr>
        <dsp:cNvPr id="0" name=""/>
        <dsp:cNvSpPr/>
      </dsp:nvSpPr>
      <dsp:spPr>
        <a:xfrm>
          <a:off x="0" y="104043"/>
          <a:ext cx="4818688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 dirty="0">
              <a:latin typeface="Arial" panose="020B0604020202020204" pitchFamily="34" charset="0"/>
              <a:cs typeface="Arial" panose="020B0604020202020204" pitchFamily="34" charset="0"/>
            </a:rPr>
            <a:t>We deploy cutting-edge solar photovoltaic systems paired with advanced battery storage to ensure uninterrupted, efficient energy supply.</a:t>
          </a:r>
          <a:endParaRPr lang="en-GB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693" y="147736"/>
        <a:ext cx="4731302" cy="807664"/>
      </dsp:txXfrm>
    </dsp:sp>
    <dsp:sp modelId="{6CF17924-8DEA-4D51-9307-0F14AE1B9C4D}">
      <dsp:nvSpPr>
        <dsp:cNvPr id="0" name=""/>
        <dsp:cNvSpPr/>
      </dsp:nvSpPr>
      <dsp:spPr>
        <a:xfrm>
          <a:off x="0" y="1048053"/>
          <a:ext cx="4818688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>
              <a:latin typeface="Arial" panose="020B0604020202020204" pitchFamily="34" charset="0"/>
              <a:cs typeface="Arial" panose="020B0604020202020204" pitchFamily="34" charset="0"/>
            </a:rPr>
            <a:t>Our innovative approach integrates design, installation, and maintenance for a seamless, end-to-end renewable energy solution.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693" y="1091746"/>
        <a:ext cx="4731302" cy="807664"/>
      </dsp:txXfrm>
    </dsp:sp>
    <dsp:sp modelId="{F5BB6EA3-7E15-453D-B894-6E46D4B5A90F}">
      <dsp:nvSpPr>
        <dsp:cNvPr id="0" name=""/>
        <dsp:cNvSpPr/>
      </dsp:nvSpPr>
      <dsp:spPr>
        <a:xfrm>
          <a:off x="0" y="1992063"/>
          <a:ext cx="4818688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>
              <a:latin typeface="Arial" panose="020B0604020202020204" pitchFamily="34" charset="0"/>
              <a:cs typeface="Arial" panose="020B0604020202020204" pitchFamily="34" charset="0"/>
            </a:rPr>
            <a:t>Sustainability is embedded in every aspect of our operations, from eco-friendly procurement to responsible recycling practices.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693" y="2035756"/>
        <a:ext cx="4731302" cy="807664"/>
      </dsp:txXfrm>
    </dsp:sp>
    <dsp:sp modelId="{BF4D5985-A5AD-44F1-B505-319FA57FF2B4}">
      <dsp:nvSpPr>
        <dsp:cNvPr id="0" name=""/>
        <dsp:cNvSpPr/>
      </dsp:nvSpPr>
      <dsp:spPr>
        <a:xfrm>
          <a:off x="0" y="2936073"/>
          <a:ext cx="4818688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>
              <a:latin typeface="Arial" panose="020B0604020202020204" pitchFamily="34" charset="0"/>
              <a:cs typeface="Arial" panose="020B0604020202020204" pitchFamily="34" charset="0"/>
            </a:rPr>
            <a:t>Real-time data analytics powered by IoT and AI technologies allow us to optimize system performance and drive operational excellence.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693" y="2979766"/>
        <a:ext cx="4731302" cy="8076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2974B6-D696-49F2-92C0-6DEFC2276884}">
      <dsp:nvSpPr>
        <dsp:cNvPr id="0" name=""/>
        <dsp:cNvSpPr/>
      </dsp:nvSpPr>
      <dsp:spPr>
        <a:xfrm>
          <a:off x="0" y="4394"/>
          <a:ext cx="5158510" cy="107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>
              <a:latin typeface="Arial" panose="020B0604020202020204" pitchFamily="34" charset="0"/>
              <a:cs typeface="Arial" panose="020B0604020202020204" pitchFamily="34" charset="0"/>
            </a:rPr>
            <a:t>We have secured essential physical assets, built a team of skilled engineers and technicians, and attracted diverse funding sources for robust project development.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546" y="56940"/>
        <a:ext cx="5053418" cy="971308"/>
      </dsp:txXfrm>
    </dsp:sp>
    <dsp:sp modelId="{D1A12FD0-3D77-414A-B23B-97E8183746EA}">
      <dsp:nvSpPr>
        <dsp:cNvPr id="0" name=""/>
        <dsp:cNvSpPr/>
      </dsp:nvSpPr>
      <dsp:spPr>
        <a:xfrm>
          <a:off x="0" y="1095194"/>
          <a:ext cx="5158510" cy="107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>
              <a:latin typeface="Arial" panose="020B0604020202020204" pitchFamily="34" charset="0"/>
              <a:cs typeface="Arial" panose="020B0604020202020204" pitchFamily="34" charset="0"/>
            </a:rPr>
            <a:t>Strategic partnerships with local governments, industry experts, and research institutions expand our capabilities and market reach.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546" y="1147740"/>
        <a:ext cx="5053418" cy="971308"/>
      </dsp:txXfrm>
    </dsp:sp>
    <dsp:sp modelId="{873C89D7-25B9-41C6-80CE-13044636EFB2}">
      <dsp:nvSpPr>
        <dsp:cNvPr id="0" name=""/>
        <dsp:cNvSpPr/>
      </dsp:nvSpPr>
      <dsp:spPr>
        <a:xfrm>
          <a:off x="0" y="2185994"/>
          <a:ext cx="5158510" cy="107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>
              <a:latin typeface="Arial" panose="020B0604020202020204" pitchFamily="34" charset="0"/>
              <a:cs typeface="Arial" panose="020B0604020202020204" pitchFamily="34" charset="0"/>
            </a:rPr>
            <a:t>Proactive risk management and comprehensive contingency plans protect us against regulatory, supply chain, and operational challenges.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546" y="2238540"/>
        <a:ext cx="5053418" cy="971308"/>
      </dsp:txXfrm>
    </dsp:sp>
    <dsp:sp modelId="{954FA3E2-BC76-4C83-9B61-44193900F031}">
      <dsp:nvSpPr>
        <dsp:cNvPr id="0" name=""/>
        <dsp:cNvSpPr/>
      </dsp:nvSpPr>
      <dsp:spPr>
        <a:xfrm>
          <a:off x="0" y="3276794"/>
          <a:ext cx="5158510" cy="1076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>
              <a:latin typeface="Arial" panose="020B0604020202020204" pitchFamily="34" charset="0"/>
              <a:cs typeface="Arial" panose="020B0604020202020204" pitchFamily="34" charset="0"/>
            </a:rPr>
            <a:t>Our agile management framework enables rapid adaptation to market dynamics and continuous technological innovation</a:t>
          </a:r>
          <a:r>
            <a:rPr lang="en-US" sz="500" kern="1200" baseline="0" dirty="0"/>
            <a:t>.</a:t>
          </a:r>
          <a:endParaRPr lang="en-GB" sz="500" kern="1200" dirty="0"/>
        </a:p>
      </dsp:txBody>
      <dsp:txXfrm>
        <a:off x="52546" y="3329340"/>
        <a:ext cx="5053418" cy="9713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3C9E38-C375-45BA-92A5-552A997973EE}">
      <dsp:nvSpPr>
        <dsp:cNvPr id="0" name=""/>
        <dsp:cNvSpPr/>
      </dsp:nvSpPr>
      <dsp:spPr>
        <a:xfrm>
          <a:off x="0" y="19406"/>
          <a:ext cx="5850128" cy="112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>
              <a:latin typeface="Arial" panose="020B0604020202020204" pitchFamily="34" charset="0"/>
              <a:cs typeface="Arial" panose="020B0604020202020204" pitchFamily="34" charset="0"/>
            </a:rPr>
            <a:t>Our proven financial model, based on long-term power purchase agreements, service contracts, and renewable incentives, ensures steady and predictable revenue streams.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830" y="74236"/>
        <a:ext cx="5740468" cy="1013540"/>
      </dsp:txXfrm>
    </dsp:sp>
    <dsp:sp modelId="{48DCA808-6E7E-46F2-844D-F91F90FC4F14}">
      <dsp:nvSpPr>
        <dsp:cNvPr id="0" name=""/>
        <dsp:cNvSpPr/>
      </dsp:nvSpPr>
      <dsp:spPr>
        <a:xfrm>
          <a:off x="0" y="1315406"/>
          <a:ext cx="5850128" cy="112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>
              <a:latin typeface="Arial" panose="020B0604020202020204" pitchFamily="34" charset="0"/>
              <a:cs typeface="Arial" panose="020B0604020202020204" pitchFamily="34" charset="0"/>
            </a:rPr>
            <a:t>We deliver measurable environmental benefits by significantly reducing CO₂ emissions and promoting community sustainability.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830" y="1370236"/>
        <a:ext cx="5740468" cy="1013540"/>
      </dsp:txXfrm>
    </dsp:sp>
    <dsp:sp modelId="{146B525E-5D83-49B2-8A75-669D960B7010}">
      <dsp:nvSpPr>
        <dsp:cNvPr id="0" name=""/>
        <dsp:cNvSpPr/>
      </dsp:nvSpPr>
      <dsp:spPr>
        <a:xfrm>
          <a:off x="0" y="2611406"/>
          <a:ext cx="5850128" cy="112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>
              <a:latin typeface="Arial" panose="020B0604020202020204" pitchFamily="34" charset="0"/>
              <a:cs typeface="Arial" panose="020B0604020202020204" pitchFamily="34" charset="0"/>
            </a:rPr>
            <a:t>Our scalable vision is supported by a strong project pipeline and ongoing investment in research and development.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830" y="2666236"/>
        <a:ext cx="5740468" cy="1013540"/>
      </dsp:txXfrm>
    </dsp:sp>
    <dsp:sp modelId="{8F6D2A7A-3F62-4B1A-96AF-C17AF9667DFF}">
      <dsp:nvSpPr>
        <dsp:cNvPr id="0" name=""/>
        <dsp:cNvSpPr/>
      </dsp:nvSpPr>
      <dsp:spPr>
        <a:xfrm>
          <a:off x="0" y="3907406"/>
          <a:ext cx="5850128" cy="112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baseline="0" dirty="0">
              <a:latin typeface="Arial" panose="020B0604020202020204" pitchFamily="34" charset="0"/>
              <a:cs typeface="Arial" panose="020B0604020202020204" pitchFamily="34" charset="0"/>
            </a:rPr>
            <a:t>With a robust brand reputation and innovative offerings, we are positioned to achieve market leadership and long-term success.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830" y="3962236"/>
        <a:ext cx="5740468" cy="10135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2EB57E18-FF0C-4430-B334-1AC5C1720C6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B1F028A1-14A0-464A-B60D-47228380C9F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705903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57E18-FF0C-4430-B334-1AC5C1720C6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028A1-14A0-464A-B60D-47228380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57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57E18-FF0C-4430-B334-1AC5C1720C6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028A1-14A0-464A-B60D-47228380C9F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48011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57E18-FF0C-4430-B334-1AC5C1720C6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028A1-14A0-464A-B60D-47228380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098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57E18-FF0C-4430-B334-1AC5C1720C6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028A1-14A0-464A-B60D-47228380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441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57E18-FF0C-4430-B334-1AC5C1720C6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028A1-14A0-464A-B60D-47228380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56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57E18-FF0C-4430-B334-1AC5C1720C6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028A1-14A0-464A-B60D-47228380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667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57E18-FF0C-4430-B334-1AC5C1720C6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028A1-14A0-464A-B60D-47228380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926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57E18-FF0C-4430-B334-1AC5C1720C6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028A1-14A0-464A-B60D-47228380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952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57E18-FF0C-4430-B334-1AC5C1720C6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028A1-14A0-464A-B60D-47228380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02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57E18-FF0C-4430-B334-1AC5C1720C6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028A1-14A0-464A-B60D-47228380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226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2EB57E18-FF0C-4430-B334-1AC5C1720C62}" type="datetimeFigureOut">
              <a:rPr lang="en-GB" smtClean="0"/>
              <a:t>07/03/2025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B1F028A1-14A0-464A-B60D-47228380C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184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.org/sustainabledevelopment" TargetMode="External"/><Relationship Id="rId3" Type="http://schemas.openxmlformats.org/officeDocument/2006/relationships/hyperlink" Target="https://www.climateactiontracker.org/" TargetMode="External"/><Relationship Id="rId7" Type="http://schemas.openxmlformats.org/officeDocument/2006/relationships/hyperlink" Target="https://doi.org/10.1177/1086026608318041" TargetMode="External"/><Relationship Id="rId2" Type="http://schemas.openxmlformats.org/officeDocument/2006/relationships/hyperlink" Target="https://doi.org/10.1016/j.jclepro.2013.11.03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rena.org/" TargetMode="External"/><Relationship Id="rId5" Type="http://schemas.openxmlformats.org/officeDocument/2006/relationships/hyperlink" Target="https://www.iea.org/" TargetMode="External"/><Relationship Id="rId10" Type="http://schemas.openxmlformats.org/officeDocument/2006/relationships/hyperlink" Target="https://doi.org/10.1016/j.jbvi.2020.e00165" TargetMode="External"/><Relationship Id="rId4" Type="http://schemas.openxmlformats.org/officeDocument/2006/relationships/hyperlink" Target="https://www.coldwellsolar.com/" TargetMode="External"/><Relationship Id="rId9" Type="http://schemas.openxmlformats.org/officeDocument/2006/relationships/hyperlink" Target="https://www.weforum.org/agenda/2021/05/startups-driving-sustainability-transform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873E7-290C-98D5-3125-19502FD860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4584" y="5300170"/>
            <a:ext cx="10312342" cy="447780"/>
          </a:xfrm>
        </p:spPr>
        <p:txBody>
          <a:bodyPr>
            <a:normAutofit fontScale="90000"/>
          </a:bodyPr>
          <a:lstStyle/>
          <a:p>
            <a:r>
              <a:rPr lang="en-US" sz="4600" dirty="0">
                <a:solidFill>
                  <a:srgbClr val="00B050"/>
                </a:solidFill>
                <a:latin typeface="Arial Black" panose="020B0A04020102020204" pitchFamily="34" charset="0"/>
              </a:rPr>
              <a:t>Sustainable Enterprise Presentation </a:t>
            </a:r>
            <a:endParaRPr lang="en-GB" sz="46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9B44BE-6352-B88A-C44C-95BF1ED84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804" y="5978284"/>
            <a:ext cx="10181200" cy="364026"/>
          </a:xfrm>
        </p:spPr>
        <p:txBody>
          <a:bodyPr>
            <a:normAutofit fontScale="25000" lnSpcReduction="20000"/>
          </a:bodyPr>
          <a:lstStyle/>
          <a:p>
            <a:r>
              <a:rPr lang="en-US" sz="4800" dirty="0">
                <a:latin typeface="Arial Black" panose="020B0A04020102020204" pitchFamily="34" charset="0"/>
              </a:rPr>
              <a:t>Presenter name: Marinel Toader </a:t>
            </a:r>
          </a:p>
          <a:p>
            <a:r>
              <a:rPr lang="en-GB" sz="4800" dirty="0">
                <a:latin typeface="Arial Black" panose="020B0A04020102020204" pitchFamily="34" charset="0"/>
              </a:rPr>
              <a:t>Program: Sustainable Enterprise/ Social Enterprise Management</a:t>
            </a:r>
          </a:p>
          <a:p>
            <a:r>
              <a:rPr lang="en-GB" sz="4800" dirty="0">
                <a:latin typeface="Arial Black" panose="020B0A04020102020204" pitchFamily="34" charset="0"/>
              </a:rPr>
              <a:t>Module code: BMSE4010D</a:t>
            </a:r>
          </a:p>
          <a:p>
            <a:endParaRPr lang="en-GB" sz="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3942E4-D76D-2731-2F0B-3499337B65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803" y="0"/>
            <a:ext cx="11634951" cy="5133252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2648054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79C52-1425-909B-D7A3-6EA3CE42A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00B050"/>
                </a:solidFill>
                <a:latin typeface="Arial Black" panose="020B0A04020102020204" pitchFamily="34" charset="0"/>
              </a:rPr>
              <a:t>Introduction </a:t>
            </a:r>
            <a:endParaRPr lang="en-GB" sz="36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F760C95-0F60-0407-43ED-41924A216D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0249619"/>
              </p:ext>
            </p:extLst>
          </p:nvPr>
        </p:nvGraphicFramePr>
        <p:xfrm>
          <a:off x="330808" y="2127731"/>
          <a:ext cx="5649579" cy="42465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city with wind turbines and solar panels&#10;&#10;AI-generated content may be incorrect.">
            <a:extLst>
              <a:ext uri="{FF2B5EF4-FFF2-40B4-BE49-F238E27FC236}">
                <a16:creationId xmlns:a16="http://schemas.microsoft.com/office/drawing/2014/main" id="{AB3E28EA-8EEB-A97E-B974-5B6CC82FFF8E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2194" r="16964"/>
          <a:stretch/>
        </p:blipFill>
        <p:spPr>
          <a:xfrm>
            <a:off x="6211614" y="63062"/>
            <a:ext cx="5108027" cy="6747641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675802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E4722-2FFB-816D-BEB5-35BB7A4BE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1115" y="539087"/>
            <a:ext cx="5630697" cy="1584895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B050"/>
                </a:solidFill>
                <a:latin typeface="Arial Black" panose="020B0A04020102020204" pitchFamily="34" charset="0"/>
              </a:rPr>
              <a:t>Innovative &amp; Sustainable Solutions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E487CB-F206-B3C6-73BE-BFF137AA3A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86" r="4672" b="1"/>
          <a:stretch/>
        </p:blipFill>
        <p:spPr>
          <a:xfrm>
            <a:off x="20" y="10"/>
            <a:ext cx="6094799" cy="6857990"/>
          </a:xfrm>
          <a:prstGeom prst="rect">
            <a:avLst/>
          </a:prstGeom>
          <a:effectLst>
            <a:softEdge rad="127000"/>
          </a:effectLst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A96265D-66C2-8E0B-1201-B9FED021E9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4043475"/>
              </p:ext>
            </p:extLst>
          </p:nvPr>
        </p:nvGraphicFramePr>
        <p:xfrm>
          <a:off x="6173777" y="2383746"/>
          <a:ext cx="4818688" cy="39351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24629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5D846-45AE-715D-D4DF-65F6E29A9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64" y="608494"/>
            <a:ext cx="5013468" cy="124553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B050"/>
                </a:solidFill>
                <a:latin typeface="Arial Black" panose="020B0A04020102020204" pitchFamily="34" charset="0"/>
              </a:rPr>
              <a:t>Robust Operational Framework </a:t>
            </a:r>
            <a:endParaRPr lang="en-GB" sz="3600" dirty="0">
              <a:solidFill>
                <a:srgbClr val="00B05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0C35C85-DD22-F274-FCBD-81A6F7626F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2120829"/>
              </p:ext>
            </p:extLst>
          </p:nvPr>
        </p:nvGraphicFramePr>
        <p:xfrm>
          <a:off x="334122" y="2118886"/>
          <a:ext cx="5158510" cy="43575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2ECB12D3-7104-2244-003F-B38ED4164B4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33157" y="296393"/>
            <a:ext cx="5604504" cy="6388186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404780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9735E-A32A-46FB-CE8B-D682DEA92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00B050"/>
                </a:solidFill>
                <a:latin typeface="Arial Black" panose="020B0A04020102020204" pitchFamily="34" charset="0"/>
              </a:rPr>
              <a:t>Competitive Edge &amp; Growth Strategy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EA0D51-6D85-E8AF-BE19-FD55F54C45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28" r="26519"/>
          <a:stretch/>
        </p:blipFill>
        <p:spPr>
          <a:xfrm>
            <a:off x="334229" y="1933575"/>
            <a:ext cx="4371850" cy="4738392"/>
          </a:xfrm>
          <a:prstGeom prst="rect">
            <a:avLst/>
          </a:prstGeom>
          <a:effectLst>
            <a:softEdge rad="127000"/>
          </a:effectLst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724DE3B-3B33-7242-1173-42ECC2F4C0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928991"/>
              </p:ext>
            </p:extLst>
          </p:nvPr>
        </p:nvGraphicFramePr>
        <p:xfrm>
          <a:off x="5104384" y="1691322"/>
          <a:ext cx="5850128" cy="5050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6485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1C85E-CFC6-556B-4B15-41C047151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2277" y="44144"/>
            <a:ext cx="6590617" cy="731520"/>
          </a:xfrm>
        </p:spPr>
        <p:txBody>
          <a:bodyPr/>
          <a:lstStyle/>
          <a:p>
            <a:r>
              <a:rPr lang="en-US" sz="3600" dirty="0">
                <a:solidFill>
                  <a:srgbClr val="00B050"/>
                </a:solidFill>
                <a:latin typeface="Arial Black" panose="020B0A04020102020204" pitchFamily="34" charset="0"/>
              </a:rPr>
              <a:t>References</a:t>
            </a:r>
            <a:r>
              <a:rPr lang="en-US" dirty="0">
                <a:latin typeface="Arial Black" panose="020B0A04020102020204" pitchFamily="34" charset="0"/>
              </a:rPr>
              <a:t> 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5B970-B97F-19AE-064F-D6AAAB540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554" y="971157"/>
            <a:ext cx="11016944" cy="5886844"/>
          </a:xfrm>
        </p:spPr>
        <p:txBody>
          <a:bodyPr>
            <a:normAutofit fontScale="77500" lnSpcReduction="20000"/>
          </a:bodyPr>
          <a:lstStyle/>
          <a:p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Bocken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N. M. P., Short, S. W., Rana, P., &amp; Evans, S. (2014). A literature and practice review to develop sustainable business model archetypes.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65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42–56.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https://doi.org/10.1016/j.jclepro.2013.11.039</a:t>
            </a: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Climate Action Tracker. (2023).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Global climate policy analysis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https://www.climateactiontracker.org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Coldwell Solar. (2023).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How much investment do you need for a solar farm?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https://www.coldwellsolar.com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Elkington, J. (1997).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Capstone.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Freeman, R. E. (2010).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Strategic management: A stakeholder approach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Cambridge University Press.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Hart, S. L., &amp; Milstein, M. B. (1999). Global sustainability and the creative destruction of industries.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Sloan Management Review, 41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(1), 23–33.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IEA. (2022).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Renewable energy market update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https://www.iea.org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IRENA. (2021).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Renewable power generation costs in 2020. International Renewable Energy Agency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https://www.irena.org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Porter, M. E., &amp; van der Linde, C. (1995). Green and competitive: Ending the stalemate.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Review, 73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(5), 120–134.</a:t>
            </a:r>
          </a:p>
          <a:p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Schaltegger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S., &amp; Wagner, M. (2011).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Managing the business case for sustainability: The integration of social, environmental and economic performance.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Greenleaf Publishing.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Stubbs, W., &amp; </a:t>
            </a:r>
            <a:r>
              <a:rPr lang="en-US" sz="1700" dirty="0" err="1">
                <a:latin typeface="Arial" panose="020B0604020202020204" pitchFamily="34" charset="0"/>
                <a:cs typeface="Arial" panose="020B0604020202020204" pitchFamily="34" charset="0"/>
              </a:rPr>
              <a:t>Cocklin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, C. (2008). Conceptualizing a “sustainability business model.”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Organization &amp; Environment, 21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(2), 103–127.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https://doi.org/10.1177/1086026608318041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United Nations. (2021).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https://www.un.org/sustainabledevelopment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World Economic Forum. (2021).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How startups are driving sustainability transformation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https://www.weforum.org/agenda/2021/05/startups-driving-sustainability-transformation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Yoon, A. (2020). Sustainable startup trends: Challenges and opportunities in green business.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Venturing Insights, 13,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e00165.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https://doi.org/10.1016/j.jbvi.2020.e00165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91630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43</TotalTime>
  <Words>768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Century Schoolbook</vt:lpstr>
      <vt:lpstr>Wingdings 2</vt:lpstr>
      <vt:lpstr>View</vt:lpstr>
      <vt:lpstr>Sustainable Enterprise Presentation </vt:lpstr>
      <vt:lpstr>Introduction </vt:lpstr>
      <vt:lpstr>Innovative &amp; Sustainable Solutions</vt:lpstr>
      <vt:lpstr>Robust Operational Framework </vt:lpstr>
      <vt:lpstr>Competitive Edge &amp; Growth Strategy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2025-03-07T13:25:02Z</dcterms:created>
  <dcterms:modified xsi:type="dcterms:W3CDTF">2025-03-07T14:08:05Z</dcterms:modified>
</cp:coreProperties>
</file>