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handoutMasterIdLst>
    <p:handoutMasterId r:id="rId45"/>
  </p:handoutMasterIdLst>
  <p:sldIdLst>
    <p:sldId id="256" r:id="rId2"/>
    <p:sldId id="391" r:id="rId3"/>
    <p:sldId id="392" r:id="rId4"/>
    <p:sldId id="403" r:id="rId5"/>
    <p:sldId id="410" r:id="rId6"/>
    <p:sldId id="421" r:id="rId7"/>
    <p:sldId id="344" r:id="rId8"/>
    <p:sldId id="343" r:id="rId9"/>
    <p:sldId id="414" r:id="rId10"/>
    <p:sldId id="353" r:id="rId11"/>
    <p:sldId id="412" r:id="rId12"/>
    <p:sldId id="413" r:id="rId13"/>
    <p:sldId id="406" r:id="rId14"/>
    <p:sldId id="415" r:id="rId15"/>
    <p:sldId id="266" r:id="rId16"/>
    <p:sldId id="272" r:id="rId17"/>
    <p:sldId id="264" r:id="rId18"/>
    <p:sldId id="278" r:id="rId19"/>
    <p:sldId id="279" r:id="rId20"/>
    <p:sldId id="280" r:id="rId21"/>
    <p:sldId id="283" r:id="rId22"/>
    <p:sldId id="284" r:id="rId23"/>
    <p:sldId id="285" r:id="rId24"/>
    <p:sldId id="286" r:id="rId25"/>
    <p:sldId id="287" r:id="rId26"/>
    <p:sldId id="420" r:id="rId27"/>
    <p:sldId id="291" r:id="rId28"/>
    <p:sldId id="417" r:id="rId29"/>
    <p:sldId id="292" r:id="rId30"/>
    <p:sldId id="259" r:id="rId31"/>
    <p:sldId id="260" r:id="rId32"/>
    <p:sldId id="263" r:id="rId33"/>
    <p:sldId id="418" r:id="rId34"/>
    <p:sldId id="267" r:id="rId35"/>
    <p:sldId id="268" r:id="rId36"/>
    <p:sldId id="269" r:id="rId37"/>
    <p:sldId id="416" r:id="rId38"/>
    <p:sldId id="411" r:id="rId39"/>
    <p:sldId id="419" r:id="rId40"/>
    <p:sldId id="407" r:id="rId41"/>
    <p:sldId id="409" r:id="rId42"/>
    <p:sldId id="408" r:id="rId43"/>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Chivers" initials="EC" lastIdx="1" clrIdx="0">
    <p:extLst>
      <p:ext uri="{19B8F6BF-5375-455C-9EA6-DF929625EA0E}">
        <p15:presenceInfo xmlns:p15="http://schemas.microsoft.com/office/powerpoint/2012/main" userId="S::chiverse@cardiff.ac.uk::507336f5-8b49-4ad4-b563-de5f4dc90a6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2" autoAdjust="0"/>
    <p:restoredTop sz="94653"/>
  </p:normalViewPr>
  <p:slideViewPr>
    <p:cSldViewPr snapToGrid="0">
      <p:cViewPr varScale="1">
        <p:scale>
          <a:sx n="80" d="100"/>
          <a:sy n="80" d="100"/>
        </p:scale>
        <p:origin x="738"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4.svg"/><Relationship Id="rId1" Type="http://schemas.openxmlformats.org/officeDocument/2006/relationships/image" Target="../media/image27.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DCFF5D-42BB-4A76-8AD1-BDB76624EDAA}" type="doc">
      <dgm:prSet loTypeId="urn:microsoft.com/office/officeart/2016/7/layout/RepeatingBendingProcessNew" loCatId="process" qsTypeId="urn:microsoft.com/office/officeart/2005/8/quickstyle/simple1" qsCatId="simple" csTypeId="urn:microsoft.com/office/officeart/2005/8/colors/accent4_2" csCatId="accent4"/>
      <dgm:spPr/>
      <dgm:t>
        <a:bodyPr/>
        <a:lstStyle/>
        <a:p>
          <a:endParaRPr lang="en-US"/>
        </a:p>
      </dgm:t>
    </dgm:pt>
    <dgm:pt modelId="{EFF5FAC7-6836-454F-A220-633956AB5358}">
      <dgm:prSet/>
      <dgm:spPr/>
      <dgm:t>
        <a:bodyPr/>
        <a:lstStyle/>
        <a:p>
          <a:r>
            <a:rPr lang="en-GB" b="1" dirty="0">
              <a:solidFill>
                <a:schemeClr val="tx1"/>
              </a:solidFill>
            </a:rPr>
            <a:t>Functions of Supervision</a:t>
          </a:r>
          <a:endParaRPr lang="en-US" b="1" dirty="0">
            <a:solidFill>
              <a:schemeClr val="tx1"/>
            </a:solidFill>
          </a:endParaRPr>
        </a:p>
      </dgm:t>
    </dgm:pt>
    <dgm:pt modelId="{7D9A6880-2833-4629-8C25-772D6E8A1269}" type="parTrans" cxnId="{05343D94-BA66-469B-8275-6171BD169527}">
      <dgm:prSet/>
      <dgm:spPr/>
      <dgm:t>
        <a:bodyPr/>
        <a:lstStyle/>
        <a:p>
          <a:endParaRPr lang="en-US"/>
        </a:p>
      </dgm:t>
    </dgm:pt>
    <dgm:pt modelId="{0591E84E-9F9C-4E5D-A980-54511C09EB69}" type="sibTrans" cxnId="{05343D94-BA66-469B-8275-6171BD169527}">
      <dgm:prSet/>
      <dgm:spPr/>
      <dgm:t>
        <a:bodyPr/>
        <a:lstStyle/>
        <a:p>
          <a:endParaRPr lang="en-US"/>
        </a:p>
      </dgm:t>
    </dgm:pt>
    <dgm:pt modelId="{4FBF9C67-A768-466E-A132-74AD1E486B6A}">
      <dgm:prSet/>
      <dgm:spPr/>
      <dgm:t>
        <a:bodyPr/>
        <a:lstStyle/>
        <a:p>
          <a:r>
            <a:rPr lang="en-GB" b="1" dirty="0">
              <a:solidFill>
                <a:schemeClr val="tx1"/>
              </a:solidFill>
            </a:rPr>
            <a:t>Educational/Formative</a:t>
          </a:r>
          <a:endParaRPr lang="en-US" b="1" dirty="0">
            <a:solidFill>
              <a:schemeClr val="tx1"/>
            </a:solidFill>
          </a:endParaRPr>
        </a:p>
      </dgm:t>
    </dgm:pt>
    <dgm:pt modelId="{F92A0BCE-BD5A-40D9-B0DF-85F99E85C307}" type="parTrans" cxnId="{F990DE2D-09F5-4415-B677-2AAFAA33346A}">
      <dgm:prSet/>
      <dgm:spPr/>
      <dgm:t>
        <a:bodyPr/>
        <a:lstStyle/>
        <a:p>
          <a:endParaRPr lang="en-US"/>
        </a:p>
      </dgm:t>
    </dgm:pt>
    <dgm:pt modelId="{8532C54F-AC21-4E8F-BC4F-A0228063F948}" type="sibTrans" cxnId="{F990DE2D-09F5-4415-B677-2AAFAA33346A}">
      <dgm:prSet/>
      <dgm:spPr/>
      <dgm:t>
        <a:bodyPr/>
        <a:lstStyle/>
        <a:p>
          <a:endParaRPr lang="en-US"/>
        </a:p>
      </dgm:t>
    </dgm:pt>
    <dgm:pt modelId="{A869C596-ED5A-4B51-958D-BCAAB8237E0F}">
      <dgm:prSet/>
      <dgm:spPr/>
      <dgm:t>
        <a:bodyPr/>
        <a:lstStyle/>
        <a:p>
          <a:r>
            <a:rPr lang="en-GB" b="1" dirty="0">
              <a:solidFill>
                <a:schemeClr val="tx1"/>
              </a:solidFill>
            </a:rPr>
            <a:t>Normative/Managerial</a:t>
          </a:r>
          <a:endParaRPr lang="en-US" b="1" dirty="0">
            <a:solidFill>
              <a:schemeClr val="tx1"/>
            </a:solidFill>
          </a:endParaRPr>
        </a:p>
      </dgm:t>
    </dgm:pt>
    <dgm:pt modelId="{66D6D411-C70A-4557-9225-D16BE48A1B15}" type="parTrans" cxnId="{5CEFAB43-74DE-4E57-B533-B77FA1DA2577}">
      <dgm:prSet/>
      <dgm:spPr/>
      <dgm:t>
        <a:bodyPr/>
        <a:lstStyle/>
        <a:p>
          <a:endParaRPr lang="en-US"/>
        </a:p>
      </dgm:t>
    </dgm:pt>
    <dgm:pt modelId="{AC911107-C37A-4E4F-BD37-6BFFF764A1DC}" type="sibTrans" cxnId="{5CEFAB43-74DE-4E57-B533-B77FA1DA2577}">
      <dgm:prSet/>
      <dgm:spPr/>
      <dgm:t>
        <a:bodyPr/>
        <a:lstStyle/>
        <a:p>
          <a:endParaRPr lang="en-US"/>
        </a:p>
      </dgm:t>
    </dgm:pt>
    <dgm:pt modelId="{CAA25B18-BDDB-471F-BE19-2BA48D367A2F}">
      <dgm:prSet/>
      <dgm:spPr/>
      <dgm:t>
        <a:bodyPr/>
        <a:lstStyle/>
        <a:p>
          <a:r>
            <a:rPr lang="en-GB" b="1" dirty="0">
              <a:solidFill>
                <a:schemeClr val="tx1"/>
              </a:solidFill>
            </a:rPr>
            <a:t>Supportive/Restorative</a:t>
          </a:r>
          <a:endParaRPr lang="en-US" b="1" dirty="0">
            <a:solidFill>
              <a:schemeClr val="tx1"/>
            </a:solidFill>
          </a:endParaRPr>
        </a:p>
      </dgm:t>
    </dgm:pt>
    <dgm:pt modelId="{8E3CD15F-C761-44BE-BFE6-0D6D1400B80B}" type="parTrans" cxnId="{5A9724A5-00FB-4089-9F0C-2D8CB546F0C7}">
      <dgm:prSet/>
      <dgm:spPr/>
      <dgm:t>
        <a:bodyPr/>
        <a:lstStyle/>
        <a:p>
          <a:endParaRPr lang="en-US"/>
        </a:p>
      </dgm:t>
    </dgm:pt>
    <dgm:pt modelId="{DF9E9875-11F1-490B-A19E-8FE2F8BDDDC2}" type="sibTrans" cxnId="{5A9724A5-00FB-4089-9F0C-2D8CB546F0C7}">
      <dgm:prSet/>
      <dgm:spPr/>
      <dgm:t>
        <a:bodyPr/>
        <a:lstStyle/>
        <a:p>
          <a:endParaRPr lang="en-US"/>
        </a:p>
      </dgm:t>
    </dgm:pt>
    <dgm:pt modelId="{3B4B140D-DD9C-4BAE-8018-4C6A40163815}">
      <dgm:prSet/>
      <dgm:spPr/>
      <dgm:t>
        <a:bodyPr/>
        <a:lstStyle/>
        <a:p>
          <a:r>
            <a:rPr lang="en-GB" b="1" dirty="0">
              <a:solidFill>
                <a:schemeClr val="tx1"/>
              </a:solidFill>
            </a:rPr>
            <a:t>Balancing needs – Organisation, Worker, Young People, Manager/Worker</a:t>
          </a:r>
          <a:endParaRPr lang="en-US" b="1" dirty="0">
            <a:solidFill>
              <a:schemeClr val="tx1"/>
            </a:solidFill>
          </a:endParaRPr>
        </a:p>
      </dgm:t>
    </dgm:pt>
    <dgm:pt modelId="{6F86734C-3770-4104-9749-A892D8D328CC}" type="parTrans" cxnId="{7F9625FC-0CFC-46AA-BF79-7A758E279FB0}">
      <dgm:prSet/>
      <dgm:spPr/>
      <dgm:t>
        <a:bodyPr/>
        <a:lstStyle/>
        <a:p>
          <a:endParaRPr lang="en-US"/>
        </a:p>
      </dgm:t>
    </dgm:pt>
    <dgm:pt modelId="{DEF9A9F1-60AE-4931-8818-1F1245542E44}" type="sibTrans" cxnId="{7F9625FC-0CFC-46AA-BF79-7A758E279FB0}">
      <dgm:prSet/>
      <dgm:spPr/>
      <dgm:t>
        <a:bodyPr/>
        <a:lstStyle/>
        <a:p>
          <a:endParaRPr lang="en-US"/>
        </a:p>
      </dgm:t>
    </dgm:pt>
    <dgm:pt modelId="{53345A51-C352-436D-9F97-559AF6896DF6}">
      <dgm:prSet/>
      <dgm:spPr/>
      <dgm:t>
        <a:bodyPr/>
        <a:lstStyle/>
        <a:p>
          <a:r>
            <a:rPr lang="en-GB" b="1" dirty="0">
              <a:solidFill>
                <a:schemeClr val="tx1"/>
              </a:solidFill>
            </a:rPr>
            <a:t>Good Managerial Supervision</a:t>
          </a:r>
          <a:endParaRPr lang="en-US" b="1" dirty="0">
            <a:solidFill>
              <a:schemeClr val="tx1"/>
            </a:solidFill>
          </a:endParaRPr>
        </a:p>
      </dgm:t>
    </dgm:pt>
    <dgm:pt modelId="{DC1D78CF-E11A-4A58-8FE2-9A74751A54DB}" type="parTrans" cxnId="{4D0CFECF-3271-4F95-B3E5-6879F9146801}">
      <dgm:prSet/>
      <dgm:spPr/>
      <dgm:t>
        <a:bodyPr/>
        <a:lstStyle/>
        <a:p>
          <a:endParaRPr lang="en-US"/>
        </a:p>
      </dgm:t>
    </dgm:pt>
    <dgm:pt modelId="{0B060DF0-791E-4698-91B4-94A83BC3083C}" type="sibTrans" cxnId="{4D0CFECF-3271-4F95-B3E5-6879F9146801}">
      <dgm:prSet/>
      <dgm:spPr/>
      <dgm:t>
        <a:bodyPr/>
        <a:lstStyle/>
        <a:p>
          <a:endParaRPr lang="en-US"/>
        </a:p>
      </dgm:t>
    </dgm:pt>
    <dgm:pt modelId="{40D44C02-3328-40A8-A4E7-92DE36BA9CD3}">
      <dgm:prSet/>
      <dgm:spPr/>
      <dgm:t>
        <a:bodyPr/>
        <a:lstStyle/>
        <a:p>
          <a:r>
            <a:rPr lang="en-GB" b="1" dirty="0">
              <a:solidFill>
                <a:schemeClr val="tx1"/>
              </a:solidFill>
            </a:rPr>
            <a:t>Becoming a supervisor/supervisee</a:t>
          </a:r>
          <a:endParaRPr lang="en-US" b="1" dirty="0">
            <a:solidFill>
              <a:schemeClr val="tx1"/>
            </a:solidFill>
          </a:endParaRPr>
        </a:p>
      </dgm:t>
    </dgm:pt>
    <dgm:pt modelId="{FC7A0B6E-0816-4BD9-9C05-BB3C8C46437A}" type="parTrans" cxnId="{A9A8A07A-B152-4821-B57B-E652EE3F77A3}">
      <dgm:prSet/>
      <dgm:spPr/>
      <dgm:t>
        <a:bodyPr/>
        <a:lstStyle/>
        <a:p>
          <a:endParaRPr lang="en-US"/>
        </a:p>
      </dgm:t>
    </dgm:pt>
    <dgm:pt modelId="{B904612E-582A-4790-83DD-77C9DD629BB2}" type="sibTrans" cxnId="{A9A8A07A-B152-4821-B57B-E652EE3F77A3}">
      <dgm:prSet/>
      <dgm:spPr/>
      <dgm:t>
        <a:bodyPr/>
        <a:lstStyle/>
        <a:p>
          <a:endParaRPr lang="en-US"/>
        </a:p>
      </dgm:t>
    </dgm:pt>
    <dgm:pt modelId="{7EFC9127-ACF2-4014-86A0-4C180B1B12BA}">
      <dgm:prSet/>
      <dgm:spPr/>
      <dgm:t>
        <a:bodyPr/>
        <a:lstStyle/>
        <a:p>
          <a:r>
            <a:rPr lang="en-GB" b="1" dirty="0">
              <a:solidFill>
                <a:schemeClr val="tx1"/>
              </a:solidFill>
            </a:rPr>
            <a:t>Qualities of a good supervisor</a:t>
          </a:r>
          <a:endParaRPr lang="en-US" b="1" dirty="0">
            <a:solidFill>
              <a:schemeClr val="tx1"/>
            </a:solidFill>
          </a:endParaRPr>
        </a:p>
      </dgm:t>
    </dgm:pt>
    <dgm:pt modelId="{EA74542F-361B-4DC9-A494-32C96870C89D}" type="parTrans" cxnId="{681666E3-FE0B-473D-B657-ACE9231D92D9}">
      <dgm:prSet/>
      <dgm:spPr/>
      <dgm:t>
        <a:bodyPr/>
        <a:lstStyle/>
        <a:p>
          <a:endParaRPr lang="en-US"/>
        </a:p>
      </dgm:t>
    </dgm:pt>
    <dgm:pt modelId="{8E788655-C39C-488B-8727-F36FC2F10B48}" type="sibTrans" cxnId="{681666E3-FE0B-473D-B657-ACE9231D92D9}">
      <dgm:prSet/>
      <dgm:spPr/>
      <dgm:t>
        <a:bodyPr/>
        <a:lstStyle/>
        <a:p>
          <a:endParaRPr lang="en-US"/>
        </a:p>
      </dgm:t>
    </dgm:pt>
    <dgm:pt modelId="{CB3BC0B3-F48F-4C61-B0A2-552C5BCAA24B}">
      <dgm:prSet/>
      <dgm:spPr/>
      <dgm:t>
        <a:bodyPr/>
        <a:lstStyle/>
        <a:p>
          <a:r>
            <a:rPr lang="en-GB" b="1" dirty="0">
              <a:solidFill>
                <a:schemeClr val="tx1"/>
              </a:solidFill>
            </a:rPr>
            <a:t>Supervisor’s role</a:t>
          </a:r>
          <a:endParaRPr lang="en-US" b="1" dirty="0">
            <a:solidFill>
              <a:schemeClr val="tx1"/>
            </a:solidFill>
          </a:endParaRPr>
        </a:p>
      </dgm:t>
    </dgm:pt>
    <dgm:pt modelId="{4430DFAC-B54B-4FFA-BF50-8E9446719B24}" type="parTrans" cxnId="{26E3A63A-A393-4EDC-A038-9CB713E29B96}">
      <dgm:prSet/>
      <dgm:spPr/>
      <dgm:t>
        <a:bodyPr/>
        <a:lstStyle/>
        <a:p>
          <a:endParaRPr lang="en-US"/>
        </a:p>
      </dgm:t>
    </dgm:pt>
    <dgm:pt modelId="{48990FEE-29AF-4FB9-A382-5D8C17EC0B38}" type="sibTrans" cxnId="{26E3A63A-A393-4EDC-A038-9CB713E29B96}">
      <dgm:prSet/>
      <dgm:spPr/>
      <dgm:t>
        <a:bodyPr/>
        <a:lstStyle/>
        <a:p>
          <a:endParaRPr lang="en-US"/>
        </a:p>
      </dgm:t>
    </dgm:pt>
    <dgm:pt modelId="{5FBF7299-E15F-0E4A-B704-93491513FBA2}" type="pres">
      <dgm:prSet presAssocID="{01DCFF5D-42BB-4A76-8AD1-BDB76624EDAA}" presName="Name0" presStyleCnt="0">
        <dgm:presLayoutVars>
          <dgm:dir/>
          <dgm:resizeHandles val="exact"/>
        </dgm:presLayoutVars>
      </dgm:prSet>
      <dgm:spPr/>
    </dgm:pt>
    <dgm:pt modelId="{3CA4EDBC-B15C-4F4A-8201-DE87AD0BFD22}" type="pres">
      <dgm:prSet presAssocID="{EFF5FAC7-6836-454F-A220-633956AB5358}" presName="node" presStyleLbl="node1" presStyleIdx="0" presStyleCnt="9">
        <dgm:presLayoutVars>
          <dgm:bulletEnabled val="1"/>
        </dgm:presLayoutVars>
      </dgm:prSet>
      <dgm:spPr/>
    </dgm:pt>
    <dgm:pt modelId="{4DD64393-C282-2D49-898A-30AF44DEF2E9}" type="pres">
      <dgm:prSet presAssocID="{0591E84E-9F9C-4E5D-A980-54511C09EB69}" presName="sibTrans" presStyleLbl="sibTrans1D1" presStyleIdx="0" presStyleCnt="8"/>
      <dgm:spPr/>
    </dgm:pt>
    <dgm:pt modelId="{30C1DDF7-3AC1-224B-8964-AC3B5AF3A063}" type="pres">
      <dgm:prSet presAssocID="{0591E84E-9F9C-4E5D-A980-54511C09EB69}" presName="connectorText" presStyleLbl="sibTrans1D1" presStyleIdx="0" presStyleCnt="8"/>
      <dgm:spPr/>
    </dgm:pt>
    <dgm:pt modelId="{159BB331-0538-B842-96A4-60657AFA3A1F}" type="pres">
      <dgm:prSet presAssocID="{4FBF9C67-A768-466E-A132-74AD1E486B6A}" presName="node" presStyleLbl="node1" presStyleIdx="1" presStyleCnt="9">
        <dgm:presLayoutVars>
          <dgm:bulletEnabled val="1"/>
        </dgm:presLayoutVars>
      </dgm:prSet>
      <dgm:spPr/>
    </dgm:pt>
    <dgm:pt modelId="{284E425F-E05A-854B-8227-F2E6FDF66754}" type="pres">
      <dgm:prSet presAssocID="{8532C54F-AC21-4E8F-BC4F-A0228063F948}" presName="sibTrans" presStyleLbl="sibTrans1D1" presStyleIdx="1" presStyleCnt="8"/>
      <dgm:spPr/>
    </dgm:pt>
    <dgm:pt modelId="{390ACE1D-C4B8-F348-9A90-A5C95717B780}" type="pres">
      <dgm:prSet presAssocID="{8532C54F-AC21-4E8F-BC4F-A0228063F948}" presName="connectorText" presStyleLbl="sibTrans1D1" presStyleIdx="1" presStyleCnt="8"/>
      <dgm:spPr/>
    </dgm:pt>
    <dgm:pt modelId="{271E156D-7D0C-334F-AA61-BF49AED61EE5}" type="pres">
      <dgm:prSet presAssocID="{A869C596-ED5A-4B51-958D-BCAAB8237E0F}" presName="node" presStyleLbl="node1" presStyleIdx="2" presStyleCnt="9">
        <dgm:presLayoutVars>
          <dgm:bulletEnabled val="1"/>
        </dgm:presLayoutVars>
      </dgm:prSet>
      <dgm:spPr/>
    </dgm:pt>
    <dgm:pt modelId="{BD7FBA26-462E-A546-BC23-38C48D6660AB}" type="pres">
      <dgm:prSet presAssocID="{AC911107-C37A-4E4F-BD37-6BFFF764A1DC}" presName="sibTrans" presStyleLbl="sibTrans1D1" presStyleIdx="2" presStyleCnt="8"/>
      <dgm:spPr/>
    </dgm:pt>
    <dgm:pt modelId="{2164253A-CC34-D441-87E9-9D5162AAC909}" type="pres">
      <dgm:prSet presAssocID="{AC911107-C37A-4E4F-BD37-6BFFF764A1DC}" presName="connectorText" presStyleLbl="sibTrans1D1" presStyleIdx="2" presStyleCnt="8"/>
      <dgm:spPr/>
    </dgm:pt>
    <dgm:pt modelId="{49F4F240-355F-DB48-8491-457B17EC6F28}" type="pres">
      <dgm:prSet presAssocID="{CAA25B18-BDDB-471F-BE19-2BA48D367A2F}" presName="node" presStyleLbl="node1" presStyleIdx="3" presStyleCnt="9">
        <dgm:presLayoutVars>
          <dgm:bulletEnabled val="1"/>
        </dgm:presLayoutVars>
      </dgm:prSet>
      <dgm:spPr/>
    </dgm:pt>
    <dgm:pt modelId="{A860E9B8-8B65-3542-A405-95C7DDB2243E}" type="pres">
      <dgm:prSet presAssocID="{DF9E9875-11F1-490B-A19E-8FE2F8BDDDC2}" presName="sibTrans" presStyleLbl="sibTrans1D1" presStyleIdx="3" presStyleCnt="8"/>
      <dgm:spPr/>
    </dgm:pt>
    <dgm:pt modelId="{F7E4864B-CA49-4642-9A90-EF990E64A2F0}" type="pres">
      <dgm:prSet presAssocID="{DF9E9875-11F1-490B-A19E-8FE2F8BDDDC2}" presName="connectorText" presStyleLbl="sibTrans1D1" presStyleIdx="3" presStyleCnt="8"/>
      <dgm:spPr/>
    </dgm:pt>
    <dgm:pt modelId="{E3F1701F-3590-DA4D-B0F6-A1313387AFEB}" type="pres">
      <dgm:prSet presAssocID="{3B4B140D-DD9C-4BAE-8018-4C6A40163815}" presName="node" presStyleLbl="node1" presStyleIdx="4" presStyleCnt="9">
        <dgm:presLayoutVars>
          <dgm:bulletEnabled val="1"/>
        </dgm:presLayoutVars>
      </dgm:prSet>
      <dgm:spPr/>
    </dgm:pt>
    <dgm:pt modelId="{997A9D27-F54A-C74D-A4CC-AE56E1F43D8B}" type="pres">
      <dgm:prSet presAssocID="{DEF9A9F1-60AE-4931-8818-1F1245542E44}" presName="sibTrans" presStyleLbl="sibTrans1D1" presStyleIdx="4" presStyleCnt="8"/>
      <dgm:spPr/>
    </dgm:pt>
    <dgm:pt modelId="{CC7E14BA-4EF6-B94D-9A36-100EFE7ED9BD}" type="pres">
      <dgm:prSet presAssocID="{DEF9A9F1-60AE-4931-8818-1F1245542E44}" presName="connectorText" presStyleLbl="sibTrans1D1" presStyleIdx="4" presStyleCnt="8"/>
      <dgm:spPr/>
    </dgm:pt>
    <dgm:pt modelId="{8D0C5FB3-C5D8-7745-A457-734B83382E66}" type="pres">
      <dgm:prSet presAssocID="{53345A51-C352-436D-9F97-559AF6896DF6}" presName="node" presStyleLbl="node1" presStyleIdx="5" presStyleCnt="9">
        <dgm:presLayoutVars>
          <dgm:bulletEnabled val="1"/>
        </dgm:presLayoutVars>
      </dgm:prSet>
      <dgm:spPr/>
    </dgm:pt>
    <dgm:pt modelId="{DCDE6690-CCE8-584F-A0C0-D1E26A993892}" type="pres">
      <dgm:prSet presAssocID="{0B060DF0-791E-4698-91B4-94A83BC3083C}" presName="sibTrans" presStyleLbl="sibTrans1D1" presStyleIdx="5" presStyleCnt="8"/>
      <dgm:spPr/>
    </dgm:pt>
    <dgm:pt modelId="{2BD52B08-9E00-F147-BC04-B03E596FC305}" type="pres">
      <dgm:prSet presAssocID="{0B060DF0-791E-4698-91B4-94A83BC3083C}" presName="connectorText" presStyleLbl="sibTrans1D1" presStyleIdx="5" presStyleCnt="8"/>
      <dgm:spPr/>
    </dgm:pt>
    <dgm:pt modelId="{9ADB4250-AF71-6643-B029-8F184EC22996}" type="pres">
      <dgm:prSet presAssocID="{40D44C02-3328-40A8-A4E7-92DE36BA9CD3}" presName="node" presStyleLbl="node1" presStyleIdx="6" presStyleCnt="9">
        <dgm:presLayoutVars>
          <dgm:bulletEnabled val="1"/>
        </dgm:presLayoutVars>
      </dgm:prSet>
      <dgm:spPr/>
    </dgm:pt>
    <dgm:pt modelId="{F52EE69D-1BD8-9546-8DFA-ACE52062100F}" type="pres">
      <dgm:prSet presAssocID="{B904612E-582A-4790-83DD-77C9DD629BB2}" presName="sibTrans" presStyleLbl="sibTrans1D1" presStyleIdx="6" presStyleCnt="8"/>
      <dgm:spPr/>
    </dgm:pt>
    <dgm:pt modelId="{A623A0C5-1062-9B4B-B5EC-6B78E0AC5BED}" type="pres">
      <dgm:prSet presAssocID="{B904612E-582A-4790-83DD-77C9DD629BB2}" presName="connectorText" presStyleLbl="sibTrans1D1" presStyleIdx="6" presStyleCnt="8"/>
      <dgm:spPr/>
    </dgm:pt>
    <dgm:pt modelId="{5170C37E-1E8D-B34A-AEC4-281A05F53F21}" type="pres">
      <dgm:prSet presAssocID="{7EFC9127-ACF2-4014-86A0-4C180B1B12BA}" presName="node" presStyleLbl="node1" presStyleIdx="7" presStyleCnt="9">
        <dgm:presLayoutVars>
          <dgm:bulletEnabled val="1"/>
        </dgm:presLayoutVars>
      </dgm:prSet>
      <dgm:spPr/>
    </dgm:pt>
    <dgm:pt modelId="{E58DD012-2920-7D48-A3F5-626FC8FA577B}" type="pres">
      <dgm:prSet presAssocID="{8E788655-C39C-488B-8727-F36FC2F10B48}" presName="sibTrans" presStyleLbl="sibTrans1D1" presStyleIdx="7" presStyleCnt="8"/>
      <dgm:spPr/>
    </dgm:pt>
    <dgm:pt modelId="{64E9F76A-CD1A-8C48-92E7-A97B747A5CF9}" type="pres">
      <dgm:prSet presAssocID="{8E788655-C39C-488B-8727-F36FC2F10B48}" presName="connectorText" presStyleLbl="sibTrans1D1" presStyleIdx="7" presStyleCnt="8"/>
      <dgm:spPr/>
    </dgm:pt>
    <dgm:pt modelId="{CA8D0DB5-4FA1-214F-9D26-7CE6F8A88F44}" type="pres">
      <dgm:prSet presAssocID="{CB3BC0B3-F48F-4C61-B0A2-552C5BCAA24B}" presName="node" presStyleLbl="node1" presStyleIdx="8" presStyleCnt="9">
        <dgm:presLayoutVars>
          <dgm:bulletEnabled val="1"/>
        </dgm:presLayoutVars>
      </dgm:prSet>
      <dgm:spPr/>
    </dgm:pt>
  </dgm:ptLst>
  <dgm:cxnLst>
    <dgm:cxn modelId="{0AB10302-9556-4E41-99CF-8429068B604F}" type="presOf" srcId="{40D44C02-3328-40A8-A4E7-92DE36BA9CD3}" destId="{9ADB4250-AF71-6643-B029-8F184EC22996}" srcOrd="0" destOrd="0" presId="urn:microsoft.com/office/officeart/2016/7/layout/RepeatingBendingProcessNew"/>
    <dgm:cxn modelId="{15BCF60F-123B-ED47-9A58-3610592985AF}" type="presOf" srcId="{0591E84E-9F9C-4E5D-A980-54511C09EB69}" destId="{4DD64393-C282-2D49-898A-30AF44DEF2E9}" srcOrd="0" destOrd="0" presId="urn:microsoft.com/office/officeart/2016/7/layout/RepeatingBendingProcessNew"/>
    <dgm:cxn modelId="{FA1C9B16-49D6-F348-BAE4-76F726DA615D}" type="presOf" srcId="{AC911107-C37A-4E4F-BD37-6BFFF764A1DC}" destId="{2164253A-CC34-D441-87E9-9D5162AAC909}" srcOrd="1" destOrd="0" presId="urn:microsoft.com/office/officeart/2016/7/layout/RepeatingBendingProcessNew"/>
    <dgm:cxn modelId="{F85C091B-A32D-AA48-9721-396F79C430C8}" type="presOf" srcId="{DEF9A9F1-60AE-4931-8818-1F1245542E44}" destId="{CC7E14BA-4EF6-B94D-9A36-100EFE7ED9BD}" srcOrd="1" destOrd="0" presId="urn:microsoft.com/office/officeart/2016/7/layout/RepeatingBendingProcessNew"/>
    <dgm:cxn modelId="{F990DE2D-09F5-4415-B677-2AAFAA33346A}" srcId="{01DCFF5D-42BB-4A76-8AD1-BDB76624EDAA}" destId="{4FBF9C67-A768-466E-A132-74AD1E486B6A}" srcOrd="1" destOrd="0" parTransId="{F92A0BCE-BD5A-40D9-B0DF-85F99E85C307}" sibTransId="{8532C54F-AC21-4E8F-BC4F-A0228063F948}"/>
    <dgm:cxn modelId="{0C3E202F-05AE-B343-A1EC-7E44648AE1AC}" type="presOf" srcId="{CB3BC0B3-F48F-4C61-B0A2-552C5BCAA24B}" destId="{CA8D0DB5-4FA1-214F-9D26-7CE6F8A88F44}" srcOrd="0" destOrd="0" presId="urn:microsoft.com/office/officeart/2016/7/layout/RepeatingBendingProcessNew"/>
    <dgm:cxn modelId="{B9E58E38-1CB4-924B-AC6C-B67F99C3FD00}" type="presOf" srcId="{B904612E-582A-4790-83DD-77C9DD629BB2}" destId="{A623A0C5-1062-9B4B-B5EC-6B78E0AC5BED}" srcOrd="1" destOrd="0" presId="urn:microsoft.com/office/officeart/2016/7/layout/RepeatingBendingProcessNew"/>
    <dgm:cxn modelId="{26E3A63A-A393-4EDC-A038-9CB713E29B96}" srcId="{01DCFF5D-42BB-4A76-8AD1-BDB76624EDAA}" destId="{CB3BC0B3-F48F-4C61-B0A2-552C5BCAA24B}" srcOrd="8" destOrd="0" parTransId="{4430DFAC-B54B-4FFA-BF50-8E9446719B24}" sibTransId="{48990FEE-29AF-4FB9-A382-5D8C17EC0B38}"/>
    <dgm:cxn modelId="{5227833C-269B-0F4D-9C12-7E43A0DED04E}" type="presOf" srcId="{DF9E9875-11F1-490B-A19E-8FE2F8BDDDC2}" destId="{F7E4864B-CA49-4642-9A90-EF990E64A2F0}" srcOrd="1" destOrd="0" presId="urn:microsoft.com/office/officeart/2016/7/layout/RepeatingBendingProcessNew"/>
    <dgm:cxn modelId="{2FDC0B42-EE76-4D4A-8741-270C570603A9}" type="presOf" srcId="{0B060DF0-791E-4698-91B4-94A83BC3083C}" destId="{DCDE6690-CCE8-584F-A0C0-D1E26A993892}" srcOrd="0" destOrd="0" presId="urn:microsoft.com/office/officeart/2016/7/layout/RepeatingBendingProcessNew"/>
    <dgm:cxn modelId="{6DBCA262-5883-CC46-952E-2885FB4BEB68}" type="presOf" srcId="{8E788655-C39C-488B-8727-F36FC2F10B48}" destId="{E58DD012-2920-7D48-A3F5-626FC8FA577B}" srcOrd="0" destOrd="0" presId="urn:microsoft.com/office/officeart/2016/7/layout/RepeatingBendingProcessNew"/>
    <dgm:cxn modelId="{0C915163-0743-8246-B9F9-DC31AA43D08C}" type="presOf" srcId="{DF9E9875-11F1-490B-A19E-8FE2F8BDDDC2}" destId="{A860E9B8-8B65-3542-A405-95C7DDB2243E}" srcOrd="0" destOrd="0" presId="urn:microsoft.com/office/officeart/2016/7/layout/RepeatingBendingProcessNew"/>
    <dgm:cxn modelId="{5CEFAB43-74DE-4E57-B533-B77FA1DA2577}" srcId="{01DCFF5D-42BB-4A76-8AD1-BDB76624EDAA}" destId="{A869C596-ED5A-4B51-958D-BCAAB8237E0F}" srcOrd="2" destOrd="0" parTransId="{66D6D411-C70A-4557-9225-D16BE48A1B15}" sibTransId="{AC911107-C37A-4E4F-BD37-6BFFF764A1DC}"/>
    <dgm:cxn modelId="{9FA29E4A-5708-2A47-BBB2-26BAC062DE21}" type="presOf" srcId="{EFF5FAC7-6836-454F-A220-633956AB5358}" destId="{3CA4EDBC-B15C-4F4A-8201-DE87AD0BFD22}" srcOrd="0" destOrd="0" presId="urn:microsoft.com/office/officeart/2016/7/layout/RepeatingBendingProcessNew"/>
    <dgm:cxn modelId="{A9A8A07A-B152-4821-B57B-E652EE3F77A3}" srcId="{01DCFF5D-42BB-4A76-8AD1-BDB76624EDAA}" destId="{40D44C02-3328-40A8-A4E7-92DE36BA9CD3}" srcOrd="6" destOrd="0" parTransId="{FC7A0B6E-0816-4BD9-9C05-BB3C8C46437A}" sibTransId="{B904612E-582A-4790-83DD-77C9DD629BB2}"/>
    <dgm:cxn modelId="{6ACEE27B-2085-F64D-8027-FE8A3D586201}" type="presOf" srcId="{0591E84E-9F9C-4E5D-A980-54511C09EB69}" destId="{30C1DDF7-3AC1-224B-8964-AC3B5AF3A063}" srcOrd="1" destOrd="0" presId="urn:microsoft.com/office/officeart/2016/7/layout/RepeatingBendingProcessNew"/>
    <dgm:cxn modelId="{80C7A585-F9F1-F448-B0CA-032527425352}" type="presOf" srcId="{7EFC9127-ACF2-4014-86A0-4C180B1B12BA}" destId="{5170C37E-1E8D-B34A-AEC4-281A05F53F21}" srcOrd="0" destOrd="0" presId="urn:microsoft.com/office/officeart/2016/7/layout/RepeatingBendingProcessNew"/>
    <dgm:cxn modelId="{31F28A86-56D2-5C40-AFBB-CBF5B560070A}" type="presOf" srcId="{01DCFF5D-42BB-4A76-8AD1-BDB76624EDAA}" destId="{5FBF7299-E15F-0E4A-B704-93491513FBA2}" srcOrd="0" destOrd="0" presId="urn:microsoft.com/office/officeart/2016/7/layout/RepeatingBendingProcessNew"/>
    <dgm:cxn modelId="{05343D94-BA66-469B-8275-6171BD169527}" srcId="{01DCFF5D-42BB-4A76-8AD1-BDB76624EDAA}" destId="{EFF5FAC7-6836-454F-A220-633956AB5358}" srcOrd="0" destOrd="0" parTransId="{7D9A6880-2833-4629-8C25-772D6E8A1269}" sibTransId="{0591E84E-9F9C-4E5D-A980-54511C09EB69}"/>
    <dgm:cxn modelId="{E41E9C94-274B-434C-8541-D5C482492DC0}" type="presOf" srcId="{53345A51-C352-436D-9F97-559AF6896DF6}" destId="{8D0C5FB3-C5D8-7745-A457-734B83382E66}" srcOrd="0" destOrd="0" presId="urn:microsoft.com/office/officeart/2016/7/layout/RepeatingBendingProcessNew"/>
    <dgm:cxn modelId="{B58C20A1-A02C-AE4A-8D4A-49AC4FE5DF9C}" type="presOf" srcId="{0B060DF0-791E-4698-91B4-94A83BC3083C}" destId="{2BD52B08-9E00-F147-BC04-B03E596FC305}" srcOrd="1" destOrd="0" presId="urn:microsoft.com/office/officeart/2016/7/layout/RepeatingBendingProcessNew"/>
    <dgm:cxn modelId="{5A9724A5-00FB-4089-9F0C-2D8CB546F0C7}" srcId="{01DCFF5D-42BB-4A76-8AD1-BDB76624EDAA}" destId="{CAA25B18-BDDB-471F-BE19-2BA48D367A2F}" srcOrd="3" destOrd="0" parTransId="{8E3CD15F-C761-44BE-BFE6-0D6D1400B80B}" sibTransId="{DF9E9875-11F1-490B-A19E-8FE2F8BDDDC2}"/>
    <dgm:cxn modelId="{FC5C6DA6-1D96-4648-A21A-50B9F78C295A}" type="presOf" srcId="{8E788655-C39C-488B-8727-F36FC2F10B48}" destId="{64E9F76A-CD1A-8C48-92E7-A97B747A5CF9}" srcOrd="1" destOrd="0" presId="urn:microsoft.com/office/officeart/2016/7/layout/RepeatingBendingProcessNew"/>
    <dgm:cxn modelId="{F4BBD8A9-ED53-0B4C-9D30-65822BBA31B3}" type="presOf" srcId="{8532C54F-AC21-4E8F-BC4F-A0228063F948}" destId="{284E425F-E05A-854B-8227-F2E6FDF66754}" srcOrd="0" destOrd="0" presId="urn:microsoft.com/office/officeart/2016/7/layout/RepeatingBendingProcessNew"/>
    <dgm:cxn modelId="{AF673DB8-9217-B94E-B7E9-1A129F78D8DD}" type="presOf" srcId="{AC911107-C37A-4E4F-BD37-6BFFF764A1DC}" destId="{BD7FBA26-462E-A546-BC23-38C48D6660AB}" srcOrd="0" destOrd="0" presId="urn:microsoft.com/office/officeart/2016/7/layout/RepeatingBendingProcessNew"/>
    <dgm:cxn modelId="{B9108BBF-12D3-3B4B-A9B7-FA775F8F479F}" type="presOf" srcId="{4FBF9C67-A768-466E-A132-74AD1E486B6A}" destId="{159BB331-0538-B842-96A4-60657AFA3A1F}" srcOrd="0" destOrd="0" presId="urn:microsoft.com/office/officeart/2016/7/layout/RepeatingBendingProcessNew"/>
    <dgm:cxn modelId="{4D0CFECF-3271-4F95-B3E5-6879F9146801}" srcId="{01DCFF5D-42BB-4A76-8AD1-BDB76624EDAA}" destId="{53345A51-C352-436D-9F97-559AF6896DF6}" srcOrd="5" destOrd="0" parTransId="{DC1D78CF-E11A-4A58-8FE2-9A74751A54DB}" sibTransId="{0B060DF0-791E-4698-91B4-94A83BC3083C}"/>
    <dgm:cxn modelId="{9E21C7D5-C09A-A143-845D-34C428CF8BFE}" type="presOf" srcId="{3B4B140D-DD9C-4BAE-8018-4C6A40163815}" destId="{E3F1701F-3590-DA4D-B0F6-A1313387AFEB}" srcOrd="0" destOrd="0" presId="urn:microsoft.com/office/officeart/2016/7/layout/RepeatingBendingProcessNew"/>
    <dgm:cxn modelId="{867219D7-DCE9-7C49-8B61-8DCAE10215A5}" type="presOf" srcId="{CAA25B18-BDDB-471F-BE19-2BA48D367A2F}" destId="{49F4F240-355F-DB48-8491-457B17EC6F28}" srcOrd="0" destOrd="0" presId="urn:microsoft.com/office/officeart/2016/7/layout/RepeatingBendingProcessNew"/>
    <dgm:cxn modelId="{2C4BA3DF-C99D-BC48-86EB-7E1A8AF6DA85}" type="presOf" srcId="{8532C54F-AC21-4E8F-BC4F-A0228063F948}" destId="{390ACE1D-C4B8-F348-9A90-A5C95717B780}" srcOrd="1" destOrd="0" presId="urn:microsoft.com/office/officeart/2016/7/layout/RepeatingBendingProcessNew"/>
    <dgm:cxn modelId="{681666E3-FE0B-473D-B657-ACE9231D92D9}" srcId="{01DCFF5D-42BB-4A76-8AD1-BDB76624EDAA}" destId="{7EFC9127-ACF2-4014-86A0-4C180B1B12BA}" srcOrd="7" destOrd="0" parTransId="{EA74542F-361B-4DC9-A494-32C96870C89D}" sibTransId="{8E788655-C39C-488B-8727-F36FC2F10B48}"/>
    <dgm:cxn modelId="{9E5514E5-34BD-004F-B4A5-A6B5FF170655}" type="presOf" srcId="{B904612E-582A-4790-83DD-77C9DD629BB2}" destId="{F52EE69D-1BD8-9546-8DFA-ACE52062100F}" srcOrd="0" destOrd="0" presId="urn:microsoft.com/office/officeart/2016/7/layout/RepeatingBendingProcessNew"/>
    <dgm:cxn modelId="{865789E8-DCBC-2942-99CC-C130CA893DEE}" type="presOf" srcId="{A869C596-ED5A-4B51-958D-BCAAB8237E0F}" destId="{271E156D-7D0C-334F-AA61-BF49AED61EE5}" srcOrd="0" destOrd="0" presId="urn:microsoft.com/office/officeart/2016/7/layout/RepeatingBendingProcessNew"/>
    <dgm:cxn modelId="{29BA8BFB-717C-D14C-ABA1-C17639F24B76}" type="presOf" srcId="{DEF9A9F1-60AE-4931-8818-1F1245542E44}" destId="{997A9D27-F54A-C74D-A4CC-AE56E1F43D8B}" srcOrd="0" destOrd="0" presId="urn:microsoft.com/office/officeart/2016/7/layout/RepeatingBendingProcessNew"/>
    <dgm:cxn modelId="{7F9625FC-0CFC-46AA-BF79-7A758E279FB0}" srcId="{01DCFF5D-42BB-4A76-8AD1-BDB76624EDAA}" destId="{3B4B140D-DD9C-4BAE-8018-4C6A40163815}" srcOrd="4" destOrd="0" parTransId="{6F86734C-3770-4104-9749-A892D8D328CC}" sibTransId="{DEF9A9F1-60AE-4931-8818-1F1245542E44}"/>
    <dgm:cxn modelId="{B28539D7-764E-DE4B-881B-1F9401C3676F}" type="presParOf" srcId="{5FBF7299-E15F-0E4A-B704-93491513FBA2}" destId="{3CA4EDBC-B15C-4F4A-8201-DE87AD0BFD22}" srcOrd="0" destOrd="0" presId="urn:microsoft.com/office/officeart/2016/7/layout/RepeatingBendingProcessNew"/>
    <dgm:cxn modelId="{5122E102-5C06-5B44-AF0F-6CDB3FA4BFEB}" type="presParOf" srcId="{5FBF7299-E15F-0E4A-B704-93491513FBA2}" destId="{4DD64393-C282-2D49-898A-30AF44DEF2E9}" srcOrd="1" destOrd="0" presId="urn:microsoft.com/office/officeart/2016/7/layout/RepeatingBendingProcessNew"/>
    <dgm:cxn modelId="{C389BBED-61CD-C148-ABA7-54C25CFFD085}" type="presParOf" srcId="{4DD64393-C282-2D49-898A-30AF44DEF2E9}" destId="{30C1DDF7-3AC1-224B-8964-AC3B5AF3A063}" srcOrd="0" destOrd="0" presId="urn:microsoft.com/office/officeart/2016/7/layout/RepeatingBendingProcessNew"/>
    <dgm:cxn modelId="{2146E0CC-BB86-5B4D-8B46-AD7B6E8FEB3C}" type="presParOf" srcId="{5FBF7299-E15F-0E4A-B704-93491513FBA2}" destId="{159BB331-0538-B842-96A4-60657AFA3A1F}" srcOrd="2" destOrd="0" presId="urn:microsoft.com/office/officeart/2016/7/layout/RepeatingBendingProcessNew"/>
    <dgm:cxn modelId="{282A4903-140C-714D-B9CF-0ECFFB93DEDC}" type="presParOf" srcId="{5FBF7299-E15F-0E4A-B704-93491513FBA2}" destId="{284E425F-E05A-854B-8227-F2E6FDF66754}" srcOrd="3" destOrd="0" presId="urn:microsoft.com/office/officeart/2016/7/layout/RepeatingBendingProcessNew"/>
    <dgm:cxn modelId="{85143547-FDC6-EF4B-BEDE-3FF8B297CD0B}" type="presParOf" srcId="{284E425F-E05A-854B-8227-F2E6FDF66754}" destId="{390ACE1D-C4B8-F348-9A90-A5C95717B780}" srcOrd="0" destOrd="0" presId="urn:microsoft.com/office/officeart/2016/7/layout/RepeatingBendingProcessNew"/>
    <dgm:cxn modelId="{8CD4FFF6-C5B4-D540-A8FA-D078A23A79B7}" type="presParOf" srcId="{5FBF7299-E15F-0E4A-B704-93491513FBA2}" destId="{271E156D-7D0C-334F-AA61-BF49AED61EE5}" srcOrd="4" destOrd="0" presId="urn:microsoft.com/office/officeart/2016/7/layout/RepeatingBendingProcessNew"/>
    <dgm:cxn modelId="{BEF6C0BA-486B-9A4E-82A3-A563BF9110F5}" type="presParOf" srcId="{5FBF7299-E15F-0E4A-B704-93491513FBA2}" destId="{BD7FBA26-462E-A546-BC23-38C48D6660AB}" srcOrd="5" destOrd="0" presId="urn:microsoft.com/office/officeart/2016/7/layout/RepeatingBendingProcessNew"/>
    <dgm:cxn modelId="{99FD7A91-D4CA-D74F-A52A-D546E0503F17}" type="presParOf" srcId="{BD7FBA26-462E-A546-BC23-38C48D6660AB}" destId="{2164253A-CC34-D441-87E9-9D5162AAC909}" srcOrd="0" destOrd="0" presId="urn:microsoft.com/office/officeart/2016/7/layout/RepeatingBendingProcessNew"/>
    <dgm:cxn modelId="{45013BD3-EDD6-0D46-80FB-4F3B0B547532}" type="presParOf" srcId="{5FBF7299-E15F-0E4A-B704-93491513FBA2}" destId="{49F4F240-355F-DB48-8491-457B17EC6F28}" srcOrd="6" destOrd="0" presId="urn:microsoft.com/office/officeart/2016/7/layout/RepeatingBendingProcessNew"/>
    <dgm:cxn modelId="{6E61165C-2B51-6149-99CD-588996A2EA92}" type="presParOf" srcId="{5FBF7299-E15F-0E4A-B704-93491513FBA2}" destId="{A860E9B8-8B65-3542-A405-95C7DDB2243E}" srcOrd="7" destOrd="0" presId="urn:microsoft.com/office/officeart/2016/7/layout/RepeatingBendingProcessNew"/>
    <dgm:cxn modelId="{755967C4-7DF5-C040-B5FB-D88A8F099ACA}" type="presParOf" srcId="{A860E9B8-8B65-3542-A405-95C7DDB2243E}" destId="{F7E4864B-CA49-4642-9A90-EF990E64A2F0}" srcOrd="0" destOrd="0" presId="urn:microsoft.com/office/officeart/2016/7/layout/RepeatingBendingProcessNew"/>
    <dgm:cxn modelId="{480CF8CC-005E-7A43-B644-621DB105C6E3}" type="presParOf" srcId="{5FBF7299-E15F-0E4A-B704-93491513FBA2}" destId="{E3F1701F-3590-DA4D-B0F6-A1313387AFEB}" srcOrd="8" destOrd="0" presId="urn:microsoft.com/office/officeart/2016/7/layout/RepeatingBendingProcessNew"/>
    <dgm:cxn modelId="{BB0ECFC6-9C79-764E-AFFA-DF34D220478D}" type="presParOf" srcId="{5FBF7299-E15F-0E4A-B704-93491513FBA2}" destId="{997A9D27-F54A-C74D-A4CC-AE56E1F43D8B}" srcOrd="9" destOrd="0" presId="urn:microsoft.com/office/officeart/2016/7/layout/RepeatingBendingProcessNew"/>
    <dgm:cxn modelId="{18397361-139C-F44B-8551-9BF120309CB1}" type="presParOf" srcId="{997A9D27-F54A-C74D-A4CC-AE56E1F43D8B}" destId="{CC7E14BA-4EF6-B94D-9A36-100EFE7ED9BD}" srcOrd="0" destOrd="0" presId="urn:microsoft.com/office/officeart/2016/7/layout/RepeatingBendingProcessNew"/>
    <dgm:cxn modelId="{76CFF332-1E8F-1D40-AEDB-77A0B5305988}" type="presParOf" srcId="{5FBF7299-E15F-0E4A-B704-93491513FBA2}" destId="{8D0C5FB3-C5D8-7745-A457-734B83382E66}" srcOrd="10" destOrd="0" presId="urn:microsoft.com/office/officeart/2016/7/layout/RepeatingBendingProcessNew"/>
    <dgm:cxn modelId="{17E0BA48-7D0F-CC42-B552-1BC5A8774ED8}" type="presParOf" srcId="{5FBF7299-E15F-0E4A-B704-93491513FBA2}" destId="{DCDE6690-CCE8-584F-A0C0-D1E26A993892}" srcOrd="11" destOrd="0" presId="urn:microsoft.com/office/officeart/2016/7/layout/RepeatingBendingProcessNew"/>
    <dgm:cxn modelId="{B9793528-640C-AD47-ACF5-B671C68B9FBF}" type="presParOf" srcId="{DCDE6690-CCE8-584F-A0C0-D1E26A993892}" destId="{2BD52B08-9E00-F147-BC04-B03E596FC305}" srcOrd="0" destOrd="0" presId="urn:microsoft.com/office/officeart/2016/7/layout/RepeatingBendingProcessNew"/>
    <dgm:cxn modelId="{DBF1D3A7-595B-084B-A8C5-F5A96B6E5D59}" type="presParOf" srcId="{5FBF7299-E15F-0E4A-B704-93491513FBA2}" destId="{9ADB4250-AF71-6643-B029-8F184EC22996}" srcOrd="12" destOrd="0" presId="urn:microsoft.com/office/officeart/2016/7/layout/RepeatingBendingProcessNew"/>
    <dgm:cxn modelId="{5EE2F20B-5C61-BC49-9184-278A1A10298A}" type="presParOf" srcId="{5FBF7299-E15F-0E4A-B704-93491513FBA2}" destId="{F52EE69D-1BD8-9546-8DFA-ACE52062100F}" srcOrd="13" destOrd="0" presId="urn:microsoft.com/office/officeart/2016/7/layout/RepeatingBendingProcessNew"/>
    <dgm:cxn modelId="{FA78905E-79CE-E744-9697-4FB8A307EE2F}" type="presParOf" srcId="{F52EE69D-1BD8-9546-8DFA-ACE52062100F}" destId="{A623A0C5-1062-9B4B-B5EC-6B78E0AC5BED}" srcOrd="0" destOrd="0" presId="urn:microsoft.com/office/officeart/2016/7/layout/RepeatingBendingProcessNew"/>
    <dgm:cxn modelId="{F4D85E46-EBB6-304A-B840-F93565646513}" type="presParOf" srcId="{5FBF7299-E15F-0E4A-B704-93491513FBA2}" destId="{5170C37E-1E8D-B34A-AEC4-281A05F53F21}" srcOrd="14" destOrd="0" presId="urn:microsoft.com/office/officeart/2016/7/layout/RepeatingBendingProcessNew"/>
    <dgm:cxn modelId="{AD96A4BE-E391-BC4D-9E89-38A6312B4D2A}" type="presParOf" srcId="{5FBF7299-E15F-0E4A-B704-93491513FBA2}" destId="{E58DD012-2920-7D48-A3F5-626FC8FA577B}" srcOrd="15" destOrd="0" presId="urn:microsoft.com/office/officeart/2016/7/layout/RepeatingBendingProcessNew"/>
    <dgm:cxn modelId="{34C9274C-AB1A-ED41-BAE8-A712246C7B61}" type="presParOf" srcId="{E58DD012-2920-7D48-A3F5-626FC8FA577B}" destId="{64E9F76A-CD1A-8C48-92E7-A97B747A5CF9}" srcOrd="0" destOrd="0" presId="urn:microsoft.com/office/officeart/2016/7/layout/RepeatingBendingProcessNew"/>
    <dgm:cxn modelId="{661BB8F1-D1CA-DB43-B705-6F2CFBF862E6}" type="presParOf" srcId="{5FBF7299-E15F-0E4A-B704-93491513FBA2}" destId="{CA8D0DB5-4FA1-214F-9D26-7CE6F8A88F44}"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B3B0BE-366F-43D1-9913-F549B0014D3D}" type="doc">
      <dgm:prSet loTypeId="urn:microsoft.com/office/officeart/2016/7/layout/VerticalSolidActionList" loCatId="List" qsTypeId="urn:microsoft.com/office/officeart/2005/8/quickstyle/simple5" qsCatId="simple" csTypeId="urn:microsoft.com/office/officeart/2005/8/colors/accent2_2" csCatId="accent2" phldr="1"/>
      <dgm:spPr/>
      <dgm:t>
        <a:bodyPr/>
        <a:lstStyle/>
        <a:p>
          <a:endParaRPr lang="en-US"/>
        </a:p>
      </dgm:t>
    </dgm:pt>
    <dgm:pt modelId="{527DACC4-7C62-4DA9-AF48-0C3C2D12297B}">
      <dgm:prSet/>
      <dgm:spPr/>
      <dgm:t>
        <a:bodyPr/>
        <a:lstStyle/>
        <a:p>
          <a:r>
            <a:rPr lang="en-US" dirty="0"/>
            <a:t>Critically Review</a:t>
          </a:r>
        </a:p>
      </dgm:t>
    </dgm:pt>
    <dgm:pt modelId="{C130DAAB-6BFE-4C2D-B0A6-7254272ABE09}" type="parTrans" cxnId="{579958BA-6E2C-405F-B107-7D822D70A395}">
      <dgm:prSet/>
      <dgm:spPr/>
      <dgm:t>
        <a:bodyPr/>
        <a:lstStyle/>
        <a:p>
          <a:endParaRPr lang="en-US"/>
        </a:p>
      </dgm:t>
    </dgm:pt>
    <dgm:pt modelId="{3D1BF854-C4F9-4CC9-86A1-E02CFAAF80AC}" type="sibTrans" cxnId="{579958BA-6E2C-405F-B107-7D822D70A395}">
      <dgm:prSet/>
      <dgm:spPr/>
      <dgm:t>
        <a:bodyPr/>
        <a:lstStyle/>
        <a:p>
          <a:endParaRPr lang="en-US"/>
        </a:p>
      </dgm:t>
    </dgm:pt>
    <dgm:pt modelId="{89A01710-3E58-4A86-AAE3-D829A0ECB950}">
      <dgm:prSet/>
      <dgm:spPr/>
      <dgm:t>
        <a:bodyPr/>
        <a:lstStyle/>
        <a:p>
          <a:r>
            <a:rPr lang="en-US" dirty="0"/>
            <a:t>Your </a:t>
          </a:r>
          <a:r>
            <a:rPr lang="en-US" dirty="0" err="1"/>
            <a:t>organisations’</a:t>
          </a:r>
          <a:r>
            <a:rPr lang="en-US" dirty="0"/>
            <a:t> supervision policy and identify how it supports practice? </a:t>
          </a:r>
        </a:p>
      </dgm:t>
    </dgm:pt>
    <dgm:pt modelId="{C14DA7D4-03F7-494A-98D7-7DB4A3709E87}" type="parTrans" cxnId="{51F5C853-0099-4EFA-9F61-56A70C7FA886}">
      <dgm:prSet/>
      <dgm:spPr/>
      <dgm:t>
        <a:bodyPr/>
        <a:lstStyle/>
        <a:p>
          <a:endParaRPr lang="en-US"/>
        </a:p>
      </dgm:t>
    </dgm:pt>
    <dgm:pt modelId="{8760CB70-442E-49F2-AAA9-422AC34FE496}" type="sibTrans" cxnId="{51F5C853-0099-4EFA-9F61-56A70C7FA886}">
      <dgm:prSet/>
      <dgm:spPr/>
      <dgm:t>
        <a:bodyPr/>
        <a:lstStyle/>
        <a:p>
          <a:endParaRPr lang="en-US"/>
        </a:p>
      </dgm:t>
    </dgm:pt>
    <dgm:pt modelId="{1278AB6F-5714-43BA-A9FE-848006AFF8BD}">
      <dgm:prSet/>
      <dgm:spPr/>
      <dgm:t>
        <a:bodyPr/>
        <a:lstStyle/>
        <a:p>
          <a:r>
            <a:rPr lang="en-US" dirty="0"/>
            <a:t> Reflect and review</a:t>
          </a:r>
        </a:p>
      </dgm:t>
    </dgm:pt>
    <dgm:pt modelId="{B2A66DBF-A178-46F4-8CB0-B89D9E5F1A3C}" type="parTrans" cxnId="{05A91EB6-E956-4289-AA13-77B5C59ADB35}">
      <dgm:prSet/>
      <dgm:spPr/>
      <dgm:t>
        <a:bodyPr/>
        <a:lstStyle/>
        <a:p>
          <a:endParaRPr lang="en-US"/>
        </a:p>
      </dgm:t>
    </dgm:pt>
    <dgm:pt modelId="{4C60430C-34AB-452C-8A2F-F35E788791EF}" type="sibTrans" cxnId="{05A91EB6-E956-4289-AA13-77B5C59ADB35}">
      <dgm:prSet/>
      <dgm:spPr/>
      <dgm:t>
        <a:bodyPr/>
        <a:lstStyle/>
        <a:p>
          <a:endParaRPr lang="en-US"/>
        </a:p>
      </dgm:t>
    </dgm:pt>
    <dgm:pt modelId="{B90C4E6E-5EE9-4DAA-9DBF-B72812E94E48}">
      <dgm:prSet/>
      <dgm:spPr/>
      <dgm:t>
        <a:bodyPr/>
        <a:lstStyle/>
        <a:p>
          <a:r>
            <a:rPr lang="en-US" dirty="0"/>
            <a:t>The assessment requirements and identify queries and concerns;</a:t>
          </a:r>
        </a:p>
      </dgm:t>
    </dgm:pt>
    <dgm:pt modelId="{879D5798-3FC0-4796-872D-D3AD443F6BF4}" type="parTrans" cxnId="{2BDB7278-64A9-417E-93F7-D119FB185493}">
      <dgm:prSet/>
      <dgm:spPr/>
      <dgm:t>
        <a:bodyPr/>
        <a:lstStyle/>
        <a:p>
          <a:endParaRPr lang="en-US"/>
        </a:p>
      </dgm:t>
    </dgm:pt>
    <dgm:pt modelId="{9743A802-9C7E-4B4D-81EF-252C01F7C15A}" type="sibTrans" cxnId="{2BDB7278-64A9-417E-93F7-D119FB185493}">
      <dgm:prSet/>
      <dgm:spPr/>
      <dgm:t>
        <a:bodyPr/>
        <a:lstStyle/>
        <a:p>
          <a:endParaRPr lang="en-US"/>
        </a:p>
      </dgm:t>
    </dgm:pt>
    <dgm:pt modelId="{1FB6A0FA-9206-4AC9-BCA9-68C47BC5F5BD}">
      <dgm:prSet/>
      <dgm:spPr/>
      <dgm:t>
        <a:bodyPr/>
        <a:lstStyle/>
        <a:p>
          <a:r>
            <a:rPr lang="en-US" baseline="0" dirty="0"/>
            <a:t>The supervisory relationship and the role of contracting within supervision</a:t>
          </a:r>
          <a:endParaRPr lang="en-US" dirty="0"/>
        </a:p>
      </dgm:t>
    </dgm:pt>
    <dgm:pt modelId="{9030F8A8-2BB2-47F8-9A99-438F28482E7C}" type="parTrans" cxnId="{124B3145-1317-4C99-B9F6-9157BBBB7D9B}">
      <dgm:prSet/>
      <dgm:spPr/>
      <dgm:t>
        <a:bodyPr/>
        <a:lstStyle/>
        <a:p>
          <a:endParaRPr lang="en-US"/>
        </a:p>
      </dgm:t>
    </dgm:pt>
    <dgm:pt modelId="{09B9F9DA-4FF4-4638-9880-9473AA947C97}" type="sibTrans" cxnId="{124B3145-1317-4C99-B9F6-9157BBBB7D9B}">
      <dgm:prSet/>
      <dgm:spPr/>
      <dgm:t>
        <a:bodyPr/>
        <a:lstStyle/>
        <a:p>
          <a:endParaRPr lang="en-US"/>
        </a:p>
      </dgm:t>
    </dgm:pt>
    <dgm:pt modelId="{D1BDFBE8-B644-48C6-A512-63058B813AAC}">
      <dgm:prSet/>
      <dgm:spPr/>
      <dgm:t>
        <a:bodyPr/>
        <a:lstStyle/>
        <a:p>
          <a:r>
            <a:rPr lang="en-US" dirty="0" err="1"/>
            <a:t>Analyse</a:t>
          </a:r>
          <a:endParaRPr lang="en-US" dirty="0"/>
        </a:p>
      </dgm:t>
    </dgm:pt>
    <dgm:pt modelId="{89F6FB4F-B59E-464F-98C0-192EACBA643D}" type="sibTrans" cxnId="{D97EACDA-FD58-4BD9-BB93-D36F07E8D650}">
      <dgm:prSet/>
      <dgm:spPr/>
      <dgm:t>
        <a:bodyPr/>
        <a:lstStyle/>
        <a:p>
          <a:endParaRPr lang="en-US"/>
        </a:p>
      </dgm:t>
    </dgm:pt>
    <dgm:pt modelId="{B02F88FD-AFB7-4A27-AAE9-FF915030D48E}" type="parTrans" cxnId="{D97EACDA-FD58-4BD9-BB93-D36F07E8D650}">
      <dgm:prSet/>
      <dgm:spPr/>
      <dgm:t>
        <a:bodyPr/>
        <a:lstStyle/>
        <a:p>
          <a:endParaRPr lang="en-US"/>
        </a:p>
      </dgm:t>
    </dgm:pt>
    <dgm:pt modelId="{02C79229-73E0-5E44-9B33-7171BAD6BE01}" type="pres">
      <dgm:prSet presAssocID="{CAB3B0BE-366F-43D1-9913-F549B0014D3D}" presName="Name0" presStyleCnt="0">
        <dgm:presLayoutVars>
          <dgm:dir/>
          <dgm:animLvl val="lvl"/>
          <dgm:resizeHandles val="exact"/>
        </dgm:presLayoutVars>
      </dgm:prSet>
      <dgm:spPr/>
    </dgm:pt>
    <dgm:pt modelId="{39DFEB52-FCAD-B345-8B1A-AD3FC50DE1BC}" type="pres">
      <dgm:prSet presAssocID="{527DACC4-7C62-4DA9-AF48-0C3C2D12297B}" presName="linNode" presStyleCnt="0"/>
      <dgm:spPr/>
    </dgm:pt>
    <dgm:pt modelId="{6D99D441-08A7-C14C-BD4C-81EC901688BC}" type="pres">
      <dgm:prSet presAssocID="{527DACC4-7C62-4DA9-AF48-0C3C2D12297B}" presName="parentText" presStyleLbl="alignNode1" presStyleIdx="0" presStyleCnt="3">
        <dgm:presLayoutVars>
          <dgm:chMax val="1"/>
          <dgm:bulletEnabled/>
        </dgm:presLayoutVars>
      </dgm:prSet>
      <dgm:spPr/>
    </dgm:pt>
    <dgm:pt modelId="{17D1F86B-22E3-1E4D-AAF5-C4CF48498AC6}" type="pres">
      <dgm:prSet presAssocID="{527DACC4-7C62-4DA9-AF48-0C3C2D12297B}" presName="descendantText" presStyleLbl="alignAccFollowNode1" presStyleIdx="0" presStyleCnt="3">
        <dgm:presLayoutVars>
          <dgm:bulletEnabled/>
        </dgm:presLayoutVars>
      </dgm:prSet>
      <dgm:spPr/>
    </dgm:pt>
    <dgm:pt modelId="{448E582B-74E6-AC41-AB4A-30392ADE3883}" type="pres">
      <dgm:prSet presAssocID="{3D1BF854-C4F9-4CC9-86A1-E02CFAAF80AC}" presName="sp" presStyleCnt="0"/>
      <dgm:spPr/>
    </dgm:pt>
    <dgm:pt modelId="{1CAF1543-2779-424A-97D5-AC8C2C5F0FB4}" type="pres">
      <dgm:prSet presAssocID="{1278AB6F-5714-43BA-A9FE-848006AFF8BD}" presName="linNode" presStyleCnt="0"/>
      <dgm:spPr/>
    </dgm:pt>
    <dgm:pt modelId="{C2B42777-7DFF-4141-8B3C-C45B2C318E21}" type="pres">
      <dgm:prSet presAssocID="{1278AB6F-5714-43BA-A9FE-848006AFF8BD}" presName="parentText" presStyleLbl="alignNode1" presStyleIdx="1" presStyleCnt="3">
        <dgm:presLayoutVars>
          <dgm:chMax val="1"/>
          <dgm:bulletEnabled/>
        </dgm:presLayoutVars>
      </dgm:prSet>
      <dgm:spPr/>
    </dgm:pt>
    <dgm:pt modelId="{CD331C16-0EE1-5948-9990-7BF9AAB4FCD0}" type="pres">
      <dgm:prSet presAssocID="{1278AB6F-5714-43BA-A9FE-848006AFF8BD}" presName="descendantText" presStyleLbl="alignAccFollowNode1" presStyleIdx="1" presStyleCnt="3">
        <dgm:presLayoutVars>
          <dgm:bulletEnabled/>
        </dgm:presLayoutVars>
      </dgm:prSet>
      <dgm:spPr/>
    </dgm:pt>
    <dgm:pt modelId="{13A4D49D-10B3-DC41-8DEE-7C6D9368DF8E}" type="pres">
      <dgm:prSet presAssocID="{4C60430C-34AB-452C-8A2F-F35E788791EF}" presName="sp" presStyleCnt="0"/>
      <dgm:spPr/>
    </dgm:pt>
    <dgm:pt modelId="{1759949F-BB88-A241-99C0-F88003F50A89}" type="pres">
      <dgm:prSet presAssocID="{D1BDFBE8-B644-48C6-A512-63058B813AAC}" presName="linNode" presStyleCnt="0"/>
      <dgm:spPr/>
    </dgm:pt>
    <dgm:pt modelId="{16D585E9-6BD3-5449-8D2A-ADF72F123A82}" type="pres">
      <dgm:prSet presAssocID="{D1BDFBE8-B644-48C6-A512-63058B813AAC}" presName="parentText" presStyleLbl="alignNode1" presStyleIdx="2" presStyleCnt="3">
        <dgm:presLayoutVars>
          <dgm:chMax val="1"/>
          <dgm:bulletEnabled/>
        </dgm:presLayoutVars>
      </dgm:prSet>
      <dgm:spPr/>
    </dgm:pt>
    <dgm:pt modelId="{9005AD02-40AF-DA41-959D-55FCF14D84BF}" type="pres">
      <dgm:prSet presAssocID="{D1BDFBE8-B644-48C6-A512-63058B813AAC}" presName="descendantText" presStyleLbl="alignAccFollowNode1" presStyleIdx="2" presStyleCnt="3">
        <dgm:presLayoutVars>
          <dgm:bulletEnabled/>
        </dgm:presLayoutVars>
      </dgm:prSet>
      <dgm:spPr/>
    </dgm:pt>
  </dgm:ptLst>
  <dgm:cxnLst>
    <dgm:cxn modelId="{91575916-9E4A-FB45-98FE-4B08747DB02B}" type="presOf" srcId="{B90C4E6E-5EE9-4DAA-9DBF-B72812E94E48}" destId="{CD331C16-0EE1-5948-9990-7BF9AAB4FCD0}" srcOrd="0" destOrd="0" presId="urn:microsoft.com/office/officeart/2016/7/layout/VerticalSolidActionList"/>
    <dgm:cxn modelId="{11C51B64-D949-2C45-9A36-100C159964C9}" type="presOf" srcId="{D1BDFBE8-B644-48C6-A512-63058B813AAC}" destId="{16D585E9-6BD3-5449-8D2A-ADF72F123A82}" srcOrd="0" destOrd="0" presId="urn:microsoft.com/office/officeart/2016/7/layout/VerticalSolidActionList"/>
    <dgm:cxn modelId="{124B3145-1317-4C99-B9F6-9157BBBB7D9B}" srcId="{D1BDFBE8-B644-48C6-A512-63058B813AAC}" destId="{1FB6A0FA-9206-4AC9-BCA9-68C47BC5F5BD}" srcOrd="0" destOrd="0" parTransId="{9030F8A8-2BB2-47F8-9A99-438F28482E7C}" sibTransId="{09B9F9DA-4FF4-4638-9880-9473AA947C97}"/>
    <dgm:cxn modelId="{49B98E52-38E9-1840-98E0-1459AB16F64C}" type="presOf" srcId="{1FB6A0FA-9206-4AC9-BCA9-68C47BC5F5BD}" destId="{9005AD02-40AF-DA41-959D-55FCF14D84BF}" srcOrd="0" destOrd="0" presId="urn:microsoft.com/office/officeart/2016/7/layout/VerticalSolidActionList"/>
    <dgm:cxn modelId="{51F5C853-0099-4EFA-9F61-56A70C7FA886}" srcId="{527DACC4-7C62-4DA9-AF48-0C3C2D12297B}" destId="{89A01710-3E58-4A86-AAE3-D829A0ECB950}" srcOrd="0" destOrd="0" parTransId="{C14DA7D4-03F7-494A-98D7-7DB4A3709E87}" sibTransId="{8760CB70-442E-49F2-AAA9-422AC34FE496}"/>
    <dgm:cxn modelId="{C1F5DD55-882A-6543-A105-8C6E6D7C73E8}" type="presOf" srcId="{527DACC4-7C62-4DA9-AF48-0C3C2D12297B}" destId="{6D99D441-08A7-C14C-BD4C-81EC901688BC}" srcOrd="0" destOrd="0" presId="urn:microsoft.com/office/officeart/2016/7/layout/VerticalSolidActionList"/>
    <dgm:cxn modelId="{2BDB7278-64A9-417E-93F7-D119FB185493}" srcId="{1278AB6F-5714-43BA-A9FE-848006AFF8BD}" destId="{B90C4E6E-5EE9-4DAA-9DBF-B72812E94E48}" srcOrd="0" destOrd="0" parTransId="{879D5798-3FC0-4796-872D-D3AD443F6BF4}" sibTransId="{9743A802-9C7E-4B4D-81EF-252C01F7C15A}"/>
    <dgm:cxn modelId="{448ACA85-8955-FB48-B679-40538F6784AD}" type="presOf" srcId="{1278AB6F-5714-43BA-A9FE-848006AFF8BD}" destId="{C2B42777-7DFF-4141-8B3C-C45B2C318E21}" srcOrd="0" destOrd="0" presId="urn:microsoft.com/office/officeart/2016/7/layout/VerticalSolidActionList"/>
    <dgm:cxn modelId="{08E2F895-939C-804C-A1F9-005075AB05F4}" type="presOf" srcId="{CAB3B0BE-366F-43D1-9913-F549B0014D3D}" destId="{02C79229-73E0-5E44-9B33-7171BAD6BE01}" srcOrd="0" destOrd="0" presId="urn:microsoft.com/office/officeart/2016/7/layout/VerticalSolidActionList"/>
    <dgm:cxn modelId="{05A91EB6-E956-4289-AA13-77B5C59ADB35}" srcId="{CAB3B0BE-366F-43D1-9913-F549B0014D3D}" destId="{1278AB6F-5714-43BA-A9FE-848006AFF8BD}" srcOrd="1" destOrd="0" parTransId="{B2A66DBF-A178-46F4-8CB0-B89D9E5F1A3C}" sibTransId="{4C60430C-34AB-452C-8A2F-F35E788791EF}"/>
    <dgm:cxn modelId="{579958BA-6E2C-405F-B107-7D822D70A395}" srcId="{CAB3B0BE-366F-43D1-9913-F549B0014D3D}" destId="{527DACC4-7C62-4DA9-AF48-0C3C2D12297B}" srcOrd="0" destOrd="0" parTransId="{C130DAAB-6BFE-4C2D-B0A6-7254272ABE09}" sibTransId="{3D1BF854-C4F9-4CC9-86A1-E02CFAAF80AC}"/>
    <dgm:cxn modelId="{E24DD9CD-9620-8B45-8DF2-CC771D8BB28D}" type="presOf" srcId="{89A01710-3E58-4A86-AAE3-D829A0ECB950}" destId="{17D1F86B-22E3-1E4D-AAF5-C4CF48498AC6}" srcOrd="0" destOrd="0" presId="urn:microsoft.com/office/officeart/2016/7/layout/VerticalSolidActionList"/>
    <dgm:cxn modelId="{D97EACDA-FD58-4BD9-BB93-D36F07E8D650}" srcId="{CAB3B0BE-366F-43D1-9913-F549B0014D3D}" destId="{D1BDFBE8-B644-48C6-A512-63058B813AAC}" srcOrd="2" destOrd="0" parTransId="{B02F88FD-AFB7-4A27-AAE9-FF915030D48E}" sibTransId="{89F6FB4F-B59E-464F-98C0-192EACBA643D}"/>
    <dgm:cxn modelId="{5F196BED-6D3E-3D42-BB03-03C9B0187DBB}" type="presParOf" srcId="{02C79229-73E0-5E44-9B33-7171BAD6BE01}" destId="{39DFEB52-FCAD-B345-8B1A-AD3FC50DE1BC}" srcOrd="0" destOrd="0" presId="urn:microsoft.com/office/officeart/2016/7/layout/VerticalSolidActionList"/>
    <dgm:cxn modelId="{B45034E6-33B5-0145-B267-5FB709B36602}" type="presParOf" srcId="{39DFEB52-FCAD-B345-8B1A-AD3FC50DE1BC}" destId="{6D99D441-08A7-C14C-BD4C-81EC901688BC}" srcOrd="0" destOrd="0" presId="urn:microsoft.com/office/officeart/2016/7/layout/VerticalSolidActionList"/>
    <dgm:cxn modelId="{912780FD-082B-CD40-8095-8E229FBF79A9}" type="presParOf" srcId="{39DFEB52-FCAD-B345-8B1A-AD3FC50DE1BC}" destId="{17D1F86B-22E3-1E4D-AAF5-C4CF48498AC6}" srcOrd="1" destOrd="0" presId="urn:microsoft.com/office/officeart/2016/7/layout/VerticalSolidActionList"/>
    <dgm:cxn modelId="{F00D7B39-CB1E-1B44-BB19-124E2BFF0FF5}" type="presParOf" srcId="{02C79229-73E0-5E44-9B33-7171BAD6BE01}" destId="{448E582B-74E6-AC41-AB4A-30392ADE3883}" srcOrd="1" destOrd="0" presId="urn:microsoft.com/office/officeart/2016/7/layout/VerticalSolidActionList"/>
    <dgm:cxn modelId="{B88890E3-C1D0-C047-9561-053C40D38DF2}" type="presParOf" srcId="{02C79229-73E0-5E44-9B33-7171BAD6BE01}" destId="{1CAF1543-2779-424A-97D5-AC8C2C5F0FB4}" srcOrd="2" destOrd="0" presId="urn:microsoft.com/office/officeart/2016/7/layout/VerticalSolidActionList"/>
    <dgm:cxn modelId="{B3643C5D-F3ED-B645-8AF9-0B656300144B}" type="presParOf" srcId="{1CAF1543-2779-424A-97D5-AC8C2C5F0FB4}" destId="{C2B42777-7DFF-4141-8B3C-C45B2C318E21}" srcOrd="0" destOrd="0" presId="urn:microsoft.com/office/officeart/2016/7/layout/VerticalSolidActionList"/>
    <dgm:cxn modelId="{85722626-8615-654E-85FD-25528457F4CE}" type="presParOf" srcId="{1CAF1543-2779-424A-97D5-AC8C2C5F0FB4}" destId="{CD331C16-0EE1-5948-9990-7BF9AAB4FCD0}" srcOrd="1" destOrd="0" presId="urn:microsoft.com/office/officeart/2016/7/layout/VerticalSolidActionList"/>
    <dgm:cxn modelId="{BEDD4BA9-847D-3349-BB76-141DD24C9493}" type="presParOf" srcId="{02C79229-73E0-5E44-9B33-7171BAD6BE01}" destId="{13A4D49D-10B3-DC41-8DEE-7C6D9368DF8E}" srcOrd="3" destOrd="0" presId="urn:microsoft.com/office/officeart/2016/7/layout/VerticalSolidActionList"/>
    <dgm:cxn modelId="{1C410688-CF3B-2C4A-A7C5-E3BBB8ABE5CB}" type="presParOf" srcId="{02C79229-73E0-5E44-9B33-7171BAD6BE01}" destId="{1759949F-BB88-A241-99C0-F88003F50A89}" srcOrd="4" destOrd="0" presId="urn:microsoft.com/office/officeart/2016/7/layout/VerticalSolidActionList"/>
    <dgm:cxn modelId="{8750EBFB-DDA7-2946-A03A-38769851726D}" type="presParOf" srcId="{1759949F-BB88-A241-99C0-F88003F50A89}" destId="{16D585E9-6BD3-5449-8D2A-ADF72F123A82}" srcOrd="0" destOrd="0" presId="urn:microsoft.com/office/officeart/2016/7/layout/VerticalSolidActionList"/>
    <dgm:cxn modelId="{41077FC8-3B11-B948-B41B-1C34EE3C395F}" type="presParOf" srcId="{1759949F-BB88-A241-99C0-F88003F50A89}" destId="{9005AD02-40AF-DA41-959D-55FCF14D84BF}"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7F89A2-7AC8-4022-99B5-8C83D28E8C6B}"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F7702548-EF48-40B0-B701-6551BBAF9953}">
      <dgm:prSet/>
      <dgm:spPr/>
      <dgm:t>
        <a:bodyPr/>
        <a:lstStyle/>
        <a:p>
          <a:r>
            <a:rPr lang="en-GB"/>
            <a:t>Clarify how decisions will be made about content</a:t>
          </a:r>
          <a:endParaRPr lang="en-US"/>
        </a:p>
      </dgm:t>
    </dgm:pt>
    <dgm:pt modelId="{9FAD06C0-D617-430D-AA25-C47E560CBEDC}" type="parTrans" cxnId="{314FD137-C1AE-408C-87F7-0BA5725A6907}">
      <dgm:prSet/>
      <dgm:spPr/>
      <dgm:t>
        <a:bodyPr/>
        <a:lstStyle/>
        <a:p>
          <a:endParaRPr lang="en-US"/>
        </a:p>
      </dgm:t>
    </dgm:pt>
    <dgm:pt modelId="{116A9870-9A9F-48C4-9569-F121AA9A3B99}" type="sibTrans" cxnId="{314FD137-C1AE-408C-87F7-0BA5725A6907}">
      <dgm:prSet/>
      <dgm:spPr/>
      <dgm:t>
        <a:bodyPr/>
        <a:lstStyle/>
        <a:p>
          <a:endParaRPr lang="en-US"/>
        </a:p>
      </dgm:t>
    </dgm:pt>
    <dgm:pt modelId="{536774C9-8809-4CAF-B9A0-BC645A88DFA1}">
      <dgm:prSet/>
      <dgm:spPr/>
      <dgm:t>
        <a:bodyPr/>
        <a:lstStyle/>
        <a:p>
          <a:r>
            <a:rPr lang="en-GB"/>
            <a:t>Psychological preparation</a:t>
          </a:r>
          <a:endParaRPr lang="en-US"/>
        </a:p>
      </dgm:t>
    </dgm:pt>
    <dgm:pt modelId="{6184745D-190D-46FA-B954-46A7C7558193}" type="parTrans" cxnId="{96B3C887-D2E5-49E6-A205-06FA0D4C1069}">
      <dgm:prSet/>
      <dgm:spPr/>
      <dgm:t>
        <a:bodyPr/>
        <a:lstStyle/>
        <a:p>
          <a:endParaRPr lang="en-US"/>
        </a:p>
      </dgm:t>
    </dgm:pt>
    <dgm:pt modelId="{CEE872FC-1141-4C43-8C56-1917FC026B7B}" type="sibTrans" cxnId="{96B3C887-D2E5-49E6-A205-06FA0D4C1069}">
      <dgm:prSet/>
      <dgm:spPr/>
      <dgm:t>
        <a:bodyPr/>
        <a:lstStyle/>
        <a:p>
          <a:endParaRPr lang="en-US"/>
        </a:p>
      </dgm:t>
    </dgm:pt>
    <dgm:pt modelId="{2987EBE8-F001-4F66-BD71-7C12151E02A8}">
      <dgm:prSet/>
      <dgm:spPr/>
      <dgm:t>
        <a:bodyPr/>
        <a:lstStyle/>
        <a:p>
          <a:r>
            <a:rPr lang="en-GB"/>
            <a:t>Time before and after</a:t>
          </a:r>
          <a:endParaRPr lang="en-US"/>
        </a:p>
      </dgm:t>
    </dgm:pt>
    <dgm:pt modelId="{A83EEB77-FF1C-4AAD-9BBA-668A883702C7}" type="parTrans" cxnId="{D09B9F8E-FE85-46A9-BAEC-B63333E65C0C}">
      <dgm:prSet/>
      <dgm:spPr/>
      <dgm:t>
        <a:bodyPr/>
        <a:lstStyle/>
        <a:p>
          <a:endParaRPr lang="en-US"/>
        </a:p>
      </dgm:t>
    </dgm:pt>
    <dgm:pt modelId="{EAB71E9D-90A8-4AC3-B059-21296565FC42}" type="sibTrans" cxnId="{D09B9F8E-FE85-46A9-BAEC-B63333E65C0C}">
      <dgm:prSet/>
      <dgm:spPr/>
      <dgm:t>
        <a:bodyPr/>
        <a:lstStyle/>
        <a:p>
          <a:endParaRPr lang="en-US"/>
        </a:p>
      </dgm:t>
    </dgm:pt>
    <dgm:pt modelId="{526FC18E-DABA-4E05-B7EC-528FB958DCD4}">
      <dgm:prSet/>
      <dgm:spPr/>
      <dgm:t>
        <a:bodyPr/>
        <a:lstStyle/>
        <a:p>
          <a:r>
            <a:rPr lang="en-GB"/>
            <a:t>Keep a record from which both can learn</a:t>
          </a:r>
          <a:endParaRPr lang="en-US"/>
        </a:p>
      </dgm:t>
    </dgm:pt>
    <dgm:pt modelId="{BAB9D5E8-52C5-4CEA-9A34-108042D981B8}" type="parTrans" cxnId="{643EA50C-75EC-4769-BDB6-F6E27F9EB306}">
      <dgm:prSet/>
      <dgm:spPr/>
      <dgm:t>
        <a:bodyPr/>
        <a:lstStyle/>
        <a:p>
          <a:endParaRPr lang="en-US"/>
        </a:p>
      </dgm:t>
    </dgm:pt>
    <dgm:pt modelId="{FFEDEC1F-1BA6-4530-9EC6-4E7412FC3C58}" type="sibTrans" cxnId="{643EA50C-75EC-4769-BDB6-F6E27F9EB306}">
      <dgm:prSet/>
      <dgm:spPr/>
      <dgm:t>
        <a:bodyPr/>
        <a:lstStyle/>
        <a:p>
          <a:endParaRPr lang="en-US"/>
        </a:p>
      </dgm:t>
    </dgm:pt>
    <dgm:pt modelId="{B9A520A8-4F61-4B99-B463-671495451E18}">
      <dgm:prSet/>
      <dgm:spPr/>
      <dgm:t>
        <a:bodyPr/>
        <a:lstStyle/>
        <a:p>
          <a:r>
            <a:rPr lang="en-GB"/>
            <a:t>Taking into account individuals’ skills and abilities</a:t>
          </a:r>
          <a:endParaRPr lang="en-US"/>
        </a:p>
      </dgm:t>
    </dgm:pt>
    <dgm:pt modelId="{64B91C07-850F-48EE-9B97-AD03D890A50E}" type="parTrans" cxnId="{6AC037A9-7D8D-4035-9441-4D75DAD0EEAF}">
      <dgm:prSet/>
      <dgm:spPr/>
      <dgm:t>
        <a:bodyPr/>
        <a:lstStyle/>
        <a:p>
          <a:endParaRPr lang="en-US"/>
        </a:p>
      </dgm:t>
    </dgm:pt>
    <dgm:pt modelId="{04DAC800-EA47-4A9C-B583-270EFD90099F}" type="sibTrans" cxnId="{6AC037A9-7D8D-4035-9441-4D75DAD0EEAF}">
      <dgm:prSet/>
      <dgm:spPr/>
      <dgm:t>
        <a:bodyPr/>
        <a:lstStyle/>
        <a:p>
          <a:endParaRPr lang="en-US"/>
        </a:p>
      </dgm:t>
    </dgm:pt>
    <dgm:pt modelId="{8598F8D2-B13D-2A42-982D-A5EA3EC47AAB}" type="pres">
      <dgm:prSet presAssocID="{9C7F89A2-7AC8-4022-99B5-8C83D28E8C6B}" presName="outerComposite" presStyleCnt="0">
        <dgm:presLayoutVars>
          <dgm:chMax val="5"/>
          <dgm:dir/>
          <dgm:resizeHandles val="exact"/>
        </dgm:presLayoutVars>
      </dgm:prSet>
      <dgm:spPr/>
    </dgm:pt>
    <dgm:pt modelId="{10CB7CC7-75DF-3747-903A-F508AD717C43}" type="pres">
      <dgm:prSet presAssocID="{9C7F89A2-7AC8-4022-99B5-8C83D28E8C6B}" presName="dummyMaxCanvas" presStyleCnt="0">
        <dgm:presLayoutVars/>
      </dgm:prSet>
      <dgm:spPr/>
    </dgm:pt>
    <dgm:pt modelId="{FB95BB31-E8E8-1A4D-B08C-7864617663D4}" type="pres">
      <dgm:prSet presAssocID="{9C7F89A2-7AC8-4022-99B5-8C83D28E8C6B}" presName="FiveNodes_1" presStyleLbl="node1" presStyleIdx="0" presStyleCnt="5">
        <dgm:presLayoutVars>
          <dgm:bulletEnabled val="1"/>
        </dgm:presLayoutVars>
      </dgm:prSet>
      <dgm:spPr/>
    </dgm:pt>
    <dgm:pt modelId="{2ECF1471-1209-0E47-9762-0A80BA9D15D2}" type="pres">
      <dgm:prSet presAssocID="{9C7F89A2-7AC8-4022-99B5-8C83D28E8C6B}" presName="FiveNodes_2" presStyleLbl="node1" presStyleIdx="1" presStyleCnt="5">
        <dgm:presLayoutVars>
          <dgm:bulletEnabled val="1"/>
        </dgm:presLayoutVars>
      </dgm:prSet>
      <dgm:spPr/>
    </dgm:pt>
    <dgm:pt modelId="{18B9AF19-B71E-344B-BA6C-F71D4CA7F73E}" type="pres">
      <dgm:prSet presAssocID="{9C7F89A2-7AC8-4022-99B5-8C83D28E8C6B}" presName="FiveNodes_3" presStyleLbl="node1" presStyleIdx="2" presStyleCnt="5">
        <dgm:presLayoutVars>
          <dgm:bulletEnabled val="1"/>
        </dgm:presLayoutVars>
      </dgm:prSet>
      <dgm:spPr/>
    </dgm:pt>
    <dgm:pt modelId="{B7C25B01-13EE-5B4A-8985-441D9EB6DE72}" type="pres">
      <dgm:prSet presAssocID="{9C7F89A2-7AC8-4022-99B5-8C83D28E8C6B}" presName="FiveNodes_4" presStyleLbl="node1" presStyleIdx="3" presStyleCnt="5">
        <dgm:presLayoutVars>
          <dgm:bulletEnabled val="1"/>
        </dgm:presLayoutVars>
      </dgm:prSet>
      <dgm:spPr/>
    </dgm:pt>
    <dgm:pt modelId="{EAE6DE7D-5AE8-FF42-BD56-465EEC9E50B8}" type="pres">
      <dgm:prSet presAssocID="{9C7F89A2-7AC8-4022-99B5-8C83D28E8C6B}" presName="FiveNodes_5" presStyleLbl="node1" presStyleIdx="4" presStyleCnt="5">
        <dgm:presLayoutVars>
          <dgm:bulletEnabled val="1"/>
        </dgm:presLayoutVars>
      </dgm:prSet>
      <dgm:spPr/>
    </dgm:pt>
    <dgm:pt modelId="{B86DA1B0-0F82-BF4B-B013-2A80C08365A3}" type="pres">
      <dgm:prSet presAssocID="{9C7F89A2-7AC8-4022-99B5-8C83D28E8C6B}" presName="FiveConn_1-2" presStyleLbl="fgAccFollowNode1" presStyleIdx="0" presStyleCnt="4">
        <dgm:presLayoutVars>
          <dgm:bulletEnabled val="1"/>
        </dgm:presLayoutVars>
      </dgm:prSet>
      <dgm:spPr/>
    </dgm:pt>
    <dgm:pt modelId="{7B6AFD6A-3005-0842-B75D-D345FE23E836}" type="pres">
      <dgm:prSet presAssocID="{9C7F89A2-7AC8-4022-99B5-8C83D28E8C6B}" presName="FiveConn_2-3" presStyleLbl="fgAccFollowNode1" presStyleIdx="1" presStyleCnt="4">
        <dgm:presLayoutVars>
          <dgm:bulletEnabled val="1"/>
        </dgm:presLayoutVars>
      </dgm:prSet>
      <dgm:spPr/>
    </dgm:pt>
    <dgm:pt modelId="{E7AEFB94-40DA-3D48-8D84-563F9602FA6C}" type="pres">
      <dgm:prSet presAssocID="{9C7F89A2-7AC8-4022-99B5-8C83D28E8C6B}" presName="FiveConn_3-4" presStyleLbl="fgAccFollowNode1" presStyleIdx="2" presStyleCnt="4">
        <dgm:presLayoutVars>
          <dgm:bulletEnabled val="1"/>
        </dgm:presLayoutVars>
      </dgm:prSet>
      <dgm:spPr/>
    </dgm:pt>
    <dgm:pt modelId="{786A94C3-7375-1748-A543-34F561BB5D87}" type="pres">
      <dgm:prSet presAssocID="{9C7F89A2-7AC8-4022-99B5-8C83D28E8C6B}" presName="FiveConn_4-5" presStyleLbl="fgAccFollowNode1" presStyleIdx="3" presStyleCnt="4">
        <dgm:presLayoutVars>
          <dgm:bulletEnabled val="1"/>
        </dgm:presLayoutVars>
      </dgm:prSet>
      <dgm:spPr/>
    </dgm:pt>
    <dgm:pt modelId="{0CABAE72-1583-5042-ADEC-66B4714D61B3}" type="pres">
      <dgm:prSet presAssocID="{9C7F89A2-7AC8-4022-99B5-8C83D28E8C6B}" presName="FiveNodes_1_text" presStyleLbl="node1" presStyleIdx="4" presStyleCnt="5">
        <dgm:presLayoutVars>
          <dgm:bulletEnabled val="1"/>
        </dgm:presLayoutVars>
      </dgm:prSet>
      <dgm:spPr/>
    </dgm:pt>
    <dgm:pt modelId="{07081DD0-7DC4-514C-A4F9-D6696EE365CD}" type="pres">
      <dgm:prSet presAssocID="{9C7F89A2-7AC8-4022-99B5-8C83D28E8C6B}" presName="FiveNodes_2_text" presStyleLbl="node1" presStyleIdx="4" presStyleCnt="5">
        <dgm:presLayoutVars>
          <dgm:bulletEnabled val="1"/>
        </dgm:presLayoutVars>
      </dgm:prSet>
      <dgm:spPr/>
    </dgm:pt>
    <dgm:pt modelId="{7B2A4D9D-BC92-6644-A651-6E880677996B}" type="pres">
      <dgm:prSet presAssocID="{9C7F89A2-7AC8-4022-99B5-8C83D28E8C6B}" presName="FiveNodes_3_text" presStyleLbl="node1" presStyleIdx="4" presStyleCnt="5">
        <dgm:presLayoutVars>
          <dgm:bulletEnabled val="1"/>
        </dgm:presLayoutVars>
      </dgm:prSet>
      <dgm:spPr/>
    </dgm:pt>
    <dgm:pt modelId="{0FC6E545-4E4A-9E4E-9FBE-38C74F2112D7}" type="pres">
      <dgm:prSet presAssocID="{9C7F89A2-7AC8-4022-99B5-8C83D28E8C6B}" presName="FiveNodes_4_text" presStyleLbl="node1" presStyleIdx="4" presStyleCnt="5">
        <dgm:presLayoutVars>
          <dgm:bulletEnabled val="1"/>
        </dgm:presLayoutVars>
      </dgm:prSet>
      <dgm:spPr/>
    </dgm:pt>
    <dgm:pt modelId="{9C897627-5002-C44C-B73D-C1715BB078D8}" type="pres">
      <dgm:prSet presAssocID="{9C7F89A2-7AC8-4022-99B5-8C83D28E8C6B}" presName="FiveNodes_5_text" presStyleLbl="node1" presStyleIdx="4" presStyleCnt="5">
        <dgm:presLayoutVars>
          <dgm:bulletEnabled val="1"/>
        </dgm:presLayoutVars>
      </dgm:prSet>
      <dgm:spPr/>
    </dgm:pt>
  </dgm:ptLst>
  <dgm:cxnLst>
    <dgm:cxn modelId="{7EEAE002-878D-0941-B16C-97B79DAFEBFC}" type="presOf" srcId="{536774C9-8809-4CAF-B9A0-BC645A88DFA1}" destId="{07081DD0-7DC4-514C-A4F9-D6696EE365CD}" srcOrd="1" destOrd="0" presId="urn:microsoft.com/office/officeart/2005/8/layout/vProcess5"/>
    <dgm:cxn modelId="{28894D0C-673B-F74B-8A86-D114BCE71DFE}" type="presOf" srcId="{116A9870-9A9F-48C4-9569-F121AA9A3B99}" destId="{B86DA1B0-0F82-BF4B-B013-2A80C08365A3}" srcOrd="0" destOrd="0" presId="urn:microsoft.com/office/officeart/2005/8/layout/vProcess5"/>
    <dgm:cxn modelId="{643EA50C-75EC-4769-BDB6-F6E27F9EB306}" srcId="{9C7F89A2-7AC8-4022-99B5-8C83D28E8C6B}" destId="{526FC18E-DABA-4E05-B7EC-528FB958DCD4}" srcOrd="3" destOrd="0" parTransId="{BAB9D5E8-52C5-4CEA-9A34-108042D981B8}" sibTransId="{FFEDEC1F-1BA6-4530-9EC6-4E7412FC3C58}"/>
    <dgm:cxn modelId="{ABD38E37-AFDF-9B4F-8A16-FE27E1D3AAE0}" type="presOf" srcId="{CEE872FC-1141-4C43-8C56-1917FC026B7B}" destId="{7B6AFD6A-3005-0842-B75D-D345FE23E836}" srcOrd="0" destOrd="0" presId="urn:microsoft.com/office/officeart/2005/8/layout/vProcess5"/>
    <dgm:cxn modelId="{314FD137-C1AE-408C-87F7-0BA5725A6907}" srcId="{9C7F89A2-7AC8-4022-99B5-8C83D28E8C6B}" destId="{F7702548-EF48-40B0-B701-6551BBAF9953}" srcOrd="0" destOrd="0" parTransId="{9FAD06C0-D617-430D-AA25-C47E560CBEDC}" sibTransId="{116A9870-9A9F-48C4-9569-F121AA9A3B99}"/>
    <dgm:cxn modelId="{4CC0C139-5A7D-A34E-9226-0987B946D00A}" type="presOf" srcId="{536774C9-8809-4CAF-B9A0-BC645A88DFA1}" destId="{2ECF1471-1209-0E47-9762-0A80BA9D15D2}" srcOrd="0" destOrd="0" presId="urn:microsoft.com/office/officeart/2005/8/layout/vProcess5"/>
    <dgm:cxn modelId="{BFEC2066-145C-6E46-895A-31968BAB69F9}" type="presOf" srcId="{2987EBE8-F001-4F66-BD71-7C12151E02A8}" destId="{7B2A4D9D-BC92-6644-A651-6E880677996B}" srcOrd="1" destOrd="0" presId="urn:microsoft.com/office/officeart/2005/8/layout/vProcess5"/>
    <dgm:cxn modelId="{F27DC067-E6A7-2246-B3DF-4506D8B81E44}" type="presOf" srcId="{526FC18E-DABA-4E05-B7EC-528FB958DCD4}" destId="{0FC6E545-4E4A-9E4E-9FBE-38C74F2112D7}" srcOrd="1" destOrd="0" presId="urn:microsoft.com/office/officeart/2005/8/layout/vProcess5"/>
    <dgm:cxn modelId="{1C858968-0163-3540-9CD8-EC1DA420E6E5}" type="presOf" srcId="{F7702548-EF48-40B0-B701-6551BBAF9953}" destId="{0CABAE72-1583-5042-ADEC-66B4714D61B3}" srcOrd="1" destOrd="0" presId="urn:microsoft.com/office/officeart/2005/8/layout/vProcess5"/>
    <dgm:cxn modelId="{F1393A52-92AD-D842-BCA6-2C84B29966E2}" type="presOf" srcId="{526FC18E-DABA-4E05-B7EC-528FB958DCD4}" destId="{B7C25B01-13EE-5B4A-8985-441D9EB6DE72}" srcOrd="0" destOrd="0" presId="urn:microsoft.com/office/officeart/2005/8/layout/vProcess5"/>
    <dgm:cxn modelId="{96B3C887-D2E5-49E6-A205-06FA0D4C1069}" srcId="{9C7F89A2-7AC8-4022-99B5-8C83D28E8C6B}" destId="{536774C9-8809-4CAF-B9A0-BC645A88DFA1}" srcOrd="1" destOrd="0" parTransId="{6184745D-190D-46FA-B954-46A7C7558193}" sibTransId="{CEE872FC-1141-4C43-8C56-1917FC026B7B}"/>
    <dgm:cxn modelId="{C09FB78A-D8AD-4247-9DF6-468CAD44DFE7}" type="presOf" srcId="{B9A520A8-4F61-4B99-B463-671495451E18}" destId="{9C897627-5002-C44C-B73D-C1715BB078D8}" srcOrd="1" destOrd="0" presId="urn:microsoft.com/office/officeart/2005/8/layout/vProcess5"/>
    <dgm:cxn modelId="{D09B9F8E-FE85-46A9-BAEC-B63333E65C0C}" srcId="{9C7F89A2-7AC8-4022-99B5-8C83D28E8C6B}" destId="{2987EBE8-F001-4F66-BD71-7C12151E02A8}" srcOrd="2" destOrd="0" parTransId="{A83EEB77-FF1C-4AAD-9BBA-668A883702C7}" sibTransId="{EAB71E9D-90A8-4AC3-B059-21296565FC42}"/>
    <dgm:cxn modelId="{ACD785A2-4014-DE41-8B90-4DBA682907F3}" type="presOf" srcId="{9C7F89A2-7AC8-4022-99B5-8C83D28E8C6B}" destId="{8598F8D2-B13D-2A42-982D-A5EA3EC47AAB}" srcOrd="0" destOrd="0" presId="urn:microsoft.com/office/officeart/2005/8/layout/vProcess5"/>
    <dgm:cxn modelId="{6AC037A9-7D8D-4035-9441-4D75DAD0EEAF}" srcId="{9C7F89A2-7AC8-4022-99B5-8C83D28E8C6B}" destId="{B9A520A8-4F61-4B99-B463-671495451E18}" srcOrd="4" destOrd="0" parTransId="{64B91C07-850F-48EE-9B97-AD03D890A50E}" sibTransId="{04DAC800-EA47-4A9C-B583-270EFD90099F}"/>
    <dgm:cxn modelId="{A43887AC-D65F-0049-B6A6-7300283E3E42}" type="presOf" srcId="{2987EBE8-F001-4F66-BD71-7C12151E02A8}" destId="{18B9AF19-B71E-344B-BA6C-F71D4CA7F73E}" srcOrd="0" destOrd="0" presId="urn:microsoft.com/office/officeart/2005/8/layout/vProcess5"/>
    <dgm:cxn modelId="{8C071FB4-63C7-6F4C-AEC2-79E95EC02884}" type="presOf" srcId="{F7702548-EF48-40B0-B701-6551BBAF9953}" destId="{FB95BB31-E8E8-1A4D-B08C-7864617663D4}" srcOrd="0" destOrd="0" presId="urn:microsoft.com/office/officeart/2005/8/layout/vProcess5"/>
    <dgm:cxn modelId="{DF3924D2-7109-6044-96B0-B5EB0A43527A}" type="presOf" srcId="{B9A520A8-4F61-4B99-B463-671495451E18}" destId="{EAE6DE7D-5AE8-FF42-BD56-465EEC9E50B8}" srcOrd="0" destOrd="0" presId="urn:microsoft.com/office/officeart/2005/8/layout/vProcess5"/>
    <dgm:cxn modelId="{F285A7F7-EDC2-7A48-8519-D9A89279B1A8}" type="presOf" srcId="{FFEDEC1F-1BA6-4530-9EC6-4E7412FC3C58}" destId="{786A94C3-7375-1748-A543-34F561BB5D87}" srcOrd="0" destOrd="0" presId="urn:microsoft.com/office/officeart/2005/8/layout/vProcess5"/>
    <dgm:cxn modelId="{EB7EFAFA-0A66-1F49-9168-6602C9FD6626}" type="presOf" srcId="{EAB71E9D-90A8-4AC3-B059-21296565FC42}" destId="{E7AEFB94-40DA-3D48-8D84-563F9602FA6C}" srcOrd="0" destOrd="0" presId="urn:microsoft.com/office/officeart/2005/8/layout/vProcess5"/>
    <dgm:cxn modelId="{9FC85E7D-03E1-B040-9A5F-7FD9AFE6FF95}" type="presParOf" srcId="{8598F8D2-B13D-2A42-982D-A5EA3EC47AAB}" destId="{10CB7CC7-75DF-3747-903A-F508AD717C43}" srcOrd="0" destOrd="0" presId="urn:microsoft.com/office/officeart/2005/8/layout/vProcess5"/>
    <dgm:cxn modelId="{E825C9CF-1FED-9642-8BAD-86A083579572}" type="presParOf" srcId="{8598F8D2-B13D-2A42-982D-A5EA3EC47AAB}" destId="{FB95BB31-E8E8-1A4D-B08C-7864617663D4}" srcOrd="1" destOrd="0" presId="urn:microsoft.com/office/officeart/2005/8/layout/vProcess5"/>
    <dgm:cxn modelId="{4468BB08-CCB4-EB4D-A951-F87E747BAADB}" type="presParOf" srcId="{8598F8D2-B13D-2A42-982D-A5EA3EC47AAB}" destId="{2ECF1471-1209-0E47-9762-0A80BA9D15D2}" srcOrd="2" destOrd="0" presId="urn:microsoft.com/office/officeart/2005/8/layout/vProcess5"/>
    <dgm:cxn modelId="{6E6667A9-E6BC-1C45-8E54-05A522A2EF7C}" type="presParOf" srcId="{8598F8D2-B13D-2A42-982D-A5EA3EC47AAB}" destId="{18B9AF19-B71E-344B-BA6C-F71D4CA7F73E}" srcOrd="3" destOrd="0" presId="urn:microsoft.com/office/officeart/2005/8/layout/vProcess5"/>
    <dgm:cxn modelId="{48B196B8-23A3-2045-8FB3-5B678E143111}" type="presParOf" srcId="{8598F8D2-B13D-2A42-982D-A5EA3EC47AAB}" destId="{B7C25B01-13EE-5B4A-8985-441D9EB6DE72}" srcOrd="4" destOrd="0" presId="urn:microsoft.com/office/officeart/2005/8/layout/vProcess5"/>
    <dgm:cxn modelId="{4DEB4D36-04E9-B844-9D04-0AC009272598}" type="presParOf" srcId="{8598F8D2-B13D-2A42-982D-A5EA3EC47AAB}" destId="{EAE6DE7D-5AE8-FF42-BD56-465EEC9E50B8}" srcOrd="5" destOrd="0" presId="urn:microsoft.com/office/officeart/2005/8/layout/vProcess5"/>
    <dgm:cxn modelId="{71C2B2C9-77AA-8D4E-950C-D36385C3A5F8}" type="presParOf" srcId="{8598F8D2-B13D-2A42-982D-A5EA3EC47AAB}" destId="{B86DA1B0-0F82-BF4B-B013-2A80C08365A3}" srcOrd="6" destOrd="0" presId="urn:microsoft.com/office/officeart/2005/8/layout/vProcess5"/>
    <dgm:cxn modelId="{098CBC6F-B400-4D4F-B7EF-55C503839625}" type="presParOf" srcId="{8598F8D2-B13D-2A42-982D-A5EA3EC47AAB}" destId="{7B6AFD6A-3005-0842-B75D-D345FE23E836}" srcOrd="7" destOrd="0" presId="urn:microsoft.com/office/officeart/2005/8/layout/vProcess5"/>
    <dgm:cxn modelId="{2FCEB338-6F92-6A46-8C03-F60BCFD52AB5}" type="presParOf" srcId="{8598F8D2-B13D-2A42-982D-A5EA3EC47AAB}" destId="{E7AEFB94-40DA-3D48-8D84-563F9602FA6C}" srcOrd="8" destOrd="0" presId="urn:microsoft.com/office/officeart/2005/8/layout/vProcess5"/>
    <dgm:cxn modelId="{62D8FDE2-B043-334C-95DE-454BCDFD0238}" type="presParOf" srcId="{8598F8D2-B13D-2A42-982D-A5EA3EC47AAB}" destId="{786A94C3-7375-1748-A543-34F561BB5D87}" srcOrd="9" destOrd="0" presId="urn:microsoft.com/office/officeart/2005/8/layout/vProcess5"/>
    <dgm:cxn modelId="{1BFED043-4680-3A49-9E5F-A72C1CBE0A5B}" type="presParOf" srcId="{8598F8D2-B13D-2A42-982D-A5EA3EC47AAB}" destId="{0CABAE72-1583-5042-ADEC-66B4714D61B3}" srcOrd="10" destOrd="0" presId="urn:microsoft.com/office/officeart/2005/8/layout/vProcess5"/>
    <dgm:cxn modelId="{30C64090-485D-7F48-8B2B-6D9275DA7F14}" type="presParOf" srcId="{8598F8D2-B13D-2A42-982D-A5EA3EC47AAB}" destId="{07081DD0-7DC4-514C-A4F9-D6696EE365CD}" srcOrd="11" destOrd="0" presId="urn:microsoft.com/office/officeart/2005/8/layout/vProcess5"/>
    <dgm:cxn modelId="{D3632844-2BE9-A44A-9D6B-5343B0F2BB0D}" type="presParOf" srcId="{8598F8D2-B13D-2A42-982D-A5EA3EC47AAB}" destId="{7B2A4D9D-BC92-6644-A651-6E880677996B}" srcOrd="12" destOrd="0" presId="urn:microsoft.com/office/officeart/2005/8/layout/vProcess5"/>
    <dgm:cxn modelId="{1B7C75BE-73A5-3741-885A-E8CFD2F41053}" type="presParOf" srcId="{8598F8D2-B13D-2A42-982D-A5EA3EC47AAB}" destId="{0FC6E545-4E4A-9E4E-9FBE-38C74F2112D7}" srcOrd="13" destOrd="0" presId="urn:microsoft.com/office/officeart/2005/8/layout/vProcess5"/>
    <dgm:cxn modelId="{FD87C1FC-E2A1-0E48-A746-D500DD32872C}" type="presParOf" srcId="{8598F8D2-B13D-2A42-982D-A5EA3EC47AAB}" destId="{9C897627-5002-C44C-B73D-C1715BB078D8}"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F478D7-0C90-4EBC-AB94-0FE914E80033}"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19C82B12-EA64-4DA7-B3D8-8FDB4E8C0C76}">
      <dgm:prSet/>
      <dgm:spPr/>
      <dgm:t>
        <a:bodyPr/>
        <a:lstStyle/>
        <a:p>
          <a:r>
            <a:rPr lang="en-GB"/>
            <a:t>Skill in supervision cannot be seen – e.g. understanding the setting, concentrating on the supervisee</a:t>
          </a:r>
          <a:endParaRPr lang="en-US"/>
        </a:p>
      </dgm:t>
    </dgm:pt>
    <dgm:pt modelId="{451477BB-6813-474A-BBFF-0798804F5DD0}" type="parTrans" cxnId="{61A2F6B6-CC71-4D9B-A152-AE2D56647A21}">
      <dgm:prSet/>
      <dgm:spPr/>
      <dgm:t>
        <a:bodyPr/>
        <a:lstStyle/>
        <a:p>
          <a:endParaRPr lang="en-US"/>
        </a:p>
      </dgm:t>
    </dgm:pt>
    <dgm:pt modelId="{A9FDF19E-5D8F-4723-8815-66F135A51749}" type="sibTrans" cxnId="{61A2F6B6-CC71-4D9B-A152-AE2D56647A21}">
      <dgm:prSet/>
      <dgm:spPr/>
      <dgm:t>
        <a:bodyPr/>
        <a:lstStyle/>
        <a:p>
          <a:endParaRPr lang="en-US"/>
        </a:p>
      </dgm:t>
    </dgm:pt>
    <dgm:pt modelId="{99175604-107A-4C1B-968F-D6690E1A2F8B}">
      <dgm:prSet/>
      <dgm:spPr/>
      <dgm:t>
        <a:bodyPr/>
        <a:lstStyle/>
        <a:p>
          <a:r>
            <a:rPr lang="en-GB"/>
            <a:t>Technique can be seen and/or heard – e.g. observing, listening, questioning, exploring, reflecting, suggesting choices, drawing out more information, conceptualising, relating knowledge to previous knowledge, analysing and drawing conclusions and using records (Tash, 1984)</a:t>
          </a:r>
          <a:endParaRPr lang="en-US"/>
        </a:p>
      </dgm:t>
    </dgm:pt>
    <dgm:pt modelId="{A4E447BE-54D9-400B-A7DA-3EECA1F31038}" type="parTrans" cxnId="{9E53E087-2FD6-423A-8BD0-CB437BBA91AF}">
      <dgm:prSet/>
      <dgm:spPr/>
      <dgm:t>
        <a:bodyPr/>
        <a:lstStyle/>
        <a:p>
          <a:endParaRPr lang="en-US"/>
        </a:p>
      </dgm:t>
    </dgm:pt>
    <dgm:pt modelId="{A239492D-DE06-4C54-B729-CFC79B959BFD}" type="sibTrans" cxnId="{9E53E087-2FD6-423A-8BD0-CB437BBA91AF}">
      <dgm:prSet/>
      <dgm:spPr/>
      <dgm:t>
        <a:bodyPr/>
        <a:lstStyle/>
        <a:p>
          <a:endParaRPr lang="en-US"/>
        </a:p>
      </dgm:t>
    </dgm:pt>
    <dgm:pt modelId="{02909AFF-A0C5-6E44-818F-8CD53991C85A}" type="pres">
      <dgm:prSet presAssocID="{86F478D7-0C90-4EBC-AB94-0FE914E80033}" presName="Name0" presStyleCnt="0">
        <dgm:presLayoutVars>
          <dgm:dir/>
          <dgm:animLvl val="lvl"/>
          <dgm:resizeHandles val="exact"/>
        </dgm:presLayoutVars>
      </dgm:prSet>
      <dgm:spPr/>
    </dgm:pt>
    <dgm:pt modelId="{071D2062-0DD9-854D-AAF5-4F7A9D7154F8}" type="pres">
      <dgm:prSet presAssocID="{99175604-107A-4C1B-968F-D6690E1A2F8B}" presName="boxAndChildren" presStyleCnt="0"/>
      <dgm:spPr/>
    </dgm:pt>
    <dgm:pt modelId="{9E17B29C-3F9D-F142-8761-C1A16759708F}" type="pres">
      <dgm:prSet presAssocID="{99175604-107A-4C1B-968F-D6690E1A2F8B}" presName="parentTextBox" presStyleLbl="node1" presStyleIdx="0" presStyleCnt="2"/>
      <dgm:spPr/>
    </dgm:pt>
    <dgm:pt modelId="{1C558FB8-E234-6E41-858D-4B2FBB414B85}" type="pres">
      <dgm:prSet presAssocID="{A9FDF19E-5D8F-4723-8815-66F135A51749}" presName="sp" presStyleCnt="0"/>
      <dgm:spPr/>
    </dgm:pt>
    <dgm:pt modelId="{93EA1B58-41F2-204E-ACB9-671578D96D4F}" type="pres">
      <dgm:prSet presAssocID="{19C82B12-EA64-4DA7-B3D8-8FDB4E8C0C76}" presName="arrowAndChildren" presStyleCnt="0"/>
      <dgm:spPr/>
    </dgm:pt>
    <dgm:pt modelId="{716F5F8E-0A81-8845-BF2D-A2269A1FBAB5}" type="pres">
      <dgm:prSet presAssocID="{19C82B12-EA64-4DA7-B3D8-8FDB4E8C0C76}" presName="parentTextArrow" presStyleLbl="node1" presStyleIdx="1" presStyleCnt="2"/>
      <dgm:spPr/>
    </dgm:pt>
  </dgm:ptLst>
  <dgm:cxnLst>
    <dgm:cxn modelId="{85512B78-6713-7A49-8720-312DB13468EC}" type="presOf" srcId="{19C82B12-EA64-4DA7-B3D8-8FDB4E8C0C76}" destId="{716F5F8E-0A81-8845-BF2D-A2269A1FBAB5}" srcOrd="0" destOrd="0" presId="urn:microsoft.com/office/officeart/2005/8/layout/process4"/>
    <dgm:cxn modelId="{9E53E087-2FD6-423A-8BD0-CB437BBA91AF}" srcId="{86F478D7-0C90-4EBC-AB94-0FE914E80033}" destId="{99175604-107A-4C1B-968F-D6690E1A2F8B}" srcOrd="1" destOrd="0" parTransId="{A4E447BE-54D9-400B-A7DA-3EECA1F31038}" sibTransId="{A239492D-DE06-4C54-B729-CFC79B959BFD}"/>
    <dgm:cxn modelId="{136E7CAC-25BD-2E4B-9E04-BC33A571FB91}" type="presOf" srcId="{99175604-107A-4C1B-968F-D6690E1A2F8B}" destId="{9E17B29C-3F9D-F142-8761-C1A16759708F}" srcOrd="0" destOrd="0" presId="urn:microsoft.com/office/officeart/2005/8/layout/process4"/>
    <dgm:cxn modelId="{61A2F6B6-CC71-4D9B-A152-AE2D56647A21}" srcId="{86F478D7-0C90-4EBC-AB94-0FE914E80033}" destId="{19C82B12-EA64-4DA7-B3D8-8FDB4E8C0C76}" srcOrd="0" destOrd="0" parTransId="{451477BB-6813-474A-BBFF-0798804F5DD0}" sibTransId="{A9FDF19E-5D8F-4723-8815-66F135A51749}"/>
    <dgm:cxn modelId="{713DD0FE-02EE-1440-AFD1-685E117B2610}" type="presOf" srcId="{86F478D7-0C90-4EBC-AB94-0FE914E80033}" destId="{02909AFF-A0C5-6E44-818F-8CD53991C85A}" srcOrd="0" destOrd="0" presId="urn:microsoft.com/office/officeart/2005/8/layout/process4"/>
    <dgm:cxn modelId="{0B855584-FC82-004C-82DE-C965CF1B01F9}" type="presParOf" srcId="{02909AFF-A0C5-6E44-818F-8CD53991C85A}" destId="{071D2062-0DD9-854D-AAF5-4F7A9D7154F8}" srcOrd="0" destOrd="0" presId="urn:microsoft.com/office/officeart/2005/8/layout/process4"/>
    <dgm:cxn modelId="{83D8C2D8-6B4A-6C49-8466-1B39C60B9ED6}" type="presParOf" srcId="{071D2062-0DD9-854D-AAF5-4F7A9D7154F8}" destId="{9E17B29C-3F9D-F142-8761-C1A16759708F}" srcOrd="0" destOrd="0" presId="urn:microsoft.com/office/officeart/2005/8/layout/process4"/>
    <dgm:cxn modelId="{95F62F22-CB92-8641-8685-9D6ECA489DE2}" type="presParOf" srcId="{02909AFF-A0C5-6E44-818F-8CD53991C85A}" destId="{1C558FB8-E234-6E41-858D-4B2FBB414B85}" srcOrd="1" destOrd="0" presId="urn:microsoft.com/office/officeart/2005/8/layout/process4"/>
    <dgm:cxn modelId="{532D9A2D-F847-D540-B4A6-78FEB9377E72}" type="presParOf" srcId="{02909AFF-A0C5-6E44-818F-8CD53991C85A}" destId="{93EA1B58-41F2-204E-ACB9-671578D96D4F}" srcOrd="2" destOrd="0" presId="urn:microsoft.com/office/officeart/2005/8/layout/process4"/>
    <dgm:cxn modelId="{F605461A-2FB7-DD45-927A-9CE5D25CD4DE}" type="presParOf" srcId="{93EA1B58-41F2-204E-ACB9-671578D96D4F}" destId="{716F5F8E-0A81-8845-BF2D-A2269A1FBAB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BA2A64-C2C2-4328-9C78-B04C1A1B762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C8A2D63-EBF4-4D2C-9D01-6A113FC05A5E}">
      <dgm:prSet/>
      <dgm:spPr/>
      <dgm:t>
        <a:bodyPr/>
        <a:lstStyle/>
        <a:p>
          <a:r>
            <a:rPr lang="en-US"/>
            <a:t>Reflect upon a supervision session that went well / did not go well. What were the key aspects that enabled it to ‘go well’ and ’not so well’?</a:t>
          </a:r>
        </a:p>
      </dgm:t>
    </dgm:pt>
    <dgm:pt modelId="{36C81E77-48CF-4690-9831-4EA81D88CB5B}" type="parTrans" cxnId="{5B32624C-2FD2-4A9A-8829-A7D3475AC6BF}">
      <dgm:prSet/>
      <dgm:spPr/>
      <dgm:t>
        <a:bodyPr/>
        <a:lstStyle/>
        <a:p>
          <a:endParaRPr lang="en-US"/>
        </a:p>
      </dgm:t>
    </dgm:pt>
    <dgm:pt modelId="{915E268E-564B-4F5D-94C7-B50390F4D5FB}" type="sibTrans" cxnId="{5B32624C-2FD2-4A9A-8829-A7D3475AC6BF}">
      <dgm:prSet/>
      <dgm:spPr/>
      <dgm:t>
        <a:bodyPr/>
        <a:lstStyle/>
        <a:p>
          <a:endParaRPr lang="en-US"/>
        </a:p>
      </dgm:t>
    </dgm:pt>
    <dgm:pt modelId="{4815EC08-0D2F-4D40-9C03-3A37C344F329}">
      <dgm:prSet/>
      <dgm:spPr/>
      <dgm:t>
        <a:bodyPr/>
        <a:lstStyle/>
        <a:p>
          <a:r>
            <a:rPr lang="en-US" dirty="0"/>
            <a:t>Think about some of the theory and policies that we have discussed over the last two weeks.</a:t>
          </a:r>
        </a:p>
      </dgm:t>
    </dgm:pt>
    <dgm:pt modelId="{2A1ECEAE-8CDD-4C8A-BBA4-A27BD4E02923}" type="parTrans" cxnId="{8748FF48-82DD-4944-B7C7-AB9E68525DDA}">
      <dgm:prSet/>
      <dgm:spPr/>
      <dgm:t>
        <a:bodyPr/>
        <a:lstStyle/>
        <a:p>
          <a:endParaRPr lang="en-US"/>
        </a:p>
      </dgm:t>
    </dgm:pt>
    <dgm:pt modelId="{278ECFA0-DB31-47A9-A533-163D4E2ED426}" type="sibTrans" cxnId="{8748FF48-82DD-4944-B7C7-AB9E68525DDA}">
      <dgm:prSet/>
      <dgm:spPr/>
      <dgm:t>
        <a:bodyPr/>
        <a:lstStyle/>
        <a:p>
          <a:endParaRPr lang="en-US"/>
        </a:p>
      </dgm:t>
    </dgm:pt>
    <dgm:pt modelId="{ABBD816B-96D9-48A1-91B9-C90A449B658C}" type="pres">
      <dgm:prSet presAssocID="{09BA2A64-C2C2-4328-9C78-B04C1A1B7628}" presName="root" presStyleCnt="0">
        <dgm:presLayoutVars>
          <dgm:dir/>
          <dgm:resizeHandles val="exact"/>
        </dgm:presLayoutVars>
      </dgm:prSet>
      <dgm:spPr/>
    </dgm:pt>
    <dgm:pt modelId="{8E8ADEC4-9A45-4FCE-804D-DAA577EE9986}" type="pres">
      <dgm:prSet presAssocID="{2C8A2D63-EBF4-4D2C-9D01-6A113FC05A5E}" presName="compNode" presStyleCnt="0"/>
      <dgm:spPr/>
    </dgm:pt>
    <dgm:pt modelId="{6C74BAEC-325E-4AF4-B25A-028C45FD2166}" type="pres">
      <dgm:prSet presAssocID="{2C8A2D63-EBF4-4D2C-9D01-6A113FC05A5E}" presName="bgRect" presStyleLbl="bgShp" presStyleIdx="0" presStyleCnt="2"/>
      <dgm:spPr/>
    </dgm:pt>
    <dgm:pt modelId="{520370B3-7372-4531-96A0-C6293B7C873C}" type="pres">
      <dgm:prSet presAssocID="{2C8A2D63-EBF4-4D2C-9D01-6A113FC05A5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36567A50-3D07-419E-8DC9-F446335F2260}" type="pres">
      <dgm:prSet presAssocID="{2C8A2D63-EBF4-4D2C-9D01-6A113FC05A5E}" presName="spaceRect" presStyleCnt="0"/>
      <dgm:spPr/>
    </dgm:pt>
    <dgm:pt modelId="{4F0F43CC-E442-473A-A489-8583D8B2DDF9}" type="pres">
      <dgm:prSet presAssocID="{2C8A2D63-EBF4-4D2C-9D01-6A113FC05A5E}" presName="parTx" presStyleLbl="revTx" presStyleIdx="0" presStyleCnt="2">
        <dgm:presLayoutVars>
          <dgm:chMax val="0"/>
          <dgm:chPref val="0"/>
        </dgm:presLayoutVars>
      </dgm:prSet>
      <dgm:spPr/>
    </dgm:pt>
    <dgm:pt modelId="{48CAB3F9-43BE-4C47-A1FA-DE78B8BAC3DC}" type="pres">
      <dgm:prSet presAssocID="{915E268E-564B-4F5D-94C7-B50390F4D5FB}" presName="sibTrans" presStyleCnt="0"/>
      <dgm:spPr/>
    </dgm:pt>
    <dgm:pt modelId="{2609AD2A-192C-42F9-AB7A-FA64E8EB82C0}" type="pres">
      <dgm:prSet presAssocID="{4815EC08-0D2F-4D40-9C03-3A37C344F329}" presName="compNode" presStyleCnt="0"/>
      <dgm:spPr/>
    </dgm:pt>
    <dgm:pt modelId="{0584D057-F4BD-4E20-A151-F68340BC81CC}" type="pres">
      <dgm:prSet presAssocID="{4815EC08-0D2F-4D40-9C03-3A37C344F329}" presName="bgRect" presStyleLbl="bgShp" presStyleIdx="1" presStyleCnt="2"/>
      <dgm:spPr/>
    </dgm:pt>
    <dgm:pt modelId="{D9D24E60-34E8-44CD-A4BD-A53E12B8DBB2}" type="pres">
      <dgm:prSet presAssocID="{4815EC08-0D2F-4D40-9C03-3A37C344F32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4A08AF4D-2B8C-47EC-B06D-EFF8F64EF07F}" type="pres">
      <dgm:prSet presAssocID="{4815EC08-0D2F-4D40-9C03-3A37C344F329}" presName="spaceRect" presStyleCnt="0"/>
      <dgm:spPr/>
    </dgm:pt>
    <dgm:pt modelId="{64D1C961-4650-4A5C-B1C8-5F346AC83334}" type="pres">
      <dgm:prSet presAssocID="{4815EC08-0D2F-4D40-9C03-3A37C344F329}" presName="parTx" presStyleLbl="revTx" presStyleIdx="1" presStyleCnt="2">
        <dgm:presLayoutVars>
          <dgm:chMax val="0"/>
          <dgm:chPref val="0"/>
        </dgm:presLayoutVars>
      </dgm:prSet>
      <dgm:spPr/>
    </dgm:pt>
  </dgm:ptLst>
  <dgm:cxnLst>
    <dgm:cxn modelId="{8748FF48-82DD-4944-B7C7-AB9E68525DDA}" srcId="{09BA2A64-C2C2-4328-9C78-B04C1A1B7628}" destId="{4815EC08-0D2F-4D40-9C03-3A37C344F329}" srcOrd="1" destOrd="0" parTransId="{2A1ECEAE-8CDD-4C8A-BBA4-A27BD4E02923}" sibTransId="{278ECFA0-DB31-47A9-A533-163D4E2ED426}"/>
    <dgm:cxn modelId="{5B32624C-2FD2-4A9A-8829-A7D3475AC6BF}" srcId="{09BA2A64-C2C2-4328-9C78-B04C1A1B7628}" destId="{2C8A2D63-EBF4-4D2C-9D01-6A113FC05A5E}" srcOrd="0" destOrd="0" parTransId="{36C81E77-48CF-4690-9831-4EA81D88CB5B}" sibTransId="{915E268E-564B-4F5D-94C7-B50390F4D5FB}"/>
    <dgm:cxn modelId="{4F887EAB-4BED-4FE4-9421-DED84E3D7615}" type="presOf" srcId="{2C8A2D63-EBF4-4D2C-9D01-6A113FC05A5E}" destId="{4F0F43CC-E442-473A-A489-8583D8B2DDF9}" srcOrd="0" destOrd="0" presId="urn:microsoft.com/office/officeart/2018/2/layout/IconVerticalSolidList"/>
    <dgm:cxn modelId="{760E36BF-A7E8-4B08-8101-6CA4D2DC0F0E}" type="presOf" srcId="{4815EC08-0D2F-4D40-9C03-3A37C344F329}" destId="{64D1C961-4650-4A5C-B1C8-5F346AC83334}" srcOrd="0" destOrd="0" presId="urn:microsoft.com/office/officeart/2018/2/layout/IconVerticalSolidList"/>
    <dgm:cxn modelId="{A3406ECE-8166-458F-80A1-5DFA4751FC85}" type="presOf" srcId="{09BA2A64-C2C2-4328-9C78-B04C1A1B7628}" destId="{ABBD816B-96D9-48A1-91B9-C90A449B658C}" srcOrd="0" destOrd="0" presId="urn:microsoft.com/office/officeart/2018/2/layout/IconVerticalSolidList"/>
    <dgm:cxn modelId="{B30EBA69-8AC8-45FC-8B3E-2B8314A32C58}" type="presParOf" srcId="{ABBD816B-96D9-48A1-91B9-C90A449B658C}" destId="{8E8ADEC4-9A45-4FCE-804D-DAA577EE9986}" srcOrd="0" destOrd="0" presId="urn:microsoft.com/office/officeart/2018/2/layout/IconVerticalSolidList"/>
    <dgm:cxn modelId="{F685C7D5-AB61-4789-B7C7-ED2091DE1341}" type="presParOf" srcId="{8E8ADEC4-9A45-4FCE-804D-DAA577EE9986}" destId="{6C74BAEC-325E-4AF4-B25A-028C45FD2166}" srcOrd="0" destOrd="0" presId="urn:microsoft.com/office/officeart/2018/2/layout/IconVerticalSolidList"/>
    <dgm:cxn modelId="{15D3A18B-8C9D-424F-AF6C-BF0F1BA6206E}" type="presParOf" srcId="{8E8ADEC4-9A45-4FCE-804D-DAA577EE9986}" destId="{520370B3-7372-4531-96A0-C6293B7C873C}" srcOrd="1" destOrd="0" presId="urn:microsoft.com/office/officeart/2018/2/layout/IconVerticalSolidList"/>
    <dgm:cxn modelId="{BB952007-FC7D-42D1-A7D6-AF6253E0F064}" type="presParOf" srcId="{8E8ADEC4-9A45-4FCE-804D-DAA577EE9986}" destId="{36567A50-3D07-419E-8DC9-F446335F2260}" srcOrd="2" destOrd="0" presId="urn:microsoft.com/office/officeart/2018/2/layout/IconVerticalSolidList"/>
    <dgm:cxn modelId="{B7946C0C-9971-422B-9A0C-033B40ECE1F3}" type="presParOf" srcId="{8E8ADEC4-9A45-4FCE-804D-DAA577EE9986}" destId="{4F0F43CC-E442-473A-A489-8583D8B2DDF9}" srcOrd="3" destOrd="0" presId="urn:microsoft.com/office/officeart/2018/2/layout/IconVerticalSolidList"/>
    <dgm:cxn modelId="{8315B1C4-EDE9-4185-9C95-AA63F4D64207}" type="presParOf" srcId="{ABBD816B-96D9-48A1-91B9-C90A449B658C}" destId="{48CAB3F9-43BE-4C47-A1FA-DE78B8BAC3DC}" srcOrd="1" destOrd="0" presId="urn:microsoft.com/office/officeart/2018/2/layout/IconVerticalSolidList"/>
    <dgm:cxn modelId="{01EA47EB-5632-4140-85E9-03191EE1B657}" type="presParOf" srcId="{ABBD816B-96D9-48A1-91B9-C90A449B658C}" destId="{2609AD2A-192C-42F9-AB7A-FA64E8EB82C0}" srcOrd="2" destOrd="0" presId="urn:microsoft.com/office/officeart/2018/2/layout/IconVerticalSolidList"/>
    <dgm:cxn modelId="{33E386B5-EFE9-44EE-858F-0A1A925AB236}" type="presParOf" srcId="{2609AD2A-192C-42F9-AB7A-FA64E8EB82C0}" destId="{0584D057-F4BD-4E20-A151-F68340BC81CC}" srcOrd="0" destOrd="0" presId="urn:microsoft.com/office/officeart/2018/2/layout/IconVerticalSolidList"/>
    <dgm:cxn modelId="{442C952C-455F-4240-BB1A-E29B63CCBC79}" type="presParOf" srcId="{2609AD2A-192C-42F9-AB7A-FA64E8EB82C0}" destId="{D9D24E60-34E8-44CD-A4BD-A53E12B8DBB2}" srcOrd="1" destOrd="0" presId="urn:microsoft.com/office/officeart/2018/2/layout/IconVerticalSolidList"/>
    <dgm:cxn modelId="{74A11FED-59B0-44F4-BAD6-35EEA330365A}" type="presParOf" srcId="{2609AD2A-192C-42F9-AB7A-FA64E8EB82C0}" destId="{4A08AF4D-2B8C-47EC-B06D-EFF8F64EF07F}" srcOrd="2" destOrd="0" presId="urn:microsoft.com/office/officeart/2018/2/layout/IconVerticalSolidList"/>
    <dgm:cxn modelId="{BEE4B0E9-82E4-49B1-8EB6-DCFBACA93233}" type="presParOf" srcId="{2609AD2A-192C-42F9-AB7A-FA64E8EB82C0}" destId="{64D1C961-4650-4A5C-B1C8-5F346AC8333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AB034EA-D555-4B39-8560-92F487C2D299}" type="doc">
      <dgm:prSet loTypeId="urn:microsoft.com/office/officeart/2005/8/layout/hierarchy3" loCatId="hierarchy" qsTypeId="urn:microsoft.com/office/officeart/2005/8/quickstyle/simple5" qsCatId="simple" csTypeId="urn:microsoft.com/office/officeart/2005/8/colors/colorful1" csCatId="colorful"/>
      <dgm:spPr/>
      <dgm:t>
        <a:bodyPr/>
        <a:lstStyle/>
        <a:p>
          <a:endParaRPr lang="en-US"/>
        </a:p>
      </dgm:t>
    </dgm:pt>
    <dgm:pt modelId="{7E71E147-0126-4658-BB96-BF11050FD6D9}">
      <dgm:prSet/>
      <dgm:spPr/>
      <dgm:t>
        <a:bodyPr/>
        <a:lstStyle/>
        <a:p>
          <a:r>
            <a:rPr lang="en-GB"/>
            <a:t>“youth workers use supervision sessions to identify needs and strategies for changes to their practice and their understanding or professional development”.</a:t>
          </a:r>
          <a:endParaRPr lang="en-US"/>
        </a:p>
      </dgm:t>
    </dgm:pt>
    <dgm:pt modelId="{C02C5F4E-39FA-459F-9438-787D058D2F96}" type="parTrans" cxnId="{3FD54388-A2CA-451D-8E15-1B920A67A10D}">
      <dgm:prSet/>
      <dgm:spPr/>
      <dgm:t>
        <a:bodyPr/>
        <a:lstStyle/>
        <a:p>
          <a:endParaRPr lang="en-US"/>
        </a:p>
      </dgm:t>
    </dgm:pt>
    <dgm:pt modelId="{BF188227-8D29-43BD-A71D-58AA565A0B7B}" type="sibTrans" cxnId="{3FD54388-A2CA-451D-8E15-1B920A67A10D}">
      <dgm:prSet/>
      <dgm:spPr/>
      <dgm:t>
        <a:bodyPr/>
        <a:lstStyle/>
        <a:p>
          <a:endParaRPr lang="en-US"/>
        </a:p>
      </dgm:t>
    </dgm:pt>
    <dgm:pt modelId="{CA4460CC-4537-4127-8C22-B31A0D27DE4A}">
      <dgm:prSet/>
      <dgm:spPr/>
      <dgm:t>
        <a:bodyPr/>
        <a:lstStyle/>
        <a:p>
          <a:r>
            <a:rPr lang="en-GB"/>
            <a:t>And “identifies the importance of creating an environment which will support and challenge the supervisee”.</a:t>
          </a:r>
          <a:endParaRPr lang="en-US"/>
        </a:p>
      </dgm:t>
    </dgm:pt>
    <dgm:pt modelId="{7A1571E2-28C6-41B8-9EBA-0EA5AEB097F3}" type="parTrans" cxnId="{418112DC-F8CE-4812-966A-0AC91772EE0D}">
      <dgm:prSet/>
      <dgm:spPr/>
      <dgm:t>
        <a:bodyPr/>
        <a:lstStyle/>
        <a:p>
          <a:endParaRPr lang="en-US"/>
        </a:p>
      </dgm:t>
    </dgm:pt>
    <dgm:pt modelId="{78D2D64F-10BE-4A06-A923-E55B6826D6B8}" type="sibTrans" cxnId="{418112DC-F8CE-4812-966A-0AC91772EE0D}">
      <dgm:prSet/>
      <dgm:spPr/>
      <dgm:t>
        <a:bodyPr/>
        <a:lstStyle/>
        <a:p>
          <a:endParaRPr lang="en-US"/>
        </a:p>
      </dgm:t>
    </dgm:pt>
    <dgm:pt modelId="{D3872A95-ECBB-E34E-AFF3-395FF5273AE5}" type="pres">
      <dgm:prSet presAssocID="{7AB034EA-D555-4B39-8560-92F487C2D299}" presName="diagram" presStyleCnt="0">
        <dgm:presLayoutVars>
          <dgm:chPref val="1"/>
          <dgm:dir/>
          <dgm:animOne val="branch"/>
          <dgm:animLvl val="lvl"/>
          <dgm:resizeHandles/>
        </dgm:presLayoutVars>
      </dgm:prSet>
      <dgm:spPr/>
    </dgm:pt>
    <dgm:pt modelId="{365BB0A6-63EC-A640-BCCA-9A7CBA15E510}" type="pres">
      <dgm:prSet presAssocID="{7E71E147-0126-4658-BB96-BF11050FD6D9}" presName="root" presStyleCnt="0"/>
      <dgm:spPr/>
    </dgm:pt>
    <dgm:pt modelId="{921C51DE-E3A0-7C46-B1C8-61DE5D8B59A7}" type="pres">
      <dgm:prSet presAssocID="{7E71E147-0126-4658-BB96-BF11050FD6D9}" presName="rootComposite" presStyleCnt="0"/>
      <dgm:spPr/>
    </dgm:pt>
    <dgm:pt modelId="{1E946BAA-FCF4-1D4E-A087-58B0822A066A}" type="pres">
      <dgm:prSet presAssocID="{7E71E147-0126-4658-BB96-BF11050FD6D9}" presName="rootText" presStyleLbl="node1" presStyleIdx="0" presStyleCnt="2"/>
      <dgm:spPr/>
    </dgm:pt>
    <dgm:pt modelId="{B0EE9E36-4116-AF47-B7F5-AAE79300CA94}" type="pres">
      <dgm:prSet presAssocID="{7E71E147-0126-4658-BB96-BF11050FD6D9}" presName="rootConnector" presStyleLbl="node1" presStyleIdx="0" presStyleCnt="2"/>
      <dgm:spPr/>
    </dgm:pt>
    <dgm:pt modelId="{4F5A7A13-C2B1-0F4A-91F2-A5C633646CAD}" type="pres">
      <dgm:prSet presAssocID="{7E71E147-0126-4658-BB96-BF11050FD6D9}" presName="childShape" presStyleCnt="0"/>
      <dgm:spPr/>
    </dgm:pt>
    <dgm:pt modelId="{6BB86F9F-6D7D-A64A-87E6-E2638673F023}" type="pres">
      <dgm:prSet presAssocID="{CA4460CC-4537-4127-8C22-B31A0D27DE4A}" presName="root" presStyleCnt="0"/>
      <dgm:spPr/>
    </dgm:pt>
    <dgm:pt modelId="{85D0E08B-9166-2C4A-A9DB-D1ED4DA6156E}" type="pres">
      <dgm:prSet presAssocID="{CA4460CC-4537-4127-8C22-B31A0D27DE4A}" presName="rootComposite" presStyleCnt="0"/>
      <dgm:spPr/>
    </dgm:pt>
    <dgm:pt modelId="{2B2F17EA-0E0C-5843-9FDB-DC16FD93BB2C}" type="pres">
      <dgm:prSet presAssocID="{CA4460CC-4537-4127-8C22-B31A0D27DE4A}" presName="rootText" presStyleLbl="node1" presStyleIdx="1" presStyleCnt="2"/>
      <dgm:spPr/>
    </dgm:pt>
    <dgm:pt modelId="{0DBD588A-8F0D-C24E-A62E-C3F32AF603AC}" type="pres">
      <dgm:prSet presAssocID="{CA4460CC-4537-4127-8C22-B31A0D27DE4A}" presName="rootConnector" presStyleLbl="node1" presStyleIdx="1" presStyleCnt="2"/>
      <dgm:spPr/>
    </dgm:pt>
    <dgm:pt modelId="{8039A8EA-6BFF-DA46-99AF-5FBD3F4A3A8D}" type="pres">
      <dgm:prSet presAssocID="{CA4460CC-4537-4127-8C22-B31A0D27DE4A}" presName="childShape" presStyleCnt="0"/>
      <dgm:spPr/>
    </dgm:pt>
  </dgm:ptLst>
  <dgm:cxnLst>
    <dgm:cxn modelId="{2D2CF908-72E5-734F-A867-9FD57BD73FFF}" type="presOf" srcId="{CA4460CC-4537-4127-8C22-B31A0D27DE4A}" destId="{2B2F17EA-0E0C-5843-9FDB-DC16FD93BB2C}" srcOrd="0" destOrd="0" presId="urn:microsoft.com/office/officeart/2005/8/layout/hierarchy3"/>
    <dgm:cxn modelId="{4DD09116-5A31-734C-9194-84AF4932C35C}" type="presOf" srcId="{7AB034EA-D555-4B39-8560-92F487C2D299}" destId="{D3872A95-ECBB-E34E-AFF3-395FF5273AE5}" srcOrd="0" destOrd="0" presId="urn:microsoft.com/office/officeart/2005/8/layout/hierarchy3"/>
    <dgm:cxn modelId="{CD32D267-1A93-3B4B-BD6D-919712D9D198}" type="presOf" srcId="{CA4460CC-4537-4127-8C22-B31A0D27DE4A}" destId="{0DBD588A-8F0D-C24E-A62E-C3F32AF603AC}" srcOrd="1" destOrd="0" presId="urn:microsoft.com/office/officeart/2005/8/layout/hierarchy3"/>
    <dgm:cxn modelId="{3FD54388-A2CA-451D-8E15-1B920A67A10D}" srcId="{7AB034EA-D555-4B39-8560-92F487C2D299}" destId="{7E71E147-0126-4658-BB96-BF11050FD6D9}" srcOrd="0" destOrd="0" parTransId="{C02C5F4E-39FA-459F-9438-787D058D2F96}" sibTransId="{BF188227-8D29-43BD-A71D-58AA565A0B7B}"/>
    <dgm:cxn modelId="{9DDEC5CB-FA9F-884E-95D4-B5D644092443}" type="presOf" srcId="{7E71E147-0126-4658-BB96-BF11050FD6D9}" destId="{1E946BAA-FCF4-1D4E-A087-58B0822A066A}" srcOrd="0" destOrd="0" presId="urn:microsoft.com/office/officeart/2005/8/layout/hierarchy3"/>
    <dgm:cxn modelId="{039D20D9-5C34-404A-BD69-8CE55B168A11}" type="presOf" srcId="{7E71E147-0126-4658-BB96-BF11050FD6D9}" destId="{B0EE9E36-4116-AF47-B7F5-AAE79300CA94}" srcOrd="1" destOrd="0" presId="urn:microsoft.com/office/officeart/2005/8/layout/hierarchy3"/>
    <dgm:cxn modelId="{418112DC-F8CE-4812-966A-0AC91772EE0D}" srcId="{7AB034EA-D555-4B39-8560-92F487C2D299}" destId="{CA4460CC-4537-4127-8C22-B31A0D27DE4A}" srcOrd="1" destOrd="0" parTransId="{7A1571E2-28C6-41B8-9EBA-0EA5AEB097F3}" sibTransId="{78D2D64F-10BE-4A06-A923-E55B6826D6B8}"/>
    <dgm:cxn modelId="{E9CCCD68-D6CF-C34C-A21D-85CB3013AF97}" type="presParOf" srcId="{D3872A95-ECBB-E34E-AFF3-395FF5273AE5}" destId="{365BB0A6-63EC-A640-BCCA-9A7CBA15E510}" srcOrd="0" destOrd="0" presId="urn:microsoft.com/office/officeart/2005/8/layout/hierarchy3"/>
    <dgm:cxn modelId="{D8B1B7A9-969D-344B-B411-D21A6A38E74C}" type="presParOf" srcId="{365BB0A6-63EC-A640-BCCA-9A7CBA15E510}" destId="{921C51DE-E3A0-7C46-B1C8-61DE5D8B59A7}" srcOrd="0" destOrd="0" presId="urn:microsoft.com/office/officeart/2005/8/layout/hierarchy3"/>
    <dgm:cxn modelId="{5006CE09-4302-BC4C-9BE6-17CBB5696B05}" type="presParOf" srcId="{921C51DE-E3A0-7C46-B1C8-61DE5D8B59A7}" destId="{1E946BAA-FCF4-1D4E-A087-58B0822A066A}" srcOrd="0" destOrd="0" presId="urn:microsoft.com/office/officeart/2005/8/layout/hierarchy3"/>
    <dgm:cxn modelId="{AC1C4D01-BC9E-C447-A0F4-AF37FB8A54E1}" type="presParOf" srcId="{921C51DE-E3A0-7C46-B1C8-61DE5D8B59A7}" destId="{B0EE9E36-4116-AF47-B7F5-AAE79300CA94}" srcOrd="1" destOrd="0" presId="urn:microsoft.com/office/officeart/2005/8/layout/hierarchy3"/>
    <dgm:cxn modelId="{06A51FCF-3AC7-A941-AB9E-633ED72967FE}" type="presParOf" srcId="{365BB0A6-63EC-A640-BCCA-9A7CBA15E510}" destId="{4F5A7A13-C2B1-0F4A-91F2-A5C633646CAD}" srcOrd="1" destOrd="0" presId="urn:microsoft.com/office/officeart/2005/8/layout/hierarchy3"/>
    <dgm:cxn modelId="{DC5F9E5E-073F-B04B-A497-DE69F02F908A}" type="presParOf" srcId="{D3872A95-ECBB-E34E-AFF3-395FF5273AE5}" destId="{6BB86F9F-6D7D-A64A-87E6-E2638673F023}" srcOrd="1" destOrd="0" presId="urn:microsoft.com/office/officeart/2005/8/layout/hierarchy3"/>
    <dgm:cxn modelId="{125D9F0D-2465-0946-B068-AC735E876175}" type="presParOf" srcId="{6BB86F9F-6D7D-A64A-87E6-E2638673F023}" destId="{85D0E08B-9166-2C4A-A9DB-D1ED4DA6156E}" srcOrd="0" destOrd="0" presId="urn:microsoft.com/office/officeart/2005/8/layout/hierarchy3"/>
    <dgm:cxn modelId="{48106C4A-90CD-B44E-BCD7-0EF17274CA57}" type="presParOf" srcId="{85D0E08B-9166-2C4A-A9DB-D1ED4DA6156E}" destId="{2B2F17EA-0E0C-5843-9FDB-DC16FD93BB2C}" srcOrd="0" destOrd="0" presId="urn:microsoft.com/office/officeart/2005/8/layout/hierarchy3"/>
    <dgm:cxn modelId="{1F2C538E-B7E5-6246-8CFA-85107150A00D}" type="presParOf" srcId="{85D0E08B-9166-2C4A-A9DB-D1ED4DA6156E}" destId="{0DBD588A-8F0D-C24E-A62E-C3F32AF603AC}" srcOrd="1" destOrd="0" presId="urn:microsoft.com/office/officeart/2005/8/layout/hierarchy3"/>
    <dgm:cxn modelId="{D6D4710E-F854-1D48-9F7E-87731D6AB6DB}" type="presParOf" srcId="{6BB86F9F-6D7D-A64A-87E6-E2638673F023}" destId="{8039A8EA-6BFF-DA46-99AF-5FBD3F4A3A8D}" srcOrd="1" destOrd="0" presId="urn:microsoft.com/office/officeart/2005/8/layout/hierarchy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AC2EB68-9E52-4F60-838A-058FD67DDBA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81FE615-4314-48C5-8C22-EAEBF2FC75D6}">
      <dgm:prSet/>
      <dgm:spPr/>
      <dgm:t>
        <a:bodyPr/>
        <a:lstStyle/>
        <a:p>
          <a:pPr>
            <a:lnSpc>
              <a:spcPct val="100000"/>
            </a:lnSpc>
          </a:pPr>
          <a:r>
            <a:rPr lang="en-GB" dirty="0"/>
            <a:t>“Records of sessions reflecting the supervisees’ language and ideas can show that a supervisor values the supervisee’s experience and perspective”</a:t>
          </a:r>
          <a:endParaRPr lang="en-US" dirty="0"/>
        </a:p>
      </dgm:t>
    </dgm:pt>
    <dgm:pt modelId="{EFCDCEC0-7B4E-4E88-AB87-C91FABE4101A}" type="parTrans" cxnId="{66E8EBE4-7882-4A0A-AD49-D3D238FC3743}">
      <dgm:prSet/>
      <dgm:spPr/>
      <dgm:t>
        <a:bodyPr/>
        <a:lstStyle/>
        <a:p>
          <a:endParaRPr lang="en-US"/>
        </a:p>
      </dgm:t>
    </dgm:pt>
    <dgm:pt modelId="{141C5221-F06E-4258-AE32-2DBE6452171B}" type="sibTrans" cxnId="{66E8EBE4-7882-4A0A-AD49-D3D238FC3743}">
      <dgm:prSet/>
      <dgm:spPr/>
      <dgm:t>
        <a:bodyPr/>
        <a:lstStyle/>
        <a:p>
          <a:endParaRPr lang="en-US"/>
        </a:p>
      </dgm:t>
    </dgm:pt>
    <dgm:pt modelId="{116C4546-29CF-450E-AD1C-46A3A7D8915B}">
      <dgm:prSet/>
      <dgm:spPr/>
      <dgm:t>
        <a:bodyPr/>
        <a:lstStyle/>
        <a:p>
          <a:pPr>
            <a:lnSpc>
              <a:spcPct val="100000"/>
            </a:lnSpc>
          </a:pPr>
          <a:r>
            <a:rPr lang="en-GB" dirty="0"/>
            <a:t>“A record can remind both parties of the issues discussed” </a:t>
          </a:r>
          <a:endParaRPr lang="en-US" dirty="0"/>
        </a:p>
      </dgm:t>
    </dgm:pt>
    <dgm:pt modelId="{A719B2F3-5EAD-4FB5-AE3D-FF111F851CC5}" type="parTrans" cxnId="{9A99E21C-5C86-4DB1-9783-E414DE69895B}">
      <dgm:prSet/>
      <dgm:spPr/>
      <dgm:t>
        <a:bodyPr/>
        <a:lstStyle/>
        <a:p>
          <a:endParaRPr lang="en-US"/>
        </a:p>
      </dgm:t>
    </dgm:pt>
    <dgm:pt modelId="{DD0A59BF-B2DD-4E53-BDF3-C6ABBDE4DB00}" type="sibTrans" cxnId="{9A99E21C-5C86-4DB1-9783-E414DE69895B}">
      <dgm:prSet/>
      <dgm:spPr/>
      <dgm:t>
        <a:bodyPr/>
        <a:lstStyle/>
        <a:p>
          <a:endParaRPr lang="en-US"/>
        </a:p>
      </dgm:t>
    </dgm:pt>
    <dgm:pt modelId="{B8EBF1D8-6EB1-42A9-AC63-330E605F9536}">
      <dgm:prSet/>
      <dgm:spPr/>
      <dgm:t>
        <a:bodyPr/>
        <a:lstStyle/>
        <a:p>
          <a:pPr>
            <a:lnSpc>
              <a:spcPct val="100000"/>
            </a:lnSpc>
          </a:pPr>
          <a:r>
            <a:rPr lang="en-GB" dirty="0"/>
            <a:t>continuity between sessions, monitor development, identify any patterns in issues arising…</a:t>
          </a:r>
          <a:endParaRPr lang="en-US" dirty="0"/>
        </a:p>
      </dgm:t>
    </dgm:pt>
    <dgm:pt modelId="{EEB792F2-D40C-4915-94DD-34D0D46CCE3A}" type="parTrans" cxnId="{77FD9FF5-6C0A-493F-B772-7DA64648DBEA}">
      <dgm:prSet/>
      <dgm:spPr/>
      <dgm:t>
        <a:bodyPr/>
        <a:lstStyle/>
        <a:p>
          <a:endParaRPr lang="en-US"/>
        </a:p>
      </dgm:t>
    </dgm:pt>
    <dgm:pt modelId="{33D95092-3A00-4D06-AD38-B269A49DA3C2}" type="sibTrans" cxnId="{77FD9FF5-6C0A-493F-B772-7DA64648DBEA}">
      <dgm:prSet/>
      <dgm:spPr/>
      <dgm:t>
        <a:bodyPr/>
        <a:lstStyle/>
        <a:p>
          <a:endParaRPr lang="en-US"/>
        </a:p>
      </dgm:t>
    </dgm:pt>
    <dgm:pt modelId="{203B87F2-55B2-4DF3-AC2A-018DED12EB48}">
      <dgm:prSet/>
      <dgm:spPr/>
      <dgm:t>
        <a:bodyPr/>
        <a:lstStyle/>
        <a:p>
          <a:pPr>
            <a:lnSpc>
              <a:spcPct val="100000"/>
            </a:lnSpc>
          </a:pPr>
          <a:r>
            <a:rPr lang="en-GB" dirty="0"/>
            <a:t>“Going through a record of a session together to check accuracy can establish mutual understanding of key issues and any action for subsequent sessions”</a:t>
          </a:r>
          <a:endParaRPr lang="en-US" dirty="0"/>
        </a:p>
      </dgm:t>
    </dgm:pt>
    <dgm:pt modelId="{0E10780C-6A91-4CF5-8321-807093D7F806}" type="parTrans" cxnId="{D0EAE3CF-3A1D-41A3-8FF4-07D1CF1FDFA8}">
      <dgm:prSet/>
      <dgm:spPr/>
      <dgm:t>
        <a:bodyPr/>
        <a:lstStyle/>
        <a:p>
          <a:endParaRPr lang="en-US"/>
        </a:p>
      </dgm:t>
    </dgm:pt>
    <dgm:pt modelId="{F1305C24-B1AB-4FBA-A09A-E6EB8DCD0654}" type="sibTrans" cxnId="{D0EAE3CF-3A1D-41A3-8FF4-07D1CF1FDFA8}">
      <dgm:prSet/>
      <dgm:spPr/>
      <dgm:t>
        <a:bodyPr/>
        <a:lstStyle/>
        <a:p>
          <a:endParaRPr lang="en-US"/>
        </a:p>
      </dgm:t>
    </dgm:pt>
    <dgm:pt modelId="{747ECD1B-4118-4841-A795-79124D319248}">
      <dgm:prSet/>
      <dgm:spPr/>
      <dgm:t>
        <a:bodyPr/>
        <a:lstStyle/>
        <a:p>
          <a:pPr>
            <a:lnSpc>
              <a:spcPct val="100000"/>
            </a:lnSpc>
          </a:pPr>
          <a:r>
            <a:rPr lang="en-GB"/>
            <a:t>“Summarising the points at the end of a session can preclude the need for taking extensive and intrusive notes during the session”</a:t>
          </a:r>
          <a:endParaRPr lang="en-US"/>
        </a:p>
      </dgm:t>
    </dgm:pt>
    <dgm:pt modelId="{1D463DB7-7732-4380-91D0-1669D50A2075}" type="parTrans" cxnId="{89C36A94-7AF6-48AE-B522-F33DE010C690}">
      <dgm:prSet/>
      <dgm:spPr/>
      <dgm:t>
        <a:bodyPr/>
        <a:lstStyle/>
        <a:p>
          <a:endParaRPr lang="en-US"/>
        </a:p>
      </dgm:t>
    </dgm:pt>
    <dgm:pt modelId="{B75B1C11-9ABF-4DDE-95AD-D14EFE09D4A9}" type="sibTrans" cxnId="{89C36A94-7AF6-48AE-B522-F33DE010C690}">
      <dgm:prSet/>
      <dgm:spPr/>
      <dgm:t>
        <a:bodyPr/>
        <a:lstStyle/>
        <a:p>
          <a:endParaRPr lang="en-US"/>
        </a:p>
      </dgm:t>
    </dgm:pt>
    <dgm:pt modelId="{087063A6-A9EC-4FE3-8ABA-8D89142DCF83}" type="pres">
      <dgm:prSet presAssocID="{7AC2EB68-9E52-4F60-838A-058FD67DDBAC}" presName="root" presStyleCnt="0">
        <dgm:presLayoutVars>
          <dgm:dir/>
          <dgm:resizeHandles val="exact"/>
        </dgm:presLayoutVars>
      </dgm:prSet>
      <dgm:spPr/>
    </dgm:pt>
    <dgm:pt modelId="{53E3EB83-00AE-4960-BF73-AAE101E0FBC8}" type="pres">
      <dgm:prSet presAssocID="{C81FE615-4314-48C5-8C22-EAEBF2FC75D6}" presName="compNode" presStyleCnt="0"/>
      <dgm:spPr/>
    </dgm:pt>
    <dgm:pt modelId="{CCAB4E4D-D067-469F-A89C-A0A47872A0F9}" type="pres">
      <dgm:prSet presAssocID="{C81FE615-4314-48C5-8C22-EAEBF2FC75D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22A1A1F7-772B-40B3-A00C-647F29B22C3E}" type="pres">
      <dgm:prSet presAssocID="{C81FE615-4314-48C5-8C22-EAEBF2FC75D6}" presName="spaceRect" presStyleCnt="0"/>
      <dgm:spPr/>
    </dgm:pt>
    <dgm:pt modelId="{1A7140BC-9068-4516-A020-FBB78C3D372C}" type="pres">
      <dgm:prSet presAssocID="{C81FE615-4314-48C5-8C22-EAEBF2FC75D6}" presName="textRect" presStyleLbl="revTx" presStyleIdx="0" presStyleCnt="5">
        <dgm:presLayoutVars>
          <dgm:chMax val="1"/>
          <dgm:chPref val="1"/>
        </dgm:presLayoutVars>
      </dgm:prSet>
      <dgm:spPr/>
    </dgm:pt>
    <dgm:pt modelId="{001459D9-118D-4E92-98EE-657127304ECF}" type="pres">
      <dgm:prSet presAssocID="{141C5221-F06E-4258-AE32-2DBE6452171B}" presName="sibTrans" presStyleCnt="0"/>
      <dgm:spPr/>
    </dgm:pt>
    <dgm:pt modelId="{996C8EFD-1A6F-467B-8D35-985B89220901}" type="pres">
      <dgm:prSet presAssocID="{116C4546-29CF-450E-AD1C-46A3A7D8915B}" presName="compNode" presStyleCnt="0"/>
      <dgm:spPr/>
    </dgm:pt>
    <dgm:pt modelId="{7E0A3FF3-D1FD-46DA-85EB-5134EE0FFF29}" type="pres">
      <dgm:prSet presAssocID="{116C4546-29CF-450E-AD1C-46A3A7D8915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0658B53B-99E1-4B7E-BAA6-9323D06D8412}" type="pres">
      <dgm:prSet presAssocID="{116C4546-29CF-450E-AD1C-46A3A7D8915B}" presName="spaceRect" presStyleCnt="0"/>
      <dgm:spPr/>
    </dgm:pt>
    <dgm:pt modelId="{E06BD85B-A3C9-48C1-876A-64FD3C9849D0}" type="pres">
      <dgm:prSet presAssocID="{116C4546-29CF-450E-AD1C-46A3A7D8915B}" presName="textRect" presStyleLbl="revTx" presStyleIdx="1" presStyleCnt="5">
        <dgm:presLayoutVars>
          <dgm:chMax val="1"/>
          <dgm:chPref val="1"/>
        </dgm:presLayoutVars>
      </dgm:prSet>
      <dgm:spPr/>
    </dgm:pt>
    <dgm:pt modelId="{CCA45EA9-95A2-4E23-A348-F42CC7E2974C}" type="pres">
      <dgm:prSet presAssocID="{DD0A59BF-B2DD-4E53-BDF3-C6ABBDE4DB00}" presName="sibTrans" presStyleCnt="0"/>
      <dgm:spPr/>
    </dgm:pt>
    <dgm:pt modelId="{6458368D-CFFF-46BF-AEE0-1E703A92FFA3}" type="pres">
      <dgm:prSet presAssocID="{B8EBF1D8-6EB1-42A9-AC63-330E605F9536}" presName="compNode" presStyleCnt="0"/>
      <dgm:spPr/>
    </dgm:pt>
    <dgm:pt modelId="{96112B4B-E904-4D9F-8CDE-93C9B0F8DC13}" type="pres">
      <dgm:prSet presAssocID="{B8EBF1D8-6EB1-42A9-AC63-330E605F953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nching Diagram"/>
        </a:ext>
      </dgm:extLst>
    </dgm:pt>
    <dgm:pt modelId="{1E59B4DF-7665-4488-AF68-5A8A1C934E97}" type="pres">
      <dgm:prSet presAssocID="{B8EBF1D8-6EB1-42A9-AC63-330E605F9536}" presName="spaceRect" presStyleCnt="0"/>
      <dgm:spPr/>
    </dgm:pt>
    <dgm:pt modelId="{C9768214-D1B6-48BA-B00F-0E789215F012}" type="pres">
      <dgm:prSet presAssocID="{B8EBF1D8-6EB1-42A9-AC63-330E605F9536}" presName="textRect" presStyleLbl="revTx" presStyleIdx="2" presStyleCnt="5">
        <dgm:presLayoutVars>
          <dgm:chMax val="1"/>
          <dgm:chPref val="1"/>
        </dgm:presLayoutVars>
      </dgm:prSet>
      <dgm:spPr/>
    </dgm:pt>
    <dgm:pt modelId="{421D7AE4-A906-4A62-9CDA-EBE2C78E2A06}" type="pres">
      <dgm:prSet presAssocID="{33D95092-3A00-4D06-AD38-B269A49DA3C2}" presName="sibTrans" presStyleCnt="0"/>
      <dgm:spPr/>
    </dgm:pt>
    <dgm:pt modelId="{D67F16F5-8D7E-43B6-9EA4-60EDCBC5C6C5}" type="pres">
      <dgm:prSet presAssocID="{203B87F2-55B2-4DF3-AC2A-018DED12EB48}" presName="compNode" presStyleCnt="0"/>
      <dgm:spPr/>
    </dgm:pt>
    <dgm:pt modelId="{EA8D0B94-8FED-4047-8FA4-822647B6B7E0}" type="pres">
      <dgm:prSet presAssocID="{203B87F2-55B2-4DF3-AC2A-018DED12EB4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resentation with Checklist"/>
        </a:ext>
      </dgm:extLst>
    </dgm:pt>
    <dgm:pt modelId="{E6ADC533-631B-4DA6-B232-6FABB6F6ECBC}" type="pres">
      <dgm:prSet presAssocID="{203B87F2-55B2-4DF3-AC2A-018DED12EB48}" presName="spaceRect" presStyleCnt="0"/>
      <dgm:spPr/>
    </dgm:pt>
    <dgm:pt modelId="{DEBB722C-8A52-4E87-9E00-989903A6331A}" type="pres">
      <dgm:prSet presAssocID="{203B87F2-55B2-4DF3-AC2A-018DED12EB48}" presName="textRect" presStyleLbl="revTx" presStyleIdx="3" presStyleCnt="5">
        <dgm:presLayoutVars>
          <dgm:chMax val="1"/>
          <dgm:chPref val="1"/>
        </dgm:presLayoutVars>
      </dgm:prSet>
      <dgm:spPr/>
    </dgm:pt>
    <dgm:pt modelId="{66E4F299-A7E9-44A5-9E3D-78ECAA66075F}" type="pres">
      <dgm:prSet presAssocID="{F1305C24-B1AB-4FBA-A09A-E6EB8DCD0654}" presName="sibTrans" presStyleCnt="0"/>
      <dgm:spPr/>
    </dgm:pt>
    <dgm:pt modelId="{031742E4-2F8B-480D-A9E7-13FB515AF606}" type="pres">
      <dgm:prSet presAssocID="{747ECD1B-4118-4841-A795-79124D319248}" presName="compNode" presStyleCnt="0"/>
      <dgm:spPr/>
    </dgm:pt>
    <dgm:pt modelId="{D19D17EA-E1D5-4024-9644-E381F5ADC555}" type="pres">
      <dgm:prSet presAssocID="{747ECD1B-4118-4841-A795-79124D3192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opwatch"/>
        </a:ext>
      </dgm:extLst>
    </dgm:pt>
    <dgm:pt modelId="{680BC924-B65F-479C-9B39-9FB98D344BFB}" type="pres">
      <dgm:prSet presAssocID="{747ECD1B-4118-4841-A795-79124D319248}" presName="spaceRect" presStyleCnt="0"/>
      <dgm:spPr/>
    </dgm:pt>
    <dgm:pt modelId="{19580F59-43AB-42ED-A9D8-B7EDB2E2DB69}" type="pres">
      <dgm:prSet presAssocID="{747ECD1B-4118-4841-A795-79124D319248}" presName="textRect" presStyleLbl="revTx" presStyleIdx="4" presStyleCnt="5">
        <dgm:presLayoutVars>
          <dgm:chMax val="1"/>
          <dgm:chPref val="1"/>
        </dgm:presLayoutVars>
      </dgm:prSet>
      <dgm:spPr/>
    </dgm:pt>
  </dgm:ptLst>
  <dgm:cxnLst>
    <dgm:cxn modelId="{4CCD2601-83BD-4584-887B-C0A94016876D}" type="presOf" srcId="{7AC2EB68-9E52-4F60-838A-058FD67DDBAC}" destId="{087063A6-A9EC-4FE3-8ABA-8D89142DCF83}" srcOrd="0" destOrd="0" presId="urn:microsoft.com/office/officeart/2018/2/layout/IconLabelList"/>
    <dgm:cxn modelId="{9A99E21C-5C86-4DB1-9783-E414DE69895B}" srcId="{7AC2EB68-9E52-4F60-838A-058FD67DDBAC}" destId="{116C4546-29CF-450E-AD1C-46A3A7D8915B}" srcOrd="1" destOrd="0" parTransId="{A719B2F3-5EAD-4FB5-AE3D-FF111F851CC5}" sibTransId="{DD0A59BF-B2DD-4E53-BDF3-C6ABBDE4DB00}"/>
    <dgm:cxn modelId="{25657F31-0927-492E-BF77-74DB5A63A592}" type="presOf" srcId="{C81FE615-4314-48C5-8C22-EAEBF2FC75D6}" destId="{1A7140BC-9068-4516-A020-FBB78C3D372C}" srcOrd="0" destOrd="0" presId="urn:microsoft.com/office/officeart/2018/2/layout/IconLabelList"/>
    <dgm:cxn modelId="{0B38C56B-A60A-4860-B5B3-1D6B55A4D8A0}" type="presOf" srcId="{B8EBF1D8-6EB1-42A9-AC63-330E605F9536}" destId="{C9768214-D1B6-48BA-B00F-0E789215F012}" srcOrd="0" destOrd="0" presId="urn:microsoft.com/office/officeart/2018/2/layout/IconLabelList"/>
    <dgm:cxn modelId="{B6A8664E-B63C-4338-8030-9D39E86B07F9}" type="presOf" srcId="{116C4546-29CF-450E-AD1C-46A3A7D8915B}" destId="{E06BD85B-A3C9-48C1-876A-64FD3C9849D0}" srcOrd="0" destOrd="0" presId="urn:microsoft.com/office/officeart/2018/2/layout/IconLabelList"/>
    <dgm:cxn modelId="{89C36A94-7AF6-48AE-B522-F33DE010C690}" srcId="{7AC2EB68-9E52-4F60-838A-058FD67DDBAC}" destId="{747ECD1B-4118-4841-A795-79124D319248}" srcOrd="4" destOrd="0" parTransId="{1D463DB7-7732-4380-91D0-1669D50A2075}" sibTransId="{B75B1C11-9ABF-4DDE-95AD-D14EFE09D4A9}"/>
    <dgm:cxn modelId="{D10172C3-E534-42F9-B9B1-3E5E5228C53E}" type="presOf" srcId="{747ECD1B-4118-4841-A795-79124D319248}" destId="{19580F59-43AB-42ED-A9D8-B7EDB2E2DB69}" srcOrd="0" destOrd="0" presId="urn:microsoft.com/office/officeart/2018/2/layout/IconLabelList"/>
    <dgm:cxn modelId="{D0EAE3CF-3A1D-41A3-8FF4-07D1CF1FDFA8}" srcId="{7AC2EB68-9E52-4F60-838A-058FD67DDBAC}" destId="{203B87F2-55B2-4DF3-AC2A-018DED12EB48}" srcOrd="3" destOrd="0" parTransId="{0E10780C-6A91-4CF5-8321-807093D7F806}" sibTransId="{F1305C24-B1AB-4FBA-A09A-E6EB8DCD0654}"/>
    <dgm:cxn modelId="{4703E0DC-62A8-42FF-B11E-1C597FCABCD1}" type="presOf" srcId="{203B87F2-55B2-4DF3-AC2A-018DED12EB48}" destId="{DEBB722C-8A52-4E87-9E00-989903A6331A}" srcOrd="0" destOrd="0" presId="urn:microsoft.com/office/officeart/2018/2/layout/IconLabelList"/>
    <dgm:cxn modelId="{66E8EBE4-7882-4A0A-AD49-D3D238FC3743}" srcId="{7AC2EB68-9E52-4F60-838A-058FD67DDBAC}" destId="{C81FE615-4314-48C5-8C22-EAEBF2FC75D6}" srcOrd="0" destOrd="0" parTransId="{EFCDCEC0-7B4E-4E88-AB87-C91FABE4101A}" sibTransId="{141C5221-F06E-4258-AE32-2DBE6452171B}"/>
    <dgm:cxn modelId="{77FD9FF5-6C0A-493F-B772-7DA64648DBEA}" srcId="{7AC2EB68-9E52-4F60-838A-058FD67DDBAC}" destId="{B8EBF1D8-6EB1-42A9-AC63-330E605F9536}" srcOrd="2" destOrd="0" parTransId="{EEB792F2-D40C-4915-94DD-34D0D46CCE3A}" sibTransId="{33D95092-3A00-4D06-AD38-B269A49DA3C2}"/>
    <dgm:cxn modelId="{DB16978E-6903-48EB-9C92-DBC33E0806B7}" type="presParOf" srcId="{087063A6-A9EC-4FE3-8ABA-8D89142DCF83}" destId="{53E3EB83-00AE-4960-BF73-AAE101E0FBC8}" srcOrd="0" destOrd="0" presId="urn:microsoft.com/office/officeart/2018/2/layout/IconLabelList"/>
    <dgm:cxn modelId="{AE645219-C5DE-4305-9A06-F1C281038921}" type="presParOf" srcId="{53E3EB83-00AE-4960-BF73-AAE101E0FBC8}" destId="{CCAB4E4D-D067-469F-A89C-A0A47872A0F9}" srcOrd="0" destOrd="0" presId="urn:microsoft.com/office/officeart/2018/2/layout/IconLabelList"/>
    <dgm:cxn modelId="{44B26A67-58A3-4C3D-99E7-247C2B1A1B35}" type="presParOf" srcId="{53E3EB83-00AE-4960-BF73-AAE101E0FBC8}" destId="{22A1A1F7-772B-40B3-A00C-647F29B22C3E}" srcOrd="1" destOrd="0" presId="urn:microsoft.com/office/officeart/2018/2/layout/IconLabelList"/>
    <dgm:cxn modelId="{71E3489A-448D-427F-A1F2-74C7506D2245}" type="presParOf" srcId="{53E3EB83-00AE-4960-BF73-AAE101E0FBC8}" destId="{1A7140BC-9068-4516-A020-FBB78C3D372C}" srcOrd="2" destOrd="0" presId="urn:microsoft.com/office/officeart/2018/2/layout/IconLabelList"/>
    <dgm:cxn modelId="{E9E6AC1B-A26D-4BAA-8DB7-E21C89B8AE54}" type="presParOf" srcId="{087063A6-A9EC-4FE3-8ABA-8D89142DCF83}" destId="{001459D9-118D-4E92-98EE-657127304ECF}" srcOrd="1" destOrd="0" presId="urn:microsoft.com/office/officeart/2018/2/layout/IconLabelList"/>
    <dgm:cxn modelId="{BC116E57-9CB0-4745-8210-0A1099FCC934}" type="presParOf" srcId="{087063A6-A9EC-4FE3-8ABA-8D89142DCF83}" destId="{996C8EFD-1A6F-467B-8D35-985B89220901}" srcOrd="2" destOrd="0" presId="urn:microsoft.com/office/officeart/2018/2/layout/IconLabelList"/>
    <dgm:cxn modelId="{FB1524B5-959A-4CBC-942B-E6B0ED9F0062}" type="presParOf" srcId="{996C8EFD-1A6F-467B-8D35-985B89220901}" destId="{7E0A3FF3-D1FD-46DA-85EB-5134EE0FFF29}" srcOrd="0" destOrd="0" presId="urn:microsoft.com/office/officeart/2018/2/layout/IconLabelList"/>
    <dgm:cxn modelId="{8D3E7AA8-719B-40A6-83B5-ED3ED6C36184}" type="presParOf" srcId="{996C8EFD-1A6F-467B-8D35-985B89220901}" destId="{0658B53B-99E1-4B7E-BAA6-9323D06D8412}" srcOrd="1" destOrd="0" presId="urn:microsoft.com/office/officeart/2018/2/layout/IconLabelList"/>
    <dgm:cxn modelId="{BE7F323E-745B-44B7-9392-6A5B99664605}" type="presParOf" srcId="{996C8EFD-1A6F-467B-8D35-985B89220901}" destId="{E06BD85B-A3C9-48C1-876A-64FD3C9849D0}" srcOrd="2" destOrd="0" presId="urn:microsoft.com/office/officeart/2018/2/layout/IconLabelList"/>
    <dgm:cxn modelId="{5094B3E3-5809-4D2B-B949-64ABA31D971B}" type="presParOf" srcId="{087063A6-A9EC-4FE3-8ABA-8D89142DCF83}" destId="{CCA45EA9-95A2-4E23-A348-F42CC7E2974C}" srcOrd="3" destOrd="0" presId="urn:microsoft.com/office/officeart/2018/2/layout/IconLabelList"/>
    <dgm:cxn modelId="{8194CD2C-87F2-4948-B534-FD945E443C66}" type="presParOf" srcId="{087063A6-A9EC-4FE3-8ABA-8D89142DCF83}" destId="{6458368D-CFFF-46BF-AEE0-1E703A92FFA3}" srcOrd="4" destOrd="0" presId="urn:microsoft.com/office/officeart/2018/2/layout/IconLabelList"/>
    <dgm:cxn modelId="{EEDEDE5E-0C34-464F-892C-DEB0C77DE9F7}" type="presParOf" srcId="{6458368D-CFFF-46BF-AEE0-1E703A92FFA3}" destId="{96112B4B-E904-4D9F-8CDE-93C9B0F8DC13}" srcOrd="0" destOrd="0" presId="urn:microsoft.com/office/officeart/2018/2/layout/IconLabelList"/>
    <dgm:cxn modelId="{BC14E5FD-C308-4F29-AED5-5575C08DAB16}" type="presParOf" srcId="{6458368D-CFFF-46BF-AEE0-1E703A92FFA3}" destId="{1E59B4DF-7665-4488-AF68-5A8A1C934E97}" srcOrd="1" destOrd="0" presId="urn:microsoft.com/office/officeart/2018/2/layout/IconLabelList"/>
    <dgm:cxn modelId="{4F9EA6DA-DC9E-47B8-90C1-42A86DB258B5}" type="presParOf" srcId="{6458368D-CFFF-46BF-AEE0-1E703A92FFA3}" destId="{C9768214-D1B6-48BA-B00F-0E789215F012}" srcOrd="2" destOrd="0" presId="urn:microsoft.com/office/officeart/2018/2/layout/IconLabelList"/>
    <dgm:cxn modelId="{ECE99A9E-3F2F-4FA0-8CB2-878C30EA7E5E}" type="presParOf" srcId="{087063A6-A9EC-4FE3-8ABA-8D89142DCF83}" destId="{421D7AE4-A906-4A62-9CDA-EBE2C78E2A06}" srcOrd="5" destOrd="0" presId="urn:microsoft.com/office/officeart/2018/2/layout/IconLabelList"/>
    <dgm:cxn modelId="{213572B9-8099-406B-86E7-0C4A3A17586D}" type="presParOf" srcId="{087063A6-A9EC-4FE3-8ABA-8D89142DCF83}" destId="{D67F16F5-8D7E-43B6-9EA4-60EDCBC5C6C5}" srcOrd="6" destOrd="0" presId="urn:microsoft.com/office/officeart/2018/2/layout/IconLabelList"/>
    <dgm:cxn modelId="{4DAACA06-A80F-4EA5-8954-5DA9F281352A}" type="presParOf" srcId="{D67F16F5-8D7E-43B6-9EA4-60EDCBC5C6C5}" destId="{EA8D0B94-8FED-4047-8FA4-822647B6B7E0}" srcOrd="0" destOrd="0" presId="urn:microsoft.com/office/officeart/2018/2/layout/IconLabelList"/>
    <dgm:cxn modelId="{A1F3A57E-1281-490E-BA76-A54CD449A0FD}" type="presParOf" srcId="{D67F16F5-8D7E-43B6-9EA4-60EDCBC5C6C5}" destId="{E6ADC533-631B-4DA6-B232-6FABB6F6ECBC}" srcOrd="1" destOrd="0" presId="urn:microsoft.com/office/officeart/2018/2/layout/IconLabelList"/>
    <dgm:cxn modelId="{21D1FA58-5A67-442E-8650-F415F704E03E}" type="presParOf" srcId="{D67F16F5-8D7E-43B6-9EA4-60EDCBC5C6C5}" destId="{DEBB722C-8A52-4E87-9E00-989903A6331A}" srcOrd="2" destOrd="0" presId="urn:microsoft.com/office/officeart/2018/2/layout/IconLabelList"/>
    <dgm:cxn modelId="{45888DFE-22EB-4989-A646-9F0CE8A29A0F}" type="presParOf" srcId="{087063A6-A9EC-4FE3-8ABA-8D89142DCF83}" destId="{66E4F299-A7E9-44A5-9E3D-78ECAA66075F}" srcOrd="7" destOrd="0" presId="urn:microsoft.com/office/officeart/2018/2/layout/IconLabelList"/>
    <dgm:cxn modelId="{07A168EA-2CE4-40B6-82D7-E70C0FEDB245}" type="presParOf" srcId="{087063A6-A9EC-4FE3-8ABA-8D89142DCF83}" destId="{031742E4-2F8B-480D-A9E7-13FB515AF606}" srcOrd="8" destOrd="0" presId="urn:microsoft.com/office/officeart/2018/2/layout/IconLabelList"/>
    <dgm:cxn modelId="{17ADF3A2-D209-4E4C-82AF-CC39B6F1C36F}" type="presParOf" srcId="{031742E4-2F8B-480D-A9E7-13FB515AF606}" destId="{D19D17EA-E1D5-4024-9644-E381F5ADC555}" srcOrd="0" destOrd="0" presId="urn:microsoft.com/office/officeart/2018/2/layout/IconLabelList"/>
    <dgm:cxn modelId="{8F660EAA-2926-488F-8F13-8EC0C963F43E}" type="presParOf" srcId="{031742E4-2F8B-480D-A9E7-13FB515AF606}" destId="{680BC924-B65F-479C-9B39-9FB98D344BFB}" srcOrd="1" destOrd="0" presId="urn:microsoft.com/office/officeart/2018/2/layout/IconLabelList"/>
    <dgm:cxn modelId="{5EA59ADE-77D1-4AD4-AF8E-24D10E131D7C}" type="presParOf" srcId="{031742E4-2F8B-480D-A9E7-13FB515AF606}" destId="{19580F59-43AB-42ED-A9D8-B7EDB2E2DB6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AB3B0BE-366F-43D1-9913-F549B0014D3D}" type="doc">
      <dgm:prSet loTypeId="urn:microsoft.com/office/officeart/2016/7/layout/VerticalSolidActionList" loCatId="List" qsTypeId="urn:microsoft.com/office/officeart/2005/8/quickstyle/simple5" qsCatId="simple" csTypeId="urn:microsoft.com/office/officeart/2005/8/colors/accent2_2" csCatId="accent2" phldr="1"/>
      <dgm:spPr/>
      <dgm:t>
        <a:bodyPr/>
        <a:lstStyle/>
        <a:p>
          <a:endParaRPr lang="en-US"/>
        </a:p>
      </dgm:t>
    </dgm:pt>
    <dgm:pt modelId="{527DACC4-7C62-4DA9-AF48-0C3C2D12297B}">
      <dgm:prSet/>
      <dgm:spPr/>
      <dgm:t>
        <a:bodyPr/>
        <a:lstStyle/>
        <a:p>
          <a:r>
            <a:rPr lang="en-US" dirty="0"/>
            <a:t>Critically Review</a:t>
          </a:r>
        </a:p>
      </dgm:t>
    </dgm:pt>
    <dgm:pt modelId="{C130DAAB-6BFE-4C2D-B0A6-7254272ABE09}" type="parTrans" cxnId="{579958BA-6E2C-405F-B107-7D822D70A395}">
      <dgm:prSet/>
      <dgm:spPr/>
      <dgm:t>
        <a:bodyPr/>
        <a:lstStyle/>
        <a:p>
          <a:endParaRPr lang="en-US"/>
        </a:p>
      </dgm:t>
    </dgm:pt>
    <dgm:pt modelId="{3D1BF854-C4F9-4CC9-86A1-E02CFAAF80AC}" type="sibTrans" cxnId="{579958BA-6E2C-405F-B107-7D822D70A395}">
      <dgm:prSet/>
      <dgm:spPr/>
      <dgm:t>
        <a:bodyPr/>
        <a:lstStyle/>
        <a:p>
          <a:endParaRPr lang="en-US"/>
        </a:p>
      </dgm:t>
    </dgm:pt>
    <dgm:pt modelId="{89A01710-3E58-4A86-AAE3-D829A0ECB950}">
      <dgm:prSet/>
      <dgm:spPr/>
      <dgm:t>
        <a:bodyPr/>
        <a:lstStyle/>
        <a:p>
          <a:r>
            <a:rPr lang="en-US" dirty="0"/>
            <a:t>Your </a:t>
          </a:r>
          <a:r>
            <a:rPr lang="en-US" dirty="0" err="1"/>
            <a:t>organisations’</a:t>
          </a:r>
          <a:r>
            <a:rPr lang="en-US" dirty="0"/>
            <a:t> supervision policy and identify how it supports practice? </a:t>
          </a:r>
        </a:p>
      </dgm:t>
    </dgm:pt>
    <dgm:pt modelId="{C14DA7D4-03F7-494A-98D7-7DB4A3709E87}" type="parTrans" cxnId="{51F5C853-0099-4EFA-9F61-56A70C7FA886}">
      <dgm:prSet/>
      <dgm:spPr/>
      <dgm:t>
        <a:bodyPr/>
        <a:lstStyle/>
        <a:p>
          <a:endParaRPr lang="en-US"/>
        </a:p>
      </dgm:t>
    </dgm:pt>
    <dgm:pt modelId="{8760CB70-442E-49F2-AAA9-422AC34FE496}" type="sibTrans" cxnId="{51F5C853-0099-4EFA-9F61-56A70C7FA886}">
      <dgm:prSet/>
      <dgm:spPr/>
      <dgm:t>
        <a:bodyPr/>
        <a:lstStyle/>
        <a:p>
          <a:endParaRPr lang="en-US"/>
        </a:p>
      </dgm:t>
    </dgm:pt>
    <dgm:pt modelId="{1278AB6F-5714-43BA-A9FE-848006AFF8BD}">
      <dgm:prSet/>
      <dgm:spPr/>
      <dgm:t>
        <a:bodyPr/>
        <a:lstStyle/>
        <a:p>
          <a:r>
            <a:rPr lang="en-US" dirty="0"/>
            <a:t> Reflect and review</a:t>
          </a:r>
        </a:p>
      </dgm:t>
    </dgm:pt>
    <dgm:pt modelId="{B2A66DBF-A178-46F4-8CB0-B89D9E5F1A3C}" type="parTrans" cxnId="{05A91EB6-E956-4289-AA13-77B5C59ADB35}">
      <dgm:prSet/>
      <dgm:spPr/>
      <dgm:t>
        <a:bodyPr/>
        <a:lstStyle/>
        <a:p>
          <a:endParaRPr lang="en-US"/>
        </a:p>
      </dgm:t>
    </dgm:pt>
    <dgm:pt modelId="{4C60430C-34AB-452C-8A2F-F35E788791EF}" type="sibTrans" cxnId="{05A91EB6-E956-4289-AA13-77B5C59ADB35}">
      <dgm:prSet/>
      <dgm:spPr/>
      <dgm:t>
        <a:bodyPr/>
        <a:lstStyle/>
        <a:p>
          <a:endParaRPr lang="en-US"/>
        </a:p>
      </dgm:t>
    </dgm:pt>
    <dgm:pt modelId="{B90C4E6E-5EE9-4DAA-9DBF-B72812E94E48}">
      <dgm:prSet/>
      <dgm:spPr/>
      <dgm:t>
        <a:bodyPr/>
        <a:lstStyle/>
        <a:p>
          <a:r>
            <a:rPr lang="en-US" dirty="0"/>
            <a:t>The assessment requirements and identify queries and concerns;</a:t>
          </a:r>
        </a:p>
      </dgm:t>
    </dgm:pt>
    <dgm:pt modelId="{879D5798-3FC0-4796-872D-D3AD443F6BF4}" type="parTrans" cxnId="{2BDB7278-64A9-417E-93F7-D119FB185493}">
      <dgm:prSet/>
      <dgm:spPr/>
      <dgm:t>
        <a:bodyPr/>
        <a:lstStyle/>
        <a:p>
          <a:endParaRPr lang="en-US"/>
        </a:p>
      </dgm:t>
    </dgm:pt>
    <dgm:pt modelId="{9743A802-9C7E-4B4D-81EF-252C01F7C15A}" type="sibTrans" cxnId="{2BDB7278-64A9-417E-93F7-D119FB185493}">
      <dgm:prSet/>
      <dgm:spPr/>
      <dgm:t>
        <a:bodyPr/>
        <a:lstStyle/>
        <a:p>
          <a:endParaRPr lang="en-US"/>
        </a:p>
      </dgm:t>
    </dgm:pt>
    <dgm:pt modelId="{1FB6A0FA-9206-4AC9-BCA9-68C47BC5F5BD}">
      <dgm:prSet/>
      <dgm:spPr/>
      <dgm:t>
        <a:bodyPr/>
        <a:lstStyle/>
        <a:p>
          <a:r>
            <a:rPr lang="en-US" baseline="0" dirty="0"/>
            <a:t>The supervisory relationship and the role of contracting within supervision</a:t>
          </a:r>
          <a:endParaRPr lang="en-US" dirty="0"/>
        </a:p>
      </dgm:t>
    </dgm:pt>
    <dgm:pt modelId="{9030F8A8-2BB2-47F8-9A99-438F28482E7C}" type="parTrans" cxnId="{124B3145-1317-4C99-B9F6-9157BBBB7D9B}">
      <dgm:prSet/>
      <dgm:spPr/>
      <dgm:t>
        <a:bodyPr/>
        <a:lstStyle/>
        <a:p>
          <a:endParaRPr lang="en-US"/>
        </a:p>
      </dgm:t>
    </dgm:pt>
    <dgm:pt modelId="{09B9F9DA-4FF4-4638-9880-9473AA947C97}" type="sibTrans" cxnId="{124B3145-1317-4C99-B9F6-9157BBBB7D9B}">
      <dgm:prSet/>
      <dgm:spPr/>
      <dgm:t>
        <a:bodyPr/>
        <a:lstStyle/>
        <a:p>
          <a:endParaRPr lang="en-US"/>
        </a:p>
      </dgm:t>
    </dgm:pt>
    <dgm:pt modelId="{D1BDFBE8-B644-48C6-A512-63058B813AAC}">
      <dgm:prSet/>
      <dgm:spPr/>
      <dgm:t>
        <a:bodyPr/>
        <a:lstStyle/>
        <a:p>
          <a:r>
            <a:rPr lang="en-US" dirty="0" err="1"/>
            <a:t>Analyse</a:t>
          </a:r>
          <a:endParaRPr lang="en-US" dirty="0"/>
        </a:p>
      </dgm:t>
    </dgm:pt>
    <dgm:pt modelId="{89F6FB4F-B59E-464F-98C0-192EACBA643D}" type="sibTrans" cxnId="{D97EACDA-FD58-4BD9-BB93-D36F07E8D650}">
      <dgm:prSet/>
      <dgm:spPr/>
      <dgm:t>
        <a:bodyPr/>
        <a:lstStyle/>
        <a:p>
          <a:endParaRPr lang="en-US"/>
        </a:p>
      </dgm:t>
    </dgm:pt>
    <dgm:pt modelId="{B02F88FD-AFB7-4A27-AAE9-FF915030D48E}" type="parTrans" cxnId="{D97EACDA-FD58-4BD9-BB93-D36F07E8D650}">
      <dgm:prSet/>
      <dgm:spPr/>
      <dgm:t>
        <a:bodyPr/>
        <a:lstStyle/>
        <a:p>
          <a:endParaRPr lang="en-US"/>
        </a:p>
      </dgm:t>
    </dgm:pt>
    <dgm:pt modelId="{02C79229-73E0-5E44-9B33-7171BAD6BE01}" type="pres">
      <dgm:prSet presAssocID="{CAB3B0BE-366F-43D1-9913-F549B0014D3D}" presName="Name0" presStyleCnt="0">
        <dgm:presLayoutVars>
          <dgm:dir/>
          <dgm:animLvl val="lvl"/>
          <dgm:resizeHandles val="exact"/>
        </dgm:presLayoutVars>
      </dgm:prSet>
      <dgm:spPr/>
    </dgm:pt>
    <dgm:pt modelId="{39DFEB52-FCAD-B345-8B1A-AD3FC50DE1BC}" type="pres">
      <dgm:prSet presAssocID="{527DACC4-7C62-4DA9-AF48-0C3C2D12297B}" presName="linNode" presStyleCnt="0"/>
      <dgm:spPr/>
    </dgm:pt>
    <dgm:pt modelId="{6D99D441-08A7-C14C-BD4C-81EC901688BC}" type="pres">
      <dgm:prSet presAssocID="{527DACC4-7C62-4DA9-AF48-0C3C2D12297B}" presName="parentText" presStyleLbl="alignNode1" presStyleIdx="0" presStyleCnt="3">
        <dgm:presLayoutVars>
          <dgm:chMax val="1"/>
          <dgm:bulletEnabled/>
        </dgm:presLayoutVars>
      </dgm:prSet>
      <dgm:spPr/>
    </dgm:pt>
    <dgm:pt modelId="{17D1F86B-22E3-1E4D-AAF5-C4CF48498AC6}" type="pres">
      <dgm:prSet presAssocID="{527DACC4-7C62-4DA9-AF48-0C3C2D12297B}" presName="descendantText" presStyleLbl="alignAccFollowNode1" presStyleIdx="0" presStyleCnt="3">
        <dgm:presLayoutVars>
          <dgm:bulletEnabled/>
        </dgm:presLayoutVars>
      </dgm:prSet>
      <dgm:spPr/>
    </dgm:pt>
    <dgm:pt modelId="{448E582B-74E6-AC41-AB4A-30392ADE3883}" type="pres">
      <dgm:prSet presAssocID="{3D1BF854-C4F9-4CC9-86A1-E02CFAAF80AC}" presName="sp" presStyleCnt="0"/>
      <dgm:spPr/>
    </dgm:pt>
    <dgm:pt modelId="{1CAF1543-2779-424A-97D5-AC8C2C5F0FB4}" type="pres">
      <dgm:prSet presAssocID="{1278AB6F-5714-43BA-A9FE-848006AFF8BD}" presName="linNode" presStyleCnt="0"/>
      <dgm:spPr/>
    </dgm:pt>
    <dgm:pt modelId="{C2B42777-7DFF-4141-8B3C-C45B2C318E21}" type="pres">
      <dgm:prSet presAssocID="{1278AB6F-5714-43BA-A9FE-848006AFF8BD}" presName="parentText" presStyleLbl="alignNode1" presStyleIdx="1" presStyleCnt="3">
        <dgm:presLayoutVars>
          <dgm:chMax val="1"/>
          <dgm:bulletEnabled/>
        </dgm:presLayoutVars>
      </dgm:prSet>
      <dgm:spPr/>
    </dgm:pt>
    <dgm:pt modelId="{CD331C16-0EE1-5948-9990-7BF9AAB4FCD0}" type="pres">
      <dgm:prSet presAssocID="{1278AB6F-5714-43BA-A9FE-848006AFF8BD}" presName="descendantText" presStyleLbl="alignAccFollowNode1" presStyleIdx="1" presStyleCnt="3">
        <dgm:presLayoutVars>
          <dgm:bulletEnabled/>
        </dgm:presLayoutVars>
      </dgm:prSet>
      <dgm:spPr/>
    </dgm:pt>
    <dgm:pt modelId="{13A4D49D-10B3-DC41-8DEE-7C6D9368DF8E}" type="pres">
      <dgm:prSet presAssocID="{4C60430C-34AB-452C-8A2F-F35E788791EF}" presName="sp" presStyleCnt="0"/>
      <dgm:spPr/>
    </dgm:pt>
    <dgm:pt modelId="{1759949F-BB88-A241-99C0-F88003F50A89}" type="pres">
      <dgm:prSet presAssocID="{D1BDFBE8-B644-48C6-A512-63058B813AAC}" presName="linNode" presStyleCnt="0"/>
      <dgm:spPr/>
    </dgm:pt>
    <dgm:pt modelId="{16D585E9-6BD3-5449-8D2A-ADF72F123A82}" type="pres">
      <dgm:prSet presAssocID="{D1BDFBE8-B644-48C6-A512-63058B813AAC}" presName="parentText" presStyleLbl="alignNode1" presStyleIdx="2" presStyleCnt="3">
        <dgm:presLayoutVars>
          <dgm:chMax val="1"/>
          <dgm:bulletEnabled/>
        </dgm:presLayoutVars>
      </dgm:prSet>
      <dgm:spPr/>
    </dgm:pt>
    <dgm:pt modelId="{9005AD02-40AF-DA41-959D-55FCF14D84BF}" type="pres">
      <dgm:prSet presAssocID="{D1BDFBE8-B644-48C6-A512-63058B813AAC}" presName="descendantText" presStyleLbl="alignAccFollowNode1" presStyleIdx="2" presStyleCnt="3">
        <dgm:presLayoutVars>
          <dgm:bulletEnabled/>
        </dgm:presLayoutVars>
      </dgm:prSet>
      <dgm:spPr/>
    </dgm:pt>
  </dgm:ptLst>
  <dgm:cxnLst>
    <dgm:cxn modelId="{91575916-9E4A-FB45-98FE-4B08747DB02B}" type="presOf" srcId="{B90C4E6E-5EE9-4DAA-9DBF-B72812E94E48}" destId="{CD331C16-0EE1-5948-9990-7BF9AAB4FCD0}" srcOrd="0" destOrd="0" presId="urn:microsoft.com/office/officeart/2016/7/layout/VerticalSolidActionList"/>
    <dgm:cxn modelId="{11C51B64-D949-2C45-9A36-100C159964C9}" type="presOf" srcId="{D1BDFBE8-B644-48C6-A512-63058B813AAC}" destId="{16D585E9-6BD3-5449-8D2A-ADF72F123A82}" srcOrd="0" destOrd="0" presId="urn:microsoft.com/office/officeart/2016/7/layout/VerticalSolidActionList"/>
    <dgm:cxn modelId="{124B3145-1317-4C99-B9F6-9157BBBB7D9B}" srcId="{D1BDFBE8-B644-48C6-A512-63058B813AAC}" destId="{1FB6A0FA-9206-4AC9-BCA9-68C47BC5F5BD}" srcOrd="0" destOrd="0" parTransId="{9030F8A8-2BB2-47F8-9A99-438F28482E7C}" sibTransId="{09B9F9DA-4FF4-4638-9880-9473AA947C97}"/>
    <dgm:cxn modelId="{49B98E52-38E9-1840-98E0-1459AB16F64C}" type="presOf" srcId="{1FB6A0FA-9206-4AC9-BCA9-68C47BC5F5BD}" destId="{9005AD02-40AF-DA41-959D-55FCF14D84BF}" srcOrd="0" destOrd="0" presId="urn:microsoft.com/office/officeart/2016/7/layout/VerticalSolidActionList"/>
    <dgm:cxn modelId="{51F5C853-0099-4EFA-9F61-56A70C7FA886}" srcId="{527DACC4-7C62-4DA9-AF48-0C3C2D12297B}" destId="{89A01710-3E58-4A86-AAE3-D829A0ECB950}" srcOrd="0" destOrd="0" parTransId="{C14DA7D4-03F7-494A-98D7-7DB4A3709E87}" sibTransId="{8760CB70-442E-49F2-AAA9-422AC34FE496}"/>
    <dgm:cxn modelId="{C1F5DD55-882A-6543-A105-8C6E6D7C73E8}" type="presOf" srcId="{527DACC4-7C62-4DA9-AF48-0C3C2D12297B}" destId="{6D99D441-08A7-C14C-BD4C-81EC901688BC}" srcOrd="0" destOrd="0" presId="urn:microsoft.com/office/officeart/2016/7/layout/VerticalSolidActionList"/>
    <dgm:cxn modelId="{2BDB7278-64A9-417E-93F7-D119FB185493}" srcId="{1278AB6F-5714-43BA-A9FE-848006AFF8BD}" destId="{B90C4E6E-5EE9-4DAA-9DBF-B72812E94E48}" srcOrd="0" destOrd="0" parTransId="{879D5798-3FC0-4796-872D-D3AD443F6BF4}" sibTransId="{9743A802-9C7E-4B4D-81EF-252C01F7C15A}"/>
    <dgm:cxn modelId="{448ACA85-8955-FB48-B679-40538F6784AD}" type="presOf" srcId="{1278AB6F-5714-43BA-A9FE-848006AFF8BD}" destId="{C2B42777-7DFF-4141-8B3C-C45B2C318E21}" srcOrd="0" destOrd="0" presId="urn:microsoft.com/office/officeart/2016/7/layout/VerticalSolidActionList"/>
    <dgm:cxn modelId="{08E2F895-939C-804C-A1F9-005075AB05F4}" type="presOf" srcId="{CAB3B0BE-366F-43D1-9913-F549B0014D3D}" destId="{02C79229-73E0-5E44-9B33-7171BAD6BE01}" srcOrd="0" destOrd="0" presId="urn:microsoft.com/office/officeart/2016/7/layout/VerticalSolidActionList"/>
    <dgm:cxn modelId="{05A91EB6-E956-4289-AA13-77B5C59ADB35}" srcId="{CAB3B0BE-366F-43D1-9913-F549B0014D3D}" destId="{1278AB6F-5714-43BA-A9FE-848006AFF8BD}" srcOrd="1" destOrd="0" parTransId="{B2A66DBF-A178-46F4-8CB0-B89D9E5F1A3C}" sibTransId="{4C60430C-34AB-452C-8A2F-F35E788791EF}"/>
    <dgm:cxn modelId="{579958BA-6E2C-405F-B107-7D822D70A395}" srcId="{CAB3B0BE-366F-43D1-9913-F549B0014D3D}" destId="{527DACC4-7C62-4DA9-AF48-0C3C2D12297B}" srcOrd="0" destOrd="0" parTransId="{C130DAAB-6BFE-4C2D-B0A6-7254272ABE09}" sibTransId="{3D1BF854-C4F9-4CC9-86A1-E02CFAAF80AC}"/>
    <dgm:cxn modelId="{E24DD9CD-9620-8B45-8DF2-CC771D8BB28D}" type="presOf" srcId="{89A01710-3E58-4A86-AAE3-D829A0ECB950}" destId="{17D1F86B-22E3-1E4D-AAF5-C4CF48498AC6}" srcOrd="0" destOrd="0" presId="urn:microsoft.com/office/officeart/2016/7/layout/VerticalSolidActionList"/>
    <dgm:cxn modelId="{D97EACDA-FD58-4BD9-BB93-D36F07E8D650}" srcId="{CAB3B0BE-366F-43D1-9913-F549B0014D3D}" destId="{D1BDFBE8-B644-48C6-A512-63058B813AAC}" srcOrd="2" destOrd="0" parTransId="{B02F88FD-AFB7-4A27-AAE9-FF915030D48E}" sibTransId="{89F6FB4F-B59E-464F-98C0-192EACBA643D}"/>
    <dgm:cxn modelId="{5F196BED-6D3E-3D42-BB03-03C9B0187DBB}" type="presParOf" srcId="{02C79229-73E0-5E44-9B33-7171BAD6BE01}" destId="{39DFEB52-FCAD-B345-8B1A-AD3FC50DE1BC}" srcOrd="0" destOrd="0" presId="urn:microsoft.com/office/officeart/2016/7/layout/VerticalSolidActionList"/>
    <dgm:cxn modelId="{B45034E6-33B5-0145-B267-5FB709B36602}" type="presParOf" srcId="{39DFEB52-FCAD-B345-8B1A-AD3FC50DE1BC}" destId="{6D99D441-08A7-C14C-BD4C-81EC901688BC}" srcOrd="0" destOrd="0" presId="urn:microsoft.com/office/officeart/2016/7/layout/VerticalSolidActionList"/>
    <dgm:cxn modelId="{912780FD-082B-CD40-8095-8E229FBF79A9}" type="presParOf" srcId="{39DFEB52-FCAD-B345-8B1A-AD3FC50DE1BC}" destId="{17D1F86B-22E3-1E4D-AAF5-C4CF48498AC6}" srcOrd="1" destOrd="0" presId="urn:microsoft.com/office/officeart/2016/7/layout/VerticalSolidActionList"/>
    <dgm:cxn modelId="{F00D7B39-CB1E-1B44-BB19-124E2BFF0FF5}" type="presParOf" srcId="{02C79229-73E0-5E44-9B33-7171BAD6BE01}" destId="{448E582B-74E6-AC41-AB4A-30392ADE3883}" srcOrd="1" destOrd="0" presId="urn:microsoft.com/office/officeart/2016/7/layout/VerticalSolidActionList"/>
    <dgm:cxn modelId="{B88890E3-C1D0-C047-9561-053C40D38DF2}" type="presParOf" srcId="{02C79229-73E0-5E44-9B33-7171BAD6BE01}" destId="{1CAF1543-2779-424A-97D5-AC8C2C5F0FB4}" srcOrd="2" destOrd="0" presId="urn:microsoft.com/office/officeart/2016/7/layout/VerticalSolidActionList"/>
    <dgm:cxn modelId="{B3643C5D-F3ED-B645-8AF9-0B656300144B}" type="presParOf" srcId="{1CAF1543-2779-424A-97D5-AC8C2C5F0FB4}" destId="{C2B42777-7DFF-4141-8B3C-C45B2C318E21}" srcOrd="0" destOrd="0" presId="urn:microsoft.com/office/officeart/2016/7/layout/VerticalSolidActionList"/>
    <dgm:cxn modelId="{85722626-8615-654E-85FD-25528457F4CE}" type="presParOf" srcId="{1CAF1543-2779-424A-97D5-AC8C2C5F0FB4}" destId="{CD331C16-0EE1-5948-9990-7BF9AAB4FCD0}" srcOrd="1" destOrd="0" presId="urn:microsoft.com/office/officeart/2016/7/layout/VerticalSolidActionList"/>
    <dgm:cxn modelId="{BEDD4BA9-847D-3349-BB76-141DD24C9493}" type="presParOf" srcId="{02C79229-73E0-5E44-9B33-7171BAD6BE01}" destId="{13A4D49D-10B3-DC41-8DEE-7C6D9368DF8E}" srcOrd="3" destOrd="0" presId="urn:microsoft.com/office/officeart/2016/7/layout/VerticalSolidActionList"/>
    <dgm:cxn modelId="{1C410688-CF3B-2C4A-A7C5-E3BBB8ABE5CB}" type="presParOf" srcId="{02C79229-73E0-5E44-9B33-7171BAD6BE01}" destId="{1759949F-BB88-A241-99C0-F88003F50A89}" srcOrd="4" destOrd="0" presId="urn:microsoft.com/office/officeart/2016/7/layout/VerticalSolidActionList"/>
    <dgm:cxn modelId="{8750EBFB-DDA7-2946-A03A-38769851726D}" type="presParOf" srcId="{1759949F-BB88-A241-99C0-F88003F50A89}" destId="{16D585E9-6BD3-5449-8D2A-ADF72F123A82}" srcOrd="0" destOrd="0" presId="urn:microsoft.com/office/officeart/2016/7/layout/VerticalSolidActionList"/>
    <dgm:cxn modelId="{41077FC8-3B11-B948-B41B-1C34EE3C395F}" type="presParOf" srcId="{1759949F-BB88-A241-99C0-F88003F50A89}" destId="{9005AD02-40AF-DA41-959D-55FCF14D84BF}" srcOrd="1" destOrd="0" presId="urn:microsoft.com/office/officeart/2016/7/layout/VerticalSolid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D64393-C282-2D49-898A-30AF44DEF2E9}">
      <dsp:nvSpPr>
        <dsp:cNvPr id="0" name=""/>
        <dsp:cNvSpPr/>
      </dsp:nvSpPr>
      <dsp:spPr>
        <a:xfrm>
          <a:off x="1904577" y="1324550"/>
          <a:ext cx="406705" cy="91440"/>
        </a:xfrm>
        <a:custGeom>
          <a:avLst/>
          <a:gdLst/>
          <a:ahLst/>
          <a:cxnLst/>
          <a:rect l="0" t="0" r="0" b="0"/>
          <a:pathLst>
            <a:path>
              <a:moveTo>
                <a:pt x="0" y="45720"/>
              </a:moveTo>
              <a:lnTo>
                <a:pt x="40670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96997" y="1368084"/>
        <a:ext cx="21865" cy="4373"/>
      </dsp:txXfrm>
    </dsp:sp>
    <dsp:sp modelId="{3CA4EDBC-B15C-4F4A-8201-DE87AD0BFD22}">
      <dsp:nvSpPr>
        <dsp:cNvPr id="0" name=""/>
        <dsp:cNvSpPr/>
      </dsp:nvSpPr>
      <dsp:spPr>
        <a:xfrm>
          <a:off x="5050" y="799872"/>
          <a:ext cx="1901326" cy="11407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167" tIns="97795" rIns="93167" bIns="97795"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rPr>
            <a:t>Functions of Supervision</a:t>
          </a:r>
          <a:endParaRPr lang="en-US" sz="1300" b="1" kern="1200" dirty="0">
            <a:solidFill>
              <a:schemeClr val="tx1"/>
            </a:solidFill>
          </a:endParaRPr>
        </a:p>
      </dsp:txBody>
      <dsp:txXfrm>
        <a:off x="5050" y="799872"/>
        <a:ext cx="1901326" cy="1140795"/>
      </dsp:txXfrm>
    </dsp:sp>
    <dsp:sp modelId="{284E425F-E05A-854B-8227-F2E6FDF66754}">
      <dsp:nvSpPr>
        <dsp:cNvPr id="0" name=""/>
        <dsp:cNvSpPr/>
      </dsp:nvSpPr>
      <dsp:spPr>
        <a:xfrm>
          <a:off x="4243208" y="1324550"/>
          <a:ext cx="406705" cy="91440"/>
        </a:xfrm>
        <a:custGeom>
          <a:avLst/>
          <a:gdLst/>
          <a:ahLst/>
          <a:cxnLst/>
          <a:rect l="0" t="0" r="0" b="0"/>
          <a:pathLst>
            <a:path>
              <a:moveTo>
                <a:pt x="0" y="45720"/>
              </a:moveTo>
              <a:lnTo>
                <a:pt x="40670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35628" y="1368084"/>
        <a:ext cx="21865" cy="4373"/>
      </dsp:txXfrm>
    </dsp:sp>
    <dsp:sp modelId="{159BB331-0538-B842-96A4-60657AFA3A1F}">
      <dsp:nvSpPr>
        <dsp:cNvPr id="0" name=""/>
        <dsp:cNvSpPr/>
      </dsp:nvSpPr>
      <dsp:spPr>
        <a:xfrm>
          <a:off x="2343682" y="799872"/>
          <a:ext cx="1901326" cy="11407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167" tIns="97795" rIns="93167" bIns="97795"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rPr>
            <a:t>Educational/Formative</a:t>
          </a:r>
          <a:endParaRPr lang="en-US" sz="1300" b="1" kern="1200" dirty="0">
            <a:solidFill>
              <a:schemeClr val="tx1"/>
            </a:solidFill>
          </a:endParaRPr>
        </a:p>
      </dsp:txBody>
      <dsp:txXfrm>
        <a:off x="2343682" y="799872"/>
        <a:ext cx="1901326" cy="1140795"/>
      </dsp:txXfrm>
    </dsp:sp>
    <dsp:sp modelId="{BD7FBA26-462E-A546-BC23-38C48D6660AB}">
      <dsp:nvSpPr>
        <dsp:cNvPr id="0" name=""/>
        <dsp:cNvSpPr/>
      </dsp:nvSpPr>
      <dsp:spPr>
        <a:xfrm>
          <a:off x="955714" y="1938868"/>
          <a:ext cx="4677262" cy="406705"/>
        </a:xfrm>
        <a:custGeom>
          <a:avLst/>
          <a:gdLst/>
          <a:ahLst/>
          <a:cxnLst/>
          <a:rect l="0" t="0" r="0" b="0"/>
          <a:pathLst>
            <a:path>
              <a:moveTo>
                <a:pt x="4677262" y="0"/>
              </a:moveTo>
              <a:lnTo>
                <a:pt x="4677262" y="220452"/>
              </a:lnTo>
              <a:lnTo>
                <a:pt x="0" y="220452"/>
              </a:lnTo>
              <a:lnTo>
                <a:pt x="0" y="406705"/>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76903" y="2140034"/>
        <a:ext cx="234883" cy="4373"/>
      </dsp:txXfrm>
    </dsp:sp>
    <dsp:sp modelId="{271E156D-7D0C-334F-AA61-BF49AED61EE5}">
      <dsp:nvSpPr>
        <dsp:cNvPr id="0" name=""/>
        <dsp:cNvSpPr/>
      </dsp:nvSpPr>
      <dsp:spPr>
        <a:xfrm>
          <a:off x="4682313" y="799872"/>
          <a:ext cx="1901326" cy="11407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167" tIns="97795" rIns="93167" bIns="97795"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rPr>
            <a:t>Normative/Managerial</a:t>
          </a:r>
          <a:endParaRPr lang="en-US" sz="1300" b="1" kern="1200" dirty="0">
            <a:solidFill>
              <a:schemeClr val="tx1"/>
            </a:solidFill>
          </a:endParaRPr>
        </a:p>
      </dsp:txBody>
      <dsp:txXfrm>
        <a:off x="4682313" y="799872"/>
        <a:ext cx="1901326" cy="1140795"/>
      </dsp:txXfrm>
    </dsp:sp>
    <dsp:sp modelId="{A860E9B8-8B65-3542-A405-95C7DDB2243E}">
      <dsp:nvSpPr>
        <dsp:cNvPr id="0" name=""/>
        <dsp:cNvSpPr/>
      </dsp:nvSpPr>
      <dsp:spPr>
        <a:xfrm>
          <a:off x="1904577" y="2902651"/>
          <a:ext cx="406705" cy="91440"/>
        </a:xfrm>
        <a:custGeom>
          <a:avLst/>
          <a:gdLst/>
          <a:ahLst/>
          <a:cxnLst/>
          <a:rect l="0" t="0" r="0" b="0"/>
          <a:pathLst>
            <a:path>
              <a:moveTo>
                <a:pt x="0" y="45720"/>
              </a:moveTo>
              <a:lnTo>
                <a:pt x="40670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96997" y="2946184"/>
        <a:ext cx="21865" cy="4373"/>
      </dsp:txXfrm>
    </dsp:sp>
    <dsp:sp modelId="{49F4F240-355F-DB48-8491-457B17EC6F28}">
      <dsp:nvSpPr>
        <dsp:cNvPr id="0" name=""/>
        <dsp:cNvSpPr/>
      </dsp:nvSpPr>
      <dsp:spPr>
        <a:xfrm>
          <a:off x="5050" y="2377973"/>
          <a:ext cx="1901326" cy="11407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167" tIns="97795" rIns="93167" bIns="97795"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rPr>
            <a:t>Supportive/Restorative</a:t>
          </a:r>
          <a:endParaRPr lang="en-US" sz="1300" b="1" kern="1200" dirty="0">
            <a:solidFill>
              <a:schemeClr val="tx1"/>
            </a:solidFill>
          </a:endParaRPr>
        </a:p>
      </dsp:txBody>
      <dsp:txXfrm>
        <a:off x="5050" y="2377973"/>
        <a:ext cx="1901326" cy="1140795"/>
      </dsp:txXfrm>
    </dsp:sp>
    <dsp:sp modelId="{997A9D27-F54A-C74D-A4CC-AE56E1F43D8B}">
      <dsp:nvSpPr>
        <dsp:cNvPr id="0" name=""/>
        <dsp:cNvSpPr/>
      </dsp:nvSpPr>
      <dsp:spPr>
        <a:xfrm>
          <a:off x="4243208" y="2902651"/>
          <a:ext cx="406705" cy="91440"/>
        </a:xfrm>
        <a:custGeom>
          <a:avLst/>
          <a:gdLst/>
          <a:ahLst/>
          <a:cxnLst/>
          <a:rect l="0" t="0" r="0" b="0"/>
          <a:pathLst>
            <a:path>
              <a:moveTo>
                <a:pt x="0" y="45720"/>
              </a:moveTo>
              <a:lnTo>
                <a:pt x="40670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35628" y="2946184"/>
        <a:ext cx="21865" cy="4373"/>
      </dsp:txXfrm>
    </dsp:sp>
    <dsp:sp modelId="{E3F1701F-3590-DA4D-B0F6-A1313387AFEB}">
      <dsp:nvSpPr>
        <dsp:cNvPr id="0" name=""/>
        <dsp:cNvSpPr/>
      </dsp:nvSpPr>
      <dsp:spPr>
        <a:xfrm>
          <a:off x="2343682" y="2377973"/>
          <a:ext cx="1901326" cy="11407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167" tIns="97795" rIns="93167" bIns="97795"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rPr>
            <a:t>Balancing needs – Organisation, Worker, Young People, Manager/Worker</a:t>
          </a:r>
          <a:endParaRPr lang="en-US" sz="1300" b="1" kern="1200" dirty="0">
            <a:solidFill>
              <a:schemeClr val="tx1"/>
            </a:solidFill>
          </a:endParaRPr>
        </a:p>
      </dsp:txBody>
      <dsp:txXfrm>
        <a:off x="2343682" y="2377973"/>
        <a:ext cx="1901326" cy="1140795"/>
      </dsp:txXfrm>
    </dsp:sp>
    <dsp:sp modelId="{DCDE6690-CCE8-584F-A0C0-D1E26A993892}">
      <dsp:nvSpPr>
        <dsp:cNvPr id="0" name=""/>
        <dsp:cNvSpPr/>
      </dsp:nvSpPr>
      <dsp:spPr>
        <a:xfrm>
          <a:off x="955714" y="3516969"/>
          <a:ext cx="4677262" cy="406705"/>
        </a:xfrm>
        <a:custGeom>
          <a:avLst/>
          <a:gdLst/>
          <a:ahLst/>
          <a:cxnLst/>
          <a:rect l="0" t="0" r="0" b="0"/>
          <a:pathLst>
            <a:path>
              <a:moveTo>
                <a:pt x="4677262" y="0"/>
              </a:moveTo>
              <a:lnTo>
                <a:pt x="4677262" y="220452"/>
              </a:lnTo>
              <a:lnTo>
                <a:pt x="0" y="220452"/>
              </a:lnTo>
              <a:lnTo>
                <a:pt x="0" y="406705"/>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76903" y="3718135"/>
        <a:ext cx="234883" cy="4373"/>
      </dsp:txXfrm>
    </dsp:sp>
    <dsp:sp modelId="{8D0C5FB3-C5D8-7745-A457-734B83382E66}">
      <dsp:nvSpPr>
        <dsp:cNvPr id="0" name=""/>
        <dsp:cNvSpPr/>
      </dsp:nvSpPr>
      <dsp:spPr>
        <a:xfrm>
          <a:off x="4682313" y="2377973"/>
          <a:ext cx="1901326" cy="11407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167" tIns="97795" rIns="93167" bIns="97795"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rPr>
            <a:t>Good Managerial Supervision</a:t>
          </a:r>
          <a:endParaRPr lang="en-US" sz="1300" b="1" kern="1200" dirty="0">
            <a:solidFill>
              <a:schemeClr val="tx1"/>
            </a:solidFill>
          </a:endParaRPr>
        </a:p>
      </dsp:txBody>
      <dsp:txXfrm>
        <a:off x="4682313" y="2377973"/>
        <a:ext cx="1901326" cy="1140795"/>
      </dsp:txXfrm>
    </dsp:sp>
    <dsp:sp modelId="{F52EE69D-1BD8-9546-8DFA-ACE52062100F}">
      <dsp:nvSpPr>
        <dsp:cNvPr id="0" name=""/>
        <dsp:cNvSpPr/>
      </dsp:nvSpPr>
      <dsp:spPr>
        <a:xfrm>
          <a:off x="1904577" y="4480752"/>
          <a:ext cx="406705" cy="91440"/>
        </a:xfrm>
        <a:custGeom>
          <a:avLst/>
          <a:gdLst/>
          <a:ahLst/>
          <a:cxnLst/>
          <a:rect l="0" t="0" r="0" b="0"/>
          <a:pathLst>
            <a:path>
              <a:moveTo>
                <a:pt x="0" y="45720"/>
              </a:moveTo>
              <a:lnTo>
                <a:pt x="40670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96997" y="4524285"/>
        <a:ext cx="21865" cy="4373"/>
      </dsp:txXfrm>
    </dsp:sp>
    <dsp:sp modelId="{9ADB4250-AF71-6643-B029-8F184EC22996}">
      <dsp:nvSpPr>
        <dsp:cNvPr id="0" name=""/>
        <dsp:cNvSpPr/>
      </dsp:nvSpPr>
      <dsp:spPr>
        <a:xfrm>
          <a:off x="5050" y="3956074"/>
          <a:ext cx="1901326" cy="11407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167" tIns="97795" rIns="93167" bIns="97795"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rPr>
            <a:t>Becoming a supervisor/supervisee</a:t>
          </a:r>
          <a:endParaRPr lang="en-US" sz="1300" b="1" kern="1200" dirty="0">
            <a:solidFill>
              <a:schemeClr val="tx1"/>
            </a:solidFill>
          </a:endParaRPr>
        </a:p>
      </dsp:txBody>
      <dsp:txXfrm>
        <a:off x="5050" y="3956074"/>
        <a:ext cx="1901326" cy="1140795"/>
      </dsp:txXfrm>
    </dsp:sp>
    <dsp:sp modelId="{E58DD012-2920-7D48-A3F5-626FC8FA577B}">
      <dsp:nvSpPr>
        <dsp:cNvPr id="0" name=""/>
        <dsp:cNvSpPr/>
      </dsp:nvSpPr>
      <dsp:spPr>
        <a:xfrm>
          <a:off x="4243208" y="4480752"/>
          <a:ext cx="406705" cy="91440"/>
        </a:xfrm>
        <a:custGeom>
          <a:avLst/>
          <a:gdLst/>
          <a:ahLst/>
          <a:cxnLst/>
          <a:rect l="0" t="0" r="0" b="0"/>
          <a:pathLst>
            <a:path>
              <a:moveTo>
                <a:pt x="0" y="45720"/>
              </a:moveTo>
              <a:lnTo>
                <a:pt x="40670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35628" y="4524285"/>
        <a:ext cx="21865" cy="4373"/>
      </dsp:txXfrm>
    </dsp:sp>
    <dsp:sp modelId="{5170C37E-1E8D-B34A-AEC4-281A05F53F21}">
      <dsp:nvSpPr>
        <dsp:cNvPr id="0" name=""/>
        <dsp:cNvSpPr/>
      </dsp:nvSpPr>
      <dsp:spPr>
        <a:xfrm>
          <a:off x="2343682" y="3956074"/>
          <a:ext cx="1901326" cy="11407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167" tIns="97795" rIns="93167" bIns="97795"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rPr>
            <a:t>Qualities of a good supervisor</a:t>
          </a:r>
          <a:endParaRPr lang="en-US" sz="1300" b="1" kern="1200" dirty="0">
            <a:solidFill>
              <a:schemeClr val="tx1"/>
            </a:solidFill>
          </a:endParaRPr>
        </a:p>
      </dsp:txBody>
      <dsp:txXfrm>
        <a:off x="2343682" y="3956074"/>
        <a:ext cx="1901326" cy="1140795"/>
      </dsp:txXfrm>
    </dsp:sp>
    <dsp:sp modelId="{CA8D0DB5-4FA1-214F-9D26-7CE6F8A88F44}">
      <dsp:nvSpPr>
        <dsp:cNvPr id="0" name=""/>
        <dsp:cNvSpPr/>
      </dsp:nvSpPr>
      <dsp:spPr>
        <a:xfrm>
          <a:off x="4682313" y="3956074"/>
          <a:ext cx="1901326" cy="11407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167" tIns="97795" rIns="93167" bIns="97795"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rPr>
            <a:t>Supervisor’s role</a:t>
          </a:r>
          <a:endParaRPr lang="en-US" sz="1300" b="1" kern="1200" dirty="0">
            <a:solidFill>
              <a:schemeClr val="tx1"/>
            </a:solidFill>
          </a:endParaRPr>
        </a:p>
      </dsp:txBody>
      <dsp:txXfrm>
        <a:off x="4682313" y="3956074"/>
        <a:ext cx="1901326" cy="1140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1F86B-22E3-1E4D-AAF5-C4CF48498AC6}">
      <dsp:nvSpPr>
        <dsp:cNvPr id="0" name=""/>
        <dsp:cNvSpPr/>
      </dsp:nvSpPr>
      <dsp:spPr>
        <a:xfrm>
          <a:off x="1356851" y="1210"/>
          <a:ext cx="5427407" cy="1241238"/>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5307" tIns="315275" rIns="105307" bIns="315275" numCol="1" spcCol="1270" anchor="ctr" anchorCtr="0">
          <a:noAutofit/>
        </a:bodyPr>
        <a:lstStyle/>
        <a:p>
          <a:pPr marL="0" lvl="0" indent="0" algn="l" defTabSz="844550">
            <a:lnSpc>
              <a:spcPct val="90000"/>
            </a:lnSpc>
            <a:spcBef>
              <a:spcPct val="0"/>
            </a:spcBef>
            <a:spcAft>
              <a:spcPct val="35000"/>
            </a:spcAft>
            <a:buNone/>
          </a:pPr>
          <a:r>
            <a:rPr lang="en-US" sz="1900" kern="1200" dirty="0"/>
            <a:t>Your </a:t>
          </a:r>
          <a:r>
            <a:rPr lang="en-US" sz="1900" kern="1200" dirty="0" err="1"/>
            <a:t>organisations’</a:t>
          </a:r>
          <a:r>
            <a:rPr lang="en-US" sz="1900" kern="1200" dirty="0"/>
            <a:t> supervision policy and identify how it supports practice? </a:t>
          </a:r>
        </a:p>
      </dsp:txBody>
      <dsp:txXfrm>
        <a:off x="1356851" y="1210"/>
        <a:ext cx="5427407" cy="1241238"/>
      </dsp:txXfrm>
    </dsp:sp>
    <dsp:sp modelId="{6D99D441-08A7-C14C-BD4C-81EC901688BC}">
      <dsp:nvSpPr>
        <dsp:cNvPr id="0" name=""/>
        <dsp:cNvSpPr/>
      </dsp:nvSpPr>
      <dsp:spPr>
        <a:xfrm>
          <a:off x="0" y="1210"/>
          <a:ext cx="1356851" cy="124123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71800" tIns="122607" rIns="71800" bIns="122607" numCol="1" spcCol="1270" anchor="ctr" anchorCtr="0">
          <a:noAutofit/>
        </a:bodyPr>
        <a:lstStyle/>
        <a:p>
          <a:pPr marL="0" lvl="0" indent="0" algn="ctr" defTabSz="1022350">
            <a:lnSpc>
              <a:spcPct val="90000"/>
            </a:lnSpc>
            <a:spcBef>
              <a:spcPct val="0"/>
            </a:spcBef>
            <a:spcAft>
              <a:spcPct val="35000"/>
            </a:spcAft>
            <a:buNone/>
          </a:pPr>
          <a:r>
            <a:rPr lang="en-US" sz="2300" kern="1200" dirty="0"/>
            <a:t>Critically Review</a:t>
          </a:r>
        </a:p>
      </dsp:txBody>
      <dsp:txXfrm>
        <a:off x="0" y="1210"/>
        <a:ext cx="1356851" cy="1241238"/>
      </dsp:txXfrm>
    </dsp:sp>
    <dsp:sp modelId="{CD331C16-0EE1-5948-9990-7BF9AAB4FCD0}">
      <dsp:nvSpPr>
        <dsp:cNvPr id="0" name=""/>
        <dsp:cNvSpPr/>
      </dsp:nvSpPr>
      <dsp:spPr>
        <a:xfrm>
          <a:off x="1356851" y="1316924"/>
          <a:ext cx="5427407" cy="1241238"/>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5307" tIns="315275" rIns="105307" bIns="315275" numCol="1" spcCol="1270" anchor="ctr" anchorCtr="0">
          <a:noAutofit/>
        </a:bodyPr>
        <a:lstStyle/>
        <a:p>
          <a:pPr marL="0" lvl="0" indent="0" algn="l" defTabSz="844550">
            <a:lnSpc>
              <a:spcPct val="90000"/>
            </a:lnSpc>
            <a:spcBef>
              <a:spcPct val="0"/>
            </a:spcBef>
            <a:spcAft>
              <a:spcPct val="35000"/>
            </a:spcAft>
            <a:buNone/>
          </a:pPr>
          <a:r>
            <a:rPr lang="en-US" sz="1900" kern="1200" dirty="0"/>
            <a:t>The assessment requirements and identify queries and concerns;</a:t>
          </a:r>
        </a:p>
      </dsp:txBody>
      <dsp:txXfrm>
        <a:off x="1356851" y="1316924"/>
        <a:ext cx="5427407" cy="1241238"/>
      </dsp:txXfrm>
    </dsp:sp>
    <dsp:sp modelId="{C2B42777-7DFF-4141-8B3C-C45B2C318E21}">
      <dsp:nvSpPr>
        <dsp:cNvPr id="0" name=""/>
        <dsp:cNvSpPr/>
      </dsp:nvSpPr>
      <dsp:spPr>
        <a:xfrm>
          <a:off x="0" y="1316924"/>
          <a:ext cx="1356851" cy="124123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71800" tIns="122607" rIns="71800" bIns="122607" numCol="1" spcCol="1270" anchor="ctr" anchorCtr="0">
          <a:noAutofit/>
        </a:bodyPr>
        <a:lstStyle/>
        <a:p>
          <a:pPr marL="0" lvl="0" indent="0" algn="ctr" defTabSz="1022350">
            <a:lnSpc>
              <a:spcPct val="90000"/>
            </a:lnSpc>
            <a:spcBef>
              <a:spcPct val="0"/>
            </a:spcBef>
            <a:spcAft>
              <a:spcPct val="35000"/>
            </a:spcAft>
            <a:buNone/>
          </a:pPr>
          <a:r>
            <a:rPr lang="en-US" sz="2300" kern="1200" dirty="0"/>
            <a:t> Reflect and review</a:t>
          </a:r>
        </a:p>
      </dsp:txBody>
      <dsp:txXfrm>
        <a:off x="0" y="1316924"/>
        <a:ext cx="1356851" cy="1241238"/>
      </dsp:txXfrm>
    </dsp:sp>
    <dsp:sp modelId="{9005AD02-40AF-DA41-959D-55FCF14D84BF}">
      <dsp:nvSpPr>
        <dsp:cNvPr id="0" name=""/>
        <dsp:cNvSpPr/>
      </dsp:nvSpPr>
      <dsp:spPr>
        <a:xfrm>
          <a:off x="1356851" y="2632637"/>
          <a:ext cx="5427407" cy="1241238"/>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5307" tIns="315275" rIns="105307" bIns="315275" numCol="1" spcCol="1270" anchor="ctr" anchorCtr="0">
          <a:noAutofit/>
        </a:bodyPr>
        <a:lstStyle/>
        <a:p>
          <a:pPr marL="0" lvl="0" indent="0" algn="l" defTabSz="844550">
            <a:lnSpc>
              <a:spcPct val="90000"/>
            </a:lnSpc>
            <a:spcBef>
              <a:spcPct val="0"/>
            </a:spcBef>
            <a:spcAft>
              <a:spcPct val="35000"/>
            </a:spcAft>
            <a:buNone/>
          </a:pPr>
          <a:r>
            <a:rPr lang="en-US" sz="1900" kern="1200" baseline="0" dirty="0"/>
            <a:t>The supervisory relationship and the role of contracting within supervision</a:t>
          </a:r>
          <a:endParaRPr lang="en-US" sz="1900" kern="1200" dirty="0"/>
        </a:p>
      </dsp:txBody>
      <dsp:txXfrm>
        <a:off x="1356851" y="2632637"/>
        <a:ext cx="5427407" cy="1241238"/>
      </dsp:txXfrm>
    </dsp:sp>
    <dsp:sp modelId="{16D585E9-6BD3-5449-8D2A-ADF72F123A82}">
      <dsp:nvSpPr>
        <dsp:cNvPr id="0" name=""/>
        <dsp:cNvSpPr/>
      </dsp:nvSpPr>
      <dsp:spPr>
        <a:xfrm>
          <a:off x="0" y="2632637"/>
          <a:ext cx="1356851" cy="124123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71800" tIns="122607" rIns="71800" bIns="122607" numCol="1" spcCol="1270" anchor="ctr" anchorCtr="0">
          <a:noAutofit/>
        </a:bodyPr>
        <a:lstStyle/>
        <a:p>
          <a:pPr marL="0" lvl="0" indent="0" algn="ctr" defTabSz="1022350">
            <a:lnSpc>
              <a:spcPct val="90000"/>
            </a:lnSpc>
            <a:spcBef>
              <a:spcPct val="0"/>
            </a:spcBef>
            <a:spcAft>
              <a:spcPct val="35000"/>
            </a:spcAft>
            <a:buNone/>
          </a:pPr>
          <a:r>
            <a:rPr lang="en-US" sz="2300" kern="1200" dirty="0" err="1"/>
            <a:t>Analyse</a:t>
          </a:r>
          <a:endParaRPr lang="en-US" sz="2300" kern="1200" dirty="0"/>
        </a:p>
      </dsp:txBody>
      <dsp:txXfrm>
        <a:off x="0" y="2632637"/>
        <a:ext cx="1356851" cy="12412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95BB31-E8E8-1A4D-B08C-7864617663D4}">
      <dsp:nvSpPr>
        <dsp:cNvPr id="0" name=""/>
        <dsp:cNvSpPr/>
      </dsp:nvSpPr>
      <dsp:spPr>
        <a:xfrm>
          <a:off x="0" y="0"/>
          <a:ext cx="4710348" cy="102540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Clarify how decisions will be made about content</a:t>
          </a:r>
          <a:endParaRPr lang="en-US" sz="2200" kern="1200"/>
        </a:p>
      </dsp:txBody>
      <dsp:txXfrm>
        <a:off x="30033" y="30033"/>
        <a:ext cx="3483880" cy="965342"/>
      </dsp:txXfrm>
    </dsp:sp>
    <dsp:sp modelId="{2ECF1471-1209-0E47-9762-0A80BA9D15D2}">
      <dsp:nvSpPr>
        <dsp:cNvPr id="0" name=""/>
        <dsp:cNvSpPr/>
      </dsp:nvSpPr>
      <dsp:spPr>
        <a:xfrm>
          <a:off x="351746" y="1167825"/>
          <a:ext cx="4710348" cy="102540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Psychological preparation</a:t>
          </a:r>
          <a:endParaRPr lang="en-US" sz="2200" kern="1200"/>
        </a:p>
      </dsp:txBody>
      <dsp:txXfrm>
        <a:off x="381779" y="1197858"/>
        <a:ext cx="3632020" cy="965342"/>
      </dsp:txXfrm>
    </dsp:sp>
    <dsp:sp modelId="{18B9AF19-B71E-344B-BA6C-F71D4CA7F73E}">
      <dsp:nvSpPr>
        <dsp:cNvPr id="0" name=""/>
        <dsp:cNvSpPr/>
      </dsp:nvSpPr>
      <dsp:spPr>
        <a:xfrm>
          <a:off x="703493" y="2335651"/>
          <a:ext cx="4710348" cy="102540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Time before and after</a:t>
          </a:r>
          <a:endParaRPr lang="en-US" sz="2200" kern="1200"/>
        </a:p>
      </dsp:txBody>
      <dsp:txXfrm>
        <a:off x="733526" y="2365684"/>
        <a:ext cx="3632020" cy="965342"/>
      </dsp:txXfrm>
    </dsp:sp>
    <dsp:sp modelId="{B7C25B01-13EE-5B4A-8985-441D9EB6DE72}">
      <dsp:nvSpPr>
        <dsp:cNvPr id="0" name=""/>
        <dsp:cNvSpPr/>
      </dsp:nvSpPr>
      <dsp:spPr>
        <a:xfrm>
          <a:off x="1055240" y="3503477"/>
          <a:ext cx="4710348" cy="102540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Keep a record from which both can learn</a:t>
          </a:r>
          <a:endParaRPr lang="en-US" sz="2200" kern="1200"/>
        </a:p>
      </dsp:txBody>
      <dsp:txXfrm>
        <a:off x="1085273" y="3533510"/>
        <a:ext cx="3632020" cy="965342"/>
      </dsp:txXfrm>
    </dsp:sp>
    <dsp:sp modelId="{EAE6DE7D-5AE8-FF42-BD56-465EEC9E50B8}">
      <dsp:nvSpPr>
        <dsp:cNvPr id="0" name=""/>
        <dsp:cNvSpPr/>
      </dsp:nvSpPr>
      <dsp:spPr>
        <a:xfrm>
          <a:off x="1406987" y="4671303"/>
          <a:ext cx="4710348" cy="102540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Taking into account individuals’ skills and abilities</a:t>
          </a:r>
          <a:endParaRPr lang="en-US" sz="2200" kern="1200"/>
        </a:p>
      </dsp:txBody>
      <dsp:txXfrm>
        <a:off x="1437020" y="4701336"/>
        <a:ext cx="3632020" cy="965342"/>
      </dsp:txXfrm>
    </dsp:sp>
    <dsp:sp modelId="{B86DA1B0-0F82-BF4B-B013-2A80C08365A3}">
      <dsp:nvSpPr>
        <dsp:cNvPr id="0" name=""/>
        <dsp:cNvSpPr/>
      </dsp:nvSpPr>
      <dsp:spPr>
        <a:xfrm>
          <a:off x="4043833" y="749117"/>
          <a:ext cx="666515" cy="66651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4193799" y="749117"/>
        <a:ext cx="366583" cy="501553"/>
      </dsp:txXfrm>
    </dsp:sp>
    <dsp:sp modelId="{7B6AFD6A-3005-0842-B75D-D345FE23E836}">
      <dsp:nvSpPr>
        <dsp:cNvPr id="0" name=""/>
        <dsp:cNvSpPr/>
      </dsp:nvSpPr>
      <dsp:spPr>
        <a:xfrm>
          <a:off x="4395580" y="1916943"/>
          <a:ext cx="666515" cy="666515"/>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4545546" y="1916943"/>
        <a:ext cx="366583" cy="501553"/>
      </dsp:txXfrm>
    </dsp:sp>
    <dsp:sp modelId="{E7AEFB94-40DA-3D48-8D84-563F9602FA6C}">
      <dsp:nvSpPr>
        <dsp:cNvPr id="0" name=""/>
        <dsp:cNvSpPr/>
      </dsp:nvSpPr>
      <dsp:spPr>
        <a:xfrm>
          <a:off x="4747327" y="3067679"/>
          <a:ext cx="666515" cy="666515"/>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4897293" y="3067679"/>
        <a:ext cx="366583" cy="501553"/>
      </dsp:txXfrm>
    </dsp:sp>
    <dsp:sp modelId="{786A94C3-7375-1748-A543-34F561BB5D87}">
      <dsp:nvSpPr>
        <dsp:cNvPr id="0" name=""/>
        <dsp:cNvSpPr/>
      </dsp:nvSpPr>
      <dsp:spPr>
        <a:xfrm>
          <a:off x="5099073" y="4246898"/>
          <a:ext cx="666515" cy="666515"/>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5249039" y="4246898"/>
        <a:ext cx="366583" cy="5015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17B29C-3F9D-F142-8761-C1A16759708F}">
      <dsp:nvSpPr>
        <dsp:cNvPr id="0" name=""/>
        <dsp:cNvSpPr/>
      </dsp:nvSpPr>
      <dsp:spPr>
        <a:xfrm>
          <a:off x="0" y="3438267"/>
          <a:ext cx="6117335" cy="22558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Technique can be seen and/or heard – e.g. observing, listening, questioning, exploring, reflecting, suggesting choices, drawing out more information, conceptualising, relating knowledge to previous knowledge, analysing and drawing conclusions and using records (Tash, 1984)</a:t>
          </a:r>
          <a:endParaRPr lang="en-US" sz="2200" kern="1200"/>
        </a:p>
      </dsp:txBody>
      <dsp:txXfrm>
        <a:off x="0" y="3438267"/>
        <a:ext cx="6117335" cy="2255875"/>
      </dsp:txXfrm>
    </dsp:sp>
    <dsp:sp modelId="{716F5F8E-0A81-8845-BF2D-A2269A1FBAB5}">
      <dsp:nvSpPr>
        <dsp:cNvPr id="0" name=""/>
        <dsp:cNvSpPr/>
      </dsp:nvSpPr>
      <dsp:spPr>
        <a:xfrm rot="10800000">
          <a:off x="0" y="2568"/>
          <a:ext cx="6117335" cy="3469536"/>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Skill in supervision cannot be seen – e.g. understanding the setting, concentrating on the supervisee</a:t>
          </a:r>
          <a:endParaRPr lang="en-US" sz="2200" kern="1200"/>
        </a:p>
      </dsp:txBody>
      <dsp:txXfrm rot="10800000">
        <a:off x="0" y="2568"/>
        <a:ext cx="6117335" cy="22544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4BAEC-325E-4AF4-B25A-028C45FD2166}">
      <dsp:nvSpPr>
        <dsp:cNvPr id="0" name=""/>
        <dsp:cNvSpPr/>
      </dsp:nvSpPr>
      <dsp:spPr>
        <a:xfrm>
          <a:off x="0" y="737006"/>
          <a:ext cx="10506456" cy="1360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0370B3-7372-4531-96A0-C6293B7C873C}">
      <dsp:nvSpPr>
        <dsp:cNvPr id="0" name=""/>
        <dsp:cNvSpPr/>
      </dsp:nvSpPr>
      <dsp:spPr>
        <a:xfrm>
          <a:off x="411589" y="1043147"/>
          <a:ext cx="748344" cy="7483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0F43CC-E442-473A-A489-8583D8B2DDF9}">
      <dsp:nvSpPr>
        <dsp:cNvPr id="0" name=""/>
        <dsp:cNvSpPr/>
      </dsp:nvSpPr>
      <dsp:spPr>
        <a:xfrm>
          <a:off x="1571524" y="737006"/>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US" sz="2500" kern="1200"/>
            <a:t>Reflect upon a supervision session that went well / did not go well. What were the key aspects that enabled it to ‘go well’ and ’not so well’?</a:t>
          </a:r>
        </a:p>
      </dsp:txBody>
      <dsp:txXfrm>
        <a:off x="1571524" y="737006"/>
        <a:ext cx="8934931" cy="1360627"/>
      </dsp:txXfrm>
    </dsp:sp>
    <dsp:sp modelId="{0584D057-F4BD-4E20-A151-F68340BC81CC}">
      <dsp:nvSpPr>
        <dsp:cNvPr id="0" name=""/>
        <dsp:cNvSpPr/>
      </dsp:nvSpPr>
      <dsp:spPr>
        <a:xfrm>
          <a:off x="0" y="2437790"/>
          <a:ext cx="10506456" cy="13606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D24E60-34E8-44CD-A4BD-A53E12B8DBB2}">
      <dsp:nvSpPr>
        <dsp:cNvPr id="0" name=""/>
        <dsp:cNvSpPr/>
      </dsp:nvSpPr>
      <dsp:spPr>
        <a:xfrm>
          <a:off x="411589" y="2743931"/>
          <a:ext cx="748344" cy="7483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D1C961-4650-4A5C-B1C8-5F346AC83334}">
      <dsp:nvSpPr>
        <dsp:cNvPr id="0" name=""/>
        <dsp:cNvSpPr/>
      </dsp:nvSpPr>
      <dsp:spPr>
        <a:xfrm>
          <a:off x="1571524" y="2437790"/>
          <a:ext cx="8934931" cy="1360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000" tIns="144000" rIns="144000" bIns="144000" numCol="1" spcCol="1270" anchor="ctr" anchorCtr="0">
          <a:noAutofit/>
        </a:bodyPr>
        <a:lstStyle/>
        <a:p>
          <a:pPr marL="0" lvl="0" indent="0" algn="l" defTabSz="1111250">
            <a:lnSpc>
              <a:spcPct val="90000"/>
            </a:lnSpc>
            <a:spcBef>
              <a:spcPct val="0"/>
            </a:spcBef>
            <a:spcAft>
              <a:spcPct val="35000"/>
            </a:spcAft>
            <a:buNone/>
          </a:pPr>
          <a:r>
            <a:rPr lang="en-US" sz="2500" kern="1200" dirty="0"/>
            <a:t>Think about some of the theory and policies that we have discussed over the last two weeks.</a:t>
          </a:r>
        </a:p>
      </dsp:txBody>
      <dsp:txXfrm>
        <a:off x="1571524" y="2437790"/>
        <a:ext cx="8934931" cy="13606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946BAA-FCF4-1D4E-A087-58B0822A066A}">
      <dsp:nvSpPr>
        <dsp:cNvPr id="0" name=""/>
        <dsp:cNvSpPr/>
      </dsp:nvSpPr>
      <dsp:spPr>
        <a:xfrm>
          <a:off x="804" y="1161056"/>
          <a:ext cx="2926613" cy="1463306"/>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“youth workers use supervision sessions to identify needs and strategies for changes to their practice and their understanding or professional development”.</a:t>
          </a:r>
          <a:endParaRPr lang="en-US" sz="1600" kern="1200"/>
        </a:p>
      </dsp:txBody>
      <dsp:txXfrm>
        <a:off x="43663" y="1203915"/>
        <a:ext cx="2840895" cy="1377588"/>
      </dsp:txXfrm>
    </dsp:sp>
    <dsp:sp modelId="{2B2F17EA-0E0C-5843-9FDB-DC16FD93BB2C}">
      <dsp:nvSpPr>
        <dsp:cNvPr id="0" name=""/>
        <dsp:cNvSpPr/>
      </dsp:nvSpPr>
      <dsp:spPr>
        <a:xfrm>
          <a:off x="3659071" y="1161056"/>
          <a:ext cx="2926613" cy="1463306"/>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a:t>And “identifies the importance of creating an environment which will support and challenge the supervisee”.</a:t>
          </a:r>
          <a:endParaRPr lang="en-US" sz="1600" kern="1200"/>
        </a:p>
      </dsp:txBody>
      <dsp:txXfrm>
        <a:off x="3701930" y="1203915"/>
        <a:ext cx="2840895" cy="13775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B4E4D-D067-469F-A89C-A0A47872A0F9}">
      <dsp:nvSpPr>
        <dsp:cNvPr id="0" name=""/>
        <dsp:cNvSpPr/>
      </dsp:nvSpPr>
      <dsp:spPr>
        <a:xfrm>
          <a:off x="622800" y="1090248"/>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7140BC-9068-4516-A020-FBB78C3D372C}">
      <dsp:nvSpPr>
        <dsp:cNvPr id="0" name=""/>
        <dsp:cNvSpPr/>
      </dsp:nvSpPr>
      <dsp:spPr>
        <a:xfrm>
          <a:off x="127800" y="2226089"/>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“Records of sessions reflecting the supervisees’ language and ideas can show that a supervisor values the supervisee’s experience and perspective”</a:t>
          </a:r>
          <a:endParaRPr lang="en-US" sz="1100" kern="1200" dirty="0"/>
        </a:p>
      </dsp:txBody>
      <dsp:txXfrm>
        <a:off x="127800" y="2226089"/>
        <a:ext cx="1800000" cy="1035000"/>
      </dsp:txXfrm>
    </dsp:sp>
    <dsp:sp modelId="{7E0A3FF3-D1FD-46DA-85EB-5134EE0FFF29}">
      <dsp:nvSpPr>
        <dsp:cNvPr id="0" name=""/>
        <dsp:cNvSpPr/>
      </dsp:nvSpPr>
      <dsp:spPr>
        <a:xfrm>
          <a:off x="2737800" y="1090248"/>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6BD85B-A3C9-48C1-876A-64FD3C9849D0}">
      <dsp:nvSpPr>
        <dsp:cNvPr id="0" name=""/>
        <dsp:cNvSpPr/>
      </dsp:nvSpPr>
      <dsp:spPr>
        <a:xfrm>
          <a:off x="2242800" y="2226089"/>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“A record can remind both parties of the issues discussed” </a:t>
          </a:r>
          <a:endParaRPr lang="en-US" sz="1100" kern="1200" dirty="0"/>
        </a:p>
      </dsp:txBody>
      <dsp:txXfrm>
        <a:off x="2242800" y="2226089"/>
        <a:ext cx="1800000" cy="1035000"/>
      </dsp:txXfrm>
    </dsp:sp>
    <dsp:sp modelId="{96112B4B-E904-4D9F-8CDE-93C9B0F8DC13}">
      <dsp:nvSpPr>
        <dsp:cNvPr id="0" name=""/>
        <dsp:cNvSpPr/>
      </dsp:nvSpPr>
      <dsp:spPr>
        <a:xfrm>
          <a:off x="4852800" y="1090248"/>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768214-D1B6-48BA-B00F-0E789215F012}">
      <dsp:nvSpPr>
        <dsp:cNvPr id="0" name=""/>
        <dsp:cNvSpPr/>
      </dsp:nvSpPr>
      <dsp:spPr>
        <a:xfrm>
          <a:off x="4357800" y="2226089"/>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continuity between sessions, monitor development, identify any patterns in issues arising…</a:t>
          </a:r>
          <a:endParaRPr lang="en-US" sz="1100" kern="1200" dirty="0"/>
        </a:p>
      </dsp:txBody>
      <dsp:txXfrm>
        <a:off x="4357800" y="2226089"/>
        <a:ext cx="1800000" cy="1035000"/>
      </dsp:txXfrm>
    </dsp:sp>
    <dsp:sp modelId="{EA8D0B94-8FED-4047-8FA4-822647B6B7E0}">
      <dsp:nvSpPr>
        <dsp:cNvPr id="0" name=""/>
        <dsp:cNvSpPr/>
      </dsp:nvSpPr>
      <dsp:spPr>
        <a:xfrm>
          <a:off x="6967800" y="1090248"/>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BB722C-8A52-4E87-9E00-989903A6331A}">
      <dsp:nvSpPr>
        <dsp:cNvPr id="0" name=""/>
        <dsp:cNvSpPr/>
      </dsp:nvSpPr>
      <dsp:spPr>
        <a:xfrm>
          <a:off x="6472800" y="2226089"/>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“Going through a record of a session together to check accuracy can establish mutual understanding of key issues and any action for subsequent sessions”</a:t>
          </a:r>
          <a:endParaRPr lang="en-US" sz="1100" kern="1200" dirty="0"/>
        </a:p>
      </dsp:txBody>
      <dsp:txXfrm>
        <a:off x="6472800" y="2226089"/>
        <a:ext cx="1800000" cy="1035000"/>
      </dsp:txXfrm>
    </dsp:sp>
    <dsp:sp modelId="{D19D17EA-E1D5-4024-9644-E381F5ADC555}">
      <dsp:nvSpPr>
        <dsp:cNvPr id="0" name=""/>
        <dsp:cNvSpPr/>
      </dsp:nvSpPr>
      <dsp:spPr>
        <a:xfrm>
          <a:off x="9082800" y="1090248"/>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580F59-43AB-42ED-A9D8-B7EDB2E2DB69}">
      <dsp:nvSpPr>
        <dsp:cNvPr id="0" name=""/>
        <dsp:cNvSpPr/>
      </dsp:nvSpPr>
      <dsp:spPr>
        <a:xfrm>
          <a:off x="8587800" y="2226089"/>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“Summarising the points at the end of a session can preclude the need for taking extensive and intrusive notes during the session”</a:t>
          </a:r>
          <a:endParaRPr lang="en-US" sz="1100" kern="1200"/>
        </a:p>
      </dsp:txBody>
      <dsp:txXfrm>
        <a:off x="8587800" y="2226089"/>
        <a:ext cx="1800000" cy="1035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1F86B-22E3-1E4D-AAF5-C4CF48498AC6}">
      <dsp:nvSpPr>
        <dsp:cNvPr id="0" name=""/>
        <dsp:cNvSpPr/>
      </dsp:nvSpPr>
      <dsp:spPr>
        <a:xfrm>
          <a:off x="1356851" y="1210"/>
          <a:ext cx="5427407" cy="1241238"/>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5307" tIns="315275" rIns="105307" bIns="315275" numCol="1" spcCol="1270" anchor="ctr" anchorCtr="0">
          <a:noAutofit/>
        </a:bodyPr>
        <a:lstStyle/>
        <a:p>
          <a:pPr marL="0" lvl="0" indent="0" algn="l" defTabSz="844550">
            <a:lnSpc>
              <a:spcPct val="90000"/>
            </a:lnSpc>
            <a:spcBef>
              <a:spcPct val="0"/>
            </a:spcBef>
            <a:spcAft>
              <a:spcPct val="35000"/>
            </a:spcAft>
            <a:buNone/>
          </a:pPr>
          <a:r>
            <a:rPr lang="en-US" sz="1900" kern="1200" dirty="0"/>
            <a:t>Your </a:t>
          </a:r>
          <a:r>
            <a:rPr lang="en-US" sz="1900" kern="1200" dirty="0" err="1"/>
            <a:t>organisations’</a:t>
          </a:r>
          <a:r>
            <a:rPr lang="en-US" sz="1900" kern="1200" dirty="0"/>
            <a:t> supervision policy and identify how it supports practice? </a:t>
          </a:r>
        </a:p>
      </dsp:txBody>
      <dsp:txXfrm>
        <a:off x="1356851" y="1210"/>
        <a:ext cx="5427407" cy="1241238"/>
      </dsp:txXfrm>
    </dsp:sp>
    <dsp:sp modelId="{6D99D441-08A7-C14C-BD4C-81EC901688BC}">
      <dsp:nvSpPr>
        <dsp:cNvPr id="0" name=""/>
        <dsp:cNvSpPr/>
      </dsp:nvSpPr>
      <dsp:spPr>
        <a:xfrm>
          <a:off x="0" y="1210"/>
          <a:ext cx="1356851" cy="124123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71800" tIns="122607" rIns="71800" bIns="122607" numCol="1" spcCol="1270" anchor="ctr" anchorCtr="0">
          <a:noAutofit/>
        </a:bodyPr>
        <a:lstStyle/>
        <a:p>
          <a:pPr marL="0" lvl="0" indent="0" algn="ctr" defTabSz="1022350">
            <a:lnSpc>
              <a:spcPct val="90000"/>
            </a:lnSpc>
            <a:spcBef>
              <a:spcPct val="0"/>
            </a:spcBef>
            <a:spcAft>
              <a:spcPct val="35000"/>
            </a:spcAft>
            <a:buNone/>
          </a:pPr>
          <a:r>
            <a:rPr lang="en-US" sz="2300" kern="1200" dirty="0"/>
            <a:t>Critically Review</a:t>
          </a:r>
        </a:p>
      </dsp:txBody>
      <dsp:txXfrm>
        <a:off x="0" y="1210"/>
        <a:ext cx="1356851" cy="1241238"/>
      </dsp:txXfrm>
    </dsp:sp>
    <dsp:sp modelId="{CD331C16-0EE1-5948-9990-7BF9AAB4FCD0}">
      <dsp:nvSpPr>
        <dsp:cNvPr id="0" name=""/>
        <dsp:cNvSpPr/>
      </dsp:nvSpPr>
      <dsp:spPr>
        <a:xfrm>
          <a:off x="1356851" y="1316924"/>
          <a:ext cx="5427407" cy="1241238"/>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5307" tIns="315275" rIns="105307" bIns="315275" numCol="1" spcCol="1270" anchor="ctr" anchorCtr="0">
          <a:noAutofit/>
        </a:bodyPr>
        <a:lstStyle/>
        <a:p>
          <a:pPr marL="0" lvl="0" indent="0" algn="l" defTabSz="844550">
            <a:lnSpc>
              <a:spcPct val="90000"/>
            </a:lnSpc>
            <a:spcBef>
              <a:spcPct val="0"/>
            </a:spcBef>
            <a:spcAft>
              <a:spcPct val="35000"/>
            </a:spcAft>
            <a:buNone/>
          </a:pPr>
          <a:r>
            <a:rPr lang="en-US" sz="1900" kern="1200" dirty="0"/>
            <a:t>The assessment requirements and identify queries and concerns;</a:t>
          </a:r>
        </a:p>
      </dsp:txBody>
      <dsp:txXfrm>
        <a:off x="1356851" y="1316924"/>
        <a:ext cx="5427407" cy="1241238"/>
      </dsp:txXfrm>
    </dsp:sp>
    <dsp:sp modelId="{C2B42777-7DFF-4141-8B3C-C45B2C318E21}">
      <dsp:nvSpPr>
        <dsp:cNvPr id="0" name=""/>
        <dsp:cNvSpPr/>
      </dsp:nvSpPr>
      <dsp:spPr>
        <a:xfrm>
          <a:off x="0" y="1316924"/>
          <a:ext cx="1356851" cy="124123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71800" tIns="122607" rIns="71800" bIns="122607" numCol="1" spcCol="1270" anchor="ctr" anchorCtr="0">
          <a:noAutofit/>
        </a:bodyPr>
        <a:lstStyle/>
        <a:p>
          <a:pPr marL="0" lvl="0" indent="0" algn="ctr" defTabSz="1022350">
            <a:lnSpc>
              <a:spcPct val="90000"/>
            </a:lnSpc>
            <a:spcBef>
              <a:spcPct val="0"/>
            </a:spcBef>
            <a:spcAft>
              <a:spcPct val="35000"/>
            </a:spcAft>
            <a:buNone/>
          </a:pPr>
          <a:r>
            <a:rPr lang="en-US" sz="2300" kern="1200" dirty="0"/>
            <a:t> Reflect and review</a:t>
          </a:r>
        </a:p>
      </dsp:txBody>
      <dsp:txXfrm>
        <a:off x="0" y="1316924"/>
        <a:ext cx="1356851" cy="1241238"/>
      </dsp:txXfrm>
    </dsp:sp>
    <dsp:sp modelId="{9005AD02-40AF-DA41-959D-55FCF14D84BF}">
      <dsp:nvSpPr>
        <dsp:cNvPr id="0" name=""/>
        <dsp:cNvSpPr/>
      </dsp:nvSpPr>
      <dsp:spPr>
        <a:xfrm>
          <a:off x="1356851" y="2632637"/>
          <a:ext cx="5427407" cy="1241238"/>
        </a:xfrm>
        <a:prstGeom prst="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05307" tIns="315275" rIns="105307" bIns="315275" numCol="1" spcCol="1270" anchor="ctr" anchorCtr="0">
          <a:noAutofit/>
        </a:bodyPr>
        <a:lstStyle/>
        <a:p>
          <a:pPr marL="0" lvl="0" indent="0" algn="l" defTabSz="844550">
            <a:lnSpc>
              <a:spcPct val="90000"/>
            </a:lnSpc>
            <a:spcBef>
              <a:spcPct val="0"/>
            </a:spcBef>
            <a:spcAft>
              <a:spcPct val="35000"/>
            </a:spcAft>
            <a:buNone/>
          </a:pPr>
          <a:r>
            <a:rPr lang="en-US" sz="1900" kern="1200" baseline="0" dirty="0"/>
            <a:t>The supervisory relationship and the role of contracting within supervision</a:t>
          </a:r>
          <a:endParaRPr lang="en-US" sz="1900" kern="1200" dirty="0"/>
        </a:p>
      </dsp:txBody>
      <dsp:txXfrm>
        <a:off x="1356851" y="2632637"/>
        <a:ext cx="5427407" cy="1241238"/>
      </dsp:txXfrm>
    </dsp:sp>
    <dsp:sp modelId="{16D585E9-6BD3-5449-8D2A-ADF72F123A82}">
      <dsp:nvSpPr>
        <dsp:cNvPr id="0" name=""/>
        <dsp:cNvSpPr/>
      </dsp:nvSpPr>
      <dsp:spPr>
        <a:xfrm>
          <a:off x="0" y="2632637"/>
          <a:ext cx="1356851" cy="124123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71800" tIns="122607" rIns="71800" bIns="122607" numCol="1" spcCol="1270" anchor="ctr" anchorCtr="0">
          <a:noAutofit/>
        </a:bodyPr>
        <a:lstStyle/>
        <a:p>
          <a:pPr marL="0" lvl="0" indent="0" algn="ctr" defTabSz="1022350">
            <a:lnSpc>
              <a:spcPct val="90000"/>
            </a:lnSpc>
            <a:spcBef>
              <a:spcPct val="0"/>
            </a:spcBef>
            <a:spcAft>
              <a:spcPct val="35000"/>
            </a:spcAft>
            <a:buNone/>
          </a:pPr>
          <a:r>
            <a:rPr lang="en-US" sz="2300" kern="1200" dirty="0" err="1"/>
            <a:t>Analyse</a:t>
          </a:r>
          <a:endParaRPr lang="en-US" sz="2300" kern="1200" dirty="0"/>
        </a:p>
      </dsp:txBody>
      <dsp:txXfrm>
        <a:off x="0" y="2632637"/>
        <a:ext cx="1356851" cy="124123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BAB5C0C-6A51-4A11-9C74-8D70B2AD3B74}" type="datetimeFigureOut">
              <a:rPr lang="en-US" smtClean="0"/>
              <a:t>11/6/2021</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16934AF6-DF80-4E07-96B9-A8228793BDD5}" type="slidenum">
              <a:rPr lang="en-US" smtClean="0"/>
              <a:t>‹#›</a:t>
            </a:fld>
            <a:endParaRPr lang="en-US"/>
          </a:p>
        </p:txBody>
      </p:sp>
    </p:spTree>
    <p:extLst>
      <p:ext uri="{BB962C8B-B14F-4D97-AF65-F5344CB8AC3E}">
        <p14:creationId xmlns:p14="http://schemas.microsoft.com/office/powerpoint/2010/main" val="2359627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76F4018A-65F6-4341-82B4-3481A1D473DD}" type="datetimeFigureOut">
              <a:rPr lang="en-US" smtClean="0"/>
              <a:t>11/6/2021</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C1E31452-6996-4790-97FD-722805499F29}" type="slidenum">
              <a:rPr lang="en-US" smtClean="0"/>
              <a:t>‹#›</a:t>
            </a:fld>
            <a:endParaRPr lang="en-US"/>
          </a:p>
        </p:txBody>
      </p:sp>
    </p:spTree>
    <p:extLst>
      <p:ext uri="{BB962C8B-B14F-4D97-AF65-F5344CB8AC3E}">
        <p14:creationId xmlns:p14="http://schemas.microsoft.com/office/powerpoint/2010/main" val="129420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US" sz="1200" dirty="0">
              <a:solidFill>
                <a:srgbClr val="000000"/>
              </a:solidFill>
            </a:endParaRPr>
          </a:p>
          <a:p>
            <a:pPr>
              <a:lnSpc>
                <a:spcPct val="90000"/>
              </a:lnSpc>
            </a:pPr>
            <a:r>
              <a:rPr lang="en-US" sz="1200" dirty="0">
                <a:solidFill>
                  <a:srgbClr val="000000"/>
                </a:solidFill>
              </a:rPr>
              <a:t>Key issues facing YW Managers and Leaders</a:t>
            </a:r>
          </a:p>
          <a:p>
            <a:pPr>
              <a:lnSpc>
                <a:spcPct val="90000"/>
              </a:lnSpc>
            </a:pPr>
            <a:r>
              <a:rPr lang="en-US" sz="1200" dirty="0">
                <a:solidFill>
                  <a:srgbClr val="000000"/>
                </a:solidFill>
              </a:rPr>
              <a:t>Policy context</a:t>
            </a:r>
          </a:p>
          <a:p>
            <a:pPr>
              <a:lnSpc>
                <a:spcPct val="90000"/>
              </a:lnSpc>
            </a:pPr>
            <a:r>
              <a:rPr lang="en-US" sz="1200" dirty="0">
                <a:solidFill>
                  <a:srgbClr val="000000"/>
                </a:solidFill>
              </a:rPr>
              <a:t>Complex issues facing young people </a:t>
            </a:r>
          </a:p>
          <a:p>
            <a:pPr>
              <a:lnSpc>
                <a:spcPct val="90000"/>
              </a:lnSpc>
            </a:pPr>
            <a:r>
              <a:rPr lang="en-US" sz="1200" dirty="0">
                <a:solidFill>
                  <a:srgbClr val="000000"/>
                </a:solidFill>
              </a:rPr>
              <a:t>Contextual safeguarding of young people</a:t>
            </a:r>
          </a:p>
          <a:p>
            <a:pPr>
              <a:lnSpc>
                <a:spcPct val="90000"/>
              </a:lnSpc>
            </a:pPr>
            <a:r>
              <a:rPr lang="en-US" sz="1200" dirty="0">
                <a:solidFill>
                  <a:srgbClr val="000000"/>
                </a:solidFill>
              </a:rPr>
              <a:t>Inter and multi-agency working/Teams</a:t>
            </a:r>
          </a:p>
          <a:p>
            <a:pPr>
              <a:lnSpc>
                <a:spcPct val="90000"/>
              </a:lnSpc>
            </a:pPr>
            <a:r>
              <a:rPr lang="en-US" sz="1200" dirty="0">
                <a:solidFill>
                  <a:srgbClr val="000000"/>
                </a:solidFill>
              </a:rPr>
              <a:t>Covid-19</a:t>
            </a:r>
          </a:p>
          <a:p>
            <a:pPr>
              <a:lnSpc>
                <a:spcPct val="90000"/>
              </a:lnSpc>
            </a:pPr>
            <a:r>
              <a:rPr lang="en-US" sz="1200" dirty="0">
                <a:solidFill>
                  <a:srgbClr val="000000"/>
                </a:solidFill>
              </a:rPr>
              <a:t>Digital Youth Work</a:t>
            </a:r>
          </a:p>
          <a:p>
            <a:pPr>
              <a:lnSpc>
                <a:spcPct val="90000"/>
              </a:lnSpc>
            </a:pPr>
            <a:r>
              <a:rPr lang="en-US" sz="1200" dirty="0">
                <a:solidFill>
                  <a:srgbClr val="000000"/>
                </a:solidFill>
              </a:rPr>
              <a:t>Skills required to meet current practice</a:t>
            </a:r>
          </a:p>
          <a:p>
            <a:pPr>
              <a:lnSpc>
                <a:spcPct val="90000"/>
              </a:lnSpc>
            </a:pPr>
            <a:r>
              <a:rPr lang="en-US" sz="1200" dirty="0">
                <a:solidFill>
                  <a:srgbClr val="000000"/>
                </a:solidFill>
              </a:rPr>
              <a:t>Funding requirements</a:t>
            </a:r>
          </a:p>
          <a:p>
            <a:pPr>
              <a:lnSpc>
                <a:spcPct val="90000"/>
              </a:lnSpc>
            </a:pPr>
            <a:r>
              <a:rPr lang="en-US" sz="1200" dirty="0">
                <a:solidFill>
                  <a:srgbClr val="000000"/>
                </a:solidFill>
              </a:rPr>
              <a:t>Lack of funding</a:t>
            </a:r>
          </a:p>
          <a:p>
            <a:endParaRPr lang="en-US" dirty="0"/>
          </a:p>
          <a:p>
            <a:r>
              <a:rPr lang="en-US" dirty="0"/>
              <a:t>Why should supervision be a key aspect of YW Practice</a:t>
            </a:r>
          </a:p>
          <a:p>
            <a:pPr marL="0" indent="0">
              <a:buNone/>
            </a:pPr>
            <a:r>
              <a:rPr lang="en-US" sz="1200" dirty="0">
                <a:solidFill>
                  <a:srgbClr val="FEFFFF"/>
                </a:solidFill>
              </a:rPr>
              <a:t>Professional roles and responsibilities of Youth and Community Workers – Delivering Good Youth Work</a:t>
            </a:r>
          </a:p>
          <a:p>
            <a:pPr marL="0" indent="0">
              <a:buNone/>
            </a:pPr>
            <a:r>
              <a:rPr lang="en-US" sz="1200" dirty="0">
                <a:solidFill>
                  <a:srgbClr val="FEFFFF"/>
                </a:solidFill>
              </a:rPr>
              <a:t>Meet organizational requirements</a:t>
            </a:r>
          </a:p>
          <a:p>
            <a:pPr marL="0" indent="0">
              <a:buNone/>
            </a:pPr>
            <a:r>
              <a:rPr lang="en-US" sz="1200" dirty="0">
                <a:solidFill>
                  <a:srgbClr val="FEFFFF"/>
                </a:solidFill>
              </a:rPr>
              <a:t>Safeguarding Young People</a:t>
            </a:r>
          </a:p>
          <a:p>
            <a:pPr marL="0" indent="0">
              <a:buNone/>
            </a:pPr>
            <a:r>
              <a:rPr lang="en-US" sz="1200" dirty="0">
                <a:solidFill>
                  <a:srgbClr val="FEFFFF"/>
                </a:solidFill>
              </a:rPr>
              <a:t>Meet the requirements of the National Occupational Standards (SDS, 2019)</a:t>
            </a:r>
          </a:p>
          <a:p>
            <a:pPr marL="0" indent="0">
              <a:buNone/>
            </a:pPr>
            <a:r>
              <a:rPr lang="en-US" sz="1200" dirty="0">
                <a:solidFill>
                  <a:srgbClr val="FEFFFF"/>
                </a:solidFill>
              </a:rPr>
              <a:t>Registration with the Education Workforce Council </a:t>
            </a:r>
          </a:p>
          <a:p>
            <a:pPr marL="0" indent="0">
              <a:buNone/>
            </a:pPr>
            <a:r>
              <a:rPr lang="en-US" sz="1200" dirty="0">
                <a:solidFill>
                  <a:srgbClr val="FEFFFF"/>
                </a:solidFill>
              </a:rPr>
              <a:t>Meeting Welsh Government Policy requirements</a:t>
            </a:r>
          </a:p>
          <a:p>
            <a:pPr marL="0" indent="0">
              <a:buNone/>
            </a:pPr>
            <a:r>
              <a:rPr lang="en-US" sz="1200" dirty="0">
                <a:solidFill>
                  <a:srgbClr val="FEFFFF"/>
                </a:solidFill>
              </a:rPr>
              <a:t>Retention in Youth Work roles is a challenge</a:t>
            </a:r>
          </a:p>
          <a:p>
            <a:endParaRPr lang="en-US" dirty="0"/>
          </a:p>
        </p:txBody>
      </p:sp>
      <p:sp>
        <p:nvSpPr>
          <p:cNvPr id="4" name="Slide Number Placeholder 3"/>
          <p:cNvSpPr>
            <a:spLocks noGrp="1"/>
          </p:cNvSpPr>
          <p:nvPr>
            <p:ph type="sldNum" sz="quarter" idx="5"/>
          </p:nvPr>
        </p:nvSpPr>
        <p:spPr/>
        <p:txBody>
          <a:bodyPr/>
          <a:lstStyle/>
          <a:p>
            <a:fld id="{C1E31452-6996-4790-97FD-722805499F29}" type="slidenum">
              <a:rPr lang="en-US" smtClean="0"/>
              <a:t>3</a:t>
            </a:fld>
            <a:endParaRPr lang="en-US"/>
          </a:p>
        </p:txBody>
      </p:sp>
    </p:spTree>
    <p:extLst>
      <p:ext uri="{BB962C8B-B14F-4D97-AF65-F5344CB8AC3E}">
        <p14:creationId xmlns:p14="http://schemas.microsoft.com/office/powerpoint/2010/main" val="2576126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C907905-A93D-B94C-89F9-0501F2816E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7F0CA922-FA4E-024B-ADD5-C357D19A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3011" name="Slide Number Placeholder 3">
            <a:extLst>
              <a:ext uri="{FF2B5EF4-FFF2-40B4-BE49-F238E27FC236}">
                <a16:creationId xmlns:a16="http://schemas.microsoft.com/office/drawing/2014/main" id="{8438D974-F84E-CA45-A8CB-D8AA295566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ADC3EC-3172-074A-90A6-0BC4EA7F75BE}" type="slidenum">
              <a:rPr lang="en-GB" altLang="en-US">
                <a:latin typeface="Calibri" panose="020F0502020204030204" pitchFamily="34" charset="0"/>
              </a:rPr>
              <a:pPr/>
              <a:t>8</a:t>
            </a:fld>
            <a:endParaRPr lang="en-GB" altLang="en-US">
              <a:latin typeface="Calibri" panose="020F0502020204030204" pitchFamily="34" charset="0"/>
            </a:endParaRPr>
          </a:p>
        </p:txBody>
      </p:sp>
    </p:spTree>
    <p:extLst>
      <p:ext uri="{BB962C8B-B14F-4D97-AF65-F5344CB8AC3E}">
        <p14:creationId xmlns:p14="http://schemas.microsoft.com/office/powerpoint/2010/main" val="40121282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15</a:t>
            </a:fld>
            <a:endParaRPr lang="en-US"/>
          </a:p>
        </p:txBody>
      </p:sp>
    </p:spTree>
    <p:extLst>
      <p:ext uri="{BB962C8B-B14F-4D97-AF65-F5344CB8AC3E}">
        <p14:creationId xmlns:p14="http://schemas.microsoft.com/office/powerpoint/2010/main" val="513114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16</a:t>
            </a:fld>
            <a:endParaRPr lang="en-US"/>
          </a:p>
        </p:txBody>
      </p:sp>
    </p:spTree>
    <p:extLst>
      <p:ext uri="{BB962C8B-B14F-4D97-AF65-F5344CB8AC3E}">
        <p14:creationId xmlns:p14="http://schemas.microsoft.com/office/powerpoint/2010/main" val="4595496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17</a:t>
            </a:fld>
            <a:endParaRPr lang="en-US"/>
          </a:p>
        </p:txBody>
      </p:sp>
    </p:spTree>
    <p:extLst>
      <p:ext uri="{BB962C8B-B14F-4D97-AF65-F5344CB8AC3E}">
        <p14:creationId xmlns:p14="http://schemas.microsoft.com/office/powerpoint/2010/main" val="8472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18</a:t>
            </a:fld>
            <a:endParaRPr lang="en-US"/>
          </a:p>
        </p:txBody>
      </p:sp>
    </p:spTree>
    <p:extLst>
      <p:ext uri="{BB962C8B-B14F-4D97-AF65-F5344CB8AC3E}">
        <p14:creationId xmlns:p14="http://schemas.microsoft.com/office/powerpoint/2010/main" val="15799123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19</a:t>
            </a:fld>
            <a:endParaRPr lang="en-US"/>
          </a:p>
        </p:txBody>
      </p:sp>
    </p:spTree>
    <p:extLst>
      <p:ext uri="{BB962C8B-B14F-4D97-AF65-F5344CB8AC3E}">
        <p14:creationId xmlns:p14="http://schemas.microsoft.com/office/powerpoint/2010/main" val="1226352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20</a:t>
            </a:fld>
            <a:endParaRPr lang="en-US"/>
          </a:p>
        </p:txBody>
      </p:sp>
    </p:spTree>
    <p:extLst>
      <p:ext uri="{BB962C8B-B14F-4D97-AF65-F5344CB8AC3E}">
        <p14:creationId xmlns:p14="http://schemas.microsoft.com/office/powerpoint/2010/main" val="6881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21</a:t>
            </a:fld>
            <a:endParaRPr lang="en-US"/>
          </a:p>
        </p:txBody>
      </p:sp>
    </p:spTree>
    <p:extLst>
      <p:ext uri="{BB962C8B-B14F-4D97-AF65-F5344CB8AC3E}">
        <p14:creationId xmlns:p14="http://schemas.microsoft.com/office/powerpoint/2010/main" val="2574504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22</a:t>
            </a:fld>
            <a:endParaRPr lang="en-US"/>
          </a:p>
        </p:txBody>
      </p:sp>
    </p:spTree>
    <p:extLst>
      <p:ext uri="{BB962C8B-B14F-4D97-AF65-F5344CB8AC3E}">
        <p14:creationId xmlns:p14="http://schemas.microsoft.com/office/powerpoint/2010/main" val="32848944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23</a:t>
            </a:fld>
            <a:endParaRPr lang="en-US"/>
          </a:p>
        </p:txBody>
      </p:sp>
    </p:spTree>
    <p:extLst>
      <p:ext uri="{BB962C8B-B14F-4D97-AF65-F5344CB8AC3E}">
        <p14:creationId xmlns:p14="http://schemas.microsoft.com/office/powerpoint/2010/main" val="3926185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24</a:t>
            </a:fld>
            <a:endParaRPr lang="en-US"/>
          </a:p>
        </p:txBody>
      </p:sp>
    </p:spTree>
    <p:extLst>
      <p:ext uri="{BB962C8B-B14F-4D97-AF65-F5344CB8AC3E}">
        <p14:creationId xmlns:p14="http://schemas.microsoft.com/office/powerpoint/2010/main" val="3535995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25</a:t>
            </a:fld>
            <a:endParaRPr lang="en-US"/>
          </a:p>
        </p:txBody>
      </p:sp>
    </p:spTree>
    <p:extLst>
      <p:ext uri="{BB962C8B-B14F-4D97-AF65-F5344CB8AC3E}">
        <p14:creationId xmlns:p14="http://schemas.microsoft.com/office/powerpoint/2010/main" val="14375767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27</a:t>
            </a:fld>
            <a:endParaRPr lang="en-US"/>
          </a:p>
        </p:txBody>
      </p:sp>
    </p:spTree>
    <p:extLst>
      <p:ext uri="{BB962C8B-B14F-4D97-AF65-F5344CB8AC3E}">
        <p14:creationId xmlns:p14="http://schemas.microsoft.com/office/powerpoint/2010/main" val="36024551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29</a:t>
            </a:fld>
            <a:endParaRPr lang="en-US"/>
          </a:p>
        </p:txBody>
      </p:sp>
    </p:spTree>
    <p:extLst>
      <p:ext uri="{BB962C8B-B14F-4D97-AF65-F5344CB8AC3E}">
        <p14:creationId xmlns:p14="http://schemas.microsoft.com/office/powerpoint/2010/main" val="4062291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30</a:t>
            </a:fld>
            <a:endParaRPr lang="en-GB"/>
          </a:p>
        </p:txBody>
      </p:sp>
    </p:spTree>
    <p:extLst>
      <p:ext uri="{BB962C8B-B14F-4D97-AF65-F5344CB8AC3E}">
        <p14:creationId xmlns:p14="http://schemas.microsoft.com/office/powerpoint/2010/main" val="33717720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31</a:t>
            </a:fld>
            <a:endParaRPr lang="en-GB"/>
          </a:p>
        </p:txBody>
      </p:sp>
    </p:spTree>
    <p:extLst>
      <p:ext uri="{BB962C8B-B14F-4D97-AF65-F5344CB8AC3E}">
        <p14:creationId xmlns:p14="http://schemas.microsoft.com/office/powerpoint/2010/main" val="39513816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32</a:t>
            </a:fld>
            <a:endParaRPr lang="en-GB"/>
          </a:p>
        </p:txBody>
      </p:sp>
    </p:spTree>
    <p:extLst>
      <p:ext uri="{BB962C8B-B14F-4D97-AF65-F5344CB8AC3E}">
        <p14:creationId xmlns:p14="http://schemas.microsoft.com/office/powerpoint/2010/main" val="24253234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33</a:t>
            </a:fld>
            <a:endParaRPr lang="en-GB"/>
          </a:p>
        </p:txBody>
      </p:sp>
    </p:spTree>
    <p:extLst>
      <p:ext uri="{BB962C8B-B14F-4D97-AF65-F5344CB8AC3E}">
        <p14:creationId xmlns:p14="http://schemas.microsoft.com/office/powerpoint/2010/main" val="11740035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34</a:t>
            </a:fld>
            <a:endParaRPr lang="en-GB"/>
          </a:p>
        </p:txBody>
      </p:sp>
    </p:spTree>
    <p:extLst>
      <p:ext uri="{BB962C8B-B14F-4D97-AF65-F5344CB8AC3E}">
        <p14:creationId xmlns:p14="http://schemas.microsoft.com/office/powerpoint/2010/main" val="27569935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35</a:t>
            </a:fld>
            <a:endParaRPr lang="en-GB"/>
          </a:p>
        </p:txBody>
      </p:sp>
    </p:spTree>
    <p:extLst>
      <p:ext uri="{BB962C8B-B14F-4D97-AF65-F5344CB8AC3E}">
        <p14:creationId xmlns:p14="http://schemas.microsoft.com/office/powerpoint/2010/main" val="13672522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36</a:t>
            </a:fld>
            <a:endParaRPr lang="en-GB"/>
          </a:p>
        </p:txBody>
      </p:sp>
    </p:spTree>
    <p:extLst>
      <p:ext uri="{BB962C8B-B14F-4D97-AF65-F5344CB8AC3E}">
        <p14:creationId xmlns:p14="http://schemas.microsoft.com/office/powerpoint/2010/main" val="5089746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a:extLst>
              <a:ext uri="{FF2B5EF4-FFF2-40B4-BE49-F238E27FC236}">
                <a16:creationId xmlns:a16="http://schemas.microsoft.com/office/drawing/2014/main" id="{8C907905-A93D-B94C-89F9-0501F2816E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a:extLst>
              <a:ext uri="{FF2B5EF4-FFF2-40B4-BE49-F238E27FC236}">
                <a16:creationId xmlns:a16="http://schemas.microsoft.com/office/drawing/2014/main" id="{7F0CA922-FA4E-024B-ADD5-C357D19A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43011" name="Slide Number Placeholder 3">
            <a:extLst>
              <a:ext uri="{FF2B5EF4-FFF2-40B4-BE49-F238E27FC236}">
                <a16:creationId xmlns:a16="http://schemas.microsoft.com/office/drawing/2014/main" id="{8438D974-F84E-CA45-A8CB-D8AA295566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ADC3EC-3172-074A-90A6-0BC4EA7F75BE}" type="slidenum">
              <a:rPr lang="en-GB" altLang="en-US">
                <a:latin typeface="Calibri" panose="020F0502020204030204" pitchFamily="34" charset="0"/>
              </a:rPr>
              <a:pPr/>
              <a:t>39</a:t>
            </a:fld>
            <a:endParaRPr lang="en-GB" altLang="en-US">
              <a:latin typeface="Calibri" panose="020F0502020204030204" pitchFamily="34" charset="0"/>
            </a:endParaRPr>
          </a:p>
        </p:txBody>
      </p:sp>
    </p:spTree>
    <p:extLst>
      <p:ext uri="{BB962C8B-B14F-4D97-AF65-F5344CB8AC3E}">
        <p14:creationId xmlns:p14="http://schemas.microsoft.com/office/powerpoint/2010/main" val="1714607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DF7E7BE-4D25-470F-808F-5591F5F4CEDE}" type="datetimeFigureOut">
              <a:rPr lang="en-US" smtClean="0"/>
              <a:t>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79713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551821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F7E7BE-4D25-470F-808F-5591F5F4CEDE}" type="datetimeFigureOut">
              <a:rPr lang="en-US" smtClean="0"/>
              <a:t>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118257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DF7E7BE-4D25-470F-808F-5591F5F4CEDE}" type="datetimeFigureOut">
              <a:rPr lang="en-US" smtClean="0"/>
              <a:t>11/6/2021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4371984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DF7E7BE-4D25-470F-808F-5591F5F4CEDE}" type="datetimeFigureOut">
              <a:rPr lang="en-US" smtClean="0"/>
              <a:t>11/6/2021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044791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DF7E7BE-4D25-470F-808F-5591F5F4CEDE}" type="datetimeFigureOut">
              <a:rPr lang="en-US" smtClean="0"/>
              <a:t>11/6/2021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2184739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F7E7BE-4D25-470F-808F-5591F5F4CEDE}" type="datetimeFigureOut">
              <a:rPr lang="en-US" smtClean="0"/>
              <a:t>11/6/2021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58315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11/6/2021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945601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F7E7BE-4D25-470F-808F-5591F5F4CEDE}" type="datetimeFigureOut">
              <a:rPr lang="en-US" smtClean="0"/>
              <a:t>11/6/2021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1817168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89934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F7E7BE-4D25-470F-808F-5591F5F4CEDE}" type="datetimeFigureOut">
              <a:rPr lang="en-US" smtClean="0"/>
              <a:t>11/6/2021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590E804-056E-4448-9D67-2411CAA35422}" type="slidenum">
              <a:rPr lang="en-US" smtClean="0"/>
              <a:t>‹#›</a:t>
            </a:fld>
            <a:endParaRPr lang="en-US"/>
          </a:p>
        </p:txBody>
      </p:sp>
    </p:spTree>
    <p:extLst>
      <p:ext uri="{BB962C8B-B14F-4D97-AF65-F5344CB8AC3E}">
        <p14:creationId xmlns:p14="http://schemas.microsoft.com/office/powerpoint/2010/main" val="30885752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74896E27-409C-4EB9-BCAA-D42C9571BA36}" type="slidenum">
              <a:rPr lang="en-US" altLang="en-US"/>
              <a:pPr/>
              <a:t>‹#›</a:t>
            </a:fld>
            <a:endParaRPr lang="en-US" altLang="en-US"/>
          </a:p>
        </p:txBody>
      </p:sp>
    </p:spTree>
    <p:extLst>
      <p:ext uri="{BB962C8B-B14F-4D97-AF65-F5344CB8AC3E}">
        <p14:creationId xmlns:p14="http://schemas.microsoft.com/office/powerpoint/2010/main" val="1927646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F7E7BE-4D25-470F-808F-5591F5F4CEDE}" type="datetimeFigureOut">
              <a:rPr lang="en-US" smtClean="0"/>
              <a:t>11/6/2021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90E804-056E-4448-9D67-2411CAA35422}" type="slidenum">
              <a:rPr lang="en-US" smtClean="0"/>
              <a:t>‹#›</a:t>
            </a:fld>
            <a:endParaRPr lang="en-US"/>
          </a:p>
        </p:txBody>
      </p:sp>
    </p:spTree>
    <p:extLst>
      <p:ext uri="{BB962C8B-B14F-4D97-AF65-F5344CB8AC3E}">
        <p14:creationId xmlns:p14="http://schemas.microsoft.com/office/powerpoint/2010/main" val="2844935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www.staff.science.uu.nl/~renoo101/Prof/Other/service.html"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1-LITAvOw_M?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etswales.org.uk/code-of-ethics" TargetMode="External"/><Relationship Id="rId2" Type="http://schemas.openxmlformats.org/officeDocument/2006/relationships/hyperlink" Target="https://www.ewc.wales/site/index.php/en/fitness-to-practise/code-of-professional-conduct-and-practice-pdf.html" TargetMode="External"/><Relationship Id="rId1" Type="http://schemas.openxmlformats.org/officeDocument/2006/relationships/slideLayout" Target="../slideLayouts/slideLayout2.xml"/><Relationship Id="rId4" Type="http://schemas.openxmlformats.org/officeDocument/2006/relationships/hyperlink" Target="https://www.youthandpolicy.org/wp-content/uploads/2017/06/herman_reflective_practice_meets_youth_work_supervision.pdf"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youthandpolicy.org/wp-content/uploads/2017/06/herman_reflective_practice_meets_youth_work_supervision.pdf" TargetMode="Externa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www.it-connect.fr/cours-tutoriels/administration-reseau/supervision/" TargetMode="External"/><Relationship Id="rId2" Type="http://schemas.openxmlformats.org/officeDocument/2006/relationships/image" Target="../media/image11.jp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leadershipfreak.blog/2011/12/14/leaders-vs-managers/" TargetMode="External"/><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picpedia.org/highway-signs/a/assignment.html" TargetMode="External"/><Relationship Id="rId2" Type="http://schemas.openxmlformats.org/officeDocument/2006/relationships/image" Target="../media/image13.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ruralministry.wordpress.com/tag/questions/" TargetMode="External"/><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pixabay.com/en/meeting-relationship-business-1019761/" TargetMode="External"/><Relationship Id="rId2" Type="http://schemas.openxmlformats.org/officeDocument/2006/relationships/image" Target="../media/image15.jp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esheninger.blogspot.com/2014/04/inquiry-based-constructivist-learning.htm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www.flickr.com/photos/eschipul/2371505523/"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MhPEQU5TeM4?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1.jpeg"/><Relationship Id="rId7" Type="http://schemas.openxmlformats.org/officeDocument/2006/relationships/diagramColors" Target="../diagrams/colors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businessballs.com/freepdfmaterials/reflective-practice-self-assessment.pdf" TargetMode="External"/><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8.jpeg"/><Relationship Id="rId7" Type="http://schemas.openxmlformats.org/officeDocument/2006/relationships/diagramColors" Target="../diagrams/colors8.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40.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handpolicy.org/wp-content/uploads/2017/06/herman_reflective_practice_meets_youth_work_supervision.pdf" TargetMode="External"/><Relationship Id="rId2" Type="http://schemas.openxmlformats.org/officeDocument/2006/relationships/hyperlink" Target="http://www.ewc.wales/site/index.php/en/"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cldstandardscouncil.org.uk/resources/standards-and-benchmarks/national-occupational-standard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bed, orange, room, table&#10;&#10;Description automatically generated">
            <a:extLst>
              <a:ext uri="{FF2B5EF4-FFF2-40B4-BE49-F238E27FC236}">
                <a16:creationId xmlns:a16="http://schemas.microsoft.com/office/drawing/2014/main" id="{2E59593F-14D6-4BB1-9966-A24F9074AD43}"/>
              </a:ext>
            </a:extLst>
          </p:cNvPr>
          <p:cNvPicPr>
            <a:picLocks noChangeAspect="1"/>
          </p:cNvPicPr>
          <p:nvPr/>
        </p:nvPicPr>
        <p:blipFill rotWithShape="1">
          <a:blip r:embed="rId2">
            <a:alphaModFix amt="35000"/>
          </a:blip>
          <a:srcRect t="15755"/>
          <a:stretch/>
        </p:blipFill>
        <p:spPr>
          <a:xfrm>
            <a:off x="-1" y="-30"/>
            <a:ext cx="12192000" cy="6855958"/>
          </a:xfrm>
          <a:prstGeom prst="rect">
            <a:avLst/>
          </a:prstGeom>
        </p:spPr>
      </p:pic>
      <p:sp>
        <p:nvSpPr>
          <p:cNvPr id="2" name="Title 1"/>
          <p:cNvSpPr>
            <a:spLocks noGrp="1"/>
          </p:cNvSpPr>
          <p:nvPr>
            <p:ph type="ctrTitle"/>
          </p:nvPr>
        </p:nvSpPr>
        <p:spPr>
          <a:xfrm>
            <a:off x="643468" y="3320859"/>
            <a:ext cx="4666470" cy="2857519"/>
          </a:xfrm>
        </p:spPr>
        <p:txBody>
          <a:bodyPr anchor="t">
            <a:normAutofit fontScale="90000"/>
          </a:bodyPr>
          <a:lstStyle/>
          <a:p>
            <a:pPr algn="l"/>
            <a:r>
              <a:rPr lang="en-GB" sz="2600" b="1" dirty="0"/>
              <a:t>Supervision, Leadership and Management for Professionals:</a:t>
            </a:r>
            <a:br>
              <a:rPr lang="en-GB" sz="2600" b="1" dirty="0"/>
            </a:br>
            <a:r>
              <a:rPr lang="en-GB" sz="2600" dirty="0"/>
              <a:t>ECYW7003</a:t>
            </a:r>
            <a:br>
              <a:rPr lang="en-GB" sz="2600" b="1" dirty="0"/>
            </a:br>
            <a:r>
              <a:rPr lang="en-GB" sz="2600" b="1" dirty="0"/>
              <a:t>Supervision and Support Skills</a:t>
            </a:r>
            <a:br>
              <a:rPr lang="en-GB" sz="2600" b="1" dirty="0"/>
            </a:br>
            <a:br>
              <a:rPr lang="en-GB" sz="2600" b="1" dirty="0"/>
            </a:br>
            <a:r>
              <a:rPr lang="en-GB" sz="2800" b="1" dirty="0"/>
              <a:t>9</a:t>
            </a:r>
            <a:r>
              <a:rPr lang="en-GB" sz="2800" dirty="0"/>
              <a:t>.11.21</a:t>
            </a:r>
            <a:br>
              <a:rPr lang="en-GB" sz="2800" dirty="0"/>
            </a:br>
            <a:r>
              <a:rPr lang="en-GB" sz="2800" dirty="0"/>
              <a:t>Darren O’Connor</a:t>
            </a:r>
            <a:br>
              <a:rPr lang="en-GB" sz="2800" dirty="0"/>
            </a:br>
            <a:br>
              <a:rPr lang="en-GB" sz="2600" b="1" dirty="0"/>
            </a:br>
            <a:endParaRPr lang="en-US" sz="2600" b="1" dirty="0"/>
          </a:p>
        </p:txBody>
      </p:sp>
      <p:sp>
        <p:nvSpPr>
          <p:cNvPr id="3" name="Subtitle 2"/>
          <p:cNvSpPr>
            <a:spLocks noGrp="1"/>
          </p:cNvSpPr>
          <p:nvPr>
            <p:ph type="subTitle" idx="1"/>
          </p:nvPr>
        </p:nvSpPr>
        <p:spPr>
          <a:xfrm>
            <a:off x="643467" y="2348680"/>
            <a:ext cx="4823883" cy="972180"/>
          </a:xfrm>
        </p:spPr>
        <p:txBody>
          <a:bodyPr anchor="b">
            <a:normAutofit/>
          </a:bodyPr>
          <a:lstStyle/>
          <a:p>
            <a:pPr algn="l"/>
            <a:br>
              <a:rPr lang="en-GB" sz="1700" dirty="0"/>
            </a:br>
            <a:endParaRPr lang="en-GB" dirty="0"/>
          </a:p>
        </p:txBody>
      </p:sp>
      <p:sp>
        <p:nvSpPr>
          <p:cNvPr id="21" name="Freeform: Shape 20">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13" descr="A close up of a logo&#10;&#10;Description automatically generated">
            <a:extLst>
              <a:ext uri="{FF2B5EF4-FFF2-40B4-BE49-F238E27FC236}">
                <a16:creationId xmlns:a16="http://schemas.microsoft.com/office/drawing/2014/main" id="{A7F3969E-8BBF-BB43-84F8-FABD5F9DDDC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2" r="2164" b="2"/>
          <a:stretch/>
        </p:blipFill>
        <p:spPr>
          <a:xfrm>
            <a:off x="6021086" y="544804"/>
            <a:ext cx="6170914"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15" name="TextBox 14">
            <a:extLst>
              <a:ext uri="{FF2B5EF4-FFF2-40B4-BE49-F238E27FC236}">
                <a16:creationId xmlns:a16="http://schemas.microsoft.com/office/drawing/2014/main" id="{F0F4FC4E-FC4F-0D43-8CDB-38C4D17CF990}"/>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www.staff.science.uu.nl/~renoo101/Prof/Other/servic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8517930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8D958-0947-2548-A9C4-B52DB48D0162}"/>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Recap on last week:</a:t>
            </a:r>
          </a:p>
        </p:txBody>
      </p:sp>
      <p:sp>
        <p:nvSpPr>
          <p:cNvPr id="3" name="Content Placeholder 2">
            <a:extLst>
              <a:ext uri="{FF2B5EF4-FFF2-40B4-BE49-F238E27FC236}">
                <a16:creationId xmlns:a16="http://schemas.microsoft.com/office/drawing/2014/main" id="{A46F421F-0210-5E47-832A-378F8F31AE22}"/>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2000"/>
              <a:t>What did we cover?</a:t>
            </a:r>
          </a:p>
        </p:txBody>
      </p:sp>
      <p:sp>
        <p:nvSpPr>
          <p:cNvPr id="22" name="Freeform: Shape 21">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Picture 17">
            <a:extLst>
              <a:ext uri="{FF2B5EF4-FFF2-40B4-BE49-F238E27FC236}">
                <a16:creationId xmlns:a16="http://schemas.microsoft.com/office/drawing/2014/main" id="{C40AF96D-FA47-4422-B26A-338B433A6488}"/>
              </a:ext>
            </a:extLst>
          </p:cNvPr>
          <p:cNvPicPr>
            <a:picLocks noChangeAspect="1"/>
          </p:cNvPicPr>
          <p:nvPr/>
        </p:nvPicPr>
        <p:blipFill rotWithShape="1">
          <a:blip r:embed="rId2"/>
          <a:srcRect r="31589"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0353688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3460B-542F-544B-AA42-2CED959AD2D5}"/>
              </a:ext>
            </a:extLst>
          </p:cNvPr>
          <p:cNvSpPr>
            <a:spLocks noGrp="1"/>
          </p:cNvSpPr>
          <p:nvPr>
            <p:ph type="title"/>
          </p:nvPr>
        </p:nvSpPr>
        <p:spPr>
          <a:xfrm>
            <a:off x="594360" y="637125"/>
            <a:ext cx="3802276" cy="5256371"/>
          </a:xfrm>
        </p:spPr>
        <p:txBody>
          <a:bodyPr>
            <a:normAutofit/>
          </a:bodyPr>
          <a:lstStyle/>
          <a:p>
            <a:r>
              <a:rPr lang="en-US" sz="4800" dirty="0"/>
              <a:t>What did we look at?</a:t>
            </a:r>
          </a:p>
        </p:txBody>
      </p:sp>
      <p:graphicFrame>
        <p:nvGraphicFramePr>
          <p:cNvPr id="13" name="Content Placeholder 2">
            <a:extLst>
              <a:ext uri="{FF2B5EF4-FFF2-40B4-BE49-F238E27FC236}">
                <a16:creationId xmlns:a16="http://schemas.microsoft.com/office/drawing/2014/main" id="{52C31E7F-5CB6-4791-B6E7-921A80FE5B9A}"/>
              </a:ext>
            </a:extLst>
          </p:cNvPr>
          <p:cNvGraphicFramePr>
            <a:graphicFrameLocks noGrp="1"/>
          </p:cNvGraphicFramePr>
          <p:nvPr>
            <p:ph idx="1"/>
            <p:extLst>
              <p:ext uri="{D42A27DB-BD31-4B8C-83A1-F6EECF244321}">
                <p14:modId xmlns:p14="http://schemas.microsoft.com/office/powerpoint/2010/main" val="34411270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9888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3233B3-A4AD-9D43-A0E9-8444DF9CB372}"/>
              </a:ext>
            </a:extLst>
          </p:cNvPr>
          <p:cNvSpPr>
            <a:spLocks noGrp="1"/>
          </p:cNvSpPr>
          <p:nvPr>
            <p:ph type="title"/>
          </p:nvPr>
        </p:nvSpPr>
        <p:spPr>
          <a:xfrm>
            <a:off x="966952" y="1204108"/>
            <a:ext cx="2669406" cy="1781175"/>
          </a:xfrm>
        </p:spPr>
        <p:txBody>
          <a:bodyPr vert="horz" lIns="91440" tIns="45720" rIns="91440" bIns="45720" rtlCol="0" anchor="ctr">
            <a:normAutofit/>
          </a:bodyPr>
          <a:lstStyle/>
          <a:p>
            <a:r>
              <a:rPr lang="en-US" sz="3000" kern="1200">
                <a:solidFill>
                  <a:srgbClr val="FFFFFF"/>
                </a:solidFill>
                <a:latin typeface="+mj-lt"/>
                <a:ea typeface="+mj-ea"/>
                <a:cs typeface="+mj-cs"/>
              </a:rPr>
              <a:t>An example of a supervision session (Managerial?)</a:t>
            </a:r>
          </a:p>
        </p:txBody>
      </p:sp>
      <p:pic>
        <p:nvPicPr>
          <p:cNvPr id="4" name="Online Media 3" descr="Example of a traditional supervision session">
            <a:hlinkClick r:id="" action="ppaction://media"/>
            <a:extLst>
              <a:ext uri="{FF2B5EF4-FFF2-40B4-BE49-F238E27FC236}">
                <a16:creationId xmlns:a16="http://schemas.microsoft.com/office/drawing/2014/main" id="{92F637C5-088F-3F49-ADF1-64734562407B}"/>
              </a:ext>
            </a:extLst>
          </p:cNvPr>
          <p:cNvPicPr>
            <a:picLocks noGrp="1" noRot="1" noChangeAspect="1"/>
          </p:cNvPicPr>
          <p:nvPr>
            <p:ph idx="1"/>
            <a:videoFile r:link="rId1"/>
          </p:nvPr>
        </p:nvPicPr>
        <p:blipFill>
          <a:blip r:embed="rId3"/>
          <a:stretch>
            <a:fillRect/>
          </a:stretch>
        </p:blipFill>
        <p:spPr>
          <a:xfrm>
            <a:off x="4662102" y="1425809"/>
            <a:ext cx="6903723" cy="3883344"/>
          </a:xfrm>
          <a:prstGeom prst="rect">
            <a:avLst/>
          </a:prstGeom>
        </p:spPr>
      </p:pic>
    </p:spTree>
    <p:extLst>
      <p:ext uri="{BB962C8B-B14F-4D97-AF65-F5344CB8AC3E}">
        <p14:creationId xmlns:p14="http://schemas.microsoft.com/office/powerpoint/2010/main" val="1422813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0E98488-D18C-CB4B-822B-C53413701E55}"/>
              </a:ext>
            </a:extLst>
          </p:cNvPr>
          <p:cNvSpPr>
            <a:spLocks noGrp="1"/>
          </p:cNvSpPr>
          <p:nvPr>
            <p:ph type="title"/>
          </p:nvPr>
        </p:nvSpPr>
        <p:spPr>
          <a:xfrm>
            <a:off x="777240" y="731519"/>
            <a:ext cx="2845191" cy="3237579"/>
          </a:xfrm>
        </p:spPr>
        <p:txBody>
          <a:bodyPr>
            <a:normAutofit/>
          </a:bodyPr>
          <a:lstStyle/>
          <a:p>
            <a:r>
              <a:rPr lang="en-US" sz="3800" dirty="0">
                <a:solidFill>
                  <a:srgbClr val="FFFFFF"/>
                </a:solidFill>
              </a:rPr>
              <a:t>Directed Study for last week – How did you get on?</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DC9C09-DF83-6644-8B94-C1316B4707FE}"/>
              </a:ext>
            </a:extLst>
          </p:cNvPr>
          <p:cNvSpPr>
            <a:spLocks noGrp="1"/>
          </p:cNvSpPr>
          <p:nvPr>
            <p:ph idx="1"/>
          </p:nvPr>
        </p:nvSpPr>
        <p:spPr>
          <a:xfrm>
            <a:off x="4379709" y="686862"/>
            <a:ext cx="7037591" cy="5475129"/>
          </a:xfrm>
        </p:spPr>
        <p:txBody>
          <a:bodyPr anchor="ctr">
            <a:normAutofit/>
          </a:bodyPr>
          <a:lstStyle/>
          <a:p>
            <a:r>
              <a:rPr lang="en-US" sz="2200" dirty="0"/>
              <a:t>Identify a good example of a supervision contract to support Youth Work Supervision and review key points;</a:t>
            </a:r>
          </a:p>
          <a:p>
            <a:r>
              <a:rPr lang="en-US" sz="2200" dirty="0"/>
              <a:t>Read the EWC Code of professional conduct and practice available </a:t>
            </a:r>
            <a:r>
              <a:rPr lang="en-US" sz="2200" dirty="0">
                <a:hlinkClick r:id="rId2">
                  <a:extLst>
                    <a:ext uri="{A12FA001-AC4F-418D-AE19-62706E023703}">
                      <ahyp:hlinkClr xmlns:ahyp="http://schemas.microsoft.com/office/drawing/2018/hyperlinkcolor" val="tx"/>
                    </a:ext>
                  </a:extLst>
                </a:hlinkClick>
              </a:rPr>
              <a:t>here.</a:t>
            </a:r>
            <a:r>
              <a:rPr lang="en-US" sz="2200" dirty="0"/>
              <a:t> How does this inform your role as a supervisee and supervisor?</a:t>
            </a:r>
          </a:p>
          <a:p>
            <a:r>
              <a:rPr lang="en-GB" sz="2200" dirty="0"/>
              <a:t>Examine and review the Code of Occupational Ethics for the Youth Service in Wales (ETS Wales &amp; YMCA Wales Community College, 2012) and consider the code within the context of supervisory practice. Available </a:t>
            </a:r>
            <a:r>
              <a:rPr lang="en-GB" sz="2200" dirty="0">
                <a:hlinkClick r:id="rId3">
                  <a:extLst>
                    <a:ext uri="{A12FA001-AC4F-418D-AE19-62706E023703}">
                      <ahyp:hlinkClr xmlns:ahyp="http://schemas.microsoft.com/office/drawing/2018/hyperlinkcolor" val="tx"/>
                    </a:ext>
                  </a:extLst>
                </a:hlinkClick>
              </a:rPr>
              <a:t>here</a:t>
            </a:r>
            <a:endParaRPr lang="en-US" sz="2200" dirty="0"/>
          </a:p>
          <a:p>
            <a:r>
              <a:rPr lang="en-US" sz="2200" dirty="0"/>
              <a:t>Critically review the article ‘ </a:t>
            </a:r>
            <a:r>
              <a:rPr lang="en-GB" sz="2200" dirty="0"/>
              <a:t>Reflective Practice Meets Youth Work Supervision by Margo Herman. </a:t>
            </a:r>
            <a:r>
              <a:rPr lang="en-US" sz="2200" dirty="0"/>
              <a:t>Available </a:t>
            </a:r>
            <a:r>
              <a:rPr lang="en-US" sz="2200" dirty="0">
                <a:hlinkClick r:id="rId4">
                  <a:extLst>
                    <a:ext uri="{A12FA001-AC4F-418D-AE19-62706E023703}">
                      <ahyp:hlinkClr xmlns:ahyp="http://schemas.microsoft.com/office/drawing/2018/hyperlinkcolor" val="tx"/>
                    </a:ext>
                  </a:extLst>
                </a:hlinkClick>
              </a:rPr>
              <a:t>here</a:t>
            </a:r>
            <a:r>
              <a:rPr lang="en-US" sz="2200" dirty="0"/>
              <a:t> and provide a brief overview of the importance of reflective practice within the Supervision process in next weeks session.</a:t>
            </a:r>
          </a:p>
        </p:txBody>
      </p:sp>
    </p:spTree>
    <p:extLst>
      <p:ext uri="{BB962C8B-B14F-4D97-AF65-F5344CB8AC3E}">
        <p14:creationId xmlns:p14="http://schemas.microsoft.com/office/powerpoint/2010/main" val="696622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992F6-8DD5-4FD0-B793-4335C6FA85C6}"/>
              </a:ext>
            </a:extLst>
          </p:cNvPr>
          <p:cNvSpPr>
            <a:spLocks noGrp="1"/>
          </p:cNvSpPr>
          <p:nvPr>
            <p:ph type="title"/>
          </p:nvPr>
        </p:nvSpPr>
        <p:spPr>
          <a:xfrm>
            <a:off x="6053668" y="803325"/>
            <a:ext cx="5314536" cy="1325563"/>
          </a:xfrm>
        </p:spPr>
        <p:txBody>
          <a:bodyPr>
            <a:noAutofit/>
          </a:bodyPr>
          <a:lstStyle/>
          <a:p>
            <a:r>
              <a:rPr lang="en-US" sz="1800" b="1" dirty="0"/>
              <a:t>Critically review the article ‘ </a:t>
            </a:r>
            <a:r>
              <a:rPr lang="en-GB" sz="1800" b="1" dirty="0"/>
              <a:t>Reflective Practice Meets Youth Work Supervision by Margo Herman. </a:t>
            </a:r>
            <a:r>
              <a:rPr lang="en-US" sz="1800" b="1" dirty="0"/>
              <a:t>Available </a:t>
            </a:r>
            <a:r>
              <a:rPr lang="en-US" sz="1800" b="1" dirty="0">
                <a:hlinkClick r:id="rId2">
                  <a:extLst>
                    <a:ext uri="{A12FA001-AC4F-418D-AE19-62706E023703}">
                      <ahyp:hlinkClr xmlns:ahyp="http://schemas.microsoft.com/office/drawing/2018/hyperlinkcolor" val="tx"/>
                    </a:ext>
                  </a:extLst>
                </a:hlinkClick>
              </a:rPr>
              <a:t>here</a:t>
            </a:r>
            <a:r>
              <a:rPr lang="en-US" sz="1800" b="1" dirty="0"/>
              <a:t> and provide a brief overview of the importance of reflective practice within the Supervision process in next weeks session</a:t>
            </a:r>
            <a:r>
              <a:rPr lang="en-US" sz="1800" dirty="0"/>
              <a:t>.</a:t>
            </a:r>
            <a:br>
              <a:rPr lang="en-US" sz="1800" dirty="0"/>
            </a:br>
            <a:endParaRPr lang="en-GB" sz="1800" dirty="0"/>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Group Brainstorm">
            <a:extLst>
              <a:ext uri="{FF2B5EF4-FFF2-40B4-BE49-F238E27FC236}">
                <a16:creationId xmlns:a16="http://schemas.microsoft.com/office/drawing/2014/main" id="{5D1D7349-37BB-47D5-882B-675B794C18B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A8269141-77FE-4CC3-8D14-9D10113A652A}"/>
              </a:ext>
            </a:extLst>
          </p:cNvPr>
          <p:cNvSpPr>
            <a:spLocks noGrp="1"/>
          </p:cNvSpPr>
          <p:nvPr>
            <p:ph idx="1"/>
          </p:nvPr>
        </p:nvSpPr>
        <p:spPr>
          <a:xfrm>
            <a:off x="6053667" y="2279018"/>
            <a:ext cx="5314543" cy="3375920"/>
          </a:xfrm>
        </p:spPr>
        <p:txBody>
          <a:bodyPr anchor="t">
            <a:normAutofit/>
          </a:bodyPr>
          <a:lstStyle/>
          <a:p>
            <a:r>
              <a:rPr lang="en-GB" sz="2000" dirty="0"/>
              <a:t>In your groups analyse the article together and discuss.  Identify what you feel is meant by 1) critical thinking and 2) reflective practice.</a:t>
            </a:r>
          </a:p>
          <a:p>
            <a:pPr marL="0" indent="0">
              <a:buNone/>
            </a:pPr>
            <a:endParaRPr lang="en-GB" sz="2000" dirty="0"/>
          </a:p>
          <a:p>
            <a:r>
              <a:rPr lang="en-GB" sz="2000" dirty="0"/>
              <a:t>Consider the proposed model put forward in the article.  Consider the model within your own working context.  What do you feel are the advantages and disadvantages of this model ?</a:t>
            </a:r>
          </a:p>
        </p:txBody>
      </p:sp>
    </p:spTree>
    <p:extLst>
      <p:ext uri="{BB962C8B-B14F-4D97-AF65-F5344CB8AC3E}">
        <p14:creationId xmlns:p14="http://schemas.microsoft.com/office/powerpoint/2010/main" val="37943158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603919A-51AF-8E4B-AD34-B3BA1C87B086}"/>
              </a:ext>
            </a:extLst>
          </p:cNvPr>
          <p:cNvSpPr>
            <a:spLocks noGrp="1"/>
          </p:cNvSpPr>
          <p:nvPr>
            <p:ph type="title"/>
          </p:nvPr>
        </p:nvSpPr>
        <p:spPr>
          <a:xfrm>
            <a:off x="1981200" y="116632"/>
            <a:ext cx="8229600" cy="432048"/>
          </a:xfrm>
        </p:spPr>
        <p:txBody>
          <a:bodyPr>
            <a:normAutofit fontScale="90000"/>
          </a:bodyPr>
          <a:lstStyle/>
          <a:p>
            <a:r>
              <a:rPr lang="en-US" sz="2000" dirty="0"/>
              <a:t>National Occupational Standards for Youth Work 2019 – how are you using these? </a:t>
            </a:r>
          </a:p>
        </p:txBody>
      </p:sp>
      <p:pic>
        <p:nvPicPr>
          <p:cNvPr id="5" name="Content Placeholder 4">
            <a:extLst>
              <a:ext uri="{FF2B5EF4-FFF2-40B4-BE49-F238E27FC236}">
                <a16:creationId xmlns:a16="http://schemas.microsoft.com/office/drawing/2014/main" id="{C038EE7F-F93A-0044-A5B2-F4F42EF18B89}"/>
              </a:ext>
            </a:extLst>
          </p:cNvPr>
          <p:cNvPicPr>
            <a:picLocks noGrp="1" noChangeAspect="1"/>
          </p:cNvPicPr>
          <p:nvPr>
            <p:ph idx="1"/>
          </p:nvPr>
        </p:nvPicPr>
        <p:blipFill>
          <a:blip r:embed="rId2"/>
          <a:stretch>
            <a:fillRect/>
          </a:stretch>
        </p:blipFill>
        <p:spPr>
          <a:xfrm>
            <a:off x="1631504" y="548680"/>
            <a:ext cx="8928992" cy="6309320"/>
          </a:xfrm>
          <a:prstGeom prst="rect">
            <a:avLst/>
          </a:prstGeom>
        </p:spPr>
      </p:pic>
    </p:spTree>
    <p:extLst>
      <p:ext uri="{BB962C8B-B14F-4D97-AF65-F5344CB8AC3E}">
        <p14:creationId xmlns:p14="http://schemas.microsoft.com/office/powerpoint/2010/main" val="1401153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74" name="Picture 11273">
            <a:extLst>
              <a:ext uri="{FF2B5EF4-FFF2-40B4-BE49-F238E27FC236}">
                <a16:creationId xmlns:a16="http://schemas.microsoft.com/office/drawing/2014/main" id="{CAE13835-7CFB-4E21-BE2E-CA8D3722B78C}"/>
              </a:ext>
            </a:extLst>
          </p:cNvPr>
          <p:cNvPicPr>
            <a:picLocks noChangeAspect="1"/>
          </p:cNvPicPr>
          <p:nvPr/>
        </p:nvPicPr>
        <p:blipFill rotWithShape="1">
          <a:blip r:embed="rId3">
            <a:duotone>
              <a:prstClr val="black"/>
              <a:schemeClr val="tx2">
                <a:tint val="45000"/>
                <a:satMod val="400000"/>
              </a:schemeClr>
            </a:duotone>
          </a:blip>
          <a:srcRect t="8537"/>
          <a:stretch/>
        </p:blipFill>
        <p:spPr>
          <a:xfrm>
            <a:off x="20" y="10"/>
            <a:ext cx="12191980" cy="6857990"/>
          </a:xfrm>
          <a:prstGeom prst="rect">
            <a:avLst/>
          </a:prstGeom>
        </p:spPr>
      </p:pic>
      <p:sp>
        <p:nvSpPr>
          <p:cNvPr id="81" name="Rectangle 80">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481" y="0"/>
            <a:ext cx="7718119" cy="68580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11266" name="Title 1">
            <a:extLst>
              <a:ext uri="{FF2B5EF4-FFF2-40B4-BE49-F238E27FC236}">
                <a16:creationId xmlns:a16="http://schemas.microsoft.com/office/drawing/2014/main" id="{AD605C32-BFE8-B740-AA06-3BC351E80863}"/>
              </a:ext>
            </a:extLst>
          </p:cNvPr>
          <p:cNvSpPr>
            <a:spLocks noGrp="1"/>
          </p:cNvSpPr>
          <p:nvPr>
            <p:ph type="title" idx="4294967295"/>
          </p:nvPr>
        </p:nvSpPr>
        <p:spPr>
          <a:xfrm>
            <a:off x="4050889" y="365758"/>
            <a:ext cx="6784259" cy="1828800"/>
          </a:xfrm>
        </p:spPr>
        <p:txBody>
          <a:bodyPr vert="horz" lIns="91440" tIns="45720" rIns="91440" bIns="45720" rtlCol="0" anchor="ctr">
            <a:normAutofit/>
          </a:bodyPr>
          <a:lstStyle/>
          <a:p>
            <a:pPr>
              <a:defRPr/>
            </a:pPr>
            <a:br>
              <a:rPr lang="en-US" sz="2300" dirty="0">
                <a:solidFill>
                  <a:schemeClr val="tx1">
                    <a:lumMod val="85000"/>
                    <a:lumOff val="15000"/>
                  </a:schemeClr>
                </a:solidFill>
              </a:rPr>
            </a:br>
            <a:r>
              <a:rPr lang="en-US" sz="2300" dirty="0">
                <a:solidFill>
                  <a:schemeClr val="tx1">
                    <a:lumMod val="85000"/>
                    <a:lumOff val="15000"/>
                  </a:schemeClr>
                </a:solidFill>
              </a:rPr>
              <a:t>Objectives to be covered:</a:t>
            </a:r>
            <a:br>
              <a:rPr lang="en-US" sz="2300" dirty="0">
                <a:solidFill>
                  <a:schemeClr val="tx1">
                    <a:lumMod val="85000"/>
                    <a:lumOff val="15000"/>
                  </a:schemeClr>
                </a:solidFill>
              </a:rPr>
            </a:br>
            <a:r>
              <a:rPr lang="en-US" sz="2300" dirty="0">
                <a:solidFill>
                  <a:schemeClr val="tx1">
                    <a:lumMod val="85000"/>
                    <a:lumOff val="15000"/>
                  </a:schemeClr>
                </a:solidFill>
              </a:rPr>
              <a:t>At the end of the session students will be able to:</a:t>
            </a:r>
            <a:br>
              <a:rPr lang="en-US" sz="2300" dirty="0">
                <a:solidFill>
                  <a:schemeClr val="tx1">
                    <a:lumMod val="85000"/>
                    <a:lumOff val="15000"/>
                  </a:schemeClr>
                </a:solidFill>
              </a:rPr>
            </a:br>
            <a:br>
              <a:rPr lang="en-US" sz="2300" dirty="0">
                <a:solidFill>
                  <a:schemeClr val="tx1">
                    <a:lumMod val="85000"/>
                    <a:lumOff val="15000"/>
                  </a:schemeClr>
                </a:solidFill>
              </a:rPr>
            </a:br>
            <a:endParaRPr lang="en-US" sz="2300" dirty="0">
              <a:solidFill>
                <a:schemeClr val="tx1">
                  <a:lumMod val="85000"/>
                  <a:lumOff val="15000"/>
                </a:schemeClr>
              </a:solidFill>
            </a:endParaRPr>
          </a:p>
        </p:txBody>
      </p:sp>
      <p:sp>
        <p:nvSpPr>
          <p:cNvPr id="83" name="Rectangle 82">
            <a:extLst>
              <a:ext uri="{FF2B5EF4-FFF2-40B4-BE49-F238E27FC236}">
                <a16:creationId xmlns:a16="http://schemas.microsoft.com/office/drawing/2014/main" id="{41202E79-1236-4DF8-9921-F47A0B079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1">
              <a:lumMod val="85000"/>
              <a:lumOff val="1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1273" name="Content Placeholder 2">
            <a:extLst>
              <a:ext uri="{FF2B5EF4-FFF2-40B4-BE49-F238E27FC236}">
                <a16:creationId xmlns:a16="http://schemas.microsoft.com/office/drawing/2014/main" id="{D61920E5-156D-43F8-9207-C6802C4F44A2}"/>
              </a:ext>
            </a:extLst>
          </p:cNvPr>
          <p:cNvGraphicFramePr/>
          <p:nvPr>
            <p:extLst>
              <p:ext uri="{D42A27DB-BD31-4B8C-83A1-F6EECF244321}">
                <p14:modId xmlns:p14="http://schemas.microsoft.com/office/powerpoint/2010/main" val="3639216156"/>
              </p:ext>
            </p:extLst>
          </p:nvPr>
        </p:nvGraphicFramePr>
        <p:xfrm>
          <a:off x="4050889" y="2324100"/>
          <a:ext cx="6784259" cy="38750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00615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11272742"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BDF5D7-BF48-1341-9D35-7F9BF800F38A}"/>
              </a:ext>
            </a:extLst>
          </p:cNvPr>
          <p:cNvSpPr>
            <a:spLocks noGrp="1"/>
          </p:cNvSpPr>
          <p:nvPr>
            <p:ph type="title"/>
          </p:nvPr>
        </p:nvSpPr>
        <p:spPr>
          <a:xfrm>
            <a:off x="1100669" y="1111086"/>
            <a:ext cx="10011831" cy="2623885"/>
          </a:xfrm>
        </p:spPr>
        <p:txBody>
          <a:bodyPr vert="horz" lIns="91440" tIns="45720" rIns="91440" bIns="45720" rtlCol="0" anchor="ctr">
            <a:normAutofit/>
          </a:bodyPr>
          <a:lstStyle/>
          <a:p>
            <a:r>
              <a:rPr lang="en-US" sz="6600" kern="1200">
                <a:solidFill>
                  <a:srgbClr val="FFFFFF"/>
                </a:solidFill>
                <a:latin typeface="+mj-lt"/>
                <a:ea typeface="+mj-ea"/>
                <a:cs typeface="+mj-cs"/>
              </a:rPr>
              <a:t>Part 1: Assessment</a:t>
            </a:r>
          </a:p>
        </p:txBody>
      </p:sp>
      <p:sp>
        <p:nvSpPr>
          <p:cNvPr id="12" name="Rectangle 11">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21269"/>
            <a:ext cx="6699246"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ext Placeholder 2">
            <a:extLst>
              <a:ext uri="{FF2B5EF4-FFF2-40B4-BE49-F238E27FC236}">
                <a16:creationId xmlns:a16="http://schemas.microsoft.com/office/drawing/2014/main" id="{B54945A7-762A-B24B-982D-C4CF0B64AB23}"/>
              </a:ext>
            </a:extLst>
          </p:cNvPr>
          <p:cNvSpPr>
            <a:spLocks noGrp="1"/>
          </p:cNvSpPr>
          <p:nvPr>
            <p:ph type="body" idx="1"/>
          </p:nvPr>
        </p:nvSpPr>
        <p:spPr>
          <a:xfrm>
            <a:off x="1079500" y="4843002"/>
            <a:ext cx="5433479" cy="1234345"/>
          </a:xfrm>
        </p:spPr>
        <p:txBody>
          <a:bodyPr vert="horz" lIns="91440" tIns="45720" rIns="91440" bIns="45720" rtlCol="0" anchor="ctr">
            <a:normAutofit/>
          </a:bodyPr>
          <a:lstStyle/>
          <a:p>
            <a:r>
              <a:rPr lang="en-US" sz="2600" kern="1200" dirty="0">
                <a:solidFill>
                  <a:srgbClr val="1B1B1B"/>
                </a:solidFill>
                <a:latin typeface="+mn-lt"/>
                <a:ea typeface="+mn-ea"/>
                <a:cs typeface="+mn-cs"/>
              </a:rPr>
              <a:t>Lets take a look.</a:t>
            </a:r>
          </a:p>
        </p:txBody>
      </p:sp>
      <p:pic>
        <p:nvPicPr>
          <p:cNvPr id="7" name="Graphic 6" descr="CheckList">
            <a:extLst>
              <a:ext uri="{FF2B5EF4-FFF2-40B4-BE49-F238E27FC236}">
                <a16:creationId xmlns:a16="http://schemas.microsoft.com/office/drawing/2014/main" id="{AD9344F4-0FCA-4527-B577-0375F6C496D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1572" y="4648201"/>
            <a:ext cx="1632648" cy="1632648"/>
          </a:xfrm>
          <a:prstGeom prst="rect">
            <a:avLst/>
          </a:prstGeom>
        </p:spPr>
      </p:pic>
      <p:sp>
        <p:nvSpPr>
          <p:cNvPr id="14" name="Rectangle 13">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21270"/>
            <a:ext cx="2115455" cy="1890204"/>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3168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6D1E7A96-AE86-8F4E-91B9-A982D8418F6D}"/>
              </a:ext>
            </a:extLst>
          </p:cNvPr>
          <p:cNvSpPr>
            <a:spLocks noGrp="1"/>
          </p:cNvSpPr>
          <p:nvPr>
            <p:ph type="title"/>
          </p:nvPr>
        </p:nvSpPr>
        <p:spPr>
          <a:xfrm>
            <a:off x="838200" y="1412488"/>
            <a:ext cx="2899189" cy="4363844"/>
          </a:xfrm>
        </p:spPr>
        <p:txBody>
          <a:bodyPr anchor="t">
            <a:normAutofit fontScale="90000"/>
          </a:bodyPr>
          <a:lstStyle/>
          <a:p>
            <a:r>
              <a:rPr lang="en-US" sz="4000" dirty="0">
                <a:solidFill>
                  <a:srgbClr val="FFFFFF"/>
                </a:solidFill>
              </a:rPr>
              <a:t>Assessment Portfolio (Part 1)</a:t>
            </a:r>
            <a:br>
              <a:rPr lang="en-US" sz="4000" dirty="0">
                <a:solidFill>
                  <a:srgbClr val="FFFFFF"/>
                </a:solidFill>
              </a:rPr>
            </a:br>
            <a:br>
              <a:rPr lang="en-US" sz="4000" dirty="0">
                <a:solidFill>
                  <a:srgbClr val="FFFFFF"/>
                </a:solidFill>
              </a:rPr>
            </a:br>
            <a:r>
              <a:rPr lang="en-GB" sz="4000" b="1" dirty="0">
                <a:solidFill>
                  <a:schemeClr val="bg1"/>
                </a:solidFill>
              </a:rPr>
              <a:t>Practice Logs </a:t>
            </a:r>
            <a:r>
              <a:rPr lang="en-GB" sz="4000" dirty="0">
                <a:solidFill>
                  <a:schemeClr val="bg1"/>
                </a:solidFill>
              </a:rPr>
              <a:t>(6 x 750 words), </a:t>
            </a:r>
            <a:br>
              <a:rPr lang="en-GB" sz="4000" dirty="0">
                <a:solidFill>
                  <a:schemeClr val="bg1"/>
                </a:solidFill>
              </a:rPr>
            </a:br>
            <a:endParaRPr lang="en-US" sz="4000" dirty="0">
              <a:solidFill>
                <a:schemeClr val="bg1"/>
              </a:solidFill>
            </a:endParaRPr>
          </a:p>
        </p:txBody>
      </p:sp>
      <p:sp>
        <p:nvSpPr>
          <p:cNvPr id="9" name="Content Placeholder 8">
            <a:extLst>
              <a:ext uri="{FF2B5EF4-FFF2-40B4-BE49-F238E27FC236}">
                <a16:creationId xmlns:a16="http://schemas.microsoft.com/office/drawing/2014/main" id="{C794E45D-98BD-AE4A-855B-322B56070E0E}"/>
              </a:ext>
            </a:extLst>
          </p:cNvPr>
          <p:cNvSpPr>
            <a:spLocks noGrp="1"/>
          </p:cNvSpPr>
          <p:nvPr>
            <p:ph sz="half" idx="1"/>
          </p:nvPr>
        </p:nvSpPr>
        <p:spPr>
          <a:xfrm>
            <a:off x="4380855" y="1412489"/>
            <a:ext cx="3427283" cy="4363844"/>
          </a:xfrm>
        </p:spPr>
        <p:txBody>
          <a:bodyPr>
            <a:normAutofit fontScale="62500" lnSpcReduction="20000"/>
          </a:bodyPr>
          <a:lstStyle/>
          <a:p>
            <a:pPr marL="0" indent="0">
              <a:buNone/>
            </a:pPr>
            <a:r>
              <a:rPr lang="en-GB" sz="2900" dirty="0"/>
              <a:t>Students will be required to successfully lead and manage individuals through the supervisory process, including engaging in </a:t>
            </a:r>
            <a:r>
              <a:rPr lang="en-GB" sz="2900" b="1" dirty="0"/>
              <a:t>6 </a:t>
            </a:r>
            <a:r>
              <a:rPr lang="en-GB" sz="2900" dirty="0"/>
              <a:t>supervision sessions. The Supervision and management Portfolio will include the following:</a:t>
            </a:r>
          </a:p>
          <a:p>
            <a:pPr marL="0" indent="0">
              <a:buNone/>
            </a:pPr>
            <a:endParaRPr lang="en-GB" sz="2000" dirty="0"/>
          </a:p>
          <a:p>
            <a:pPr marL="0" indent="0">
              <a:buNone/>
            </a:pPr>
            <a:endParaRPr lang="en-US" sz="2000" dirty="0"/>
          </a:p>
        </p:txBody>
      </p:sp>
      <p:cxnSp>
        <p:nvCxnSpPr>
          <p:cNvPr id="16" name="Straight Connector 15">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C462F1AC-7C7B-1247-BDB3-76AC76920BFC}"/>
              </a:ext>
            </a:extLst>
          </p:cNvPr>
          <p:cNvSpPr>
            <a:spLocks noGrp="1"/>
          </p:cNvSpPr>
          <p:nvPr>
            <p:ph sz="half" idx="2"/>
          </p:nvPr>
        </p:nvSpPr>
        <p:spPr>
          <a:xfrm>
            <a:off x="7808138" y="766119"/>
            <a:ext cx="3841167" cy="5010214"/>
          </a:xfrm>
        </p:spPr>
        <p:txBody>
          <a:bodyPr>
            <a:normAutofit fontScale="62500" lnSpcReduction="20000"/>
          </a:bodyPr>
          <a:lstStyle/>
          <a:p>
            <a:pPr marL="0" indent="0">
              <a:buNone/>
            </a:pPr>
            <a:endParaRPr lang="en-GB" sz="1100" dirty="0"/>
          </a:p>
          <a:p>
            <a:pPr marL="457200" lvl="1" indent="0">
              <a:buNone/>
            </a:pPr>
            <a:r>
              <a:rPr lang="en-GB" sz="2600" dirty="0"/>
              <a:t>The establishment of the supervisory relationship, to include creating the supervision contract;</a:t>
            </a:r>
          </a:p>
          <a:p>
            <a:pPr marL="457200" lvl="1" indent="0">
              <a:buNone/>
            </a:pPr>
            <a:endParaRPr lang="en-GB" sz="2600" dirty="0"/>
          </a:p>
          <a:p>
            <a:pPr marL="457200" lvl="1" indent="0">
              <a:buNone/>
            </a:pPr>
            <a:r>
              <a:rPr lang="en-GB" sz="2600" dirty="0"/>
              <a:t>The importance of creating an appropriate supervision environment, and a consideration of how the relationship has developed across the sessions;</a:t>
            </a:r>
          </a:p>
          <a:p>
            <a:pPr marL="457200" lvl="1" indent="0">
              <a:buNone/>
            </a:pPr>
            <a:endParaRPr lang="en-GB" sz="2600" dirty="0"/>
          </a:p>
          <a:p>
            <a:pPr marL="457200" lvl="1" indent="0">
              <a:buNone/>
            </a:pPr>
            <a:r>
              <a:rPr lang="en-GB" sz="2600" dirty="0"/>
              <a:t>Your identification and understanding of the functions of supervision, </a:t>
            </a:r>
          </a:p>
          <a:p>
            <a:pPr marL="457200" lvl="1" indent="0">
              <a:buNone/>
            </a:pPr>
            <a:endParaRPr lang="en-GB" sz="2600" dirty="0"/>
          </a:p>
          <a:p>
            <a:pPr marL="457200" lvl="1" indent="0">
              <a:buNone/>
            </a:pPr>
            <a:r>
              <a:rPr lang="en-GB" sz="2600" dirty="0"/>
              <a:t>Critically review and reflect upon your knowledge of the functions of supervision, and how these have  been applied in practice;</a:t>
            </a:r>
          </a:p>
          <a:p>
            <a:pPr marL="457200" lvl="1" indent="0">
              <a:buNone/>
            </a:pPr>
            <a:endParaRPr lang="en-GB" sz="2600" dirty="0"/>
          </a:p>
          <a:p>
            <a:pPr marL="457200" lvl="1" indent="0">
              <a:buNone/>
            </a:pPr>
            <a:r>
              <a:rPr lang="en-GB" sz="2600" dirty="0"/>
              <a:t>Critically analyse your role in supervising others during the supervision sessions that you have led upon ( x 2)</a:t>
            </a:r>
          </a:p>
          <a:p>
            <a:pPr marL="0" indent="0">
              <a:buNone/>
            </a:pPr>
            <a:r>
              <a:rPr lang="en-US" sz="2600" dirty="0"/>
              <a:t> </a:t>
            </a:r>
          </a:p>
        </p:txBody>
      </p:sp>
      <p:pic>
        <p:nvPicPr>
          <p:cNvPr id="3" name="Picture 2" descr="A picture containing indoor, table, using, sitting&#10;&#10;Description automatically generated">
            <a:extLst>
              <a:ext uri="{FF2B5EF4-FFF2-40B4-BE49-F238E27FC236}">
                <a16:creationId xmlns:a16="http://schemas.microsoft.com/office/drawing/2014/main" id="{7637C685-D7A7-EB43-A86A-FF787829A80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80783" y="3725213"/>
            <a:ext cx="2211345" cy="2203245"/>
          </a:xfrm>
          <a:prstGeom prst="rect">
            <a:avLst/>
          </a:prstGeom>
        </p:spPr>
      </p:pic>
      <p:sp>
        <p:nvSpPr>
          <p:cNvPr id="4" name="TextBox 3">
            <a:extLst>
              <a:ext uri="{FF2B5EF4-FFF2-40B4-BE49-F238E27FC236}">
                <a16:creationId xmlns:a16="http://schemas.microsoft.com/office/drawing/2014/main" id="{328D4FF9-9AE9-B340-A66B-73D297ACC8E3}"/>
              </a:ext>
            </a:extLst>
          </p:cNvPr>
          <p:cNvSpPr txBox="1"/>
          <p:nvPr/>
        </p:nvSpPr>
        <p:spPr>
          <a:xfrm>
            <a:off x="4380783" y="6053371"/>
            <a:ext cx="2211345" cy="369332"/>
          </a:xfrm>
          <a:prstGeom prst="rect">
            <a:avLst/>
          </a:prstGeom>
          <a:noFill/>
        </p:spPr>
        <p:txBody>
          <a:bodyPr wrap="square" rtlCol="0">
            <a:spAutoFit/>
          </a:bodyPr>
          <a:lstStyle/>
          <a:p>
            <a:r>
              <a:rPr lang="en-US" sz="900">
                <a:hlinkClick r:id="rId3" tooltip="http://www.it-connect.fr/cours-tutoriels/administration-reseau/supervision/"/>
              </a:rPr>
              <a:t>This Photo</a:t>
            </a:r>
            <a:r>
              <a:rPr lang="en-US" sz="900"/>
              <a:t> by Unknown Author is licensed under </a:t>
            </a:r>
            <a:r>
              <a:rPr lang="en-US" sz="900">
                <a:hlinkClick r:id="rId4" tooltip="https://creativecommons.org/licenses/by-nc-sa/3.0/"/>
              </a:rPr>
              <a:t>CC BY-SA-NC</a:t>
            </a:r>
            <a:endParaRPr lang="en-US" sz="900"/>
          </a:p>
        </p:txBody>
      </p:sp>
    </p:spTree>
    <p:extLst>
      <p:ext uri="{BB962C8B-B14F-4D97-AF65-F5344CB8AC3E}">
        <p14:creationId xmlns:p14="http://schemas.microsoft.com/office/powerpoint/2010/main" val="3149008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0"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Rectangle 23">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ECBC2DF-95E2-4A43-98B4-A242B022428C}"/>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Assessment Portfolio (Part 2)</a:t>
            </a:r>
          </a:p>
        </p:txBody>
      </p:sp>
      <p:sp>
        <p:nvSpPr>
          <p:cNvPr id="3" name="Content Placeholder 2">
            <a:extLst>
              <a:ext uri="{FF2B5EF4-FFF2-40B4-BE49-F238E27FC236}">
                <a16:creationId xmlns:a16="http://schemas.microsoft.com/office/drawing/2014/main" id="{78D95A5F-6226-0141-9E62-EB862B741106}"/>
              </a:ext>
            </a:extLst>
          </p:cNvPr>
          <p:cNvSpPr>
            <a:spLocks noGrp="1"/>
          </p:cNvSpPr>
          <p:nvPr>
            <p:ph sz="half" idx="1"/>
          </p:nvPr>
        </p:nvSpPr>
        <p:spPr>
          <a:xfrm>
            <a:off x="1424904" y="2494450"/>
            <a:ext cx="4053545" cy="3563159"/>
          </a:xfrm>
        </p:spPr>
        <p:txBody>
          <a:bodyPr vert="horz" lIns="91440" tIns="45720" rIns="91440" bIns="45720" rtlCol="0">
            <a:normAutofit/>
          </a:bodyPr>
          <a:lstStyle/>
          <a:p>
            <a:r>
              <a:rPr lang="en-US" sz="2200" dirty="0"/>
              <a:t>3000 word critical review of leadership and management theories, and their application to practice. </a:t>
            </a:r>
          </a:p>
          <a:p>
            <a:r>
              <a:rPr lang="en-US" sz="2200" dirty="0"/>
              <a:t>Students should also consider these in light of the increasingly challenging financial climate that services for young people face, and draw upon a range of supporting material to underpin discussions. </a:t>
            </a:r>
          </a:p>
        </p:txBody>
      </p:sp>
      <p:pic>
        <p:nvPicPr>
          <p:cNvPr id="6" name="Content Placeholder 5" descr="Text&#10;&#10;Description automatically generated">
            <a:extLst>
              <a:ext uri="{FF2B5EF4-FFF2-40B4-BE49-F238E27FC236}">
                <a16:creationId xmlns:a16="http://schemas.microsoft.com/office/drawing/2014/main" id="{64352123-6B8A-FB48-B59D-94147D2C8B6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002" r="18655" b="-1"/>
          <a:stretch/>
        </p:blipFill>
        <p:spPr>
          <a:xfrm>
            <a:off x="6098892" y="2492376"/>
            <a:ext cx="4802404" cy="3563372"/>
          </a:xfrm>
          <a:prstGeom prst="rect">
            <a:avLst/>
          </a:prstGeom>
        </p:spPr>
      </p:pic>
      <p:sp>
        <p:nvSpPr>
          <p:cNvPr id="7" name="TextBox 6">
            <a:extLst>
              <a:ext uri="{FF2B5EF4-FFF2-40B4-BE49-F238E27FC236}">
                <a16:creationId xmlns:a16="http://schemas.microsoft.com/office/drawing/2014/main" id="{52FF46EF-3C1B-CB46-9C74-3D77687A47F8}"/>
              </a:ext>
            </a:extLst>
          </p:cNvPr>
          <p:cNvSpPr txBox="1"/>
          <p:nvPr/>
        </p:nvSpPr>
        <p:spPr>
          <a:xfrm>
            <a:off x="8714480" y="5855693"/>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leadershipfreak.blog/2011/12/14/leaders-vs-manager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3528979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4">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6">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8"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2A6DF73-053D-B74F-AA44-9CA5B1EE27C4}"/>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Assignment Submission and Return of Feedback</a:t>
            </a:r>
          </a:p>
        </p:txBody>
      </p:sp>
      <p:sp>
        <p:nvSpPr>
          <p:cNvPr id="3" name="Content Placeholder 2">
            <a:extLst>
              <a:ext uri="{FF2B5EF4-FFF2-40B4-BE49-F238E27FC236}">
                <a16:creationId xmlns:a16="http://schemas.microsoft.com/office/drawing/2014/main" id="{52C3EFD8-4058-774D-B438-FBC2B6EBE867}"/>
              </a:ext>
            </a:extLst>
          </p:cNvPr>
          <p:cNvSpPr>
            <a:spLocks noGrp="1"/>
          </p:cNvSpPr>
          <p:nvPr>
            <p:ph sz="half" idx="1"/>
          </p:nvPr>
        </p:nvSpPr>
        <p:spPr>
          <a:xfrm>
            <a:off x="1424904" y="2494450"/>
            <a:ext cx="4053545" cy="3563159"/>
          </a:xfrm>
        </p:spPr>
        <p:txBody>
          <a:bodyPr vert="horz" lIns="91440" tIns="45720" rIns="91440" bIns="45720" rtlCol="0">
            <a:normAutofit lnSpcReduction="10000"/>
          </a:bodyPr>
          <a:lstStyle/>
          <a:p>
            <a:r>
              <a:rPr lang="en-US" sz="2400" dirty="0"/>
              <a:t>Submission deadline: </a:t>
            </a:r>
            <a:r>
              <a:rPr lang="en-US" sz="2400"/>
              <a:t>3pm 7</a:t>
            </a:r>
            <a:r>
              <a:rPr lang="en-US" sz="2400" baseline="30000"/>
              <a:t>th</a:t>
            </a:r>
            <a:r>
              <a:rPr lang="en-US" sz="2400"/>
              <a:t> </a:t>
            </a:r>
            <a:r>
              <a:rPr lang="en-US" sz="2400" dirty="0"/>
              <a:t>January 2020</a:t>
            </a:r>
          </a:p>
          <a:p>
            <a:pPr marL="0"/>
            <a:endParaRPr lang="en-US" sz="2400" dirty="0"/>
          </a:p>
          <a:p>
            <a:pPr marL="0"/>
            <a:r>
              <a:rPr lang="en-US" sz="2400" dirty="0"/>
              <a:t>Return date of provisional marks and written feedback: 7pm 29</a:t>
            </a:r>
            <a:r>
              <a:rPr lang="en-US" sz="2400" baseline="30000" dirty="0"/>
              <a:t>th</a:t>
            </a:r>
            <a:r>
              <a:rPr lang="en-US" sz="2400" dirty="0"/>
              <a:t> January 2021</a:t>
            </a:r>
          </a:p>
          <a:p>
            <a:pPr marL="0" indent="0">
              <a:buNone/>
            </a:pPr>
            <a:endParaRPr lang="en-US" sz="2400" dirty="0"/>
          </a:p>
          <a:p>
            <a:pPr marL="0"/>
            <a:r>
              <a:rPr lang="en-US" sz="2400" dirty="0"/>
              <a:t>Please read Assignment Specification Template for further guidance</a:t>
            </a:r>
          </a:p>
          <a:p>
            <a:pPr marL="0"/>
            <a:endParaRPr lang="en-US" sz="2400" b="1" dirty="0"/>
          </a:p>
          <a:p>
            <a:pPr marL="0"/>
            <a:endParaRPr lang="en-US" sz="2400" b="1" dirty="0"/>
          </a:p>
          <a:p>
            <a:pPr marL="0"/>
            <a:endParaRPr lang="en-US" sz="2400" dirty="0"/>
          </a:p>
          <a:p>
            <a:pPr marL="0"/>
            <a:endParaRPr lang="en-US" sz="2400" dirty="0"/>
          </a:p>
        </p:txBody>
      </p:sp>
      <p:pic>
        <p:nvPicPr>
          <p:cNvPr id="9" name="Content Placeholder 8" descr="A close up of a street sign on a pole&#10;&#10;Description automatically generated">
            <a:extLst>
              <a:ext uri="{FF2B5EF4-FFF2-40B4-BE49-F238E27FC236}">
                <a16:creationId xmlns:a16="http://schemas.microsoft.com/office/drawing/2014/main" id="{7AD9A7B6-977A-DC47-B70B-2E93ED47789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829" r="6548" b="-1"/>
          <a:stretch/>
        </p:blipFill>
        <p:spPr>
          <a:xfrm>
            <a:off x="6098892" y="2492376"/>
            <a:ext cx="4802404" cy="3563372"/>
          </a:xfrm>
          <a:prstGeom prst="rect">
            <a:avLst/>
          </a:prstGeom>
        </p:spPr>
      </p:pic>
      <p:sp>
        <p:nvSpPr>
          <p:cNvPr id="10" name="TextBox 9">
            <a:extLst>
              <a:ext uri="{FF2B5EF4-FFF2-40B4-BE49-F238E27FC236}">
                <a16:creationId xmlns:a16="http://schemas.microsoft.com/office/drawing/2014/main" id="{BE51024E-8E0B-C64D-AA40-5F5B437301BC}"/>
              </a:ext>
            </a:extLst>
          </p:cNvPr>
          <p:cNvSpPr txBox="1"/>
          <p:nvPr/>
        </p:nvSpPr>
        <p:spPr>
          <a:xfrm>
            <a:off x="8594254" y="5855693"/>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www.picpedia.org/highway-signs/a/assignment.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877968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F66A575-7835-4400-BEDE-89F2EF034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2B899-C4D0-B643-B790-8F1D4B43AD81}"/>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a:solidFill>
                  <a:srgbClr val="FFFFFF"/>
                </a:solidFill>
              </a:rPr>
              <a:t>Questions</a:t>
            </a:r>
          </a:p>
        </p:txBody>
      </p:sp>
      <p:pic>
        <p:nvPicPr>
          <p:cNvPr id="5" name="Content Placeholder 4" descr="A picture containing text&#10;&#10;Description automatically generated">
            <a:extLst>
              <a:ext uri="{FF2B5EF4-FFF2-40B4-BE49-F238E27FC236}">
                <a16:creationId xmlns:a16="http://schemas.microsoft.com/office/drawing/2014/main" id="{02E18B8A-681D-284A-9B95-53B895FBBA0B}"/>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900" r="11704"/>
          <a:stretch/>
        </p:blipFill>
        <p:spPr>
          <a:xfrm>
            <a:off x="6096000" y="640080"/>
            <a:ext cx="5459470" cy="5578816"/>
          </a:xfrm>
          <a:prstGeom prst="rect">
            <a:avLst/>
          </a:prstGeom>
        </p:spPr>
      </p:pic>
      <p:sp>
        <p:nvSpPr>
          <p:cNvPr id="6" name="TextBox 5">
            <a:extLst>
              <a:ext uri="{FF2B5EF4-FFF2-40B4-BE49-F238E27FC236}">
                <a16:creationId xmlns:a16="http://schemas.microsoft.com/office/drawing/2014/main" id="{CD487A6D-1ECC-BC4A-92C3-66BC3696FCFD}"/>
              </a:ext>
            </a:extLst>
          </p:cNvPr>
          <p:cNvSpPr txBox="1"/>
          <p:nvPr/>
        </p:nvSpPr>
        <p:spPr>
          <a:xfrm>
            <a:off x="9368653" y="6018841"/>
            <a:ext cx="218681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ruralministry.wordpress.com/tag/question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112034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0BACC6-3E70-814C-94CF-6D8460149FA9}"/>
              </a:ext>
            </a:extLst>
          </p:cNvPr>
          <p:cNvSpPr>
            <a:spLocks noGrp="1"/>
          </p:cNvSpPr>
          <p:nvPr>
            <p:ph type="title"/>
          </p:nvPr>
        </p:nvSpPr>
        <p:spPr>
          <a:xfrm>
            <a:off x="7464614" y="1783959"/>
            <a:ext cx="4087306" cy="996311"/>
          </a:xfrm>
        </p:spPr>
        <p:txBody>
          <a:bodyPr vert="horz" lIns="91440" tIns="45720" rIns="91440" bIns="45720" rtlCol="0" anchor="b">
            <a:normAutofit/>
          </a:bodyPr>
          <a:lstStyle/>
          <a:p>
            <a:r>
              <a:rPr lang="en-US" sz="5400" dirty="0"/>
              <a:t>Part 2</a:t>
            </a:r>
          </a:p>
        </p:txBody>
      </p:sp>
      <p:sp>
        <p:nvSpPr>
          <p:cNvPr id="5" name="Text Placeholder 4">
            <a:extLst>
              <a:ext uri="{FF2B5EF4-FFF2-40B4-BE49-F238E27FC236}">
                <a16:creationId xmlns:a16="http://schemas.microsoft.com/office/drawing/2014/main" id="{5D935A67-765B-3844-82B5-8A7C14AE9DE9}"/>
              </a:ext>
            </a:extLst>
          </p:cNvPr>
          <p:cNvSpPr>
            <a:spLocks noGrp="1"/>
          </p:cNvSpPr>
          <p:nvPr>
            <p:ph type="body" idx="1"/>
          </p:nvPr>
        </p:nvSpPr>
        <p:spPr>
          <a:xfrm>
            <a:off x="7464612" y="3299255"/>
            <a:ext cx="4087305" cy="2599502"/>
          </a:xfrm>
        </p:spPr>
        <p:txBody>
          <a:bodyPr vert="horz" lIns="91440" tIns="45720" rIns="91440" bIns="45720" rtlCol="0" anchor="t">
            <a:normAutofit/>
          </a:bodyPr>
          <a:lstStyle/>
          <a:p>
            <a:pPr marL="0" lvl="1">
              <a:spcBef>
                <a:spcPts val="1000"/>
              </a:spcBef>
            </a:pPr>
            <a:r>
              <a:rPr lang="en-US" dirty="0">
                <a:solidFill>
                  <a:schemeClr val="tx1"/>
                </a:solidFill>
              </a:rPr>
              <a:t>The supervisory relationship, and the supervision contract;</a:t>
            </a:r>
          </a:p>
          <a:p>
            <a:pPr marL="0" lvl="1">
              <a:spcBef>
                <a:spcPts val="1000"/>
              </a:spcBef>
            </a:pPr>
            <a:endParaRPr lang="en-US" dirty="0">
              <a:solidFill>
                <a:schemeClr val="tx1"/>
              </a:solidFill>
            </a:endParaRPr>
          </a:p>
          <a:p>
            <a:pPr marL="0" lvl="1">
              <a:spcBef>
                <a:spcPts val="1000"/>
              </a:spcBef>
            </a:pPr>
            <a:r>
              <a:rPr lang="en-US" dirty="0">
                <a:solidFill>
                  <a:schemeClr val="tx1"/>
                </a:solidFill>
              </a:rPr>
              <a:t>The creation of an appropriate supervision environment, development of the supervision relationship. </a:t>
            </a:r>
          </a:p>
          <a:p>
            <a:pPr marL="0" lvl="1">
              <a:spcBef>
                <a:spcPts val="1000"/>
              </a:spcBef>
            </a:pPr>
            <a:endParaRPr lang="en-US" sz="1100" dirty="0">
              <a:solidFill>
                <a:schemeClr val="tx1"/>
              </a:solidFill>
            </a:endParaRPr>
          </a:p>
        </p:txBody>
      </p:sp>
      <p:sp>
        <p:nvSpPr>
          <p:cNvPr id="12" name="Freeform: Shape 11">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picture containing sitting, orange, front, toy&#10;&#10;Description automatically generated">
            <a:extLst>
              <a:ext uri="{FF2B5EF4-FFF2-40B4-BE49-F238E27FC236}">
                <a16:creationId xmlns:a16="http://schemas.microsoft.com/office/drawing/2014/main" id="{2F47CBE0-6E85-634D-9827-72598ABC079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26"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50030966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DB7ADBC-26DA-450D-A8BF-E1ACCB466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234"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692FB99-428A-4151-9665-80E56EF03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9870" y="1"/>
            <a:ext cx="6069184" cy="2839783"/>
          </a:xfrm>
          <a:custGeom>
            <a:avLst/>
            <a:gdLst>
              <a:gd name="connsiteX0" fmla="*/ 0 w 6069184"/>
              <a:gd name="connsiteY0" fmla="*/ 0 h 2839783"/>
              <a:gd name="connsiteX1" fmla="*/ 6069184 w 6069184"/>
              <a:gd name="connsiteY1" fmla="*/ 0 h 2839783"/>
              <a:gd name="connsiteX2" fmla="*/ 6063824 w 6069184"/>
              <a:gd name="connsiteY2" fmla="*/ 106160 h 2839783"/>
              <a:gd name="connsiteX3" fmla="*/ 3034592 w 6069184"/>
              <a:gd name="connsiteY3" fmla="*/ 2839783 h 2839783"/>
              <a:gd name="connsiteX4" fmla="*/ 5361 w 6069184"/>
              <a:gd name="connsiteY4" fmla="*/ 106160 h 2839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9184" h="2839783">
                <a:moveTo>
                  <a:pt x="0" y="0"/>
                </a:moveTo>
                <a:lnTo>
                  <a:pt x="6069184" y="0"/>
                </a:lnTo>
                <a:lnTo>
                  <a:pt x="6063824" y="106160"/>
                </a:lnTo>
                <a:cubicBezTo>
                  <a:pt x="5907892" y="1641596"/>
                  <a:pt x="4611168" y="2839783"/>
                  <a:pt x="3034592" y="2839783"/>
                </a:cubicBezTo>
                <a:cubicBezTo>
                  <a:pt x="1458016" y="2839783"/>
                  <a:pt x="161293" y="1641596"/>
                  <a:pt x="5361" y="106160"/>
                </a:cubicBezTo>
                <a:close/>
              </a:path>
            </a:pathLst>
          </a:custGeom>
          <a:solidFill>
            <a:srgbClr val="E3411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5E3C0EDB-60D3-4CEF-8B80-C6D01E08D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B306978-A26E-4AC4-9EAA-BD29BD476A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24786"/>
            <a:ext cx="5001415" cy="3733214"/>
          </a:xfrm>
          <a:custGeom>
            <a:avLst/>
            <a:gdLst>
              <a:gd name="connsiteX0" fmla="*/ 1956463 w 5001415"/>
              <a:gd name="connsiteY0" fmla="*/ 0 h 3733214"/>
              <a:gd name="connsiteX1" fmla="*/ 5001415 w 5001415"/>
              <a:gd name="connsiteY1" fmla="*/ 3044952 h 3733214"/>
              <a:gd name="connsiteX2" fmla="*/ 4939553 w 5001415"/>
              <a:gd name="connsiteY2" fmla="*/ 3658617 h 3733214"/>
              <a:gd name="connsiteX3" fmla="*/ 4920372 w 5001415"/>
              <a:gd name="connsiteY3" fmla="*/ 3733214 h 3733214"/>
              <a:gd name="connsiteX4" fmla="*/ 0 w 5001415"/>
              <a:gd name="connsiteY4" fmla="*/ 3733214 h 3733214"/>
              <a:gd name="connsiteX5" fmla="*/ 0 w 5001415"/>
              <a:gd name="connsiteY5" fmla="*/ 713124 h 3733214"/>
              <a:gd name="connsiteX6" fmla="*/ 19591 w 5001415"/>
              <a:gd name="connsiteY6" fmla="*/ 695319 h 3733214"/>
              <a:gd name="connsiteX7" fmla="*/ 1956463 w 5001415"/>
              <a:gd name="connsiteY7" fmla="*/ 0 h 373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1415" h="3733214">
                <a:moveTo>
                  <a:pt x="1956463" y="0"/>
                </a:moveTo>
                <a:cubicBezTo>
                  <a:pt x="3638144" y="0"/>
                  <a:pt x="5001415" y="1363271"/>
                  <a:pt x="5001415" y="3044952"/>
                </a:cubicBezTo>
                <a:cubicBezTo>
                  <a:pt x="5001415" y="3255162"/>
                  <a:pt x="4980114" y="3460397"/>
                  <a:pt x="4939553" y="3658617"/>
                </a:cubicBezTo>
                <a:lnTo>
                  <a:pt x="4920372" y="3733214"/>
                </a:lnTo>
                <a:lnTo>
                  <a:pt x="0" y="3733214"/>
                </a:lnTo>
                <a:lnTo>
                  <a:pt x="0" y="713124"/>
                </a:lnTo>
                <a:lnTo>
                  <a:pt x="19591" y="695319"/>
                </a:lnTo>
                <a:cubicBezTo>
                  <a:pt x="545938" y="260939"/>
                  <a:pt x="1220728" y="0"/>
                  <a:pt x="1956463"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0C269CE-FB56-4D68-8CFB-1CFD5F350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837" y="500244"/>
            <a:ext cx="6428625" cy="6357756"/>
          </a:xfrm>
          <a:custGeom>
            <a:avLst/>
            <a:gdLst>
              <a:gd name="connsiteX0" fmla="*/ 4279392 w 6428625"/>
              <a:gd name="connsiteY0" fmla="*/ 0 h 6357756"/>
              <a:gd name="connsiteX1" fmla="*/ 6319204 w 6428625"/>
              <a:gd name="connsiteY1" fmla="*/ 516500 h 6357756"/>
              <a:gd name="connsiteX2" fmla="*/ 6428625 w 6428625"/>
              <a:gd name="connsiteY2" fmla="*/ 579415 h 6357756"/>
              <a:gd name="connsiteX3" fmla="*/ 6428625 w 6428625"/>
              <a:gd name="connsiteY3" fmla="*/ 6357756 h 6357756"/>
              <a:gd name="connsiteX4" fmla="*/ 539921 w 6428625"/>
              <a:gd name="connsiteY4" fmla="*/ 6357756 h 6357756"/>
              <a:gd name="connsiteX5" fmla="*/ 516500 w 6428625"/>
              <a:gd name="connsiteY5" fmla="*/ 6319205 h 6357756"/>
              <a:gd name="connsiteX6" fmla="*/ 0 w 6428625"/>
              <a:gd name="connsiteY6" fmla="*/ 4279392 h 6357756"/>
              <a:gd name="connsiteX7" fmla="*/ 4279392 w 6428625"/>
              <a:gd name="connsiteY7" fmla="*/ 0 h 6357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28625" h="6357756">
                <a:moveTo>
                  <a:pt x="4279392" y="0"/>
                </a:moveTo>
                <a:cubicBezTo>
                  <a:pt x="5017968" y="0"/>
                  <a:pt x="5712843" y="187105"/>
                  <a:pt x="6319204" y="516500"/>
                </a:cubicBezTo>
                <a:lnTo>
                  <a:pt x="6428625" y="579415"/>
                </a:lnTo>
                <a:lnTo>
                  <a:pt x="6428625" y="6357756"/>
                </a:lnTo>
                <a:lnTo>
                  <a:pt x="539921" y="6357756"/>
                </a:lnTo>
                <a:lnTo>
                  <a:pt x="516500" y="6319205"/>
                </a:lnTo>
                <a:cubicBezTo>
                  <a:pt x="187105" y="5712844"/>
                  <a:pt x="0" y="5017968"/>
                  <a:pt x="0" y="4279392"/>
                </a:cubicBezTo>
                <a:cubicBezTo>
                  <a:pt x="0" y="1915949"/>
                  <a:pt x="1915949" y="0"/>
                  <a:pt x="4279392"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6ED7E7F-75F7-4581-A930-C4DEBC2A8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4429" y="664836"/>
            <a:ext cx="6264033" cy="6193164"/>
          </a:xfrm>
          <a:custGeom>
            <a:avLst/>
            <a:gdLst>
              <a:gd name="connsiteX0" fmla="*/ 4114800 w 6264033"/>
              <a:gd name="connsiteY0" fmla="*/ 0 h 6193164"/>
              <a:gd name="connsiteX1" fmla="*/ 6248473 w 6264033"/>
              <a:gd name="connsiteY1" fmla="*/ 595714 h 6193164"/>
              <a:gd name="connsiteX2" fmla="*/ 6264033 w 6264033"/>
              <a:gd name="connsiteY2" fmla="*/ 605689 h 6193164"/>
              <a:gd name="connsiteX3" fmla="*/ 6264033 w 6264033"/>
              <a:gd name="connsiteY3" fmla="*/ 6193164 h 6193164"/>
              <a:gd name="connsiteX4" fmla="*/ 567718 w 6264033"/>
              <a:gd name="connsiteY4" fmla="*/ 6193164 h 6193164"/>
              <a:gd name="connsiteX5" fmla="*/ 496635 w 6264033"/>
              <a:gd name="connsiteY5" fmla="*/ 6076158 h 6193164"/>
              <a:gd name="connsiteX6" fmla="*/ 0 w 6264033"/>
              <a:gd name="connsiteY6" fmla="*/ 4114800 h 6193164"/>
              <a:gd name="connsiteX7" fmla="*/ 4114800 w 6264033"/>
              <a:gd name="connsiteY7" fmla="*/ 0 h 619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4033" h="6193164">
                <a:moveTo>
                  <a:pt x="4114800" y="0"/>
                </a:moveTo>
                <a:cubicBezTo>
                  <a:pt x="4895986" y="0"/>
                  <a:pt x="5626328" y="217689"/>
                  <a:pt x="6248473" y="595714"/>
                </a:cubicBezTo>
                <a:lnTo>
                  <a:pt x="6264033" y="605689"/>
                </a:lnTo>
                <a:lnTo>
                  <a:pt x="6264033" y="6193164"/>
                </a:lnTo>
                <a:lnTo>
                  <a:pt x="567718" y="6193164"/>
                </a:lnTo>
                <a:lnTo>
                  <a:pt x="496635" y="6076158"/>
                </a:lnTo>
                <a:cubicBezTo>
                  <a:pt x="179909" y="5493119"/>
                  <a:pt x="0" y="4824969"/>
                  <a:pt x="0" y="4114800"/>
                </a:cubicBezTo>
                <a:cubicBezTo>
                  <a:pt x="0" y="1842259"/>
                  <a:pt x="1842259" y="0"/>
                  <a:pt x="41148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789743" y="2530063"/>
            <a:ext cx="4996329" cy="1936752"/>
          </a:xfrm>
        </p:spPr>
        <p:txBody>
          <a:bodyPr vert="horz" lIns="91440" tIns="45720" rIns="91440" bIns="45720" rtlCol="0" anchor="b">
            <a:normAutofit/>
          </a:bodyPr>
          <a:lstStyle/>
          <a:p>
            <a:pPr algn="ctr"/>
            <a:r>
              <a:rPr lang="en-US" sz="3300" b="1" kern="1200" noProof="0">
                <a:solidFill>
                  <a:srgbClr val="FFFFFF"/>
                </a:solidFill>
                <a:latin typeface="+mj-lt"/>
                <a:ea typeface="+mj-ea"/>
                <a:cs typeface="+mj-cs"/>
              </a:rPr>
              <a:t>What does your workplace</a:t>
            </a:r>
            <a:r>
              <a:rPr lang="en-US" sz="3300" b="1" kern="1200">
                <a:solidFill>
                  <a:srgbClr val="FFFFFF"/>
                </a:solidFill>
                <a:latin typeface="+mj-lt"/>
                <a:ea typeface="+mj-ea"/>
                <a:cs typeface="+mj-cs"/>
              </a:rPr>
              <a:t> </a:t>
            </a:r>
            <a:r>
              <a:rPr lang="en-US" sz="3300" b="1" kern="1200" noProof="0">
                <a:solidFill>
                  <a:srgbClr val="FFFFFF"/>
                </a:solidFill>
                <a:latin typeface="+mj-lt"/>
                <a:ea typeface="+mj-ea"/>
                <a:cs typeface="+mj-cs"/>
              </a:rPr>
              <a:t>say about</a:t>
            </a:r>
            <a:r>
              <a:rPr lang="en-US" sz="3300" b="1" kern="1200">
                <a:solidFill>
                  <a:srgbClr val="FFFFFF"/>
                </a:solidFill>
                <a:latin typeface="+mj-lt"/>
                <a:ea typeface="+mj-ea"/>
                <a:cs typeface="+mj-cs"/>
              </a:rPr>
              <a:t> </a:t>
            </a:r>
            <a:r>
              <a:rPr lang="en-US" sz="3300" b="1" kern="1200" noProof="0">
                <a:solidFill>
                  <a:srgbClr val="FFFFFF"/>
                </a:solidFill>
                <a:latin typeface="+mj-lt"/>
                <a:ea typeface="+mj-ea"/>
                <a:cs typeface="+mj-cs"/>
              </a:rPr>
              <a:t>supervision?</a:t>
            </a:r>
            <a:br>
              <a:rPr lang="en-US" sz="3300" b="1" kern="1200" noProof="0">
                <a:solidFill>
                  <a:srgbClr val="FFFFFF"/>
                </a:solidFill>
                <a:latin typeface="+mj-lt"/>
                <a:ea typeface="+mj-ea"/>
                <a:cs typeface="+mj-cs"/>
              </a:rPr>
            </a:br>
            <a:endParaRPr lang="en-US" sz="3300" b="1" kern="1200" noProof="0">
              <a:solidFill>
                <a:srgbClr val="FFFFFF"/>
              </a:solidFill>
              <a:latin typeface="+mj-lt"/>
              <a:ea typeface="+mj-ea"/>
              <a:cs typeface="+mj-cs"/>
            </a:endParaRPr>
          </a:p>
        </p:txBody>
      </p:sp>
      <p:sp>
        <p:nvSpPr>
          <p:cNvPr id="3" name="Content Placeholder 2"/>
          <p:cNvSpPr>
            <a:spLocks noGrp="1"/>
          </p:cNvSpPr>
          <p:nvPr>
            <p:ph sz="half" idx="1"/>
          </p:nvPr>
        </p:nvSpPr>
        <p:spPr>
          <a:xfrm>
            <a:off x="6789743" y="4632160"/>
            <a:ext cx="4996328" cy="1068293"/>
          </a:xfrm>
        </p:spPr>
        <p:txBody>
          <a:bodyPr vert="horz" lIns="91440" tIns="45720" rIns="91440" bIns="45720" rtlCol="0">
            <a:normAutofit/>
          </a:bodyPr>
          <a:lstStyle/>
          <a:p>
            <a:pPr marL="0" indent="0" algn="ctr">
              <a:buNone/>
            </a:pPr>
            <a:r>
              <a:rPr lang="en-US" sz="2400" dirty="0">
                <a:solidFill>
                  <a:srgbClr val="FFFFFF"/>
                </a:solidFill>
              </a:rPr>
              <a:t>Did you manage to find a supervision policy?</a:t>
            </a:r>
            <a:endParaRPr lang="en-US" sz="2400" kern="1200" noProof="0" dirty="0">
              <a:solidFill>
                <a:srgbClr val="FFFFFF"/>
              </a:solidFill>
              <a:latin typeface="+mn-lt"/>
              <a:ea typeface="+mn-ea"/>
              <a:cs typeface="+mn-cs"/>
            </a:endParaRPr>
          </a:p>
        </p:txBody>
      </p:sp>
    </p:spTree>
    <p:extLst>
      <p:ext uri="{BB962C8B-B14F-4D97-AF65-F5344CB8AC3E}">
        <p14:creationId xmlns:p14="http://schemas.microsoft.com/office/powerpoint/2010/main" val="291458420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98" name="Rectangle 2"/>
          <p:cNvSpPr>
            <a:spLocks noGrp="1" noChangeArrowheads="1"/>
          </p:cNvSpPr>
          <p:nvPr>
            <p:ph type="title"/>
          </p:nvPr>
        </p:nvSpPr>
        <p:spPr>
          <a:xfrm>
            <a:off x="2311147" y="365760"/>
            <a:ext cx="7569706" cy="1288238"/>
          </a:xfrm>
        </p:spPr>
        <p:txBody>
          <a:bodyPr anchor="ctr">
            <a:normAutofit/>
          </a:bodyPr>
          <a:lstStyle/>
          <a:p>
            <a:pPr algn="ctr" eaLnBrk="1" hangingPunct="1"/>
            <a:r>
              <a:rPr lang="en-GB" altLang="en-US" b="1"/>
              <a:t>Supervision in youth work</a:t>
            </a:r>
            <a:endParaRPr lang="cy-GB" altLang="en-US" b="1"/>
          </a:p>
        </p:txBody>
      </p:sp>
      <p:sp>
        <p:nvSpPr>
          <p:cNvPr id="4099" name="Rectangle 3"/>
          <p:cNvSpPr>
            <a:spLocks noGrp="1" noChangeArrowheads="1"/>
          </p:cNvSpPr>
          <p:nvPr>
            <p:ph idx="1"/>
          </p:nvPr>
        </p:nvSpPr>
        <p:spPr>
          <a:xfrm>
            <a:off x="2165569" y="1956816"/>
            <a:ext cx="7860863" cy="4024884"/>
          </a:xfrm>
        </p:spPr>
        <p:txBody>
          <a:bodyPr anchor="t">
            <a:normAutofit/>
          </a:bodyPr>
          <a:lstStyle/>
          <a:p>
            <a:pPr eaLnBrk="1" hangingPunct="1"/>
            <a:r>
              <a:rPr lang="en-GB" altLang="en-US" sz="3200" dirty="0">
                <a:latin typeface="Comic Sans MS" panose="030F0702030302020204" pitchFamily="66" charset="0"/>
                <a:cs typeface="Times New Roman" panose="02020603050405020304" pitchFamily="18" charset="0"/>
              </a:rPr>
              <a:t>‘</a:t>
            </a:r>
            <a:r>
              <a:rPr lang="en-GB" altLang="en-US" sz="3200" dirty="0">
                <a:cs typeface="Times New Roman" panose="02020603050405020304" pitchFamily="18" charset="0"/>
              </a:rPr>
              <a:t>many workers with management responsibilities tell us that the hardest part of managing are the management supervision sessions, and they confide that they don</a:t>
            </a:r>
            <a:r>
              <a:rPr lang="en-GB" altLang="en-US" sz="3200" dirty="0">
                <a:latin typeface="Comic Sans MS" panose="030F0702030302020204" pitchFamily="66" charset="0"/>
                <a:cs typeface="Times New Roman" panose="02020603050405020304" pitchFamily="18" charset="0"/>
              </a:rPr>
              <a:t>’</a:t>
            </a:r>
            <a:r>
              <a:rPr lang="en-GB" altLang="en-US" sz="3200" dirty="0">
                <a:cs typeface="Times New Roman" panose="02020603050405020304" pitchFamily="18" charset="0"/>
              </a:rPr>
              <a:t>t actually know what they should be doing</a:t>
            </a:r>
            <a:r>
              <a:rPr lang="en-GB" altLang="en-US" sz="3200" dirty="0">
                <a:latin typeface="Comic Sans MS" panose="030F0702030302020204" pitchFamily="66" charset="0"/>
                <a:cs typeface="Times New Roman" panose="02020603050405020304" pitchFamily="18" charset="0"/>
              </a:rPr>
              <a:t>’</a:t>
            </a:r>
            <a:r>
              <a:rPr lang="en-GB" altLang="en-US" sz="3200" dirty="0">
                <a:cs typeface="Times New Roman" panose="02020603050405020304" pitchFamily="18" charset="0"/>
              </a:rPr>
              <a:t> </a:t>
            </a:r>
          </a:p>
          <a:p>
            <a:pPr marL="0" indent="0" eaLnBrk="1" hangingPunct="1">
              <a:buNone/>
            </a:pPr>
            <a:r>
              <a:rPr lang="en-GB" altLang="en-US" sz="3200" dirty="0">
                <a:cs typeface="Times New Roman" panose="02020603050405020304" pitchFamily="18" charset="0"/>
              </a:rPr>
              <a:t>(Ingram and Harris, 2001: 108).  </a:t>
            </a:r>
          </a:p>
          <a:p>
            <a:pPr eaLnBrk="1" hangingPunct="1"/>
            <a:endParaRPr lang="en-GB" altLang="en-US" sz="2400" dirty="0"/>
          </a:p>
        </p:txBody>
      </p:sp>
    </p:spTree>
    <p:extLst>
      <p:ext uri="{BB962C8B-B14F-4D97-AF65-F5344CB8AC3E}">
        <p14:creationId xmlns:p14="http://schemas.microsoft.com/office/powerpoint/2010/main" val="309927437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title"/>
          </p:nvPr>
        </p:nvSpPr>
        <p:spPr>
          <a:xfrm>
            <a:off x="686834" y="1153572"/>
            <a:ext cx="3200400" cy="4461163"/>
          </a:xfrm>
        </p:spPr>
        <p:txBody>
          <a:bodyPr>
            <a:normAutofit/>
          </a:bodyPr>
          <a:lstStyle/>
          <a:p>
            <a:r>
              <a:rPr lang="en-GB" dirty="0">
                <a:solidFill>
                  <a:srgbClr val="FFFFFF"/>
                </a:solidFill>
              </a:rPr>
              <a:t>Supervision within Youth and Community Work</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fontScale="85000" lnSpcReduction="10000"/>
          </a:bodyPr>
          <a:lstStyle/>
          <a:p>
            <a:pPr marL="0" indent="0">
              <a:buNone/>
            </a:pPr>
            <a:endParaRPr lang="cy-GB" sz="2600" noProof="0" dirty="0"/>
          </a:p>
          <a:p>
            <a:pPr marL="0" indent="0">
              <a:buNone/>
            </a:pPr>
            <a:endParaRPr lang="cy-GB" sz="2600" noProof="0" dirty="0"/>
          </a:p>
          <a:p>
            <a:pPr marL="0" indent="0">
              <a:buNone/>
            </a:pPr>
            <a:r>
              <a:rPr lang="cy-GB" sz="2600" noProof="0" dirty="0"/>
              <a:t>According to Hoggarth (2009, p. 48) “supervision of staff is one of the most important roles of the manager”.</a:t>
            </a:r>
          </a:p>
          <a:p>
            <a:pPr marL="0" indent="0">
              <a:buNone/>
            </a:pPr>
            <a:endParaRPr lang="cy-GB" sz="2600" noProof="0" dirty="0"/>
          </a:p>
          <a:p>
            <a:pPr marL="0" indent="0">
              <a:buNone/>
            </a:pPr>
            <a:r>
              <a:rPr lang="cy-GB" sz="2600" noProof="0" dirty="0"/>
              <a:t>Is this </a:t>
            </a:r>
            <a:r>
              <a:rPr lang="cy-GB" sz="2600" dirty="0"/>
              <a:t>fully embedded</a:t>
            </a:r>
            <a:r>
              <a:rPr lang="cy-GB" sz="2600" noProof="0" dirty="0"/>
              <a:t> within youth work policy, and implemented within practice?</a:t>
            </a:r>
          </a:p>
          <a:p>
            <a:pPr marL="0" indent="0">
              <a:buNone/>
            </a:pPr>
            <a:endParaRPr lang="cy-GB" sz="2600" noProof="0" dirty="0"/>
          </a:p>
          <a:p>
            <a:pPr marL="0" indent="0">
              <a:buNone/>
            </a:pPr>
            <a:endParaRPr lang="cy-GB" sz="2600" dirty="0"/>
          </a:p>
          <a:p>
            <a:pPr marL="0" indent="0">
              <a:buNone/>
            </a:pPr>
            <a:endParaRPr lang="cy-GB" sz="2600" dirty="0"/>
          </a:p>
          <a:p>
            <a:pPr marL="0" indent="0">
              <a:buNone/>
            </a:pPr>
            <a:r>
              <a:rPr lang="cy-GB" sz="2600" dirty="0"/>
              <a:t>Morrison (2001, p. 22) notes how</a:t>
            </a:r>
          </a:p>
          <a:p>
            <a:pPr marL="0" indent="0">
              <a:buNone/>
            </a:pPr>
            <a:r>
              <a:rPr lang="en-GB" sz="2600" dirty="0"/>
              <a:t>“given the pressures on agencies, if supervision is to be properly embedded, a clear policy linked to standards on supervision is essential.  Without such a policy, supervisors are left to rely on their personal and professional authority rather than on organisational authority”.</a:t>
            </a:r>
          </a:p>
          <a:p>
            <a:endParaRPr lang="cy-GB" sz="2600" dirty="0"/>
          </a:p>
          <a:p>
            <a:endParaRPr lang="cy-GB" sz="2600" noProof="0" dirty="0"/>
          </a:p>
          <a:p>
            <a:pPr marL="0" indent="0">
              <a:buNone/>
            </a:pPr>
            <a:endParaRPr lang="cy-GB" sz="2600" noProof="0" dirty="0"/>
          </a:p>
        </p:txBody>
      </p:sp>
    </p:spTree>
    <p:extLst>
      <p:ext uri="{BB962C8B-B14F-4D97-AF65-F5344CB8AC3E}">
        <p14:creationId xmlns:p14="http://schemas.microsoft.com/office/powerpoint/2010/main" val="32402046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100" name="Picture 4099">
            <a:extLst>
              <a:ext uri="{FF2B5EF4-FFF2-40B4-BE49-F238E27FC236}">
                <a16:creationId xmlns:a16="http://schemas.microsoft.com/office/drawing/2014/main" id="{69C51B83-6280-44E4-B463-4723E2B79A28}"/>
              </a:ext>
            </a:extLst>
          </p:cNvPr>
          <p:cNvPicPr>
            <a:picLocks noChangeAspect="1"/>
          </p:cNvPicPr>
          <p:nvPr/>
        </p:nvPicPr>
        <p:blipFill rotWithShape="1">
          <a:blip r:embed="rId3"/>
          <a:srcRect l="19822" r="12205"/>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72" name="Freeform: Shape 71">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4" name="Freeform: Shape 73">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p:cNvSpPr>
            <a:spLocks noGrp="1"/>
          </p:cNvSpPr>
          <p:nvPr>
            <p:ph type="title"/>
          </p:nvPr>
        </p:nvSpPr>
        <p:spPr>
          <a:xfrm>
            <a:off x="6801436" y="1396289"/>
            <a:ext cx="4819952" cy="1325563"/>
          </a:xfrm>
        </p:spPr>
        <p:txBody>
          <a:bodyPr>
            <a:normAutofit/>
          </a:bodyPr>
          <a:lstStyle/>
          <a:p>
            <a:r>
              <a:rPr lang="en-GB" dirty="0"/>
              <a:t>Discussion (15 mins)</a:t>
            </a:r>
          </a:p>
        </p:txBody>
      </p:sp>
      <p:sp>
        <p:nvSpPr>
          <p:cNvPr id="4098" name="Rectangle 9"/>
          <p:cNvSpPr>
            <a:spLocks noGrp="1" noChangeArrowheads="1"/>
          </p:cNvSpPr>
          <p:nvPr>
            <p:ph idx="1"/>
          </p:nvPr>
        </p:nvSpPr>
        <p:spPr>
          <a:xfrm>
            <a:off x="6801435" y="2871982"/>
            <a:ext cx="4819951" cy="3181684"/>
          </a:xfrm>
        </p:spPr>
        <p:txBody>
          <a:bodyPr anchor="t">
            <a:normAutofit lnSpcReduction="10000"/>
          </a:bodyPr>
          <a:lstStyle/>
          <a:p>
            <a:pPr eaLnBrk="1" hangingPunct="1">
              <a:buFontTx/>
              <a:buNone/>
            </a:pPr>
            <a:r>
              <a:rPr lang="en-GB" altLang="en-US" sz="1800" dirty="0"/>
              <a:t>	</a:t>
            </a:r>
          </a:p>
          <a:p>
            <a:pPr eaLnBrk="1" hangingPunct="1">
              <a:buFontTx/>
              <a:buNone/>
            </a:pPr>
            <a:r>
              <a:rPr lang="en-GB" altLang="en-US" dirty="0"/>
              <a:t>How can the supervision contract help the development of a healthy and effective supervision relationship? </a:t>
            </a:r>
          </a:p>
          <a:p>
            <a:pPr eaLnBrk="1" hangingPunct="1">
              <a:buFontTx/>
              <a:buNone/>
            </a:pPr>
            <a:endParaRPr lang="en-GB" altLang="en-US" dirty="0"/>
          </a:p>
          <a:p>
            <a:pPr eaLnBrk="1" hangingPunct="1">
              <a:buFontTx/>
              <a:buNone/>
            </a:pPr>
            <a:r>
              <a:rPr lang="en-GB" altLang="en-US" dirty="0"/>
              <a:t>What should it include?</a:t>
            </a:r>
            <a:endParaRPr lang="en-US" altLang="en-US" dirty="0"/>
          </a:p>
        </p:txBody>
      </p:sp>
    </p:spTree>
    <p:extLst>
      <p:ext uri="{BB962C8B-B14F-4D97-AF65-F5344CB8AC3E}">
        <p14:creationId xmlns:p14="http://schemas.microsoft.com/office/powerpoint/2010/main" val="4130310540"/>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965430" y="629268"/>
            <a:ext cx="6586491" cy="1286160"/>
          </a:xfrm>
        </p:spPr>
        <p:txBody>
          <a:bodyPr anchor="b">
            <a:normAutofit/>
          </a:bodyPr>
          <a:lstStyle/>
          <a:p>
            <a:pPr eaLnBrk="1" hangingPunct="1"/>
            <a:r>
              <a:rPr lang="en-GB" altLang="en-US" sz="4100" b="1"/>
              <a:t>Forming the relationship – What is important for you? </a:t>
            </a:r>
            <a:endParaRPr lang="cy-GB" altLang="en-US" sz="4100" b="1"/>
          </a:p>
        </p:txBody>
      </p:sp>
      <p:sp>
        <p:nvSpPr>
          <p:cNvPr id="6147" name="Rectangle 3"/>
          <p:cNvSpPr>
            <a:spLocks noGrp="1" noChangeArrowheads="1"/>
          </p:cNvSpPr>
          <p:nvPr>
            <p:ph idx="1"/>
          </p:nvPr>
        </p:nvSpPr>
        <p:spPr>
          <a:xfrm>
            <a:off x="4965431" y="2438400"/>
            <a:ext cx="6586489" cy="3785419"/>
          </a:xfrm>
        </p:spPr>
        <p:txBody>
          <a:bodyPr>
            <a:normAutofit/>
          </a:bodyPr>
          <a:lstStyle/>
          <a:p>
            <a:pPr marL="0" indent="0" eaLnBrk="1" hangingPunct="1">
              <a:buNone/>
            </a:pPr>
            <a:r>
              <a:rPr lang="en-GB" altLang="en-US" sz="2000"/>
              <a:t>Includes sharing each other’s past experiences, values and expectations of supervision</a:t>
            </a:r>
          </a:p>
          <a:p>
            <a:pPr marL="0" indent="0" eaLnBrk="1" hangingPunct="1">
              <a:buNone/>
            </a:pPr>
            <a:r>
              <a:rPr lang="en-GB" altLang="en-US" sz="2000"/>
              <a:t> </a:t>
            </a:r>
          </a:p>
          <a:p>
            <a:pPr marL="0" indent="0" eaLnBrk="1" hangingPunct="1">
              <a:buNone/>
            </a:pPr>
            <a:r>
              <a:rPr lang="en-GB" altLang="en-US" sz="2000"/>
              <a:t>May be an extension of an existing role or the development of a new role</a:t>
            </a:r>
          </a:p>
          <a:p>
            <a:pPr marL="0" indent="0" eaLnBrk="1" hangingPunct="1">
              <a:buNone/>
            </a:pPr>
            <a:endParaRPr lang="en-GB" altLang="en-US" sz="2000"/>
          </a:p>
          <a:p>
            <a:pPr marL="0" indent="0" eaLnBrk="1" hangingPunct="1">
              <a:buNone/>
            </a:pPr>
            <a:r>
              <a:rPr lang="en-GB" altLang="en-US" sz="2000"/>
              <a:t>Sharing experiences of supervising and of supervising others, this needs to be two way</a:t>
            </a:r>
          </a:p>
          <a:p>
            <a:pPr marL="0" indent="0" eaLnBrk="1" hangingPunct="1">
              <a:buNone/>
            </a:pPr>
            <a:endParaRPr lang="en-GB" altLang="en-US" sz="2000"/>
          </a:p>
          <a:p>
            <a:pPr marL="0" indent="0" eaLnBrk="1" hangingPunct="1">
              <a:buNone/>
            </a:pPr>
            <a:r>
              <a:rPr lang="en-GB" altLang="en-US" sz="2000"/>
              <a:t>Sharing mutual expectations </a:t>
            </a:r>
            <a:endParaRPr lang="en-US" altLang="en-US" sz="2000"/>
          </a:p>
        </p:txBody>
      </p:sp>
      <p:pic>
        <p:nvPicPr>
          <p:cNvPr id="6149" name="Picture 6148">
            <a:extLst>
              <a:ext uri="{FF2B5EF4-FFF2-40B4-BE49-F238E27FC236}">
                <a16:creationId xmlns:a16="http://schemas.microsoft.com/office/drawing/2014/main" id="{3641F97E-9F1C-47CA-B27D-14A506030A75}"/>
              </a:ext>
            </a:extLst>
          </p:cNvPr>
          <p:cNvPicPr>
            <a:picLocks noChangeAspect="1"/>
          </p:cNvPicPr>
          <p:nvPr/>
        </p:nvPicPr>
        <p:blipFill rotWithShape="1">
          <a:blip r:embed="rId3"/>
          <a:srcRect l="28109" r="26941"/>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231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500" fill="hold"/>
                                        <p:tgtEl>
                                          <p:spTgt spid="614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1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 calcmode="lin" valueType="num">
                                      <p:cBhvr additive="base">
                                        <p:cTn id="19" dur="500" fill="hold"/>
                                        <p:tgtEl>
                                          <p:spTgt spid="614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4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147">
                                            <p:txEl>
                                              <p:pRg st="4" end="4"/>
                                            </p:txEl>
                                          </p:spTgt>
                                        </p:tgtEl>
                                        <p:attrNameLst>
                                          <p:attrName>style.visibility</p:attrName>
                                        </p:attrNameLst>
                                      </p:cBhvr>
                                      <p:to>
                                        <p:strVal val="visible"/>
                                      </p:to>
                                    </p:set>
                                    <p:anim calcmode="lin" valueType="num">
                                      <p:cBhvr additive="base">
                                        <p:cTn id="25" dur="500" fill="hold"/>
                                        <p:tgtEl>
                                          <p:spTgt spid="614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14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147">
                                            <p:txEl>
                                              <p:pRg st="6" end="6"/>
                                            </p:txEl>
                                          </p:spTgt>
                                        </p:tgtEl>
                                        <p:attrNameLst>
                                          <p:attrName>style.visibility</p:attrName>
                                        </p:attrNameLst>
                                      </p:cBhvr>
                                      <p:to>
                                        <p:strVal val="visible"/>
                                      </p:to>
                                    </p:set>
                                    <p:anim calcmode="lin" valueType="num">
                                      <p:cBhvr additive="base">
                                        <p:cTn id="31" dur="500" fill="hold"/>
                                        <p:tgtEl>
                                          <p:spTgt spid="6147">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14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5"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Rectangle 78">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8194" name="Rectangle 2"/>
          <p:cNvSpPr>
            <a:spLocks noGrp="1" noChangeArrowheads="1"/>
          </p:cNvSpPr>
          <p:nvPr>
            <p:ph type="title"/>
          </p:nvPr>
        </p:nvSpPr>
        <p:spPr>
          <a:xfrm>
            <a:off x="1047280" y="759805"/>
            <a:ext cx="10306520" cy="1325563"/>
          </a:xfrm>
        </p:spPr>
        <p:txBody>
          <a:bodyPr>
            <a:normAutofit fontScale="90000"/>
          </a:bodyPr>
          <a:lstStyle/>
          <a:p>
            <a:pPr eaLnBrk="1" hangingPunct="1"/>
            <a:r>
              <a:rPr lang="en-GB" altLang="en-US" sz="4000" b="1" dirty="0">
                <a:solidFill>
                  <a:srgbClr val="FFFFFF"/>
                </a:solidFill>
              </a:rPr>
              <a:t>Formative function: What is the most suitable way for the supervisee to learn and develop?</a:t>
            </a:r>
            <a:r>
              <a:rPr lang="en-GB" altLang="en-US" sz="4000" dirty="0">
                <a:solidFill>
                  <a:srgbClr val="FFFFFF"/>
                </a:solidFill>
              </a:rPr>
              <a:t>		</a:t>
            </a:r>
            <a:br>
              <a:rPr lang="en-GB" altLang="en-US" sz="4000" dirty="0">
                <a:solidFill>
                  <a:srgbClr val="FFFFFF"/>
                </a:solidFill>
              </a:rPr>
            </a:br>
            <a:endParaRPr lang="cy-GB" altLang="en-US" sz="4000" dirty="0">
              <a:solidFill>
                <a:srgbClr val="FFFFFF"/>
              </a:solidFill>
            </a:endParaRPr>
          </a:p>
        </p:txBody>
      </p:sp>
      <p:sp>
        <p:nvSpPr>
          <p:cNvPr id="8195" name="Rectangle 3"/>
          <p:cNvSpPr>
            <a:spLocks noGrp="1" noChangeArrowheads="1"/>
          </p:cNvSpPr>
          <p:nvPr>
            <p:ph idx="1"/>
          </p:nvPr>
        </p:nvSpPr>
        <p:spPr>
          <a:xfrm>
            <a:off x="1424904" y="2494450"/>
            <a:ext cx="4802404" cy="4038697"/>
          </a:xfrm>
        </p:spPr>
        <p:txBody>
          <a:bodyPr>
            <a:normAutofit fontScale="92500" lnSpcReduction="20000"/>
          </a:bodyPr>
          <a:lstStyle/>
          <a:p>
            <a:pPr marL="0" indent="0" eaLnBrk="1" hangingPunct="1">
              <a:buNone/>
            </a:pPr>
            <a:r>
              <a:rPr lang="en-GB" altLang="en-US" sz="2400" dirty="0"/>
              <a:t> </a:t>
            </a:r>
          </a:p>
          <a:p>
            <a:pPr lvl="1" eaLnBrk="1" hangingPunct="1"/>
            <a:r>
              <a:rPr lang="en-GB" altLang="en-US" dirty="0"/>
              <a:t>Through ideas and theory – or through practice?</a:t>
            </a:r>
          </a:p>
          <a:p>
            <a:pPr lvl="1" eaLnBrk="1" hangingPunct="1"/>
            <a:r>
              <a:rPr lang="en-GB" altLang="en-US" dirty="0"/>
              <a:t>Through setting objectives or through working busily and going over the work later?</a:t>
            </a:r>
          </a:p>
          <a:p>
            <a:pPr lvl="1" eaLnBrk="1" hangingPunct="1"/>
            <a:r>
              <a:rPr lang="en-GB" altLang="en-US" dirty="0"/>
              <a:t>Does the supervisee perceive whole or detailed parts of the work?</a:t>
            </a:r>
          </a:p>
          <a:p>
            <a:pPr lvl="1" eaLnBrk="1" hangingPunct="1"/>
            <a:r>
              <a:rPr lang="en-GB" altLang="en-US" dirty="0"/>
              <a:t>What effect does a mistake have on the supervisee?</a:t>
            </a:r>
          </a:p>
          <a:p>
            <a:pPr lvl="1" eaLnBrk="1" hangingPunct="1"/>
            <a:r>
              <a:rPr lang="en-GB" altLang="en-US" dirty="0"/>
              <a:t>If the supervision is to enable learning then that assumes a willingness to make the work visible, to open it up to attention.</a:t>
            </a:r>
          </a:p>
        </p:txBody>
      </p:sp>
      <p:pic>
        <p:nvPicPr>
          <p:cNvPr id="3" name="Picture 2" descr="A picture containing toy, sitting, table, person&#10;&#10;Description automatically generated">
            <a:extLst>
              <a:ext uri="{FF2B5EF4-FFF2-40B4-BE49-F238E27FC236}">
                <a16:creationId xmlns:a16="http://schemas.microsoft.com/office/drawing/2014/main" id="{203F14B2-6B92-9E49-A319-904356DB58A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67"/>
          <a:stretch/>
        </p:blipFill>
        <p:spPr>
          <a:xfrm>
            <a:off x="6098892" y="2492376"/>
            <a:ext cx="4802404" cy="3563372"/>
          </a:xfrm>
          <a:prstGeom prst="rect">
            <a:avLst/>
          </a:prstGeom>
        </p:spPr>
      </p:pic>
      <p:sp>
        <p:nvSpPr>
          <p:cNvPr id="4" name="TextBox 3">
            <a:extLst>
              <a:ext uri="{FF2B5EF4-FFF2-40B4-BE49-F238E27FC236}">
                <a16:creationId xmlns:a16="http://schemas.microsoft.com/office/drawing/2014/main" id="{7D111CD8-F481-6349-8EE7-75040F413B78}"/>
              </a:ext>
            </a:extLst>
          </p:cNvPr>
          <p:cNvSpPr txBox="1"/>
          <p:nvPr/>
        </p:nvSpPr>
        <p:spPr>
          <a:xfrm>
            <a:off x="8714480" y="5855693"/>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esheninger.blogspot.com/2014/04/inquiry-based-constructivist-learning.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17804025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762001" y="803325"/>
            <a:ext cx="5314536" cy="1325563"/>
          </a:xfrm>
        </p:spPr>
        <p:txBody>
          <a:bodyPr vert="horz" lIns="91440" tIns="45720" rIns="91440" bIns="45720" rtlCol="0" anchor="ctr">
            <a:normAutofit/>
          </a:bodyPr>
          <a:lstStyle/>
          <a:p>
            <a:r>
              <a:rPr lang="en-US" altLang="en-US" b="1"/>
              <a:t>House keeping</a:t>
            </a:r>
          </a:p>
        </p:txBody>
      </p:sp>
      <p:sp>
        <p:nvSpPr>
          <p:cNvPr id="11267" name="Rectangle 3"/>
          <p:cNvSpPr>
            <a:spLocks noGrp="1" noChangeArrowheads="1"/>
          </p:cNvSpPr>
          <p:nvPr>
            <p:ph sz="half" idx="1"/>
          </p:nvPr>
        </p:nvSpPr>
        <p:spPr>
          <a:xfrm>
            <a:off x="762000" y="2279018"/>
            <a:ext cx="5314543" cy="3375920"/>
          </a:xfrm>
        </p:spPr>
        <p:txBody>
          <a:bodyPr vert="horz" lIns="91440" tIns="45720" rIns="91440" bIns="45720" rtlCol="0" anchor="t">
            <a:normAutofit/>
          </a:bodyPr>
          <a:lstStyle/>
          <a:p>
            <a:r>
              <a:rPr lang="en-US" altLang="en-US" sz="1800"/>
              <a:t>Practicalities – the supervisor must avoid skating over them</a:t>
            </a:r>
          </a:p>
          <a:p>
            <a:endParaRPr lang="en-US" altLang="en-US" sz="1800"/>
          </a:p>
          <a:p>
            <a:pPr lvl="1"/>
            <a:r>
              <a:rPr lang="en-US" altLang="en-US" sz="1800"/>
              <a:t>Agree the duration</a:t>
            </a:r>
          </a:p>
          <a:p>
            <a:pPr lvl="1"/>
            <a:r>
              <a:rPr lang="en-US" altLang="en-US" sz="1800"/>
              <a:t>Agree the frequency</a:t>
            </a:r>
          </a:p>
          <a:p>
            <a:pPr lvl="1"/>
            <a:r>
              <a:rPr lang="en-US" altLang="en-US" sz="1800"/>
              <a:t>Agree the flexibility</a:t>
            </a:r>
          </a:p>
          <a:p>
            <a:pPr lvl="1"/>
            <a:r>
              <a:rPr lang="en-US" altLang="en-US" sz="1800"/>
              <a:t>Diarise the meetings well ahead and commit to them</a:t>
            </a:r>
          </a:p>
        </p:txBody>
      </p:sp>
      <p:sp>
        <p:nvSpPr>
          <p:cNvPr id="72" name="Freeform: Shape 7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Text, letter&#10;&#10;Description automatically generated">
            <a:extLst>
              <a:ext uri="{FF2B5EF4-FFF2-40B4-BE49-F238E27FC236}">
                <a16:creationId xmlns:a16="http://schemas.microsoft.com/office/drawing/2014/main" id="{5AE5A57F-4A12-1F45-8C2A-4714E69293B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709" r="21296"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7" name="TextBox 6">
            <a:extLst>
              <a:ext uri="{FF2B5EF4-FFF2-40B4-BE49-F238E27FC236}">
                <a16:creationId xmlns:a16="http://schemas.microsoft.com/office/drawing/2014/main" id="{6C75989B-E454-8548-B705-2D4B12D401AE}"/>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www.flickr.com/photos/eschipul/237150552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12144566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965430" y="629268"/>
            <a:ext cx="6586491" cy="1286160"/>
          </a:xfrm>
        </p:spPr>
        <p:txBody>
          <a:bodyPr vert="horz" lIns="91440" tIns="45720" rIns="91440" bIns="45720" rtlCol="0" anchor="b">
            <a:normAutofit/>
          </a:bodyPr>
          <a:lstStyle/>
          <a:p>
            <a:r>
              <a:rPr lang="en-US" altLang="en-US" b="1"/>
              <a:t>Confidentiality     </a:t>
            </a:r>
            <a:r>
              <a:rPr lang="en-US" altLang="en-US"/>
              <a:t>           </a:t>
            </a:r>
          </a:p>
        </p:txBody>
      </p:sp>
      <p:sp>
        <p:nvSpPr>
          <p:cNvPr id="12291" name="Rectangle 5"/>
          <p:cNvSpPr>
            <a:spLocks noGrp="1" noChangeArrowheads="1"/>
          </p:cNvSpPr>
          <p:nvPr>
            <p:ph sz="half" idx="1"/>
          </p:nvPr>
        </p:nvSpPr>
        <p:spPr>
          <a:xfrm>
            <a:off x="4965431" y="2438400"/>
            <a:ext cx="6586489" cy="3785419"/>
          </a:xfrm>
        </p:spPr>
        <p:txBody>
          <a:bodyPr vert="horz" lIns="91440" tIns="45720" rIns="91440" bIns="45720" rtlCol="0">
            <a:normAutofit/>
          </a:bodyPr>
          <a:lstStyle/>
          <a:p>
            <a:r>
              <a:rPr lang="en-US" altLang="en-US" sz="2000" dirty="0"/>
              <a:t>Can confidentiality be absolute – What do you think?</a:t>
            </a:r>
          </a:p>
          <a:p>
            <a:endParaRPr lang="en-US" altLang="en-US" sz="2000" dirty="0"/>
          </a:p>
          <a:p>
            <a:r>
              <a:rPr lang="en-US" altLang="en-US" sz="2000" dirty="0"/>
              <a:t>As a supervisor one must encourage the student to agree some principles.</a:t>
            </a:r>
          </a:p>
          <a:p>
            <a:r>
              <a:rPr lang="en-US" altLang="en-US" sz="2000" dirty="0"/>
              <a:t>This may often come back to the relationship, as with young people.  </a:t>
            </a:r>
          </a:p>
          <a:p>
            <a:r>
              <a:rPr lang="en-US" altLang="en-US" sz="2000" dirty="0"/>
              <a:t>What does your organization's policy say? </a:t>
            </a:r>
          </a:p>
        </p:txBody>
      </p:sp>
      <p:pic>
        <p:nvPicPr>
          <p:cNvPr id="12292" name="Picture 7" descr="ANd9GcQbmrBpJFWhYgNIFRbhUaHGVPApykYwviicDMmWqfpjwiREGiRGLw"/>
          <p:cNvPicPr>
            <a:picLocks noChangeAspect="1" noChangeArrowheads="1"/>
          </p:cNvPicPr>
          <p:nvPr/>
        </p:nvPicPr>
        <p:blipFill rotWithShape="1">
          <a:blip r:embed="rId3">
            <a:extLst>
              <a:ext uri="{28A0092B-C50C-407E-A947-70E740481C1C}">
                <a14:useLocalDpi xmlns:a14="http://schemas.microsoft.com/office/drawing/2010/main" val="0"/>
              </a:ext>
            </a:extLst>
          </a:blip>
          <a:srcRect l="9018" r="23689"/>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A91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4209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13"/>
          <p:cNvSpPr>
            <a:spLocks noGrp="1" noChangeArrowheads="1"/>
          </p:cNvSpPr>
          <p:nvPr>
            <p:ph type="title"/>
          </p:nvPr>
        </p:nvSpPr>
        <p:spPr>
          <a:xfrm>
            <a:off x="594360" y="1209086"/>
            <a:ext cx="3876848" cy="4064925"/>
          </a:xfrm>
        </p:spPr>
        <p:txBody>
          <a:bodyPr anchor="ctr">
            <a:normAutofit/>
          </a:bodyPr>
          <a:lstStyle/>
          <a:p>
            <a:pPr eaLnBrk="1" hangingPunct="1"/>
            <a:r>
              <a:rPr lang="en-GB" altLang="en-US" sz="4600" b="1"/>
              <a:t>Preparation, agenda setting, methods, record keeping</a:t>
            </a:r>
            <a:endParaRPr lang="cy-GB" altLang="en-US" sz="4600" b="1"/>
          </a:p>
        </p:txBody>
      </p:sp>
      <p:grpSp>
        <p:nvGrpSpPr>
          <p:cNvPr id="77" name="Group 76">
            <a:extLst>
              <a:ext uri="{FF2B5EF4-FFF2-40B4-BE49-F238E27FC236}">
                <a16:creationId xmlns:a16="http://schemas.microsoft.com/office/drawing/2014/main" id="{22725F33-435F-480E-996D-205671CDC4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594360" y="73152"/>
            <a:chExt cx="1178966" cy="232963"/>
          </a:xfrm>
        </p:grpSpPr>
        <p:sp>
          <p:nvSpPr>
            <p:cNvPr id="78" name="Rectangle 64">
              <a:extLst>
                <a:ext uri="{FF2B5EF4-FFF2-40B4-BE49-F238E27FC236}">
                  <a16:creationId xmlns:a16="http://schemas.microsoft.com/office/drawing/2014/main" id="{07687CC5-056E-447F-A348-E9196E738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6">
              <a:extLst>
                <a:ext uri="{FF2B5EF4-FFF2-40B4-BE49-F238E27FC236}">
                  <a16:creationId xmlns:a16="http://schemas.microsoft.com/office/drawing/2014/main" id="{4B7194FF-E2A4-49A6-A54A-A0B6A1AC2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4">
              <a:extLst>
                <a:ext uri="{FF2B5EF4-FFF2-40B4-BE49-F238E27FC236}">
                  <a16:creationId xmlns:a16="http://schemas.microsoft.com/office/drawing/2014/main" id="{7ED6E1D0-56BF-487D-9BD1-5D8FD7938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6">
              <a:extLst>
                <a:ext uri="{FF2B5EF4-FFF2-40B4-BE49-F238E27FC236}">
                  <a16:creationId xmlns:a16="http://schemas.microsoft.com/office/drawing/2014/main" id="{AD27C1B6-91C6-4DFC-99E9-F0B83DC5D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4">
              <a:extLst>
                <a:ext uri="{FF2B5EF4-FFF2-40B4-BE49-F238E27FC236}">
                  <a16:creationId xmlns:a16="http://schemas.microsoft.com/office/drawing/2014/main" id="{B4A16B45-8536-4A38-B36E-A26F7ACED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66">
              <a:extLst>
                <a:ext uri="{FF2B5EF4-FFF2-40B4-BE49-F238E27FC236}">
                  <a16:creationId xmlns:a16="http://schemas.microsoft.com/office/drawing/2014/main" id="{F64F5F52-7BB7-4B43-BB5B-67DB66689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4">
              <a:extLst>
                <a:ext uri="{FF2B5EF4-FFF2-40B4-BE49-F238E27FC236}">
                  <a16:creationId xmlns:a16="http://schemas.microsoft.com/office/drawing/2014/main" id="{789C00E1-E374-485E-A40E-BCF0E6C8AD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66">
              <a:extLst>
                <a:ext uri="{FF2B5EF4-FFF2-40B4-BE49-F238E27FC236}">
                  <a16:creationId xmlns:a16="http://schemas.microsoft.com/office/drawing/2014/main" id="{9AEDDA19-1BE9-4BD1-A087-110713905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4">
              <a:extLst>
                <a:ext uri="{FF2B5EF4-FFF2-40B4-BE49-F238E27FC236}">
                  <a16:creationId xmlns:a16="http://schemas.microsoft.com/office/drawing/2014/main" id="{9BF3970B-5A82-4527-AB38-536DF5FCF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66">
              <a:extLst>
                <a:ext uri="{FF2B5EF4-FFF2-40B4-BE49-F238E27FC236}">
                  <a16:creationId xmlns:a16="http://schemas.microsoft.com/office/drawing/2014/main" id="{B0A9D7D8-F150-43E1-83AD-CE553B3BD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64">
              <a:extLst>
                <a:ext uri="{FF2B5EF4-FFF2-40B4-BE49-F238E27FC236}">
                  <a16:creationId xmlns:a16="http://schemas.microsoft.com/office/drawing/2014/main" id="{5F94325E-CD9B-4404-A2CF-D130B5387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66">
              <a:extLst>
                <a:ext uri="{FF2B5EF4-FFF2-40B4-BE49-F238E27FC236}">
                  <a16:creationId xmlns:a16="http://schemas.microsoft.com/office/drawing/2014/main" id="{7E5DF248-D56C-4D96-920E-D1FC7FDDA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64">
              <a:extLst>
                <a:ext uri="{FF2B5EF4-FFF2-40B4-BE49-F238E27FC236}">
                  <a16:creationId xmlns:a16="http://schemas.microsoft.com/office/drawing/2014/main" id="{C0B1AD48-9001-4AEF-AA30-56CAEC2B7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66">
              <a:extLst>
                <a:ext uri="{FF2B5EF4-FFF2-40B4-BE49-F238E27FC236}">
                  <a16:creationId xmlns:a16="http://schemas.microsoft.com/office/drawing/2014/main" id="{4864399F-6339-4CD7-A92C-52BA2D57AA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64">
              <a:extLst>
                <a:ext uri="{FF2B5EF4-FFF2-40B4-BE49-F238E27FC236}">
                  <a16:creationId xmlns:a16="http://schemas.microsoft.com/office/drawing/2014/main" id="{BA4AC9BF-79DA-4D77-8227-BC5CC7563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66">
              <a:extLst>
                <a:ext uri="{FF2B5EF4-FFF2-40B4-BE49-F238E27FC236}">
                  <a16:creationId xmlns:a16="http://schemas.microsoft.com/office/drawing/2014/main" id="{84310BC6-6BB6-49A0-88BA-4302E8E4F8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64">
              <a:extLst>
                <a:ext uri="{FF2B5EF4-FFF2-40B4-BE49-F238E27FC236}">
                  <a16:creationId xmlns:a16="http://schemas.microsoft.com/office/drawing/2014/main" id="{4840B5CD-1F12-405E-89D3-92A9D1738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66">
              <a:extLst>
                <a:ext uri="{FF2B5EF4-FFF2-40B4-BE49-F238E27FC236}">
                  <a16:creationId xmlns:a16="http://schemas.microsoft.com/office/drawing/2014/main" id="{AD8181A7-FF60-4734-B51C-E622917E1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64">
              <a:extLst>
                <a:ext uri="{FF2B5EF4-FFF2-40B4-BE49-F238E27FC236}">
                  <a16:creationId xmlns:a16="http://schemas.microsoft.com/office/drawing/2014/main" id="{BF5BAC90-7E94-452F-B85C-17EB7C248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66">
              <a:extLst>
                <a:ext uri="{FF2B5EF4-FFF2-40B4-BE49-F238E27FC236}">
                  <a16:creationId xmlns:a16="http://schemas.microsoft.com/office/drawing/2014/main" id="{7DABFDCB-F31D-4192-A6C4-9841F0E4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9" name="Rectangle 98">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320" name="Rectangle 14">
            <a:extLst>
              <a:ext uri="{FF2B5EF4-FFF2-40B4-BE49-F238E27FC236}">
                <a16:creationId xmlns:a16="http://schemas.microsoft.com/office/drawing/2014/main" id="{69B1AB7E-7EB3-4F37-9AF8-E06DF734C8AF}"/>
              </a:ext>
            </a:extLst>
          </p:cNvPr>
          <p:cNvGraphicFramePr>
            <a:graphicFrameLocks noGrp="1"/>
          </p:cNvGraphicFramePr>
          <p:nvPr>
            <p:ph idx="1"/>
            <p:extLst>
              <p:ext uri="{D42A27DB-BD31-4B8C-83A1-F6EECF244321}">
                <p14:modId xmlns:p14="http://schemas.microsoft.com/office/powerpoint/2010/main" val="1380201343"/>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3144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p:cNvSpPr>
            <a:spLocks noGrp="1" noChangeArrowheads="1"/>
          </p:cNvSpPr>
          <p:nvPr>
            <p:ph type="title"/>
          </p:nvPr>
        </p:nvSpPr>
        <p:spPr>
          <a:xfrm>
            <a:off x="594360" y="1209086"/>
            <a:ext cx="3876848" cy="4064925"/>
          </a:xfrm>
        </p:spPr>
        <p:txBody>
          <a:bodyPr anchor="ctr">
            <a:normAutofit/>
          </a:bodyPr>
          <a:lstStyle/>
          <a:p>
            <a:pPr eaLnBrk="1" hangingPunct="1"/>
            <a:r>
              <a:rPr lang="en-GB" altLang="en-US" sz="5000" b="1"/>
              <a:t>Skills</a:t>
            </a:r>
            <a:endParaRPr lang="cy-GB" altLang="en-US" sz="5000" b="1"/>
          </a:p>
        </p:txBody>
      </p:sp>
      <p:grpSp>
        <p:nvGrpSpPr>
          <p:cNvPr id="79" name="Group 78">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80"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1" name="Rectangle 100">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341" name="Rectangle 3">
            <a:extLst>
              <a:ext uri="{FF2B5EF4-FFF2-40B4-BE49-F238E27FC236}">
                <a16:creationId xmlns:a16="http://schemas.microsoft.com/office/drawing/2014/main" id="{E39C0248-402D-416A-B014-04E5E76BE3F1}"/>
              </a:ext>
            </a:extLst>
          </p:cNvPr>
          <p:cNvGraphicFramePr>
            <a:graphicFrameLocks noGrp="1"/>
          </p:cNvGraphicFramePr>
          <p:nvPr>
            <p:ph idx="1"/>
            <p:extLst>
              <p:ext uri="{D42A27DB-BD31-4B8C-83A1-F6EECF244321}">
                <p14:modId xmlns:p14="http://schemas.microsoft.com/office/powerpoint/2010/main" val="1346706972"/>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73189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053668" y="803325"/>
            <a:ext cx="5314536" cy="1325563"/>
          </a:xfrm>
        </p:spPr>
        <p:txBody>
          <a:bodyPr>
            <a:normAutofit/>
          </a:bodyPr>
          <a:lstStyle/>
          <a:p>
            <a:pPr eaLnBrk="1" hangingPunct="1"/>
            <a:r>
              <a:rPr lang="en-GB" altLang="en-US" b="1" dirty="0"/>
              <a:t>Skill and Technique</a:t>
            </a:r>
            <a:endParaRPr lang="cy-GB" altLang="en-US" b="1" dirty="0"/>
          </a:p>
        </p:txBody>
      </p:sp>
      <p:sp>
        <p:nvSpPr>
          <p:cNvPr id="74" name="Freeform: Shape 73">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6" name="Freeform: Shape 75">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 name="Graphic 70" descr="Board Room">
            <a:extLst>
              <a:ext uri="{FF2B5EF4-FFF2-40B4-BE49-F238E27FC236}">
                <a16:creationId xmlns:a16="http://schemas.microsoft.com/office/drawing/2014/main" id="{1A74E8EC-BB4C-4A1D-B889-08896C483F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1733" y="543135"/>
            <a:ext cx="3835488" cy="3835488"/>
          </a:xfrm>
          <a:prstGeom prst="rect">
            <a:avLst/>
          </a:prstGeom>
        </p:spPr>
      </p:pic>
      <p:sp>
        <p:nvSpPr>
          <p:cNvPr id="15363" name="Rectangle 3"/>
          <p:cNvSpPr>
            <a:spLocks noGrp="1" noChangeArrowheads="1"/>
          </p:cNvSpPr>
          <p:nvPr>
            <p:ph idx="1"/>
          </p:nvPr>
        </p:nvSpPr>
        <p:spPr>
          <a:xfrm>
            <a:off x="5590867" y="2279017"/>
            <a:ext cx="6279400" cy="4157877"/>
          </a:xfrm>
        </p:spPr>
        <p:txBody>
          <a:bodyPr anchor="t">
            <a:normAutofit lnSpcReduction="10000"/>
          </a:bodyPr>
          <a:lstStyle/>
          <a:p>
            <a:pPr eaLnBrk="1" hangingPunct="1"/>
            <a:r>
              <a:rPr lang="en-GB" altLang="en-US" sz="2400" dirty="0"/>
              <a:t>Creating a situation where learning can occur is the responsibility of the Supervisor, this can be helped by:</a:t>
            </a:r>
          </a:p>
          <a:p>
            <a:pPr lvl="1" eaLnBrk="1" hangingPunct="1"/>
            <a:r>
              <a:rPr lang="en-GB" altLang="en-US" dirty="0"/>
              <a:t>Being aware of non-verbal communication</a:t>
            </a:r>
          </a:p>
          <a:p>
            <a:pPr lvl="1" eaLnBrk="1" hangingPunct="1"/>
            <a:r>
              <a:rPr lang="en-GB" altLang="en-US" dirty="0"/>
              <a:t>Eye contact</a:t>
            </a:r>
          </a:p>
          <a:p>
            <a:pPr lvl="1" eaLnBrk="1" hangingPunct="1"/>
            <a:r>
              <a:rPr lang="en-GB" altLang="en-US" dirty="0"/>
              <a:t>Paying attention</a:t>
            </a:r>
          </a:p>
          <a:p>
            <a:pPr lvl="1" eaLnBrk="1" hangingPunct="1"/>
            <a:r>
              <a:rPr lang="en-GB" altLang="en-US" dirty="0"/>
              <a:t>Listening</a:t>
            </a:r>
          </a:p>
          <a:p>
            <a:pPr lvl="1" eaLnBrk="1" hangingPunct="1"/>
            <a:r>
              <a:rPr lang="en-GB" altLang="en-US" dirty="0"/>
              <a:t>Sitting positions</a:t>
            </a:r>
          </a:p>
          <a:p>
            <a:pPr lvl="1" eaLnBrk="1" hangingPunct="1"/>
            <a:r>
              <a:rPr lang="en-GB" altLang="en-US" dirty="0"/>
              <a:t>The use of furniture in the room</a:t>
            </a:r>
          </a:p>
          <a:p>
            <a:pPr lvl="1" eaLnBrk="1" hangingPunct="1"/>
            <a:r>
              <a:rPr lang="en-GB" altLang="en-US" dirty="0"/>
              <a:t>Denying external interruptions</a:t>
            </a:r>
          </a:p>
          <a:p>
            <a:pPr lvl="1" eaLnBrk="1" hangingPunct="1">
              <a:buFontTx/>
              <a:buNone/>
            </a:pPr>
            <a:endParaRPr lang="en-GB" altLang="en-US" sz="1700" dirty="0"/>
          </a:p>
          <a:p>
            <a:pPr lvl="2" eaLnBrk="1" hangingPunct="1">
              <a:buFontTx/>
              <a:buNone/>
            </a:pPr>
            <a:r>
              <a:rPr lang="en-GB" altLang="en-US" sz="1700" dirty="0"/>
              <a:t>(Murray, </a:t>
            </a:r>
            <a:r>
              <a:rPr lang="en-GB" altLang="en-US" sz="1700" i="1" dirty="0"/>
              <a:t>cited in</a:t>
            </a:r>
            <a:r>
              <a:rPr lang="en-GB" altLang="en-US" sz="1700" dirty="0"/>
              <a:t> </a:t>
            </a:r>
            <a:r>
              <a:rPr lang="en-GB" altLang="en-US" sz="1700" dirty="0" err="1"/>
              <a:t>Marken</a:t>
            </a:r>
            <a:r>
              <a:rPr lang="en-GB" altLang="en-US" sz="1700" dirty="0"/>
              <a:t> and Payne, 1987 p. 52)</a:t>
            </a:r>
          </a:p>
        </p:txBody>
      </p:sp>
    </p:spTree>
    <p:extLst>
      <p:ext uri="{BB962C8B-B14F-4D97-AF65-F5344CB8AC3E}">
        <p14:creationId xmlns:p14="http://schemas.microsoft.com/office/powerpoint/2010/main" val="2963309339"/>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5089FE-1023-D04B-8D62-AF7873A47A33}"/>
              </a:ext>
            </a:extLst>
          </p:cNvPr>
          <p:cNvSpPr>
            <a:spLocks noGrp="1"/>
          </p:cNvSpPr>
          <p:nvPr>
            <p:ph type="title"/>
          </p:nvPr>
        </p:nvSpPr>
        <p:spPr>
          <a:xfrm>
            <a:off x="841248" y="334644"/>
            <a:ext cx="10509504" cy="1076914"/>
          </a:xfrm>
        </p:spPr>
        <p:txBody>
          <a:bodyPr anchor="ctr">
            <a:normAutofit/>
          </a:bodyPr>
          <a:lstStyle/>
          <a:p>
            <a:r>
              <a:rPr lang="en-US" sz="4000"/>
              <a:t>Within your group discuss the following:</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7CDD253-2F89-4AA6-BB03-40D2B9BB5A8D}"/>
              </a:ext>
            </a:extLst>
          </p:cNvPr>
          <p:cNvGraphicFramePr>
            <a:graphicFrameLocks noGrp="1"/>
          </p:cNvGraphicFramePr>
          <p:nvPr>
            <p:ph idx="1"/>
            <p:extLst>
              <p:ext uri="{D42A27DB-BD31-4B8C-83A1-F6EECF244321}">
                <p14:modId xmlns:p14="http://schemas.microsoft.com/office/powerpoint/2010/main" val="1748315299"/>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2904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Freeform: Shape 8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ectangle 9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9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8" name="Isosceles Triangle 9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Isosceles Triangle 9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1827" name="Group 83"/>
          <p:cNvGraphicFramePr>
            <a:graphicFrameLocks noGrp="1"/>
          </p:cNvGraphicFramePr>
          <p:nvPr>
            <p:ph idx="4294967295"/>
            <p:extLst>
              <p:ext uri="{D42A27DB-BD31-4B8C-83A1-F6EECF244321}">
                <p14:modId xmlns:p14="http://schemas.microsoft.com/office/powerpoint/2010/main" val="1754404557"/>
              </p:ext>
            </p:extLst>
          </p:nvPr>
        </p:nvGraphicFramePr>
        <p:xfrm>
          <a:off x="643467" y="1159692"/>
          <a:ext cx="10905068" cy="4552988"/>
        </p:xfrm>
        <a:graphic>
          <a:graphicData uri="http://schemas.openxmlformats.org/drawingml/2006/table">
            <a:tbl>
              <a:tblPr firstRow="1" bandRow="1"/>
              <a:tblGrid>
                <a:gridCol w="1238076">
                  <a:extLst>
                    <a:ext uri="{9D8B030D-6E8A-4147-A177-3AD203B41FA5}">
                      <a16:colId xmlns:a16="http://schemas.microsoft.com/office/drawing/2014/main" val="20000"/>
                    </a:ext>
                  </a:extLst>
                </a:gridCol>
                <a:gridCol w="3657060">
                  <a:extLst>
                    <a:ext uri="{9D8B030D-6E8A-4147-A177-3AD203B41FA5}">
                      <a16:colId xmlns:a16="http://schemas.microsoft.com/office/drawing/2014/main" val="20001"/>
                    </a:ext>
                  </a:extLst>
                </a:gridCol>
                <a:gridCol w="4718538">
                  <a:extLst>
                    <a:ext uri="{9D8B030D-6E8A-4147-A177-3AD203B41FA5}">
                      <a16:colId xmlns:a16="http://schemas.microsoft.com/office/drawing/2014/main" val="20002"/>
                    </a:ext>
                  </a:extLst>
                </a:gridCol>
                <a:gridCol w="1291394">
                  <a:extLst>
                    <a:ext uri="{9D8B030D-6E8A-4147-A177-3AD203B41FA5}">
                      <a16:colId xmlns:a16="http://schemas.microsoft.com/office/drawing/2014/main" val="20003"/>
                    </a:ext>
                  </a:extLst>
                </a:gridCol>
              </a:tblGrid>
              <a:tr h="445092">
                <a:tc gridSpan="4">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100" b="0" i="0" u="none" strike="noStrike" cap="none" normalizeH="0" baseline="0">
                          <a:ln>
                            <a:noFill/>
                          </a:ln>
                          <a:solidFill>
                            <a:schemeClr val="tx1"/>
                          </a:solidFill>
                          <a:effectLst/>
                          <a:latin typeface="Arial" charset="0"/>
                          <a:cs typeface="Times New Roman" pitchFamily="18" charset="0"/>
                        </a:rPr>
                        <a:t>Formal</a:t>
                      </a:r>
                      <a:endParaRPr kumimoji="0" lang="en-US" altLang="en-US" sz="2100" b="0" i="0" u="none" strike="noStrike" cap="none" normalizeH="0" baseline="0">
                        <a:ln>
                          <a:noFill/>
                        </a:ln>
                        <a:solidFill>
                          <a:schemeClr val="tx1"/>
                        </a:solidFill>
                        <a:effectLst/>
                        <a:latin typeface="Arial" charset="0"/>
                        <a:cs typeface="Arial" charset="0"/>
                      </a:endParaRPr>
                    </a:p>
                  </a:txBody>
                  <a:tcPr marL="120150" marR="120150" marT="47021" marB="47021"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1824217">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1900" b="0" i="0" u="none" strike="noStrike" cap="none" normalizeH="0" baseline="0" dirty="0">
                          <a:ln>
                            <a:noFill/>
                          </a:ln>
                          <a:solidFill>
                            <a:schemeClr val="tx1"/>
                          </a:solidFill>
                          <a:effectLst/>
                          <a:latin typeface="Arial" charset="0"/>
                          <a:cs typeface="Times New Roman" pitchFamily="18" charset="0"/>
                        </a:rPr>
                        <a:t>Planned</a:t>
                      </a:r>
                      <a:endParaRPr kumimoji="0" lang="en-US" altLang="en-US" sz="1900" b="0" i="0" u="none" strike="noStrike" cap="none" normalizeH="0" baseline="0" dirty="0">
                        <a:ln>
                          <a:noFill/>
                        </a:ln>
                        <a:solidFill>
                          <a:schemeClr val="tx1"/>
                        </a:solidFill>
                        <a:effectLst/>
                        <a:latin typeface="Arial" charset="0"/>
                        <a:cs typeface="Arial" charset="0"/>
                      </a:endParaRPr>
                    </a:p>
                  </a:txBody>
                  <a:tcPr marL="120150" marR="120150" marT="47021" marB="47021"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9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Planned agenda</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Agreed content and method</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Regular</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General and specific items</a:t>
                      </a:r>
                      <a:endParaRPr kumimoji="0" lang="en-US" altLang="en-US" sz="1900" b="0" i="0" u="none" strike="noStrike" cap="none" normalizeH="0" baseline="0">
                        <a:ln>
                          <a:noFill/>
                        </a:ln>
                        <a:solidFill>
                          <a:schemeClr val="tx1"/>
                        </a:solidFill>
                        <a:effectLst/>
                        <a:latin typeface="Arial" charset="0"/>
                        <a:cs typeface="Arial" charset="0"/>
                      </a:endParaRPr>
                    </a:p>
                  </a:txBody>
                  <a:tcPr marL="120150" marR="120150" marT="47021" marB="4702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9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Unplanned discussions</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Individual or group</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Agenda agreed on the spot</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Often in response to a crisis</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Often away from the workplace</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txBody>
                  <a:tcPr marL="120150" marR="120150" marT="47021" marB="4702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100" b="0" i="0" u="none" strike="noStrike" cap="none" normalizeH="0" baseline="0" dirty="0">
                          <a:ln>
                            <a:noFill/>
                          </a:ln>
                          <a:solidFill>
                            <a:schemeClr val="tx1"/>
                          </a:solidFill>
                          <a:effectLst/>
                          <a:latin typeface="Arial" charset="0"/>
                          <a:cs typeface="Times New Roman" pitchFamily="18" charset="0"/>
                        </a:rPr>
                        <a:t>Ad hoc</a:t>
                      </a:r>
                      <a:endParaRPr kumimoji="0" lang="en-US" altLang="en-US" sz="2100" b="0" i="0" u="none" strike="noStrike" cap="none" normalizeH="0" baseline="0" dirty="0">
                        <a:ln>
                          <a:noFill/>
                        </a:ln>
                        <a:solidFill>
                          <a:schemeClr val="tx1"/>
                        </a:solidFill>
                        <a:effectLst/>
                        <a:latin typeface="Arial" charset="0"/>
                        <a:cs typeface="Arial" charset="0"/>
                      </a:endParaRPr>
                    </a:p>
                  </a:txBody>
                  <a:tcPr marL="120150" marR="120150" marT="47021" marB="4702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824217">
                <a:tc vMerge="1">
                  <a:txBody>
                    <a:bodyPr/>
                    <a:lstStyle/>
                    <a:p>
                      <a:endParaRPr lang="en-GB"/>
                    </a:p>
                  </a:txBody>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9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Agreements about content</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Planned in advance</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Reviewed regularly</a:t>
                      </a:r>
                      <a:endParaRPr kumimoji="0" lang="en-US" altLang="en-US" sz="1900" b="0" i="0" u="none" strike="noStrike" cap="none" normalizeH="0" baseline="0">
                        <a:ln>
                          <a:noFill/>
                        </a:ln>
                        <a:solidFill>
                          <a:schemeClr val="tx1"/>
                        </a:solidFill>
                        <a:effectLst/>
                        <a:latin typeface="Arial" charset="0"/>
                        <a:cs typeface="Arial" charset="0"/>
                      </a:endParaRPr>
                    </a:p>
                  </a:txBody>
                  <a:tcPr marL="120150" marR="120150" marT="47021" marB="4702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9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Given quietly during service delivery</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Help, advice, constructive feedback</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May become focus for later discussion</a:t>
                      </a: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900" b="0" i="0" u="none" strike="noStrike" cap="none" normalizeH="0" baseline="0">
                          <a:ln>
                            <a:noFill/>
                          </a:ln>
                          <a:solidFill>
                            <a:schemeClr val="tx1"/>
                          </a:solidFill>
                          <a:effectLst/>
                          <a:latin typeface="Arial" charset="0"/>
                          <a:cs typeface="Times New Roman" pitchFamily="18" charset="0"/>
                        </a:rPr>
                        <a:t>Arises through need</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endParaRPr kumimoji="0" lang="en-US" altLang="en-US" sz="1900" b="0" i="0" u="none" strike="noStrike" cap="none" normalizeH="0" baseline="0">
                        <a:ln>
                          <a:noFill/>
                        </a:ln>
                        <a:solidFill>
                          <a:schemeClr val="tx1"/>
                        </a:solidFill>
                        <a:effectLst/>
                        <a:latin typeface="Times New Roman" pitchFamily="18" charset="0"/>
                        <a:cs typeface="Times New Roman" pitchFamily="18" charset="0"/>
                      </a:endParaRPr>
                    </a:p>
                  </a:txBody>
                  <a:tcPr marL="120150" marR="120150" marT="47021" marB="47021"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extLst>
                  <a:ext uri="{0D108BD9-81ED-4DB2-BD59-A6C34878D82A}">
                    <a16:rowId xmlns:a16="http://schemas.microsoft.com/office/drawing/2014/main" val="10002"/>
                  </a:ext>
                </a:extLst>
              </a:tr>
              <a:tr h="445092">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a:ln>
                          <a:noFill/>
                        </a:ln>
                        <a:solidFill>
                          <a:schemeClr val="tx1"/>
                        </a:solidFill>
                        <a:effectLst/>
                        <a:latin typeface="Arial" charset="0"/>
                        <a:cs typeface="Arial" charset="0"/>
                      </a:endParaRPr>
                    </a:p>
                  </a:txBody>
                  <a:tcPr marL="120150" marR="120150" marT="47021" marB="47021"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grid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100" b="0" i="0" u="none" strike="noStrike" cap="none" normalizeH="0" baseline="0">
                          <a:ln>
                            <a:noFill/>
                          </a:ln>
                          <a:solidFill>
                            <a:schemeClr val="tx1"/>
                          </a:solidFill>
                          <a:effectLst/>
                          <a:latin typeface="Arial" charset="0"/>
                          <a:cs typeface="Times New Roman" pitchFamily="18" charset="0"/>
                        </a:rPr>
                        <a:t>Informal</a:t>
                      </a:r>
                      <a:endParaRPr kumimoji="0" lang="en-US" altLang="en-US" sz="2100" b="0" i="0" u="none" strike="noStrike" cap="none" normalizeH="0" baseline="0">
                        <a:ln>
                          <a:noFill/>
                        </a:ln>
                        <a:solidFill>
                          <a:schemeClr val="tx1"/>
                        </a:solidFill>
                        <a:effectLst/>
                        <a:latin typeface="Arial" charset="0"/>
                        <a:cs typeface="Arial" charset="0"/>
                      </a:endParaRPr>
                    </a:p>
                  </a:txBody>
                  <a:tcPr marL="120150" marR="120150" marT="47021" marB="47021"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100" b="0" i="0" u="none" strike="noStrike" cap="none" normalizeH="0" baseline="0" dirty="0">
                        <a:ln>
                          <a:noFill/>
                        </a:ln>
                        <a:solidFill>
                          <a:schemeClr val="tx1"/>
                        </a:solidFill>
                        <a:effectLst/>
                        <a:latin typeface="Arial" charset="0"/>
                        <a:cs typeface="Arial" charset="0"/>
                      </a:endParaRPr>
                    </a:p>
                  </a:txBody>
                  <a:tcPr marL="120150" marR="120150" marT="47021" marB="47021"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2903379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5C5D360-86A0-F94B-A3EB-9C2828FD1449}"/>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kern="1200">
                <a:solidFill>
                  <a:srgbClr val="FFFFFF"/>
                </a:solidFill>
                <a:latin typeface="+mj-lt"/>
                <a:ea typeface="+mj-ea"/>
                <a:cs typeface="+mj-cs"/>
              </a:rPr>
              <a:t>What are the most importance factors for the context of supervision here?</a:t>
            </a:r>
          </a:p>
        </p:txBody>
      </p:sp>
      <p:pic>
        <p:nvPicPr>
          <p:cNvPr id="2" name="Online Media 1" descr="Effective Educational Supervision">
            <a:hlinkClick r:id="" action="ppaction://media"/>
            <a:extLst>
              <a:ext uri="{FF2B5EF4-FFF2-40B4-BE49-F238E27FC236}">
                <a16:creationId xmlns:a16="http://schemas.microsoft.com/office/drawing/2014/main" id="{0B2FC0BC-4228-674D-8D7A-E38DA5400E9A}"/>
              </a:ext>
            </a:extLst>
          </p:cNvPr>
          <p:cNvPicPr>
            <a:picLocks noGrp="1" noRot="1" noChangeAspect="1"/>
          </p:cNvPicPr>
          <p:nvPr>
            <p:ph idx="1"/>
            <a:videoFile r:link="rId1"/>
          </p:nvPr>
        </p:nvPicPr>
        <p:blipFill>
          <a:blip r:embed="rId3"/>
          <a:stretch>
            <a:fillRect/>
          </a:stretch>
        </p:blipFill>
        <p:spPr>
          <a:xfrm>
            <a:off x="5153822" y="1589786"/>
            <a:ext cx="6553545" cy="3686369"/>
          </a:xfrm>
          <a:prstGeom prst="rect">
            <a:avLst/>
          </a:prstGeom>
        </p:spPr>
      </p:pic>
    </p:spTree>
    <p:extLst>
      <p:ext uri="{BB962C8B-B14F-4D97-AF65-F5344CB8AC3E}">
        <p14:creationId xmlns:p14="http://schemas.microsoft.com/office/powerpoint/2010/main" val="373622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965430" y="629268"/>
            <a:ext cx="6586491" cy="1286160"/>
          </a:xfrm>
        </p:spPr>
        <p:txBody>
          <a:bodyPr anchor="b">
            <a:normAutofit/>
          </a:bodyPr>
          <a:lstStyle/>
          <a:p>
            <a:pPr eaLnBrk="1" hangingPunct="1"/>
            <a:r>
              <a:rPr lang="en-GB" altLang="en-US" sz="4100" b="1"/>
              <a:t>How would you evaluate and review?    </a:t>
            </a:r>
            <a:endParaRPr lang="cy-GB" altLang="en-US" sz="4100" b="1"/>
          </a:p>
        </p:txBody>
      </p:sp>
      <p:sp>
        <p:nvSpPr>
          <p:cNvPr id="23555" name="Rectangle 3"/>
          <p:cNvSpPr>
            <a:spLocks noGrp="1" noChangeArrowheads="1"/>
          </p:cNvSpPr>
          <p:nvPr>
            <p:ph idx="1"/>
          </p:nvPr>
        </p:nvSpPr>
        <p:spPr>
          <a:xfrm>
            <a:off x="4965431" y="2438400"/>
            <a:ext cx="6586489" cy="3785419"/>
          </a:xfrm>
        </p:spPr>
        <p:txBody>
          <a:bodyPr>
            <a:normAutofit/>
          </a:bodyPr>
          <a:lstStyle/>
          <a:p>
            <a:pPr eaLnBrk="1" hangingPunct="1"/>
            <a:r>
              <a:rPr lang="en-GB" altLang="en-US" sz="1700"/>
              <a:t>What questions are legitimate questions for evaluation?</a:t>
            </a:r>
          </a:p>
          <a:p>
            <a:pPr marL="0" indent="0" eaLnBrk="1" hangingPunct="1">
              <a:buNone/>
            </a:pPr>
            <a:endParaRPr lang="en-GB" altLang="en-US" sz="1700"/>
          </a:p>
          <a:p>
            <a:pPr lvl="1" eaLnBrk="1" hangingPunct="1"/>
            <a:r>
              <a:rPr lang="en-GB" altLang="en-US" sz="1700"/>
              <a:t>How much did you do (number of young people taking part, number of sessions held, number of outreach contacts made)</a:t>
            </a:r>
          </a:p>
          <a:p>
            <a:pPr marL="457200" lvl="1" indent="0" eaLnBrk="1" hangingPunct="1">
              <a:buNone/>
            </a:pPr>
            <a:endParaRPr lang="en-GB" altLang="en-US" sz="1700"/>
          </a:p>
          <a:p>
            <a:pPr lvl="1" eaLnBrk="1" hangingPunct="1"/>
            <a:r>
              <a:rPr lang="en-GB" altLang="en-US" sz="1700"/>
              <a:t>How well did you do it (diversity of young people, young people satisfaction, cost per activity per young person)</a:t>
            </a:r>
          </a:p>
          <a:p>
            <a:pPr marL="457200" lvl="1" indent="0" eaLnBrk="1" hangingPunct="1">
              <a:buNone/>
            </a:pPr>
            <a:endParaRPr lang="en-GB" altLang="en-US" sz="1700"/>
          </a:p>
          <a:p>
            <a:pPr lvl="1" eaLnBrk="1" hangingPunct="1"/>
            <a:r>
              <a:rPr lang="en-GB" altLang="en-US" sz="1700"/>
              <a:t>Is anyone better off (successful outcomes, young people quotes, case studies, evidence from parents or carers, percentage gaining accreditation, proportion recording increased self confidence, increased school attendance, number of young people entering training or jobs)</a:t>
            </a:r>
            <a:endParaRPr lang="en-US" altLang="en-US" sz="1700"/>
          </a:p>
        </p:txBody>
      </p:sp>
      <p:pic>
        <p:nvPicPr>
          <p:cNvPr id="23580" name="Picture 23556">
            <a:extLst>
              <a:ext uri="{FF2B5EF4-FFF2-40B4-BE49-F238E27FC236}">
                <a16:creationId xmlns:a16="http://schemas.microsoft.com/office/drawing/2014/main" id="{AB28B2BA-EF01-4EF3-8F64-960B7E5D08F3}"/>
              </a:ext>
            </a:extLst>
          </p:cNvPr>
          <p:cNvPicPr>
            <a:picLocks noChangeAspect="1"/>
          </p:cNvPicPr>
          <p:nvPr/>
        </p:nvPicPr>
        <p:blipFill rotWithShape="1">
          <a:blip r:embed="rId3"/>
          <a:srcRect l="28109" r="26941"/>
          <a:stretch/>
        </p:blipFill>
        <p:spPr>
          <a:xfrm>
            <a:off x="20" y="10"/>
            <a:ext cx="4635571" cy="6857990"/>
          </a:xfrm>
          <a:prstGeom prst="rect">
            <a:avLst/>
          </a:prstGeom>
          <a:effectLst/>
        </p:spPr>
      </p:pic>
      <p:cxnSp>
        <p:nvCxnSpPr>
          <p:cNvPr id="23581"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65129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sz="4100" b="1"/>
              <a:t>Supervision within a Youth Work Context:</a:t>
            </a:r>
          </a:p>
        </p:txBody>
      </p:sp>
      <p:sp>
        <p:nvSpPr>
          <p:cNvPr id="3" name="Content Placeholder 2"/>
          <p:cNvSpPr>
            <a:spLocks noGrp="1"/>
          </p:cNvSpPr>
          <p:nvPr>
            <p:ph idx="1"/>
          </p:nvPr>
        </p:nvSpPr>
        <p:spPr>
          <a:xfrm>
            <a:off x="4965431" y="2438400"/>
            <a:ext cx="6586489" cy="3785419"/>
          </a:xfrm>
        </p:spPr>
        <p:txBody>
          <a:bodyPr>
            <a:normAutofit/>
          </a:bodyPr>
          <a:lstStyle/>
          <a:p>
            <a:r>
              <a:rPr lang="en-GB" sz="2000" dirty="0" err="1"/>
              <a:t>Sapin</a:t>
            </a:r>
            <a:r>
              <a:rPr lang="en-GB" sz="2000" dirty="0"/>
              <a:t> (2009, pp. 187-188) notes how</a:t>
            </a:r>
          </a:p>
          <a:p>
            <a:pPr marL="0" indent="0">
              <a:buNone/>
            </a:pPr>
            <a:r>
              <a:rPr lang="en-GB" sz="2000" dirty="0"/>
              <a:t> </a:t>
            </a:r>
          </a:p>
          <a:p>
            <a:pPr marL="0" indent="0">
              <a:buNone/>
            </a:pPr>
            <a:r>
              <a:rPr lang="en-GB" sz="2400" dirty="0"/>
              <a:t>“supervision provides a structure for professional youth work practice, where supervisees can reflect on recent practice and plan future developments that are consistent with youth work principles”.</a:t>
            </a:r>
          </a:p>
        </p:txBody>
      </p:sp>
      <p:pic>
        <p:nvPicPr>
          <p:cNvPr id="5" name="Picture 4" descr="A blurry image of a library&#10;&#10;Description automatically generated">
            <a:extLst>
              <a:ext uri="{FF2B5EF4-FFF2-40B4-BE49-F238E27FC236}">
                <a16:creationId xmlns:a16="http://schemas.microsoft.com/office/drawing/2014/main" id="{FB4E2AC7-9208-450B-BE97-6D5AD608A0F3}"/>
              </a:ext>
            </a:extLst>
          </p:cNvPr>
          <p:cNvPicPr>
            <a:picLocks noChangeAspect="1"/>
          </p:cNvPicPr>
          <p:nvPr/>
        </p:nvPicPr>
        <p:blipFill rotWithShape="1">
          <a:blip r:embed="rId3"/>
          <a:srcRect l="16271" r="38610"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3A96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87617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6"/>
            <a:ext cx="6586491" cy="1676603"/>
          </a:xfrm>
        </p:spPr>
        <p:txBody>
          <a:bodyPr>
            <a:normAutofit/>
          </a:bodyPr>
          <a:lstStyle/>
          <a:p>
            <a:r>
              <a:rPr lang="en-GB" sz="5000"/>
              <a:t>Sapin (2009, p. 188) continues and notes how</a:t>
            </a:r>
          </a:p>
        </p:txBody>
      </p:sp>
      <p:pic>
        <p:nvPicPr>
          <p:cNvPr id="6" name="Picture 5">
            <a:extLst>
              <a:ext uri="{FF2B5EF4-FFF2-40B4-BE49-F238E27FC236}">
                <a16:creationId xmlns:a16="http://schemas.microsoft.com/office/drawing/2014/main" id="{25892BD5-8169-4735-9395-4B71ED42DA41}"/>
              </a:ext>
            </a:extLst>
          </p:cNvPr>
          <p:cNvPicPr>
            <a:picLocks noChangeAspect="1"/>
          </p:cNvPicPr>
          <p:nvPr/>
        </p:nvPicPr>
        <p:blipFill rotWithShape="1">
          <a:blip r:embed="rId3"/>
          <a:srcRect l="46627" r="12817"/>
          <a:stretch/>
        </p:blipFill>
        <p:spPr>
          <a:xfrm>
            <a:off x="20" y="10"/>
            <a:ext cx="4635571" cy="6857990"/>
          </a:xfrm>
          <a:prstGeom prst="rect">
            <a:avLst/>
          </a:prstGeom>
          <a:effectLst/>
        </p:spPr>
      </p:pic>
      <p:sp>
        <p:nvSpPr>
          <p:cNvPr id="10" name="Rectangle 9">
            <a:extLst>
              <a:ext uri="{FF2B5EF4-FFF2-40B4-BE49-F238E27FC236}">
                <a16:creationId xmlns:a16="http://schemas.microsoft.com/office/drawing/2014/main" id="{7269EBCC-2006-4BB1-87B8-1E132C787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1" y="0"/>
            <a:ext cx="12612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03699E4-D05A-4FA6-B5D4-FF763298DBC5}"/>
              </a:ext>
            </a:extLst>
          </p:cNvPr>
          <p:cNvGraphicFramePr>
            <a:graphicFrameLocks noGrp="1"/>
          </p:cNvGraphicFramePr>
          <p:nvPr>
            <p:ph idx="1"/>
            <p:extLst>
              <p:ext uri="{D42A27DB-BD31-4B8C-83A1-F6EECF244321}">
                <p14:modId xmlns:p14="http://schemas.microsoft.com/office/powerpoint/2010/main" val="1825376842"/>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76823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5589240"/>
            <a:ext cx="8229600" cy="1143000"/>
          </a:xfrm>
        </p:spPr>
        <p:txBody>
          <a:bodyPr>
            <a:normAutofit/>
          </a:bodyPr>
          <a:lstStyle/>
          <a:p>
            <a:pPr algn="r"/>
            <a:r>
              <a:rPr lang="en-GB" sz="2000" dirty="0"/>
              <a:t>(Sapin, 2009, p. 189)</a:t>
            </a:r>
          </a:p>
        </p:txBody>
      </p:sp>
      <p:graphicFrame>
        <p:nvGraphicFramePr>
          <p:cNvPr id="4" name="Content Placeholder 3"/>
          <p:cNvGraphicFramePr>
            <a:graphicFrameLocks noGrp="1"/>
          </p:cNvGraphicFramePr>
          <p:nvPr>
            <p:ph idx="1"/>
          </p:nvPr>
        </p:nvGraphicFramePr>
        <p:xfrm>
          <a:off x="1991544" y="620688"/>
          <a:ext cx="8229600" cy="4851400"/>
        </p:xfrm>
        <a:graphic>
          <a:graphicData uri="http://schemas.openxmlformats.org/drawingml/2006/table">
            <a:tbl>
              <a:tblPr firstRow="1" bandRow="1">
                <a:tableStyleId>{5C22544A-7EE6-4342-B048-85BDC9FD1C3A}</a:tableStyleId>
              </a:tblPr>
              <a:tblGrid>
                <a:gridCol w="2746648">
                  <a:extLst>
                    <a:ext uri="{9D8B030D-6E8A-4147-A177-3AD203B41FA5}">
                      <a16:colId xmlns:a16="http://schemas.microsoft.com/office/drawing/2014/main" val="20000"/>
                    </a:ext>
                  </a:extLst>
                </a:gridCol>
                <a:gridCol w="5482952">
                  <a:extLst>
                    <a:ext uri="{9D8B030D-6E8A-4147-A177-3AD203B41FA5}">
                      <a16:colId xmlns:a16="http://schemas.microsoft.com/office/drawing/2014/main" val="20001"/>
                    </a:ext>
                  </a:extLst>
                </a:gridCol>
              </a:tblGrid>
              <a:tr h="370840">
                <a:tc gridSpan="2">
                  <a:txBody>
                    <a:bodyPr/>
                    <a:lstStyle/>
                    <a:p>
                      <a:r>
                        <a:rPr lang="en-GB" dirty="0"/>
                        <a:t>A planned approach to supervision </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Preparing</a:t>
                      </a:r>
                      <a:r>
                        <a:rPr lang="en-GB" baseline="0" dirty="0"/>
                        <a:t> for Supervision</a:t>
                      </a:r>
                      <a:endParaRPr lang="en-GB" dirty="0"/>
                    </a:p>
                  </a:txBody>
                  <a:tcPr/>
                </a:tc>
                <a:tc>
                  <a:txBody>
                    <a:bodyPr/>
                    <a:lstStyle/>
                    <a:p>
                      <a:pPr marL="285750" indent="-285750">
                        <a:buFont typeface="Arial" panose="020B0604020202020204" pitchFamily="34" charset="0"/>
                        <a:buChar char="•"/>
                      </a:pPr>
                      <a:r>
                        <a:rPr lang="en-GB" dirty="0"/>
                        <a:t>Understanding the type</a:t>
                      </a:r>
                      <a:r>
                        <a:rPr lang="en-GB" baseline="0" dirty="0"/>
                        <a:t> of supervision required</a:t>
                      </a:r>
                    </a:p>
                    <a:p>
                      <a:pPr marL="285750" indent="-285750">
                        <a:buFont typeface="Arial" panose="020B0604020202020204" pitchFamily="34" charset="0"/>
                        <a:buChar char="•"/>
                      </a:pPr>
                      <a:r>
                        <a:rPr lang="en-GB" baseline="0" dirty="0"/>
                        <a:t>Locating self in relation to identity, skills and experience </a:t>
                      </a:r>
                      <a:endParaRPr lang="en-GB" dirty="0"/>
                    </a:p>
                  </a:txBody>
                  <a:tcPr/>
                </a:tc>
                <a:extLst>
                  <a:ext uri="{0D108BD9-81ED-4DB2-BD59-A6C34878D82A}">
                    <a16:rowId xmlns:a16="http://schemas.microsoft.com/office/drawing/2014/main" val="10001"/>
                  </a:ext>
                </a:extLst>
              </a:tr>
              <a:tr h="370840">
                <a:tc>
                  <a:txBody>
                    <a:bodyPr/>
                    <a:lstStyle/>
                    <a:p>
                      <a:r>
                        <a:rPr lang="en-GB" dirty="0"/>
                        <a:t>Establishing the supervision relationship</a:t>
                      </a:r>
                    </a:p>
                  </a:txBody>
                  <a:tcPr/>
                </a:tc>
                <a:tc>
                  <a:txBody>
                    <a:bodyPr/>
                    <a:lstStyle/>
                    <a:p>
                      <a:pPr marL="285750" indent="-285750">
                        <a:buFont typeface="Arial" panose="020B0604020202020204" pitchFamily="34" charset="0"/>
                        <a:buChar char="•"/>
                      </a:pPr>
                      <a:r>
                        <a:rPr lang="en-GB" dirty="0"/>
                        <a:t>Exchanging</a:t>
                      </a:r>
                      <a:r>
                        <a:rPr lang="en-GB" baseline="0" dirty="0"/>
                        <a:t> information about the above</a:t>
                      </a:r>
                    </a:p>
                    <a:p>
                      <a:pPr marL="285750" indent="-285750">
                        <a:buFont typeface="Arial" panose="020B0604020202020204" pitchFamily="34" charset="0"/>
                        <a:buChar char="•"/>
                      </a:pPr>
                      <a:r>
                        <a:rPr lang="en-GB" baseline="0" dirty="0"/>
                        <a:t>Making practical arrangements to meet</a:t>
                      </a:r>
                    </a:p>
                    <a:p>
                      <a:pPr marL="285750" indent="-285750">
                        <a:buFont typeface="Arial" panose="020B0604020202020204" pitchFamily="34" charset="0"/>
                        <a:buChar char="•"/>
                      </a:pPr>
                      <a:r>
                        <a:rPr lang="en-GB" baseline="0" dirty="0"/>
                        <a:t>Structuring the sessions</a:t>
                      </a:r>
                    </a:p>
                    <a:p>
                      <a:pPr marL="285750" indent="-285750">
                        <a:buFont typeface="Arial" panose="020B0604020202020204" pitchFamily="34" charset="0"/>
                        <a:buChar char="•"/>
                      </a:pPr>
                      <a:r>
                        <a:rPr lang="en-GB" baseline="0" dirty="0"/>
                        <a:t>Record-keeping</a:t>
                      </a:r>
                      <a:endParaRPr lang="en-GB" dirty="0"/>
                    </a:p>
                  </a:txBody>
                  <a:tcPr/>
                </a:tc>
                <a:extLst>
                  <a:ext uri="{0D108BD9-81ED-4DB2-BD59-A6C34878D82A}">
                    <a16:rowId xmlns:a16="http://schemas.microsoft.com/office/drawing/2014/main" val="10002"/>
                  </a:ext>
                </a:extLst>
              </a:tr>
              <a:tr h="370840">
                <a:tc>
                  <a:txBody>
                    <a:bodyPr/>
                    <a:lstStyle/>
                    <a:p>
                      <a:r>
                        <a:rPr lang="en-GB" dirty="0"/>
                        <a:t>Examining practice</a:t>
                      </a:r>
                    </a:p>
                  </a:txBody>
                  <a:tcPr/>
                </a:tc>
                <a:tc>
                  <a:txBody>
                    <a:bodyPr/>
                    <a:lstStyle/>
                    <a:p>
                      <a:pPr marL="285750" indent="-285750">
                        <a:buFont typeface="Arial" panose="020B0604020202020204" pitchFamily="34" charset="0"/>
                        <a:buChar char="•"/>
                      </a:pPr>
                      <a:r>
                        <a:rPr lang="en-GB" dirty="0"/>
                        <a:t>Listening</a:t>
                      </a:r>
                      <a:r>
                        <a:rPr lang="en-GB" baseline="0" dirty="0"/>
                        <a:t> and valuing experience</a:t>
                      </a:r>
                    </a:p>
                    <a:p>
                      <a:pPr marL="285750" indent="-285750">
                        <a:buFont typeface="Arial" panose="020B0604020202020204" pitchFamily="34" charset="0"/>
                        <a:buChar char="•"/>
                      </a:pPr>
                      <a:r>
                        <a:rPr lang="en-GB" baseline="0" dirty="0"/>
                        <a:t>Providing critical feedback</a:t>
                      </a:r>
                    </a:p>
                    <a:p>
                      <a:pPr marL="285750" indent="-285750">
                        <a:buFont typeface="Arial" panose="020B0604020202020204" pitchFamily="34" charset="0"/>
                        <a:buChar char="•"/>
                      </a:pPr>
                      <a:r>
                        <a:rPr lang="en-GB" baseline="0" dirty="0"/>
                        <a:t>Reviewing practice</a:t>
                      </a:r>
                    </a:p>
                    <a:p>
                      <a:pPr marL="285750" indent="-285750">
                        <a:buFont typeface="Arial" panose="020B0604020202020204" pitchFamily="34" charset="0"/>
                        <a:buChar char="•"/>
                      </a:pPr>
                      <a:r>
                        <a:rPr lang="en-GB" baseline="0" dirty="0"/>
                        <a:t>Identifying issues</a:t>
                      </a:r>
                      <a:endParaRPr lang="en-GB" dirty="0"/>
                    </a:p>
                  </a:txBody>
                  <a:tcPr/>
                </a:tc>
                <a:extLst>
                  <a:ext uri="{0D108BD9-81ED-4DB2-BD59-A6C34878D82A}">
                    <a16:rowId xmlns:a16="http://schemas.microsoft.com/office/drawing/2014/main" val="10003"/>
                  </a:ext>
                </a:extLst>
              </a:tr>
              <a:tr h="370840">
                <a:tc>
                  <a:txBody>
                    <a:bodyPr/>
                    <a:lstStyle/>
                    <a:p>
                      <a:r>
                        <a:rPr lang="en-GB" dirty="0"/>
                        <a:t>Moving on </a:t>
                      </a:r>
                    </a:p>
                  </a:txBody>
                  <a:tcPr/>
                </a:tc>
                <a:tc>
                  <a:txBody>
                    <a:bodyPr/>
                    <a:lstStyle/>
                    <a:p>
                      <a:pPr marL="285750" indent="-285750">
                        <a:buFont typeface="Arial" panose="020B0604020202020204" pitchFamily="34" charset="0"/>
                        <a:buChar char="•"/>
                      </a:pPr>
                      <a:r>
                        <a:rPr lang="en-GB" dirty="0"/>
                        <a:t>Action planning</a:t>
                      </a:r>
                    </a:p>
                    <a:p>
                      <a:pPr marL="285750" indent="-285750">
                        <a:buFont typeface="Arial" panose="020B0604020202020204" pitchFamily="34" charset="0"/>
                        <a:buChar char="•"/>
                      </a:pPr>
                      <a:r>
                        <a:rPr lang="en-GB" dirty="0"/>
                        <a:t>Reviewing what</a:t>
                      </a:r>
                      <a:r>
                        <a:rPr lang="en-GB" baseline="0" dirty="0"/>
                        <a:t> has been achieved</a:t>
                      </a:r>
                    </a:p>
                    <a:p>
                      <a:pPr marL="285750" indent="-285750">
                        <a:buFont typeface="Arial" panose="020B0604020202020204" pitchFamily="34" charset="0"/>
                        <a:buChar char="•"/>
                      </a:pPr>
                      <a:r>
                        <a:rPr lang="en-GB" baseline="0" dirty="0"/>
                        <a:t>Identifying learning outcomes</a:t>
                      </a:r>
                    </a:p>
                    <a:p>
                      <a:pPr marL="285750" indent="-285750">
                        <a:buFont typeface="Arial" panose="020B0604020202020204" pitchFamily="34" charset="0"/>
                        <a:buChar char="•"/>
                      </a:pPr>
                      <a:r>
                        <a:rPr lang="en-GB" baseline="0" dirty="0"/>
                        <a:t>Allowing the relationship to end</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256988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b="1"/>
              <a:t>Boundary management </a:t>
            </a:r>
          </a:p>
        </p:txBody>
      </p:sp>
      <p:sp>
        <p:nvSpPr>
          <p:cNvPr id="5" name="Content Placeholder 4"/>
          <p:cNvSpPr>
            <a:spLocks noGrp="1"/>
          </p:cNvSpPr>
          <p:nvPr>
            <p:ph sz="half" idx="2"/>
          </p:nvPr>
        </p:nvSpPr>
        <p:spPr>
          <a:xfrm>
            <a:off x="7464612" y="4750893"/>
            <a:ext cx="4087305" cy="1147863"/>
          </a:xfrm>
        </p:spPr>
        <p:txBody>
          <a:bodyPr vert="horz" lIns="91440" tIns="45720" rIns="91440" bIns="45720" rtlCol="0" anchor="t">
            <a:normAutofit/>
          </a:bodyPr>
          <a:lstStyle/>
          <a:p>
            <a:pPr marL="0" indent="0">
              <a:buNone/>
            </a:pPr>
            <a:r>
              <a:rPr lang="en-US" sz="2400" dirty="0"/>
              <a:t>What do we need to consider in relation to identifying boundaries for supervision?</a:t>
            </a: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C:\Users\a.lewis\AppData\Local\Microsoft\Windows\Temporary Internet Files\Content.IE5\48D4AO1R\thinking-clip-art1[1].jpg"/>
          <p:cNvPicPr>
            <a:picLocks noChangeAspect="1" noChangeArrowheads="1"/>
          </p:cNvPicPr>
          <p:nvPr/>
        </p:nvPicPr>
        <p:blipFill rotWithShape="1">
          <a:blip r:embed="rId3">
            <a:extLst>
              <a:ext uri="{28A0092B-C50C-407E-A947-70E740481C1C}">
                <a14:useLocalDpi xmlns:a14="http://schemas.microsoft.com/office/drawing/2010/main" val="0"/>
              </a:ext>
            </a:extLst>
          </a:blip>
          <a:srcRect t="2426" r="-1" b="-1"/>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8756133"/>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b="1" dirty="0"/>
              <a:t>Boundary Management </a:t>
            </a:r>
          </a:p>
        </p:txBody>
      </p:sp>
      <p:graphicFrame>
        <p:nvGraphicFramePr>
          <p:cNvPr id="8" name="Content Placeholder 7"/>
          <p:cNvGraphicFramePr>
            <a:graphicFrameLocks noGrp="1"/>
          </p:cNvGraphicFramePr>
          <p:nvPr>
            <p:ph idx="1"/>
          </p:nvPr>
        </p:nvGraphicFramePr>
        <p:xfrm>
          <a:off x="1981200" y="1600200"/>
          <a:ext cx="8229600" cy="4394200"/>
        </p:xfrm>
        <a:graphic>
          <a:graphicData uri="http://schemas.openxmlformats.org/drawingml/2006/table">
            <a:tbl>
              <a:tblPr firstRow="1" bandRow="1">
                <a:tableStyleId>{5C22544A-7EE6-4342-B048-85BDC9FD1C3A}</a:tableStyleId>
              </a:tblPr>
              <a:tblGrid>
                <a:gridCol w="1666528">
                  <a:extLst>
                    <a:ext uri="{9D8B030D-6E8A-4147-A177-3AD203B41FA5}">
                      <a16:colId xmlns:a16="http://schemas.microsoft.com/office/drawing/2014/main" val="20000"/>
                    </a:ext>
                  </a:extLst>
                </a:gridCol>
                <a:gridCol w="6563072">
                  <a:extLst>
                    <a:ext uri="{9D8B030D-6E8A-4147-A177-3AD203B41FA5}">
                      <a16:colId xmlns:a16="http://schemas.microsoft.com/office/drawing/2014/main" val="20001"/>
                    </a:ext>
                  </a:extLst>
                </a:gridCol>
              </a:tblGrid>
              <a:tr h="370840">
                <a:tc gridSpan="2">
                  <a:txBody>
                    <a:bodyPr/>
                    <a:lstStyle/>
                    <a:p>
                      <a:r>
                        <a:rPr lang="en-GB" dirty="0"/>
                        <a:t>Adapted</a:t>
                      </a:r>
                      <a:r>
                        <a:rPr lang="en-GB" baseline="0" dirty="0"/>
                        <a:t> from </a:t>
                      </a:r>
                      <a:r>
                        <a:rPr lang="en-GB" dirty="0"/>
                        <a:t>Sapin</a:t>
                      </a:r>
                      <a:r>
                        <a:rPr lang="en-GB" baseline="0" dirty="0"/>
                        <a:t> (</a:t>
                      </a:r>
                      <a:r>
                        <a:rPr lang="en-GB" dirty="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Contact points</a:t>
                      </a:r>
                      <a:r>
                        <a:rPr lang="en-GB" baseline="0" dirty="0"/>
                        <a:t> </a:t>
                      </a:r>
                      <a:endParaRPr lang="en-GB" dirty="0"/>
                    </a:p>
                  </a:txBody>
                  <a:tcPr/>
                </a:tc>
                <a:tc>
                  <a:txBody>
                    <a:bodyPr/>
                    <a:lstStyle/>
                    <a:p>
                      <a:pPr marL="285750" indent="-285750">
                        <a:buFont typeface="Arial" panose="020B0604020202020204" pitchFamily="34" charset="0"/>
                        <a:buChar char="•"/>
                      </a:pPr>
                      <a:r>
                        <a:rPr lang="en-GB" dirty="0"/>
                        <a:t>How long should the meetings</a:t>
                      </a:r>
                      <a:r>
                        <a:rPr lang="en-GB" baseline="0" dirty="0"/>
                        <a:t> be and how frequent?</a:t>
                      </a:r>
                    </a:p>
                    <a:p>
                      <a:pPr marL="285750" indent="-285750">
                        <a:buFont typeface="Arial" panose="020B0604020202020204" pitchFamily="34" charset="0"/>
                        <a:buChar char="•"/>
                      </a:pPr>
                      <a:r>
                        <a:rPr lang="en-GB" baseline="0" dirty="0"/>
                        <a:t>Can we arrange, and diarise, several meetings in advance?</a:t>
                      </a:r>
                    </a:p>
                    <a:p>
                      <a:pPr marL="285750" indent="-285750">
                        <a:buFont typeface="Arial" panose="020B0604020202020204" pitchFamily="34" charset="0"/>
                        <a:buChar char="•"/>
                      </a:pPr>
                      <a:r>
                        <a:rPr lang="en-GB" baseline="0" dirty="0"/>
                        <a:t>In which ways am I happy to be contacted?</a:t>
                      </a:r>
                      <a:endParaRPr lang="en-GB" dirty="0"/>
                    </a:p>
                  </a:txBody>
                  <a:tcPr/>
                </a:tc>
                <a:extLst>
                  <a:ext uri="{0D108BD9-81ED-4DB2-BD59-A6C34878D82A}">
                    <a16:rowId xmlns:a16="http://schemas.microsoft.com/office/drawing/2014/main" val="10001"/>
                  </a:ext>
                </a:extLst>
              </a:tr>
              <a:tr h="370840">
                <a:tc>
                  <a:txBody>
                    <a:bodyPr/>
                    <a:lstStyle/>
                    <a:p>
                      <a:r>
                        <a:rPr lang="en-GB" dirty="0"/>
                        <a:t>Venue</a:t>
                      </a:r>
                    </a:p>
                  </a:txBody>
                  <a:tcPr/>
                </a:tc>
                <a:tc>
                  <a:txBody>
                    <a:bodyPr/>
                    <a:lstStyle/>
                    <a:p>
                      <a:pPr marL="285750" indent="-285750">
                        <a:buFont typeface="Arial" panose="020B0604020202020204" pitchFamily="34" charset="0"/>
                        <a:buChar char="•"/>
                      </a:pPr>
                      <a:r>
                        <a:rPr lang="en-GB" dirty="0"/>
                        <a:t>Is the venue suitable in relation</a:t>
                      </a:r>
                      <a:r>
                        <a:rPr lang="en-GB" baseline="0" dirty="0"/>
                        <a:t> to privacy, safety, atmosphere and comfort?</a:t>
                      </a:r>
                    </a:p>
                    <a:p>
                      <a:pPr marL="285750" indent="-285750">
                        <a:buFont typeface="Arial" panose="020B0604020202020204" pitchFamily="34" charset="0"/>
                        <a:buChar char="•"/>
                      </a:pPr>
                      <a:r>
                        <a:rPr lang="en-GB" baseline="0" dirty="0"/>
                        <a:t>Where can we meet undisturbed?</a:t>
                      </a:r>
                      <a:endParaRPr lang="en-GB" dirty="0"/>
                    </a:p>
                  </a:txBody>
                  <a:tcPr/>
                </a:tc>
                <a:extLst>
                  <a:ext uri="{0D108BD9-81ED-4DB2-BD59-A6C34878D82A}">
                    <a16:rowId xmlns:a16="http://schemas.microsoft.com/office/drawing/2014/main" val="10002"/>
                  </a:ext>
                </a:extLst>
              </a:tr>
              <a:tr h="370840">
                <a:tc>
                  <a:txBody>
                    <a:bodyPr/>
                    <a:lstStyle/>
                    <a:p>
                      <a:r>
                        <a:rPr lang="en-GB" dirty="0"/>
                        <a:t>Approaches to supervision</a:t>
                      </a:r>
                    </a:p>
                  </a:txBody>
                  <a:tcPr/>
                </a:tc>
                <a:tc>
                  <a:txBody>
                    <a:bodyPr/>
                    <a:lstStyle/>
                    <a:p>
                      <a:pPr marL="285750" indent="-285750">
                        <a:buFont typeface="Arial" panose="020B0604020202020204" pitchFamily="34" charset="0"/>
                        <a:buChar char="•"/>
                      </a:pPr>
                      <a:r>
                        <a:rPr lang="en-GB" dirty="0"/>
                        <a:t>Do</a:t>
                      </a:r>
                      <a:r>
                        <a:rPr lang="en-GB" baseline="0" dirty="0"/>
                        <a:t> I prefer/need formally recorded and structured session?</a:t>
                      </a:r>
                    </a:p>
                    <a:p>
                      <a:pPr marL="285750" indent="-285750">
                        <a:buFont typeface="Arial" panose="020B0604020202020204" pitchFamily="34" charset="0"/>
                        <a:buChar char="•"/>
                      </a:pPr>
                      <a:r>
                        <a:rPr lang="en-GB" baseline="0" dirty="0"/>
                        <a:t>Will sessions take on a more discussion-based approach or a question and answer style approach?</a:t>
                      </a:r>
                      <a:endParaRPr lang="en-GB" dirty="0"/>
                    </a:p>
                  </a:txBody>
                  <a:tcPr/>
                </a:tc>
                <a:extLst>
                  <a:ext uri="{0D108BD9-81ED-4DB2-BD59-A6C34878D82A}">
                    <a16:rowId xmlns:a16="http://schemas.microsoft.com/office/drawing/2014/main" val="10003"/>
                  </a:ext>
                </a:extLst>
              </a:tr>
              <a:tr h="370840">
                <a:tc>
                  <a:txBody>
                    <a:bodyPr/>
                    <a:lstStyle/>
                    <a:p>
                      <a:r>
                        <a:rPr lang="en-GB" dirty="0"/>
                        <a:t>Records</a:t>
                      </a:r>
                    </a:p>
                  </a:txBody>
                  <a:tcPr/>
                </a:tc>
                <a:tc>
                  <a:txBody>
                    <a:bodyPr/>
                    <a:lstStyle/>
                    <a:p>
                      <a:pPr marL="285750" indent="-285750">
                        <a:buFont typeface="Arial" panose="020B0604020202020204" pitchFamily="34" charset="0"/>
                        <a:buChar char="•"/>
                      </a:pPr>
                      <a:r>
                        <a:rPr lang="en-GB" dirty="0"/>
                        <a:t>What records will be kept</a:t>
                      </a:r>
                      <a:r>
                        <a:rPr lang="en-GB" baseline="0" dirty="0"/>
                        <a:t> and who will have access to them?</a:t>
                      </a:r>
                      <a:br>
                        <a:rPr lang="en-GB" baseline="0" dirty="0"/>
                      </a:br>
                      <a:r>
                        <a:rPr lang="en-GB" baseline="0" dirty="0"/>
                        <a:t>Who is responsible for them?</a:t>
                      </a:r>
                      <a:endParaRPr lang="en-GB" dirty="0"/>
                    </a:p>
                  </a:txBody>
                  <a:tcPr/>
                </a:tc>
                <a:extLst>
                  <a:ext uri="{0D108BD9-81ED-4DB2-BD59-A6C34878D82A}">
                    <a16:rowId xmlns:a16="http://schemas.microsoft.com/office/drawing/2014/main" val="10004"/>
                  </a:ext>
                </a:extLst>
              </a:tr>
              <a:tr h="370840">
                <a:tc>
                  <a:txBody>
                    <a:bodyPr/>
                    <a:lstStyle/>
                    <a:p>
                      <a:r>
                        <a:rPr lang="en-GB" dirty="0"/>
                        <a:t>Ethical boundaries</a:t>
                      </a:r>
                    </a:p>
                  </a:txBody>
                  <a:tcPr/>
                </a:tc>
                <a:tc>
                  <a:txBody>
                    <a:bodyPr/>
                    <a:lstStyle/>
                    <a:p>
                      <a:pPr marL="285750" indent="-285750">
                        <a:buFont typeface="Arial" panose="020B0604020202020204" pitchFamily="34" charset="0"/>
                        <a:buChar char="•"/>
                      </a:pPr>
                      <a:r>
                        <a:rPr lang="en-GB" dirty="0"/>
                        <a:t>What issues would raise ethical questions</a:t>
                      </a:r>
                      <a:r>
                        <a:rPr lang="en-GB" baseline="0" dirty="0"/>
                        <a:t> for me?</a:t>
                      </a:r>
                    </a:p>
                    <a:p>
                      <a:pPr marL="285750" indent="-285750">
                        <a:buFont typeface="Arial" panose="020B0604020202020204" pitchFamily="34" charset="0"/>
                        <a:buChar char="•"/>
                      </a:pPr>
                      <a:r>
                        <a:rPr lang="en-GB" baseline="0" dirty="0"/>
                        <a:t>What issues would I pass on to manager </a:t>
                      </a:r>
                      <a:r>
                        <a:rPr lang="en-GB" baseline="0" dirty="0" err="1"/>
                        <a:t>etc</a:t>
                      </a:r>
                      <a:r>
                        <a:rPr lang="en-GB" baseline="0" dirty="0"/>
                        <a:t>?</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7488545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t>Boundary Management (continued)</a:t>
            </a:r>
          </a:p>
        </p:txBody>
      </p:sp>
      <p:graphicFrame>
        <p:nvGraphicFramePr>
          <p:cNvPr id="5" name="Content Placeholder 4"/>
          <p:cNvGraphicFramePr>
            <a:graphicFrameLocks noGrp="1"/>
          </p:cNvGraphicFramePr>
          <p:nvPr>
            <p:ph idx="1"/>
          </p:nvPr>
        </p:nvGraphicFramePr>
        <p:xfrm>
          <a:off x="1981200" y="1600200"/>
          <a:ext cx="8229600" cy="3754120"/>
        </p:xfrm>
        <a:graphic>
          <a:graphicData uri="http://schemas.openxmlformats.org/drawingml/2006/table">
            <a:tbl>
              <a:tblPr firstRow="1" bandRow="1">
                <a:tableStyleId>{5C22544A-7EE6-4342-B048-85BDC9FD1C3A}</a:tableStyleId>
              </a:tblPr>
              <a:tblGrid>
                <a:gridCol w="1666528">
                  <a:extLst>
                    <a:ext uri="{9D8B030D-6E8A-4147-A177-3AD203B41FA5}">
                      <a16:colId xmlns:a16="http://schemas.microsoft.com/office/drawing/2014/main" val="20000"/>
                    </a:ext>
                  </a:extLst>
                </a:gridCol>
                <a:gridCol w="6563072">
                  <a:extLst>
                    <a:ext uri="{9D8B030D-6E8A-4147-A177-3AD203B41FA5}">
                      <a16:colId xmlns:a16="http://schemas.microsoft.com/office/drawing/2014/main" val="20001"/>
                    </a:ext>
                  </a:extLst>
                </a:gridCol>
              </a:tblGrid>
              <a:tr h="370840">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Adapted</a:t>
                      </a:r>
                      <a:r>
                        <a:rPr lang="en-GB" baseline="0" dirty="0"/>
                        <a:t> from </a:t>
                      </a:r>
                      <a:r>
                        <a:rPr lang="en-GB" dirty="0"/>
                        <a:t>Sapin</a:t>
                      </a:r>
                      <a:r>
                        <a:rPr lang="en-GB" baseline="0" dirty="0"/>
                        <a:t> (</a:t>
                      </a:r>
                      <a:r>
                        <a:rPr lang="en-GB" dirty="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a:t>Cancellations</a:t>
                      </a:r>
                    </a:p>
                  </a:txBody>
                  <a:tcPr/>
                </a:tc>
                <a:tc>
                  <a:txBody>
                    <a:bodyPr/>
                    <a:lstStyle/>
                    <a:p>
                      <a:pPr marL="285750" indent="-285750">
                        <a:buFont typeface="Arial" panose="020B0604020202020204" pitchFamily="34" charset="0"/>
                        <a:buChar char="•"/>
                      </a:pPr>
                      <a:r>
                        <a:rPr lang="en-GB" dirty="0"/>
                        <a:t>How much notice do I need for cancellations?</a:t>
                      </a:r>
                    </a:p>
                    <a:p>
                      <a:pPr marL="285750" indent="-285750">
                        <a:buFont typeface="Arial" panose="020B0604020202020204" pitchFamily="34" charset="0"/>
                        <a:buChar char="•"/>
                      </a:pPr>
                      <a:r>
                        <a:rPr lang="en-GB" dirty="0"/>
                        <a:t>How would I prefer cancellations to be handled?</a:t>
                      </a:r>
                    </a:p>
                  </a:txBody>
                  <a:tcPr/>
                </a:tc>
                <a:extLst>
                  <a:ext uri="{0D108BD9-81ED-4DB2-BD59-A6C34878D82A}">
                    <a16:rowId xmlns:a16="http://schemas.microsoft.com/office/drawing/2014/main" val="10001"/>
                  </a:ext>
                </a:extLst>
              </a:tr>
              <a:tr h="370840">
                <a:tc>
                  <a:txBody>
                    <a:bodyPr/>
                    <a:lstStyle/>
                    <a:p>
                      <a:r>
                        <a:rPr lang="en-GB" dirty="0"/>
                        <a:t>Punctuality</a:t>
                      </a:r>
                      <a:r>
                        <a:rPr lang="en-GB" baseline="0" dirty="0"/>
                        <a:t> agreement</a:t>
                      </a:r>
                      <a:endParaRPr lang="en-GB" dirty="0"/>
                    </a:p>
                  </a:txBody>
                  <a:tcPr/>
                </a:tc>
                <a:tc>
                  <a:txBody>
                    <a:bodyPr/>
                    <a:lstStyle/>
                    <a:p>
                      <a:pPr marL="285750" indent="-285750">
                        <a:buFont typeface="Arial" panose="020B0604020202020204" pitchFamily="34" charset="0"/>
                        <a:buChar char="•"/>
                      </a:pPr>
                      <a:r>
                        <a:rPr lang="en-GB" dirty="0"/>
                        <a:t>How strongly do I feel</a:t>
                      </a:r>
                      <a:r>
                        <a:rPr lang="en-GB" baseline="0" dirty="0"/>
                        <a:t> about punctuality?</a:t>
                      </a:r>
                    </a:p>
                    <a:p>
                      <a:pPr marL="285750" indent="-285750">
                        <a:buFont typeface="Arial" panose="020B0604020202020204" pitchFamily="34" charset="0"/>
                        <a:buChar char="•"/>
                      </a:pPr>
                      <a:r>
                        <a:rPr lang="en-GB" baseline="0" dirty="0"/>
                        <a:t>What arrangements would I like to establish in relationship to time-keeping?</a:t>
                      </a:r>
                      <a:endParaRPr lang="en-GB" dirty="0"/>
                    </a:p>
                  </a:txBody>
                  <a:tcPr/>
                </a:tc>
                <a:extLst>
                  <a:ext uri="{0D108BD9-81ED-4DB2-BD59-A6C34878D82A}">
                    <a16:rowId xmlns:a16="http://schemas.microsoft.com/office/drawing/2014/main" val="10002"/>
                  </a:ext>
                </a:extLst>
              </a:tr>
              <a:tr h="370840">
                <a:tc>
                  <a:txBody>
                    <a:bodyPr/>
                    <a:lstStyle/>
                    <a:p>
                      <a:r>
                        <a:rPr lang="en-GB" dirty="0"/>
                        <a:t>Own development</a:t>
                      </a:r>
                      <a:r>
                        <a:rPr lang="en-GB" baseline="0" dirty="0"/>
                        <a:t> needs</a:t>
                      </a:r>
                      <a:endParaRPr lang="en-GB" dirty="0"/>
                    </a:p>
                  </a:txBody>
                  <a:tcPr/>
                </a:tc>
                <a:tc>
                  <a:txBody>
                    <a:bodyPr/>
                    <a:lstStyle/>
                    <a:p>
                      <a:pPr marL="285750" indent="-285750">
                        <a:buFont typeface="Arial" panose="020B0604020202020204" pitchFamily="34" charset="0"/>
                        <a:buChar char="•"/>
                      </a:pPr>
                      <a:r>
                        <a:rPr lang="en-GB" dirty="0"/>
                        <a:t>What support, information or learning do I need to make this arrangement</a:t>
                      </a:r>
                      <a:r>
                        <a:rPr lang="en-GB" baseline="0" dirty="0"/>
                        <a:t> useful or work well? </a:t>
                      </a:r>
                      <a:endParaRPr lang="en-GB" dirty="0"/>
                    </a:p>
                  </a:txBody>
                  <a:tcPr/>
                </a:tc>
                <a:extLst>
                  <a:ext uri="{0D108BD9-81ED-4DB2-BD59-A6C34878D82A}">
                    <a16:rowId xmlns:a16="http://schemas.microsoft.com/office/drawing/2014/main" val="10003"/>
                  </a:ext>
                </a:extLst>
              </a:tr>
              <a:tr h="370840">
                <a:tc>
                  <a:txBody>
                    <a:bodyPr/>
                    <a:lstStyle/>
                    <a:p>
                      <a:r>
                        <a:rPr lang="en-GB" dirty="0"/>
                        <a:t>Other issues to consider</a:t>
                      </a:r>
                    </a:p>
                  </a:txBody>
                  <a:tcPr/>
                </a:tc>
                <a:tc>
                  <a:txBody>
                    <a:bodyPr/>
                    <a:lstStyle/>
                    <a:p>
                      <a:pPr marL="285750" indent="-285750">
                        <a:buFont typeface="Arial" panose="020B0604020202020204" pitchFamily="34" charset="0"/>
                        <a:buChar char="•"/>
                      </a:pPr>
                      <a:r>
                        <a:rPr lang="en-GB" dirty="0"/>
                        <a:t>What problems have I encountered</a:t>
                      </a:r>
                      <a:r>
                        <a:rPr lang="en-GB" baseline="0" dirty="0"/>
                        <a:t> previously in relation to supervision?</a:t>
                      </a:r>
                    </a:p>
                    <a:p>
                      <a:pPr marL="285750" indent="-285750">
                        <a:buFont typeface="Arial" panose="020B0604020202020204" pitchFamily="34" charset="0"/>
                        <a:buChar char="•"/>
                      </a:pPr>
                      <a:r>
                        <a:rPr lang="en-GB" baseline="0" dirty="0"/>
                        <a:t>How have I reacted to challenges or advice?</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5757354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Keeping appropriate records</a:t>
            </a:r>
          </a:p>
        </p:txBody>
      </p:sp>
      <p:graphicFrame>
        <p:nvGraphicFramePr>
          <p:cNvPr id="7" name="Content Placeholder 2">
            <a:extLst>
              <a:ext uri="{FF2B5EF4-FFF2-40B4-BE49-F238E27FC236}">
                <a16:creationId xmlns:a16="http://schemas.microsoft.com/office/drawing/2014/main" id="{E8E161D0-9692-44A4-8305-9E488BBB03F8}"/>
              </a:ext>
            </a:extLst>
          </p:cNvPr>
          <p:cNvGraphicFramePr>
            <a:graphicFrameLocks noGrp="1"/>
          </p:cNvGraphicFramePr>
          <p:nvPr>
            <p:ph idx="1"/>
            <p:extLst>
              <p:ext uri="{D42A27DB-BD31-4B8C-83A1-F6EECF244321}">
                <p14:modId xmlns:p14="http://schemas.microsoft.com/office/powerpoint/2010/main" val="11482892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urved Right Arrow 3"/>
          <p:cNvSpPr/>
          <p:nvPr/>
        </p:nvSpPr>
        <p:spPr>
          <a:xfrm>
            <a:off x="1943599" y="5311969"/>
            <a:ext cx="576064" cy="72008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p:cNvSpPr txBox="1"/>
          <p:nvPr/>
        </p:nvSpPr>
        <p:spPr>
          <a:xfrm>
            <a:off x="2771963" y="5328764"/>
            <a:ext cx="4320480" cy="646331"/>
          </a:xfrm>
          <a:prstGeom prst="rect">
            <a:avLst/>
          </a:prstGeom>
          <a:noFill/>
        </p:spPr>
        <p:txBody>
          <a:bodyPr wrap="square" rtlCol="0">
            <a:spAutoFit/>
          </a:bodyPr>
          <a:lstStyle/>
          <a:p>
            <a:r>
              <a:rPr lang="en-GB" dirty="0"/>
              <a:t>Think back to our “Boundary Management” discussion</a:t>
            </a:r>
          </a:p>
        </p:txBody>
      </p:sp>
    </p:spTree>
    <p:extLst>
      <p:ext uri="{BB962C8B-B14F-4D97-AF65-F5344CB8AC3E}">
        <p14:creationId xmlns:p14="http://schemas.microsoft.com/office/powerpoint/2010/main" val="4584892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CD5FB4B-3ED0-0146-8305-0FC20CA67870}"/>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Directed Tasks for next week: (Please allocate enough time to swop roles and complete both sets of tasks)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CFFE9C58-7FB0-0B49-9C02-8D4D5AA4418F}"/>
              </a:ext>
            </a:extLst>
          </p:cNvPr>
          <p:cNvSpPr>
            <a:spLocks noGrp="1"/>
          </p:cNvSpPr>
          <p:nvPr>
            <p:ph idx="1"/>
          </p:nvPr>
        </p:nvSpPr>
        <p:spPr>
          <a:xfrm>
            <a:off x="4447308" y="591344"/>
            <a:ext cx="6906491" cy="5585619"/>
          </a:xfrm>
        </p:spPr>
        <p:txBody>
          <a:bodyPr anchor="ctr">
            <a:normAutofit/>
          </a:bodyPr>
          <a:lstStyle/>
          <a:p>
            <a:pPr marL="457200" lvl="1" indent="0">
              <a:buNone/>
            </a:pPr>
            <a:endParaRPr lang="en-GB" dirty="0"/>
          </a:p>
          <a:p>
            <a:pPr marL="457200" lvl="1" indent="0">
              <a:buNone/>
            </a:pPr>
            <a:r>
              <a:rPr lang="en-GB" dirty="0"/>
              <a:t>Work with your colleague (supervisee) and establish the supervisory relationship, including the supervision contract (See example on Moodle)</a:t>
            </a:r>
          </a:p>
          <a:p>
            <a:pPr marL="457200" lvl="1" indent="0">
              <a:buNone/>
            </a:pPr>
            <a:endParaRPr lang="en-GB" dirty="0"/>
          </a:p>
          <a:p>
            <a:pPr marL="457200" lvl="1" indent="0">
              <a:buNone/>
            </a:pPr>
            <a:r>
              <a:rPr lang="en-GB" dirty="0"/>
              <a:t>Discuss and confirm with your colleague (supervisee), the type of supervision environment that is suitable to conduct the supervision sessions to ensure is supports the supervision environment. Review how this contributes to the development of the supervision relationship.</a:t>
            </a:r>
          </a:p>
          <a:p>
            <a:pPr marL="457200" lvl="1" indent="0">
              <a:buNone/>
            </a:pPr>
            <a:endParaRPr lang="en-GB" dirty="0"/>
          </a:p>
          <a:p>
            <a:pPr marL="457200" lvl="1" indent="0">
              <a:buNone/>
            </a:pPr>
            <a:r>
              <a:rPr lang="en-GB" dirty="0"/>
              <a:t>Complete reflective practice self assessment specified in the following slide.</a:t>
            </a:r>
          </a:p>
          <a:p>
            <a:endParaRPr lang="en-US" dirty="0"/>
          </a:p>
        </p:txBody>
      </p:sp>
    </p:spTree>
    <p:extLst>
      <p:ext uri="{BB962C8B-B14F-4D97-AF65-F5344CB8AC3E}">
        <p14:creationId xmlns:p14="http://schemas.microsoft.com/office/powerpoint/2010/main" val="8969449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FAF02-29E3-2340-B52D-8390C5BC9F31}"/>
              </a:ext>
            </a:extLst>
          </p:cNvPr>
          <p:cNvSpPr>
            <a:spLocks noGrp="1"/>
          </p:cNvSpPr>
          <p:nvPr>
            <p:ph type="title"/>
          </p:nvPr>
        </p:nvSpPr>
        <p:spPr>
          <a:xfrm>
            <a:off x="6234330" y="803325"/>
            <a:ext cx="5314536" cy="1325563"/>
          </a:xfrm>
        </p:spPr>
        <p:txBody>
          <a:bodyPr>
            <a:normAutofit/>
          </a:bodyPr>
          <a:lstStyle/>
          <a:p>
            <a:r>
              <a:rPr lang="en-US" dirty="0"/>
              <a:t>Reflective Practice:</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023916C-AC72-4D9B-B41B-93398E7DBEAE}"/>
              </a:ext>
            </a:extLst>
          </p:cNvPr>
          <p:cNvPicPr>
            <a:picLocks noChangeAspect="1"/>
          </p:cNvPicPr>
          <p:nvPr/>
        </p:nvPicPr>
        <p:blipFill rotWithShape="1">
          <a:blip r:embed="rId2"/>
          <a:srcRect l="5457" r="30788"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4FF4B833-3468-0C4F-B778-62273E7B22A0}"/>
              </a:ext>
            </a:extLst>
          </p:cNvPr>
          <p:cNvSpPr>
            <a:spLocks noGrp="1"/>
          </p:cNvSpPr>
          <p:nvPr>
            <p:ph idx="1"/>
          </p:nvPr>
        </p:nvSpPr>
        <p:spPr>
          <a:xfrm>
            <a:off x="6234329" y="2279018"/>
            <a:ext cx="5314543" cy="3375920"/>
          </a:xfrm>
        </p:spPr>
        <p:txBody>
          <a:bodyPr anchor="t">
            <a:normAutofit/>
          </a:bodyPr>
          <a:lstStyle/>
          <a:p>
            <a:pPr marL="0" indent="0">
              <a:buNone/>
            </a:pPr>
            <a:r>
              <a:rPr lang="en-US" sz="1800" dirty="0"/>
              <a:t>How reflective are you? </a:t>
            </a:r>
          </a:p>
          <a:p>
            <a:pPr marL="0" indent="0">
              <a:buNone/>
            </a:pPr>
            <a:endParaRPr lang="en-US" sz="1800" dirty="0"/>
          </a:p>
          <a:p>
            <a:pPr marL="0" indent="0">
              <a:buNone/>
            </a:pPr>
            <a:r>
              <a:rPr lang="en-US" sz="1800" dirty="0"/>
              <a:t>Please click </a:t>
            </a:r>
            <a:r>
              <a:rPr lang="en-US" sz="1800" dirty="0">
                <a:hlinkClick r:id="rId3"/>
              </a:rPr>
              <a:t>here</a:t>
            </a:r>
            <a:r>
              <a:rPr lang="en-US" sz="1800" dirty="0"/>
              <a:t> to access a self assessment pro-forma. Please complete and provide feedback on what you </a:t>
            </a:r>
            <a:r>
              <a:rPr lang="en-US" sz="1800" dirty="0" err="1"/>
              <a:t>ve</a:t>
            </a:r>
            <a:r>
              <a:rPr lang="en-US" sz="1800" dirty="0"/>
              <a:t> learned about your self as a reflective practitioner, and how you would like to develop your reflective skills and abilities. </a:t>
            </a:r>
          </a:p>
        </p:txBody>
      </p:sp>
    </p:spTree>
    <p:extLst>
      <p:ext uri="{BB962C8B-B14F-4D97-AF65-F5344CB8AC3E}">
        <p14:creationId xmlns:p14="http://schemas.microsoft.com/office/powerpoint/2010/main" val="1285515679"/>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74" name="Picture 11273">
            <a:extLst>
              <a:ext uri="{FF2B5EF4-FFF2-40B4-BE49-F238E27FC236}">
                <a16:creationId xmlns:a16="http://schemas.microsoft.com/office/drawing/2014/main" id="{CAE13835-7CFB-4E21-BE2E-CA8D3722B78C}"/>
              </a:ext>
            </a:extLst>
          </p:cNvPr>
          <p:cNvPicPr>
            <a:picLocks noChangeAspect="1"/>
          </p:cNvPicPr>
          <p:nvPr/>
        </p:nvPicPr>
        <p:blipFill rotWithShape="1">
          <a:blip r:embed="rId3">
            <a:duotone>
              <a:prstClr val="black"/>
              <a:schemeClr val="tx2">
                <a:tint val="45000"/>
                <a:satMod val="400000"/>
              </a:schemeClr>
            </a:duotone>
          </a:blip>
          <a:srcRect t="8537"/>
          <a:stretch/>
        </p:blipFill>
        <p:spPr>
          <a:xfrm>
            <a:off x="96273" y="10"/>
            <a:ext cx="12191980" cy="6857990"/>
          </a:xfrm>
          <a:prstGeom prst="rect">
            <a:avLst/>
          </a:prstGeom>
        </p:spPr>
      </p:pic>
      <p:sp>
        <p:nvSpPr>
          <p:cNvPr id="11266" name="Title 1">
            <a:extLst>
              <a:ext uri="{FF2B5EF4-FFF2-40B4-BE49-F238E27FC236}">
                <a16:creationId xmlns:a16="http://schemas.microsoft.com/office/drawing/2014/main" id="{AD605C32-BFE8-B740-AA06-3BC351E80863}"/>
              </a:ext>
            </a:extLst>
          </p:cNvPr>
          <p:cNvSpPr>
            <a:spLocks noGrp="1"/>
          </p:cNvSpPr>
          <p:nvPr>
            <p:ph type="title" idx="4294967295"/>
          </p:nvPr>
        </p:nvSpPr>
        <p:spPr>
          <a:xfrm>
            <a:off x="4050889" y="365758"/>
            <a:ext cx="6784259" cy="1828800"/>
          </a:xfrm>
        </p:spPr>
        <p:txBody>
          <a:bodyPr vert="horz" lIns="91440" tIns="45720" rIns="91440" bIns="45720" rtlCol="0" anchor="ctr">
            <a:normAutofit/>
          </a:bodyPr>
          <a:lstStyle/>
          <a:p>
            <a:pPr>
              <a:defRPr/>
            </a:pPr>
            <a:br>
              <a:rPr lang="en-US" sz="2300" dirty="0">
                <a:solidFill>
                  <a:schemeClr val="tx1">
                    <a:lumMod val="85000"/>
                    <a:lumOff val="15000"/>
                  </a:schemeClr>
                </a:solidFill>
              </a:rPr>
            </a:br>
            <a:r>
              <a:rPr lang="en-US" sz="2300" dirty="0">
                <a:solidFill>
                  <a:schemeClr val="bg1"/>
                </a:solidFill>
              </a:rPr>
              <a:t>Objectives to be covered:</a:t>
            </a:r>
            <a:br>
              <a:rPr lang="en-US" sz="2300" dirty="0">
                <a:solidFill>
                  <a:schemeClr val="bg1"/>
                </a:solidFill>
              </a:rPr>
            </a:br>
            <a:r>
              <a:rPr lang="en-US" sz="2300" dirty="0">
                <a:solidFill>
                  <a:schemeClr val="bg1"/>
                </a:solidFill>
              </a:rPr>
              <a:t>At the end of the session students will be able to:</a:t>
            </a:r>
            <a:br>
              <a:rPr lang="en-US" sz="2300" dirty="0">
                <a:solidFill>
                  <a:schemeClr val="bg1"/>
                </a:solidFill>
              </a:rPr>
            </a:br>
            <a:br>
              <a:rPr lang="en-US" sz="2300" dirty="0">
                <a:solidFill>
                  <a:schemeClr val="bg1"/>
                </a:solidFill>
              </a:rPr>
            </a:br>
            <a:endParaRPr lang="en-US" sz="2300" dirty="0">
              <a:solidFill>
                <a:schemeClr val="bg1"/>
              </a:solidFill>
            </a:endParaRPr>
          </a:p>
        </p:txBody>
      </p:sp>
      <p:graphicFrame>
        <p:nvGraphicFramePr>
          <p:cNvPr id="11273" name="Content Placeholder 2">
            <a:extLst>
              <a:ext uri="{FF2B5EF4-FFF2-40B4-BE49-F238E27FC236}">
                <a16:creationId xmlns:a16="http://schemas.microsoft.com/office/drawing/2014/main" id="{D61920E5-156D-43F8-9207-C6802C4F44A2}"/>
              </a:ext>
            </a:extLst>
          </p:cNvPr>
          <p:cNvGraphicFramePr/>
          <p:nvPr/>
        </p:nvGraphicFramePr>
        <p:xfrm>
          <a:off x="4050889" y="2324100"/>
          <a:ext cx="6784259" cy="38750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080765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9" name="Rectangle 18">
            <a:extLst>
              <a:ext uri="{FF2B5EF4-FFF2-40B4-BE49-F238E27FC236}">
                <a16:creationId xmlns:a16="http://schemas.microsoft.com/office/drawing/2014/main" id="{482BD70C-C4A0-46C4-9518-A731098B4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FCBFD1-65E3-CC44-BEC5-AB2A4F7BF20B}"/>
              </a:ext>
            </a:extLst>
          </p:cNvPr>
          <p:cNvSpPr>
            <a:spLocks noGrp="1"/>
          </p:cNvSpPr>
          <p:nvPr>
            <p:ph type="title"/>
          </p:nvPr>
        </p:nvSpPr>
        <p:spPr>
          <a:xfrm>
            <a:off x="6072445" y="3640254"/>
            <a:ext cx="5319433" cy="2076333"/>
          </a:xfrm>
        </p:spPr>
        <p:txBody>
          <a:bodyPr vert="horz" lIns="91440" tIns="45720" rIns="91440" bIns="45720" rtlCol="0" anchor="t">
            <a:normAutofit/>
          </a:bodyPr>
          <a:lstStyle/>
          <a:p>
            <a:r>
              <a:rPr lang="en-US" sz="4800" kern="1200">
                <a:solidFill>
                  <a:schemeClr val="bg1"/>
                </a:solidFill>
                <a:latin typeface="+mj-lt"/>
                <a:ea typeface="+mj-ea"/>
                <a:cs typeface="+mj-cs"/>
              </a:rPr>
              <a:t>Thank you</a:t>
            </a:r>
          </a:p>
        </p:txBody>
      </p:sp>
      <p:sp>
        <p:nvSpPr>
          <p:cNvPr id="3" name="Text Placeholder 2">
            <a:extLst>
              <a:ext uri="{FF2B5EF4-FFF2-40B4-BE49-F238E27FC236}">
                <a16:creationId xmlns:a16="http://schemas.microsoft.com/office/drawing/2014/main" id="{04C10E18-B980-4C41-BDC2-E38CE5149227}"/>
              </a:ext>
            </a:extLst>
          </p:cNvPr>
          <p:cNvSpPr>
            <a:spLocks noGrp="1"/>
          </p:cNvSpPr>
          <p:nvPr>
            <p:ph type="body" idx="1"/>
          </p:nvPr>
        </p:nvSpPr>
        <p:spPr>
          <a:xfrm>
            <a:off x="6072446" y="2668075"/>
            <a:ext cx="5319431" cy="972180"/>
          </a:xfrm>
        </p:spPr>
        <p:txBody>
          <a:bodyPr vert="horz" lIns="91440" tIns="45720" rIns="91440" bIns="45720" rtlCol="0" anchor="b">
            <a:normAutofit/>
          </a:bodyPr>
          <a:lstStyle/>
          <a:p>
            <a:r>
              <a:rPr lang="en-US" sz="2000" kern="1200">
                <a:solidFill>
                  <a:schemeClr val="bg1"/>
                </a:solidFill>
                <a:latin typeface="+mn-lt"/>
                <a:ea typeface="+mn-ea"/>
                <a:cs typeface="+mn-cs"/>
              </a:rPr>
              <a:t>Any questions, please email me.</a:t>
            </a:r>
          </a:p>
        </p:txBody>
      </p:sp>
      <p:sp>
        <p:nvSpPr>
          <p:cNvPr id="30" name="Freeform: Shape 20">
            <a:extLst>
              <a:ext uri="{FF2B5EF4-FFF2-40B4-BE49-F238E27FC236}">
                <a16:creationId xmlns:a16="http://schemas.microsoft.com/office/drawing/2014/main" id="{39B74A45-BDDD-4892-B8C0-B290C0944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79352" cy="6374535"/>
          </a:xfrm>
          <a:custGeom>
            <a:avLst/>
            <a:gdLst>
              <a:gd name="connsiteX0" fmla="*/ 609861 w 5379352"/>
              <a:gd name="connsiteY0" fmla="*/ 6374535 h 6374535"/>
              <a:gd name="connsiteX1" fmla="*/ 3449004 w 5379352"/>
              <a:gd name="connsiteY1" fmla="*/ 6374535 h 6374535"/>
              <a:gd name="connsiteX2" fmla="*/ 3628245 w 5379352"/>
              <a:gd name="connsiteY2" fmla="*/ 6288190 h 6374535"/>
              <a:gd name="connsiteX3" fmla="*/ 5379352 w 5379352"/>
              <a:gd name="connsiteY3" fmla="*/ 3346018 h 6374535"/>
              <a:gd name="connsiteX4" fmla="*/ 2033334 w 5379352"/>
              <a:gd name="connsiteY4" fmla="*/ 0 h 6374535"/>
              <a:gd name="connsiteX5" fmla="*/ 129310 w 5379352"/>
              <a:gd name="connsiteY5" fmla="*/ 594192 h 6374535"/>
              <a:gd name="connsiteX6" fmla="*/ 0 w 5379352"/>
              <a:gd name="connsiteY6" fmla="*/ 692103 h 6374535"/>
              <a:gd name="connsiteX7" fmla="*/ 0 w 5379352"/>
              <a:gd name="connsiteY7" fmla="*/ 5999934 h 6374535"/>
              <a:gd name="connsiteX8" fmla="*/ 129311 w 5379352"/>
              <a:gd name="connsiteY8" fmla="*/ 6097845 h 6374535"/>
              <a:gd name="connsiteX9" fmla="*/ 367831 w 5379352"/>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79352" h="6374535">
                <a:moveTo>
                  <a:pt x="609861" y="6374535"/>
                </a:moveTo>
                <a:lnTo>
                  <a:pt x="3449004" y="6374535"/>
                </a:lnTo>
                <a:lnTo>
                  <a:pt x="3628245" y="6288190"/>
                </a:lnTo>
                <a:cubicBezTo>
                  <a:pt x="4671283" y="5721578"/>
                  <a:pt x="5379352" y="4616487"/>
                  <a:pt x="5379352" y="3346018"/>
                </a:cubicBezTo>
                <a:cubicBezTo>
                  <a:pt x="5379352" y="1498063"/>
                  <a:pt x="3881289" y="0"/>
                  <a:pt x="2033334" y="0"/>
                </a:cubicBezTo>
                <a:cubicBezTo>
                  <a:pt x="1325914" y="0"/>
                  <a:pt x="669769" y="219535"/>
                  <a:pt x="129310" y="594192"/>
                </a:cubicBezTo>
                <a:lnTo>
                  <a:pt x="0" y="692103"/>
                </a:lnTo>
                <a:lnTo>
                  <a:pt x="0" y="5999934"/>
                </a:lnTo>
                <a:lnTo>
                  <a:pt x="129311" y="6097845"/>
                </a:lnTo>
                <a:cubicBezTo>
                  <a:pt x="206519" y="6151367"/>
                  <a:pt x="286089" y="6201724"/>
                  <a:pt x="367831" y="624872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Freeform: Shape 22">
            <a:extLst>
              <a:ext uri="{FF2B5EF4-FFF2-40B4-BE49-F238E27FC236}">
                <a16:creationId xmlns:a16="http://schemas.microsoft.com/office/drawing/2014/main" id="{C516C73E-9465-4C9E-9B86-9E58FB326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9" y="0"/>
            <a:ext cx="5210147" cy="6210629"/>
          </a:xfrm>
          <a:custGeom>
            <a:avLst/>
            <a:gdLst>
              <a:gd name="connsiteX0" fmla="*/ 1058223 w 5210147"/>
              <a:gd name="connsiteY0" fmla="*/ 0 h 6210629"/>
              <a:gd name="connsiteX1" fmla="*/ 3003078 w 5210147"/>
              <a:gd name="connsiteY1" fmla="*/ 0 h 6210629"/>
              <a:gd name="connsiteX2" fmla="*/ 3266657 w 5210147"/>
              <a:gd name="connsiteY2" fmla="*/ 96471 h 6210629"/>
              <a:gd name="connsiteX3" fmla="*/ 5210147 w 5210147"/>
              <a:gd name="connsiteY3" fmla="*/ 3028517 h 6210629"/>
              <a:gd name="connsiteX4" fmla="*/ 2028035 w 5210147"/>
              <a:gd name="connsiteY4" fmla="*/ 6210629 h 6210629"/>
              <a:gd name="connsiteX5" fmla="*/ 3916 w 5210147"/>
              <a:gd name="connsiteY5" fmla="*/ 5483989 h 6210629"/>
              <a:gd name="connsiteX6" fmla="*/ 0 w 5210147"/>
              <a:gd name="connsiteY6" fmla="*/ 5480430 h 6210629"/>
              <a:gd name="connsiteX7" fmla="*/ 0 w 5210147"/>
              <a:gd name="connsiteY7" fmla="*/ 576603 h 6210629"/>
              <a:gd name="connsiteX8" fmla="*/ 3916 w 5210147"/>
              <a:gd name="connsiteY8" fmla="*/ 573044 h 6210629"/>
              <a:gd name="connsiteX9" fmla="*/ 933918 w 5210147"/>
              <a:gd name="connsiteY9" fmla="*/ 39494 h 621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10147" h="6210629">
                <a:moveTo>
                  <a:pt x="1058223" y="0"/>
                </a:moveTo>
                <a:lnTo>
                  <a:pt x="3003078" y="0"/>
                </a:lnTo>
                <a:lnTo>
                  <a:pt x="3266657" y="96471"/>
                </a:lnTo>
                <a:cubicBezTo>
                  <a:pt x="4408765" y="579542"/>
                  <a:pt x="5210147" y="1710443"/>
                  <a:pt x="5210147" y="3028517"/>
                </a:cubicBezTo>
                <a:cubicBezTo>
                  <a:pt x="5210147" y="4785949"/>
                  <a:pt x="3785467" y="6210629"/>
                  <a:pt x="2028035" y="6210629"/>
                </a:cubicBezTo>
                <a:cubicBezTo>
                  <a:pt x="1259159" y="6210629"/>
                  <a:pt x="553973" y="5937936"/>
                  <a:pt x="3916" y="5483989"/>
                </a:cubicBezTo>
                <a:lnTo>
                  <a:pt x="0" y="5480430"/>
                </a:lnTo>
                <a:lnTo>
                  <a:pt x="0" y="576603"/>
                </a:lnTo>
                <a:lnTo>
                  <a:pt x="3916" y="573044"/>
                </a:lnTo>
                <a:cubicBezTo>
                  <a:pt x="278945" y="346070"/>
                  <a:pt x="592755" y="164410"/>
                  <a:pt x="933918" y="3949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Graphic 15" descr="Email">
            <a:extLst>
              <a:ext uri="{FF2B5EF4-FFF2-40B4-BE49-F238E27FC236}">
                <a16:creationId xmlns:a16="http://schemas.microsoft.com/office/drawing/2014/main" id="{6CFFDE1D-439E-4792-A26D-A764ADEC22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0941" y="1301551"/>
            <a:ext cx="3440610" cy="3440610"/>
          </a:xfrm>
          <a:prstGeom prst="rect">
            <a:avLst/>
          </a:prstGeom>
        </p:spPr>
      </p:pic>
    </p:spTree>
    <p:extLst>
      <p:ext uri="{BB962C8B-B14F-4D97-AF65-F5344CB8AC3E}">
        <p14:creationId xmlns:p14="http://schemas.microsoft.com/office/powerpoint/2010/main" val="29813274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681E50-A459-154B-8926-14238F6B4D02}"/>
              </a:ext>
            </a:extLst>
          </p:cNvPr>
          <p:cNvSpPr>
            <a:spLocks noGrp="1"/>
          </p:cNvSpPr>
          <p:nvPr>
            <p:ph type="title"/>
          </p:nvPr>
        </p:nvSpPr>
        <p:spPr>
          <a:xfrm>
            <a:off x="643467" y="321734"/>
            <a:ext cx="10905066" cy="1135737"/>
          </a:xfrm>
        </p:spPr>
        <p:txBody>
          <a:bodyPr>
            <a:normAutofit/>
          </a:bodyPr>
          <a:lstStyle/>
          <a:p>
            <a:r>
              <a:rPr lang="en-US" sz="3600" dirty="0"/>
              <a:t>References</a:t>
            </a:r>
          </a:p>
        </p:txBody>
      </p:sp>
      <p:sp>
        <p:nvSpPr>
          <p:cNvPr id="3" name="Content Placeholder 2">
            <a:extLst>
              <a:ext uri="{FF2B5EF4-FFF2-40B4-BE49-F238E27FC236}">
                <a16:creationId xmlns:a16="http://schemas.microsoft.com/office/drawing/2014/main" id="{0C49ADE8-95C2-4B4E-83FD-54A4AB9D6B1B}"/>
              </a:ext>
            </a:extLst>
          </p:cNvPr>
          <p:cNvSpPr>
            <a:spLocks noGrp="1"/>
          </p:cNvSpPr>
          <p:nvPr>
            <p:ph idx="1"/>
          </p:nvPr>
        </p:nvSpPr>
        <p:spPr>
          <a:xfrm>
            <a:off x="643467" y="1782981"/>
            <a:ext cx="10905066" cy="4393982"/>
          </a:xfrm>
        </p:spPr>
        <p:txBody>
          <a:bodyPr>
            <a:normAutofit fontScale="92500" lnSpcReduction="20000"/>
          </a:bodyPr>
          <a:lstStyle/>
          <a:p>
            <a:r>
              <a:rPr lang="en-GB" sz="1800" dirty="0"/>
              <a:t>Code of Occupational Ethics for the Youth Service in Wales.  February 2012. </a:t>
            </a:r>
            <a:r>
              <a:rPr lang="en-GB" sz="2000" dirty="0"/>
              <a:t>Cardiff: ETS Wales &amp; YMCA Wales Community College. [On Line] Available from: </a:t>
            </a:r>
            <a:r>
              <a:rPr lang="en-US" sz="2000" dirty="0"/>
              <a:t>[Accessed: 1</a:t>
            </a:r>
            <a:r>
              <a:rPr lang="en-US" sz="2000" baseline="30000" dirty="0"/>
              <a:t>st</a:t>
            </a:r>
            <a:r>
              <a:rPr lang="en-US" sz="2000" dirty="0"/>
              <a:t> November, 2020]</a:t>
            </a:r>
            <a:endParaRPr lang="en-GB" sz="2000" dirty="0"/>
          </a:p>
          <a:p>
            <a:r>
              <a:rPr lang="en-US" sz="2000" dirty="0"/>
              <a:t>Education Workforce Council. (2019). </a:t>
            </a:r>
            <a:r>
              <a:rPr lang="en-US" sz="2000" dirty="0">
                <a:solidFill>
                  <a:srgbClr val="000000"/>
                </a:solidFill>
              </a:rPr>
              <a:t>Code of Professional Conduct and Practice. [On Line]. Available from: </a:t>
            </a:r>
            <a:r>
              <a:rPr lang="en-US" sz="2000" dirty="0">
                <a:solidFill>
                  <a:srgbClr val="000000"/>
                </a:solidFill>
                <a:hlinkClick r:id="rId2"/>
              </a:rPr>
              <a:t>http://www.ewc.wales/site/index.php/en/</a:t>
            </a:r>
            <a:r>
              <a:rPr lang="en-US" sz="2000" dirty="0">
                <a:solidFill>
                  <a:srgbClr val="000000"/>
                </a:solidFill>
              </a:rPr>
              <a:t> </a:t>
            </a:r>
            <a:r>
              <a:rPr lang="en-US" sz="2000" dirty="0"/>
              <a:t>[Accessed: 1</a:t>
            </a:r>
            <a:r>
              <a:rPr lang="en-US" sz="2000" baseline="30000" dirty="0"/>
              <a:t>st</a:t>
            </a:r>
            <a:r>
              <a:rPr lang="en-US" sz="2000" dirty="0"/>
              <a:t> November, 2020]</a:t>
            </a:r>
            <a:endParaRPr lang="en-GB" sz="2000" dirty="0"/>
          </a:p>
          <a:p>
            <a:r>
              <a:rPr lang="en-GB" sz="2000" dirty="0" err="1"/>
              <a:t>Kadushin</a:t>
            </a:r>
            <a:r>
              <a:rPr lang="en-GB" sz="2000" dirty="0"/>
              <a:t>, A. (1992) Supervision in Social Work (3rd. </a:t>
            </a:r>
            <a:r>
              <a:rPr lang="en-GB" sz="2000" dirty="0" err="1"/>
              <a:t>edn</a:t>
            </a:r>
            <a:r>
              <a:rPr lang="en-GB" sz="2000" dirty="0"/>
              <a:t>.), New York: Columbia University Press Hawkins, P. &amp; Shohet, R. (1984; 1989) Supervision in the Helping Professions. An individual, group and organizational approach, Milton Keynes: Open University Press/Maidenhead: Open University Press</a:t>
            </a:r>
          </a:p>
          <a:p>
            <a:r>
              <a:rPr lang="en-GB" sz="2000" dirty="0"/>
              <a:t>Hawkins, P. &amp; Shohet, R.  (2006) Supervision in the Helping Professions. 3rd ed. Maidenhead: Open University Press.</a:t>
            </a:r>
          </a:p>
          <a:p>
            <a:r>
              <a:rPr lang="en-GB" sz="2000" dirty="0"/>
              <a:t>Herman, M. (2012). Reflective Practice Meets Youth Work Supervision. In: Youth and Policy. [On Line]. </a:t>
            </a:r>
            <a:r>
              <a:rPr lang="en-US" sz="2000" dirty="0"/>
              <a:t>Available from: </a:t>
            </a:r>
            <a:r>
              <a:rPr lang="en-US" sz="2000" dirty="0">
                <a:hlinkClick r:id="rId3"/>
              </a:rPr>
              <a:t>https://www.youthandpolicy.org/wp-content/uploads/2017/06/herman_reflective_practice_meets_youth_work_supervision.pdf</a:t>
            </a:r>
            <a:r>
              <a:rPr lang="en-US" sz="2000" dirty="0"/>
              <a:t> [Accessed: 1</a:t>
            </a:r>
            <a:r>
              <a:rPr lang="en-US" sz="2000" baseline="30000" dirty="0"/>
              <a:t>st</a:t>
            </a:r>
            <a:r>
              <a:rPr lang="en-US" sz="2000" dirty="0"/>
              <a:t> November, 2020]</a:t>
            </a:r>
            <a:endParaRPr lang="en-GB" sz="2000" dirty="0"/>
          </a:p>
          <a:p>
            <a:r>
              <a:rPr lang="cy-GB" sz="2000" dirty="0"/>
              <a:t>Hoggarth, L (2009) “Managing People” in Tyler, M. Hoggarth, L, Merton, B. (Eds) (2009) </a:t>
            </a:r>
            <a:r>
              <a:rPr lang="cy-GB" sz="2000" i="1" dirty="0"/>
              <a:t>Managing Modern Youth work</a:t>
            </a:r>
            <a:r>
              <a:rPr lang="cy-GB" sz="2000" dirty="0"/>
              <a:t>, Essex: Learning Matters, pp. 41-59.</a:t>
            </a:r>
            <a:endParaRPr lang="en-GB" sz="2000" dirty="0"/>
          </a:p>
          <a:p>
            <a:r>
              <a:rPr lang="en-GB" sz="2000" dirty="0"/>
              <a:t>Ingram, G. &amp; Harris, J. (2001) Delivering Good Youth Work: A Working Guide to Surviving and Thriving. Lyme Regis: Russell House.</a:t>
            </a:r>
          </a:p>
          <a:p>
            <a:endParaRPr lang="en-US"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077728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74F9BBF9-30AE-6B46-9D75-433AF2E010D1}"/>
              </a:ext>
            </a:extLst>
          </p:cNvPr>
          <p:cNvSpPr>
            <a:spLocks noGrp="1"/>
          </p:cNvSpPr>
          <p:nvPr>
            <p:ph type="title"/>
          </p:nvPr>
        </p:nvSpPr>
        <p:spPr>
          <a:xfrm>
            <a:off x="643467" y="1698171"/>
            <a:ext cx="3962061" cy="4516360"/>
          </a:xfrm>
        </p:spPr>
        <p:txBody>
          <a:bodyPr anchor="t">
            <a:normAutofit/>
          </a:bodyPr>
          <a:lstStyle/>
          <a:p>
            <a:r>
              <a:rPr lang="en-US" sz="3600"/>
              <a:t>References</a:t>
            </a:r>
          </a:p>
        </p:txBody>
      </p:sp>
      <p:sp>
        <p:nvSpPr>
          <p:cNvPr id="12" name="Rectangle 11">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BD7E5B01-0038-074B-BDE8-68665B087804}"/>
              </a:ext>
            </a:extLst>
          </p:cNvPr>
          <p:cNvSpPr>
            <a:spLocks noGrp="1"/>
          </p:cNvSpPr>
          <p:nvPr>
            <p:ph idx="1"/>
          </p:nvPr>
        </p:nvSpPr>
        <p:spPr>
          <a:xfrm>
            <a:off x="5070020" y="1698170"/>
            <a:ext cx="6478513" cy="4516361"/>
          </a:xfrm>
        </p:spPr>
        <p:txBody>
          <a:bodyPr>
            <a:normAutofit/>
          </a:bodyPr>
          <a:lstStyle/>
          <a:p>
            <a:pPr marL="0" indent="0">
              <a:buNone/>
            </a:pPr>
            <a:endParaRPr lang="en-GB" sz="1700" dirty="0"/>
          </a:p>
          <a:p>
            <a:r>
              <a:rPr lang="en-GB" sz="1700" dirty="0"/>
              <a:t>Proctor, B. (1987) ‘Supervision: A co-operative exercise in accountability’ in </a:t>
            </a:r>
            <a:r>
              <a:rPr lang="en-GB" sz="1700" dirty="0" err="1"/>
              <a:t>Marken</a:t>
            </a:r>
            <a:r>
              <a:rPr lang="en-GB" sz="1700" dirty="0"/>
              <a:t>, M. &amp;Payne, M (eds.) Enabling and Ensuring. Supervision in practice, Leicester: National Youth Bureau.</a:t>
            </a:r>
          </a:p>
          <a:p>
            <a:r>
              <a:rPr lang="en-US" sz="1800" dirty="0"/>
              <a:t>Skills Development Scotland. (2019). </a:t>
            </a:r>
            <a:r>
              <a:rPr lang="en-US" sz="1800" i="1" dirty="0"/>
              <a:t>National Occupational Standards for Youth Work</a:t>
            </a:r>
            <a:r>
              <a:rPr lang="en-US" sz="1800" dirty="0"/>
              <a:t>.[Online]. Available from: </a:t>
            </a:r>
            <a:r>
              <a:rPr lang="en-US" sz="1800" dirty="0">
                <a:hlinkClick r:id="rId2"/>
              </a:rPr>
              <a:t>https://cldstandardscouncil.org.uk/resources/standards-and-benchmarks/national-occupational-standards/</a:t>
            </a:r>
            <a:r>
              <a:rPr lang="en-US" sz="1800" dirty="0"/>
              <a:t>. [Accessed: 1</a:t>
            </a:r>
            <a:r>
              <a:rPr lang="en-US" sz="1800" baseline="30000" dirty="0"/>
              <a:t>st</a:t>
            </a:r>
            <a:r>
              <a:rPr lang="en-US" sz="1800" dirty="0"/>
              <a:t> November, 2020]</a:t>
            </a:r>
            <a:endParaRPr lang="en-GB" sz="1700" dirty="0"/>
          </a:p>
          <a:p>
            <a:r>
              <a:rPr lang="en-GB" sz="1700" dirty="0"/>
              <a:t>Tash, J. (1984) Supervision in Youth Work. YMCA George Williams College.</a:t>
            </a:r>
            <a:r>
              <a:rPr lang="cy-GB" sz="1700" dirty="0"/>
              <a:t> </a:t>
            </a:r>
          </a:p>
          <a:p>
            <a:r>
              <a:rPr lang="cy-GB" sz="1700" dirty="0"/>
              <a:t>Woods, J (2006) “Using supervision for professional development” in Richardson, L. D. &amp; Wolfe, M. (eds). (2001) </a:t>
            </a:r>
            <a:r>
              <a:rPr lang="cy-GB" sz="1700" i="1" dirty="0"/>
              <a:t>Principles and practice of informal education: learning through life, </a:t>
            </a:r>
            <a:r>
              <a:rPr lang="cy-GB" sz="1700" dirty="0"/>
              <a:t>London: Routledge, pp. 249-268.</a:t>
            </a:r>
          </a:p>
          <a:p>
            <a:endParaRPr lang="en-US" sz="2000" dirty="0"/>
          </a:p>
        </p:txBody>
      </p:sp>
      <p:sp>
        <p:nvSpPr>
          <p:cNvPr id="20" name="Isosceles Triangle 19">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Isosceles Triangle 21">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6816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2896</Words>
  <Application>Microsoft Office PowerPoint</Application>
  <PresentationFormat>Widescreen</PresentationFormat>
  <Paragraphs>329</Paragraphs>
  <Slides>42</Slides>
  <Notes>23</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Arial</vt:lpstr>
      <vt:lpstr>Calibri</vt:lpstr>
      <vt:lpstr>Calibri Light</vt:lpstr>
      <vt:lpstr>Century Schoolbook</vt:lpstr>
      <vt:lpstr>Comic Sans MS</vt:lpstr>
      <vt:lpstr>Times New Roman</vt:lpstr>
      <vt:lpstr>Wingdings</vt:lpstr>
      <vt:lpstr>Office Theme</vt:lpstr>
      <vt:lpstr>Supervision, Leadership and Management for Professionals: ECYW7003 Supervision and Support Skills  9.11.21 Darren O’Connor  </vt:lpstr>
      <vt:lpstr>Recap on last week:</vt:lpstr>
      <vt:lpstr>What did we look at?</vt:lpstr>
      <vt:lpstr>An example of a supervision session (Managerial?)</vt:lpstr>
      <vt:lpstr>Directed Study for last week – How did you get on?</vt:lpstr>
      <vt:lpstr>Critically review the article ‘ Reflective Practice Meets Youth Work Supervision by Margo Herman. Available here and provide a brief overview of the importance of reflective practice within the Supervision process in next weeks session. </vt:lpstr>
      <vt:lpstr>National Occupational Standards for Youth Work 2019 – how are you using these? </vt:lpstr>
      <vt:lpstr> Objectives to be covered: At the end of the session students will be able to:  </vt:lpstr>
      <vt:lpstr>Part 1: Assessment</vt:lpstr>
      <vt:lpstr>Assessment Portfolio (Part 1)  Practice Logs (6 x 750 words),  </vt:lpstr>
      <vt:lpstr>Assessment Portfolio (Part 2)</vt:lpstr>
      <vt:lpstr>Assignment Submission and Return of Feedback</vt:lpstr>
      <vt:lpstr>Questions</vt:lpstr>
      <vt:lpstr>Part 2</vt:lpstr>
      <vt:lpstr>What does your workplace say about supervision? </vt:lpstr>
      <vt:lpstr>Supervision in youth work</vt:lpstr>
      <vt:lpstr>Supervision within Youth and Community Work</vt:lpstr>
      <vt:lpstr>Discussion (15 mins)</vt:lpstr>
      <vt:lpstr>Forming the relationship – What is important for you? </vt:lpstr>
      <vt:lpstr>Formative function: What is the most suitable way for the supervisee to learn and develop?   </vt:lpstr>
      <vt:lpstr>House keeping</vt:lpstr>
      <vt:lpstr>Confidentiality                </vt:lpstr>
      <vt:lpstr>Preparation, agenda setting, methods, record keeping</vt:lpstr>
      <vt:lpstr>Skills</vt:lpstr>
      <vt:lpstr>Skill and Technique</vt:lpstr>
      <vt:lpstr>Within your group discuss the following:</vt:lpstr>
      <vt:lpstr>PowerPoint Presentation</vt:lpstr>
      <vt:lpstr>What are the most importance factors for the context of supervision here?</vt:lpstr>
      <vt:lpstr>How would you evaluate and review?    </vt:lpstr>
      <vt:lpstr>Supervision within a Youth Work Context:</vt:lpstr>
      <vt:lpstr>Sapin (2009, p. 188) continues and notes how</vt:lpstr>
      <vt:lpstr>(Sapin, 2009, p. 189)</vt:lpstr>
      <vt:lpstr>Boundary management </vt:lpstr>
      <vt:lpstr>Boundary Management </vt:lpstr>
      <vt:lpstr>Boundary Management (continued)</vt:lpstr>
      <vt:lpstr>Keeping appropriate records</vt:lpstr>
      <vt:lpstr>Directed Tasks for next week: (Please allocate enough time to swop roles and complete both sets of tasks) </vt:lpstr>
      <vt:lpstr>Reflective Practice:</vt:lpstr>
      <vt:lpstr> Objectives to be covered: At the end of the session students will be able to:  </vt:lpstr>
      <vt:lpstr>Thank you</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Leadership and Management for Professionals: ECYW7003 Supervision and Support Skills  9.11.21 Darren O’Connor</dc:title>
  <dc:creator>new</dc:creator>
  <cp:lastModifiedBy>new</cp:lastModifiedBy>
  <cp:revision>2</cp:revision>
  <dcterms:created xsi:type="dcterms:W3CDTF">2021-11-08T12:31:35Z</dcterms:created>
  <dcterms:modified xsi:type="dcterms:W3CDTF">2021-11-08T12:50:50Z</dcterms:modified>
</cp:coreProperties>
</file>