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63" r:id="rId3"/>
    <p:sldId id="264" r:id="rId4"/>
    <p:sldId id="257" r:id="rId5"/>
    <p:sldId id="258" r:id="rId6"/>
    <p:sldId id="259" r:id="rId7"/>
    <p:sldId id="266" r:id="rId8"/>
    <p:sldId id="265" r:id="rId9"/>
    <p:sldId id="268" r:id="rId10"/>
    <p:sldId id="267"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1.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18.png"/><Relationship Id="rId6" Type="http://schemas.openxmlformats.org/officeDocument/2006/relationships/image" Target="../media/image9.svg"/><Relationship Id="rId11" Type="http://schemas.openxmlformats.org/officeDocument/2006/relationships/image" Target="../media/image23.png"/><Relationship Id="rId5" Type="http://schemas.openxmlformats.org/officeDocument/2006/relationships/image" Target="../media/image20.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22.png"/><Relationship Id="rId1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5F6CD15-8E46-47CF-A25E-6269423D051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907343-8D23-4F3C-865F-976B66FCDCBF}">
      <dgm:prSet/>
      <dgm:spPr/>
      <dgm:t>
        <a:bodyPr/>
        <a:lstStyle/>
        <a:p>
          <a:r>
            <a:rPr lang="en-GB"/>
            <a:t>Happened in the early morning of June 28, 1969.</a:t>
          </a:r>
          <a:endParaRPr lang="en-US"/>
        </a:p>
      </dgm:t>
    </dgm:pt>
    <dgm:pt modelId="{C928AA1D-C9D0-4B2F-8E04-D47A458A7171}" type="parTrans" cxnId="{73613641-97FE-4128-92BB-CA02F40F3DAE}">
      <dgm:prSet/>
      <dgm:spPr/>
      <dgm:t>
        <a:bodyPr/>
        <a:lstStyle/>
        <a:p>
          <a:endParaRPr lang="en-US"/>
        </a:p>
      </dgm:t>
    </dgm:pt>
    <dgm:pt modelId="{E80482A0-227E-40BE-9C59-A023098B7886}" type="sibTrans" cxnId="{73613641-97FE-4128-92BB-CA02F40F3DAE}">
      <dgm:prSet/>
      <dgm:spPr/>
      <dgm:t>
        <a:bodyPr/>
        <a:lstStyle/>
        <a:p>
          <a:endParaRPr lang="en-US"/>
        </a:p>
      </dgm:t>
    </dgm:pt>
    <dgm:pt modelId="{6860513D-0CC6-45D0-AD34-C8576E2DD38E}">
      <dgm:prSet/>
      <dgm:spPr/>
      <dgm:t>
        <a:bodyPr/>
        <a:lstStyle/>
        <a:p>
          <a:r>
            <a:rPr lang="en-GB"/>
            <a:t>In Stonewall Inn in the Greenwich village neighbourhood of Manhattan</a:t>
          </a:r>
          <a:endParaRPr lang="en-US"/>
        </a:p>
      </dgm:t>
    </dgm:pt>
    <dgm:pt modelId="{71C4C17A-EC4B-45D2-9F63-BCE90A0306F5}" type="parTrans" cxnId="{FF371CBC-9314-460F-B74A-EDC3012EC41E}">
      <dgm:prSet/>
      <dgm:spPr/>
      <dgm:t>
        <a:bodyPr/>
        <a:lstStyle/>
        <a:p>
          <a:endParaRPr lang="en-US"/>
        </a:p>
      </dgm:t>
    </dgm:pt>
    <dgm:pt modelId="{9527DBDC-16CD-47A0-8DA5-4ECCFA0AC687}" type="sibTrans" cxnId="{FF371CBC-9314-460F-B74A-EDC3012EC41E}">
      <dgm:prSet/>
      <dgm:spPr/>
      <dgm:t>
        <a:bodyPr/>
        <a:lstStyle/>
        <a:p>
          <a:endParaRPr lang="en-US"/>
        </a:p>
      </dgm:t>
    </dgm:pt>
    <dgm:pt modelId="{682EDD79-07BE-4661-B6B7-7F48E9653D02}">
      <dgm:prSet/>
      <dgm:spPr/>
      <dgm:t>
        <a:bodyPr/>
        <a:lstStyle/>
        <a:p>
          <a:r>
            <a:rPr lang="en-GB"/>
            <a:t>This was a riot against police to stand up for gay rights.</a:t>
          </a:r>
          <a:endParaRPr lang="en-US"/>
        </a:p>
      </dgm:t>
    </dgm:pt>
    <dgm:pt modelId="{2E51EC23-8C48-48DF-8EAA-D024B2DA3C94}" type="parTrans" cxnId="{BA8F4CEE-6F79-4B2D-B54A-F20856CA9EC1}">
      <dgm:prSet/>
      <dgm:spPr/>
      <dgm:t>
        <a:bodyPr/>
        <a:lstStyle/>
        <a:p>
          <a:endParaRPr lang="en-US"/>
        </a:p>
      </dgm:t>
    </dgm:pt>
    <dgm:pt modelId="{A0BA6443-005B-494C-B26B-412917E579BC}" type="sibTrans" cxnId="{BA8F4CEE-6F79-4B2D-B54A-F20856CA9EC1}">
      <dgm:prSet/>
      <dgm:spPr/>
      <dgm:t>
        <a:bodyPr/>
        <a:lstStyle/>
        <a:p>
          <a:endParaRPr lang="en-US"/>
        </a:p>
      </dgm:t>
    </dgm:pt>
    <dgm:pt modelId="{06F1A602-B64E-4EEA-A01E-B4E0A78D94CE}">
      <dgm:prSet/>
      <dgm:spPr/>
      <dgm:t>
        <a:bodyPr/>
        <a:lstStyle/>
        <a:p>
          <a:r>
            <a:rPr lang="en-GB"/>
            <a:t>It was sparked off by police raiding a gay club in Greenwich village in New York, arresting people in the club and staff.</a:t>
          </a:r>
          <a:endParaRPr lang="en-US"/>
        </a:p>
      </dgm:t>
    </dgm:pt>
    <dgm:pt modelId="{EB4CDA29-404E-417F-9BE1-292E4BC3E2D7}" type="parTrans" cxnId="{1364CD75-6563-470F-8C33-35C71ABB6089}">
      <dgm:prSet/>
      <dgm:spPr/>
      <dgm:t>
        <a:bodyPr/>
        <a:lstStyle/>
        <a:p>
          <a:endParaRPr lang="en-US"/>
        </a:p>
      </dgm:t>
    </dgm:pt>
    <dgm:pt modelId="{3CCF84A1-73EE-4177-9CDB-406FE895DFA2}" type="sibTrans" cxnId="{1364CD75-6563-470F-8C33-35C71ABB6089}">
      <dgm:prSet/>
      <dgm:spPr/>
      <dgm:t>
        <a:bodyPr/>
        <a:lstStyle/>
        <a:p>
          <a:endParaRPr lang="en-US"/>
        </a:p>
      </dgm:t>
    </dgm:pt>
    <dgm:pt modelId="{99D9B45C-DD88-459F-A019-64A38F8703CF}">
      <dgm:prSet/>
      <dgm:spPr/>
      <dgm:t>
        <a:bodyPr/>
        <a:lstStyle/>
        <a:p>
          <a:r>
            <a:rPr lang="en-GB"/>
            <a:t>The riot continued for six days</a:t>
          </a:r>
          <a:endParaRPr lang="en-US"/>
        </a:p>
      </dgm:t>
    </dgm:pt>
    <dgm:pt modelId="{ADC72DC1-2B32-4707-A4B3-7BF13253C1E0}" type="parTrans" cxnId="{E76B0B2D-3DBE-4CCA-9561-E1A25B50A4BC}">
      <dgm:prSet/>
      <dgm:spPr/>
      <dgm:t>
        <a:bodyPr/>
        <a:lstStyle/>
        <a:p>
          <a:endParaRPr lang="en-US"/>
        </a:p>
      </dgm:t>
    </dgm:pt>
    <dgm:pt modelId="{15AF42DB-1CB7-455C-A857-F73A9AD1D02F}" type="sibTrans" cxnId="{E76B0B2D-3DBE-4CCA-9561-E1A25B50A4BC}">
      <dgm:prSet/>
      <dgm:spPr/>
      <dgm:t>
        <a:bodyPr/>
        <a:lstStyle/>
        <a:p>
          <a:endParaRPr lang="en-US"/>
        </a:p>
      </dgm:t>
    </dgm:pt>
    <dgm:pt modelId="{B9C3A7C7-4BB8-4887-BE11-E332DEA3BEFF}">
      <dgm:prSet/>
      <dgm:spPr/>
      <dgm:t>
        <a:bodyPr/>
        <a:lstStyle/>
        <a:p>
          <a:r>
            <a:rPr lang="en-GB"/>
            <a:t>Thousands were invovled</a:t>
          </a:r>
          <a:endParaRPr lang="en-US"/>
        </a:p>
      </dgm:t>
    </dgm:pt>
    <dgm:pt modelId="{98FFD028-26AD-47D7-9BAA-07608A6B0229}" type="parTrans" cxnId="{3E7E40F3-EB0B-4D8E-AED0-511E72E918FE}">
      <dgm:prSet/>
      <dgm:spPr/>
      <dgm:t>
        <a:bodyPr/>
        <a:lstStyle/>
        <a:p>
          <a:endParaRPr lang="en-US"/>
        </a:p>
      </dgm:t>
    </dgm:pt>
    <dgm:pt modelId="{1CCD3938-D07F-4CDB-B431-BFCD9E092A9E}" type="sibTrans" cxnId="{3E7E40F3-EB0B-4D8E-AED0-511E72E918FE}">
      <dgm:prSet/>
      <dgm:spPr/>
      <dgm:t>
        <a:bodyPr/>
        <a:lstStyle/>
        <a:p>
          <a:endParaRPr lang="en-US"/>
        </a:p>
      </dgm:t>
    </dgm:pt>
    <dgm:pt modelId="{9D88126A-9E31-43A3-BA52-CEC0096C5407}">
      <dgm:prSet/>
      <dgm:spPr/>
      <dgm:t>
        <a:bodyPr/>
        <a:lstStyle/>
        <a:p>
          <a:r>
            <a:rPr lang="en-GB"/>
            <a:t>This started an opinion for everyone around the world and opened up their rights for example being gay could lead to an arrest as it was illegal back in the 60’s.</a:t>
          </a:r>
          <a:endParaRPr lang="en-US"/>
        </a:p>
      </dgm:t>
    </dgm:pt>
    <dgm:pt modelId="{0BEF98FB-67CA-42F0-83E9-ACD6D063F29B}" type="parTrans" cxnId="{E9DB14E4-D7A3-44C3-916C-41216BB9F555}">
      <dgm:prSet/>
      <dgm:spPr/>
      <dgm:t>
        <a:bodyPr/>
        <a:lstStyle/>
        <a:p>
          <a:endParaRPr lang="en-US"/>
        </a:p>
      </dgm:t>
    </dgm:pt>
    <dgm:pt modelId="{EE574535-E585-4953-8627-6271483E2B60}" type="sibTrans" cxnId="{E9DB14E4-D7A3-44C3-916C-41216BB9F555}">
      <dgm:prSet/>
      <dgm:spPr/>
      <dgm:t>
        <a:bodyPr/>
        <a:lstStyle/>
        <a:p>
          <a:endParaRPr lang="en-US"/>
        </a:p>
      </dgm:t>
    </dgm:pt>
    <dgm:pt modelId="{4C4A2E6A-1BC5-4153-88E8-4681C95F4870}" type="pres">
      <dgm:prSet presAssocID="{85F6CD15-8E46-47CF-A25E-6269423D051C}" presName="root" presStyleCnt="0">
        <dgm:presLayoutVars>
          <dgm:dir/>
          <dgm:resizeHandles val="exact"/>
        </dgm:presLayoutVars>
      </dgm:prSet>
      <dgm:spPr/>
    </dgm:pt>
    <dgm:pt modelId="{34367C97-905A-427F-B384-A23017D5E64C}" type="pres">
      <dgm:prSet presAssocID="{80907343-8D23-4F3C-865F-976B66FCDCBF}" presName="compNode" presStyleCnt="0"/>
      <dgm:spPr/>
    </dgm:pt>
    <dgm:pt modelId="{64771611-01B1-453F-9EBE-C9192F899DEB}" type="pres">
      <dgm:prSet presAssocID="{80907343-8D23-4F3C-865F-976B66FCDCBF}" presName="bgRect" presStyleLbl="bgShp" presStyleIdx="0" presStyleCnt="7"/>
      <dgm:spPr/>
    </dgm:pt>
    <dgm:pt modelId="{1703C1A6-70FD-41CB-AE6D-45CD27A23F76}" type="pres">
      <dgm:prSet presAssocID="{80907343-8D23-4F3C-865F-976B66FCDCB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works"/>
        </a:ext>
      </dgm:extLst>
    </dgm:pt>
    <dgm:pt modelId="{E4495070-6D68-495E-95E8-659F9AAB59AB}" type="pres">
      <dgm:prSet presAssocID="{80907343-8D23-4F3C-865F-976B66FCDCBF}" presName="spaceRect" presStyleCnt="0"/>
      <dgm:spPr/>
    </dgm:pt>
    <dgm:pt modelId="{94E9A899-ABF8-4F8F-845F-A177E239C3A4}" type="pres">
      <dgm:prSet presAssocID="{80907343-8D23-4F3C-865F-976B66FCDCBF}" presName="parTx" presStyleLbl="revTx" presStyleIdx="0" presStyleCnt="7">
        <dgm:presLayoutVars>
          <dgm:chMax val="0"/>
          <dgm:chPref val="0"/>
        </dgm:presLayoutVars>
      </dgm:prSet>
      <dgm:spPr/>
    </dgm:pt>
    <dgm:pt modelId="{313B46CC-69EB-4ECA-AACE-19BB554D5B4D}" type="pres">
      <dgm:prSet presAssocID="{E80482A0-227E-40BE-9C59-A023098B7886}" presName="sibTrans" presStyleCnt="0"/>
      <dgm:spPr/>
    </dgm:pt>
    <dgm:pt modelId="{5EE139E1-1BAD-4992-A37D-4BE2572B15AD}" type="pres">
      <dgm:prSet presAssocID="{6860513D-0CC6-45D0-AD34-C8576E2DD38E}" presName="compNode" presStyleCnt="0"/>
      <dgm:spPr/>
    </dgm:pt>
    <dgm:pt modelId="{30D4E39A-78C1-4F6E-9351-AA36D822F1BC}" type="pres">
      <dgm:prSet presAssocID="{6860513D-0CC6-45D0-AD34-C8576E2DD38E}" presName="bgRect" presStyleLbl="bgShp" presStyleIdx="1" presStyleCnt="7"/>
      <dgm:spPr/>
    </dgm:pt>
    <dgm:pt modelId="{A30702B1-502E-49C3-95C0-CA2585F5A095}" type="pres">
      <dgm:prSet presAssocID="{6860513D-0CC6-45D0-AD34-C8576E2DD38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prechaun Hat"/>
        </a:ext>
      </dgm:extLst>
    </dgm:pt>
    <dgm:pt modelId="{9D062C98-002E-43DF-AD79-FF22F34BDA18}" type="pres">
      <dgm:prSet presAssocID="{6860513D-0CC6-45D0-AD34-C8576E2DD38E}" presName="spaceRect" presStyleCnt="0"/>
      <dgm:spPr/>
    </dgm:pt>
    <dgm:pt modelId="{644BD0FD-226D-4732-8E08-67756ED9FF8B}" type="pres">
      <dgm:prSet presAssocID="{6860513D-0CC6-45D0-AD34-C8576E2DD38E}" presName="parTx" presStyleLbl="revTx" presStyleIdx="1" presStyleCnt="7">
        <dgm:presLayoutVars>
          <dgm:chMax val="0"/>
          <dgm:chPref val="0"/>
        </dgm:presLayoutVars>
      </dgm:prSet>
      <dgm:spPr/>
    </dgm:pt>
    <dgm:pt modelId="{A7B7E01C-66D9-44FB-BFB0-1159C9E8D586}" type="pres">
      <dgm:prSet presAssocID="{9527DBDC-16CD-47A0-8DA5-4ECCFA0AC687}" presName="sibTrans" presStyleCnt="0"/>
      <dgm:spPr/>
    </dgm:pt>
    <dgm:pt modelId="{EC485DC7-3196-44AD-9116-4F2908B846EF}" type="pres">
      <dgm:prSet presAssocID="{682EDD79-07BE-4661-B6B7-7F48E9653D02}" presName="compNode" presStyleCnt="0"/>
      <dgm:spPr/>
    </dgm:pt>
    <dgm:pt modelId="{21195B9B-C01D-46B6-AD7B-6678A0BEC2DE}" type="pres">
      <dgm:prSet presAssocID="{682EDD79-07BE-4661-B6B7-7F48E9653D02}" presName="bgRect" presStyleLbl="bgShp" presStyleIdx="2" presStyleCnt="7"/>
      <dgm:spPr/>
    </dgm:pt>
    <dgm:pt modelId="{792683F2-FACA-4A16-9C26-9DD446CD92BD}" type="pres">
      <dgm:prSet presAssocID="{682EDD79-07BE-4661-B6B7-7F48E9653D0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lice"/>
        </a:ext>
      </dgm:extLst>
    </dgm:pt>
    <dgm:pt modelId="{AD91BB40-88AF-40F4-9A6A-3C5C44580866}" type="pres">
      <dgm:prSet presAssocID="{682EDD79-07BE-4661-B6B7-7F48E9653D02}" presName="spaceRect" presStyleCnt="0"/>
      <dgm:spPr/>
    </dgm:pt>
    <dgm:pt modelId="{810BAD62-E7D7-464F-AE67-0F4F52C4930C}" type="pres">
      <dgm:prSet presAssocID="{682EDD79-07BE-4661-B6B7-7F48E9653D02}" presName="parTx" presStyleLbl="revTx" presStyleIdx="2" presStyleCnt="7">
        <dgm:presLayoutVars>
          <dgm:chMax val="0"/>
          <dgm:chPref val="0"/>
        </dgm:presLayoutVars>
      </dgm:prSet>
      <dgm:spPr/>
    </dgm:pt>
    <dgm:pt modelId="{4D35290B-DCCE-46C7-B05A-530EAC30709E}" type="pres">
      <dgm:prSet presAssocID="{A0BA6443-005B-494C-B26B-412917E579BC}" presName="sibTrans" presStyleCnt="0"/>
      <dgm:spPr/>
    </dgm:pt>
    <dgm:pt modelId="{0B5F4CB2-3EEE-4E36-88A6-CAA55DD03D8A}" type="pres">
      <dgm:prSet presAssocID="{06F1A602-B64E-4EEA-A01E-B4E0A78D94CE}" presName="compNode" presStyleCnt="0"/>
      <dgm:spPr/>
    </dgm:pt>
    <dgm:pt modelId="{3A26C4E5-2F69-49A0-B5D9-B069F57DF58E}" type="pres">
      <dgm:prSet presAssocID="{06F1A602-B64E-4EEA-A01E-B4E0A78D94CE}" presName="bgRect" presStyleLbl="bgShp" presStyleIdx="3" presStyleCnt="7"/>
      <dgm:spPr/>
    </dgm:pt>
    <dgm:pt modelId="{1F506D6E-A661-4AAB-97B1-CC59ED2CE286}" type="pres">
      <dgm:prSet presAssocID="{06F1A602-B64E-4EEA-A01E-B4E0A78D94CE}"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7D309315-ABF9-4495-8A62-36ED8DA9B90C}" type="pres">
      <dgm:prSet presAssocID="{06F1A602-B64E-4EEA-A01E-B4E0A78D94CE}" presName="spaceRect" presStyleCnt="0"/>
      <dgm:spPr/>
    </dgm:pt>
    <dgm:pt modelId="{CEBF18B4-B108-444D-8059-9ABA17755E5A}" type="pres">
      <dgm:prSet presAssocID="{06F1A602-B64E-4EEA-A01E-B4E0A78D94CE}" presName="parTx" presStyleLbl="revTx" presStyleIdx="3" presStyleCnt="7">
        <dgm:presLayoutVars>
          <dgm:chMax val="0"/>
          <dgm:chPref val="0"/>
        </dgm:presLayoutVars>
      </dgm:prSet>
      <dgm:spPr/>
    </dgm:pt>
    <dgm:pt modelId="{B1877DD2-7F4D-4B28-9790-D959CD5C008F}" type="pres">
      <dgm:prSet presAssocID="{3CCF84A1-73EE-4177-9CDB-406FE895DFA2}" presName="sibTrans" presStyleCnt="0"/>
      <dgm:spPr/>
    </dgm:pt>
    <dgm:pt modelId="{168CB35A-89A6-49A4-85C7-17D75C98A793}" type="pres">
      <dgm:prSet presAssocID="{99D9B45C-DD88-459F-A019-64A38F8703CF}" presName="compNode" presStyleCnt="0"/>
      <dgm:spPr/>
    </dgm:pt>
    <dgm:pt modelId="{5E3441C6-683F-41A1-AE53-53376D0EBAAB}" type="pres">
      <dgm:prSet presAssocID="{99D9B45C-DD88-459F-A019-64A38F8703CF}" presName="bgRect" presStyleLbl="bgShp" presStyleIdx="4" presStyleCnt="7"/>
      <dgm:spPr/>
    </dgm:pt>
    <dgm:pt modelId="{4DEE4420-2F5E-4036-9BDC-2E21501DFDCB}" type="pres">
      <dgm:prSet presAssocID="{99D9B45C-DD88-459F-A019-64A38F8703C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FF610B3C-0FE7-4756-B540-14267ACB3600}" type="pres">
      <dgm:prSet presAssocID="{99D9B45C-DD88-459F-A019-64A38F8703CF}" presName="spaceRect" presStyleCnt="0"/>
      <dgm:spPr/>
    </dgm:pt>
    <dgm:pt modelId="{9A45A59B-9CA7-437F-95BB-895D1B510E4E}" type="pres">
      <dgm:prSet presAssocID="{99D9B45C-DD88-459F-A019-64A38F8703CF}" presName="parTx" presStyleLbl="revTx" presStyleIdx="4" presStyleCnt="7">
        <dgm:presLayoutVars>
          <dgm:chMax val="0"/>
          <dgm:chPref val="0"/>
        </dgm:presLayoutVars>
      </dgm:prSet>
      <dgm:spPr/>
    </dgm:pt>
    <dgm:pt modelId="{3477C906-0ED8-4C96-B426-0E996208C0F4}" type="pres">
      <dgm:prSet presAssocID="{15AF42DB-1CB7-455C-A857-F73A9AD1D02F}" presName="sibTrans" presStyleCnt="0"/>
      <dgm:spPr/>
    </dgm:pt>
    <dgm:pt modelId="{25B9C0C3-DDE6-4995-B5CE-940552FDF2B3}" type="pres">
      <dgm:prSet presAssocID="{B9C3A7C7-4BB8-4887-BE11-E332DEA3BEFF}" presName="compNode" presStyleCnt="0"/>
      <dgm:spPr/>
    </dgm:pt>
    <dgm:pt modelId="{3FA046AF-D884-456F-A0BD-1D90E45F750D}" type="pres">
      <dgm:prSet presAssocID="{B9C3A7C7-4BB8-4887-BE11-E332DEA3BEFF}" presName="bgRect" presStyleLbl="bgShp" presStyleIdx="5" presStyleCnt="7"/>
      <dgm:spPr/>
    </dgm:pt>
    <dgm:pt modelId="{49A2CD9A-CF92-4835-99F9-32FEDC3FF961}" type="pres">
      <dgm:prSet presAssocID="{B9C3A7C7-4BB8-4887-BE11-E332DEA3BEF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keleton"/>
        </a:ext>
      </dgm:extLst>
    </dgm:pt>
    <dgm:pt modelId="{A983E9B6-B167-4C95-9306-DF90DE414707}" type="pres">
      <dgm:prSet presAssocID="{B9C3A7C7-4BB8-4887-BE11-E332DEA3BEFF}" presName="spaceRect" presStyleCnt="0"/>
      <dgm:spPr/>
    </dgm:pt>
    <dgm:pt modelId="{A5821A49-9F6E-4648-9311-BC6293B498F2}" type="pres">
      <dgm:prSet presAssocID="{B9C3A7C7-4BB8-4887-BE11-E332DEA3BEFF}" presName="parTx" presStyleLbl="revTx" presStyleIdx="5" presStyleCnt="7">
        <dgm:presLayoutVars>
          <dgm:chMax val="0"/>
          <dgm:chPref val="0"/>
        </dgm:presLayoutVars>
      </dgm:prSet>
      <dgm:spPr/>
    </dgm:pt>
    <dgm:pt modelId="{207F721A-8A80-4024-92A2-78FDAB6267A5}" type="pres">
      <dgm:prSet presAssocID="{1CCD3938-D07F-4CDB-B431-BFCD9E092A9E}" presName="sibTrans" presStyleCnt="0"/>
      <dgm:spPr/>
    </dgm:pt>
    <dgm:pt modelId="{13E3A0D8-75D7-4701-AAB5-CB900E313FEA}" type="pres">
      <dgm:prSet presAssocID="{9D88126A-9E31-43A3-BA52-CEC0096C5407}" presName="compNode" presStyleCnt="0"/>
      <dgm:spPr/>
    </dgm:pt>
    <dgm:pt modelId="{2796C064-1CEA-4228-8418-8EB2B20C4848}" type="pres">
      <dgm:prSet presAssocID="{9D88126A-9E31-43A3-BA52-CEC0096C5407}" presName="bgRect" presStyleLbl="bgShp" presStyleIdx="6" presStyleCnt="7"/>
      <dgm:spPr/>
    </dgm:pt>
    <dgm:pt modelId="{DE1330F6-9619-48A9-9FE6-A11B00853885}" type="pres">
      <dgm:prSet presAssocID="{9D88126A-9E31-43A3-BA52-CEC0096C540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54EC99E2-C464-4BC4-B9A0-A788C6F8FF41}" type="pres">
      <dgm:prSet presAssocID="{9D88126A-9E31-43A3-BA52-CEC0096C5407}" presName="spaceRect" presStyleCnt="0"/>
      <dgm:spPr/>
    </dgm:pt>
    <dgm:pt modelId="{74BD006F-9431-482B-905D-2CD9FC71915D}" type="pres">
      <dgm:prSet presAssocID="{9D88126A-9E31-43A3-BA52-CEC0096C5407}" presName="parTx" presStyleLbl="revTx" presStyleIdx="6" presStyleCnt="7">
        <dgm:presLayoutVars>
          <dgm:chMax val="0"/>
          <dgm:chPref val="0"/>
        </dgm:presLayoutVars>
      </dgm:prSet>
      <dgm:spPr/>
    </dgm:pt>
  </dgm:ptLst>
  <dgm:cxnLst>
    <dgm:cxn modelId="{FDA2591C-A865-48C4-9B55-05850575430E}" type="presOf" srcId="{9D88126A-9E31-43A3-BA52-CEC0096C5407}" destId="{74BD006F-9431-482B-905D-2CD9FC71915D}" srcOrd="0" destOrd="0" presId="urn:microsoft.com/office/officeart/2018/2/layout/IconVerticalSolidList"/>
    <dgm:cxn modelId="{1D38961F-52F1-4237-8F9D-011CEBF10C47}" type="presOf" srcId="{99D9B45C-DD88-459F-A019-64A38F8703CF}" destId="{9A45A59B-9CA7-437F-95BB-895D1B510E4E}" srcOrd="0" destOrd="0" presId="urn:microsoft.com/office/officeart/2018/2/layout/IconVerticalSolidList"/>
    <dgm:cxn modelId="{733F6123-8A2F-49A4-8BCD-B11ECB4A9D88}" type="presOf" srcId="{B9C3A7C7-4BB8-4887-BE11-E332DEA3BEFF}" destId="{A5821A49-9F6E-4648-9311-BC6293B498F2}" srcOrd="0" destOrd="0" presId="urn:microsoft.com/office/officeart/2018/2/layout/IconVerticalSolidList"/>
    <dgm:cxn modelId="{7922262C-7961-429A-A34A-66D5775D40B9}" type="presOf" srcId="{85F6CD15-8E46-47CF-A25E-6269423D051C}" destId="{4C4A2E6A-1BC5-4153-88E8-4681C95F4870}" srcOrd="0" destOrd="0" presId="urn:microsoft.com/office/officeart/2018/2/layout/IconVerticalSolidList"/>
    <dgm:cxn modelId="{E76B0B2D-3DBE-4CCA-9561-E1A25B50A4BC}" srcId="{85F6CD15-8E46-47CF-A25E-6269423D051C}" destId="{99D9B45C-DD88-459F-A019-64A38F8703CF}" srcOrd="4" destOrd="0" parTransId="{ADC72DC1-2B32-4707-A4B3-7BF13253C1E0}" sibTransId="{15AF42DB-1CB7-455C-A857-F73A9AD1D02F}"/>
    <dgm:cxn modelId="{E8CF153B-ABDA-42A5-A086-9F773D16D220}" type="presOf" srcId="{06F1A602-B64E-4EEA-A01E-B4E0A78D94CE}" destId="{CEBF18B4-B108-444D-8059-9ABA17755E5A}" srcOrd="0" destOrd="0" presId="urn:microsoft.com/office/officeart/2018/2/layout/IconVerticalSolidList"/>
    <dgm:cxn modelId="{73613641-97FE-4128-92BB-CA02F40F3DAE}" srcId="{85F6CD15-8E46-47CF-A25E-6269423D051C}" destId="{80907343-8D23-4F3C-865F-976B66FCDCBF}" srcOrd="0" destOrd="0" parTransId="{C928AA1D-C9D0-4B2F-8E04-D47A458A7171}" sibTransId="{E80482A0-227E-40BE-9C59-A023098B7886}"/>
    <dgm:cxn modelId="{1364CD75-6563-470F-8C33-35C71ABB6089}" srcId="{85F6CD15-8E46-47CF-A25E-6269423D051C}" destId="{06F1A602-B64E-4EEA-A01E-B4E0A78D94CE}" srcOrd="3" destOrd="0" parTransId="{EB4CDA29-404E-417F-9BE1-292E4BC3E2D7}" sibTransId="{3CCF84A1-73EE-4177-9CDB-406FE895DFA2}"/>
    <dgm:cxn modelId="{FF371CBC-9314-460F-B74A-EDC3012EC41E}" srcId="{85F6CD15-8E46-47CF-A25E-6269423D051C}" destId="{6860513D-0CC6-45D0-AD34-C8576E2DD38E}" srcOrd="1" destOrd="0" parTransId="{71C4C17A-EC4B-45D2-9F63-BCE90A0306F5}" sibTransId="{9527DBDC-16CD-47A0-8DA5-4ECCFA0AC687}"/>
    <dgm:cxn modelId="{D46ACCC9-EFE8-43C6-B3C7-BF9D9F507257}" type="presOf" srcId="{80907343-8D23-4F3C-865F-976B66FCDCBF}" destId="{94E9A899-ABF8-4F8F-845F-A177E239C3A4}" srcOrd="0" destOrd="0" presId="urn:microsoft.com/office/officeart/2018/2/layout/IconVerticalSolidList"/>
    <dgm:cxn modelId="{73D7C4CA-BC5C-4C8A-9474-1E3205C41BEC}" type="presOf" srcId="{682EDD79-07BE-4661-B6B7-7F48E9653D02}" destId="{810BAD62-E7D7-464F-AE67-0F4F52C4930C}" srcOrd="0" destOrd="0" presId="urn:microsoft.com/office/officeart/2018/2/layout/IconVerticalSolidList"/>
    <dgm:cxn modelId="{931121DE-0478-49E5-A67E-CE4C24AFC47C}" type="presOf" srcId="{6860513D-0CC6-45D0-AD34-C8576E2DD38E}" destId="{644BD0FD-226D-4732-8E08-67756ED9FF8B}" srcOrd="0" destOrd="0" presId="urn:microsoft.com/office/officeart/2018/2/layout/IconVerticalSolidList"/>
    <dgm:cxn modelId="{E9DB14E4-D7A3-44C3-916C-41216BB9F555}" srcId="{85F6CD15-8E46-47CF-A25E-6269423D051C}" destId="{9D88126A-9E31-43A3-BA52-CEC0096C5407}" srcOrd="6" destOrd="0" parTransId="{0BEF98FB-67CA-42F0-83E9-ACD6D063F29B}" sibTransId="{EE574535-E585-4953-8627-6271483E2B60}"/>
    <dgm:cxn modelId="{BA8F4CEE-6F79-4B2D-B54A-F20856CA9EC1}" srcId="{85F6CD15-8E46-47CF-A25E-6269423D051C}" destId="{682EDD79-07BE-4661-B6B7-7F48E9653D02}" srcOrd="2" destOrd="0" parTransId="{2E51EC23-8C48-48DF-8EAA-D024B2DA3C94}" sibTransId="{A0BA6443-005B-494C-B26B-412917E579BC}"/>
    <dgm:cxn modelId="{3E7E40F3-EB0B-4D8E-AED0-511E72E918FE}" srcId="{85F6CD15-8E46-47CF-A25E-6269423D051C}" destId="{B9C3A7C7-4BB8-4887-BE11-E332DEA3BEFF}" srcOrd="5" destOrd="0" parTransId="{98FFD028-26AD-47D7-9BAA-07608A6B0229}" sibTransId="{1CCD3938-D07F-4CDB-B431-BFCD9E092A9E}"/>
    <dgm:cxn modelId="{10065AB1-21F3-49F9-929C-FCDF43BBC036}" type="presParOf" srcId="{4C4A2E6A-1BC5-4153-88E8-4681C95F4870}" destId="{34367C97-905A-427F-B384-A23017D5E64C}" srcOrd="0" destOrd="0" presId="urn:microsoft.com/office/officeart/2018/2/layout/IconVerticalSolidList"/>
    <dgm:cxn modelId="{33F7122F-8E76-4F51-B50A-79DD4D078016}" type="presParOf" srcId="{34367C97-905A-427F-B384-A23017D5E64C}" destId="{64771611-01B1-453F-9EBE-C9192F899DEB}" srcOrd="0" destOrd="0" presId="urn:microsoft.com/office/officeart/2018/2/layout/IconVerticalSolidList"/>
    <dgm:cxn modelId="{6A63C6A5-235B-4022-9226-443A8F1D1727}" type="presParOf" srcId="{34367C97-905A-427F-B384-A23017D5E64C}" destId="{1703C1A6-70FD-41CB-AE6D-45CD27A23F76}" srcOrd="1" destOrd="0" presId="urn:microsoft.com/office/officeart/2018/2/layout/IconVerticalSolidList"/>
    <dgm:cxn modelId="{362DEEB1-6743-467C-9B8B-2E7E59A8EF58}" type="presParOf" srcId="{34367C97-905A-427F-B384-A23017D5E64C}" destId="{E4495070-6D68-495E-95E8-659F9AAB59AB}" srcOrd="2" destOrd="0" presId="urn:microsoft.com/office/officeart/2018/2/layout/IconVerticalSolidList"/>
    <dgm:cxn modelId="{3F773A22-379D-4F10-AC16-F73954285733}" type="presParOf" srcId="{34367C97-905A-427F-B384-A23017D5E64C}" destId="{94E9A899-ABF8-4F8F-845F-A177E239C3A4}" srcOrd="3" destOrd="0" presId="urn:microsoft.com/office/officeart/2018/2/layout/IconVerticalSolidList"/>
    <dgm:cxn modelId="{74970CC5-24E6-4349-85BD-417EACCA52A2}" type="presParOf" srcId="{4C4A2E6A-1BC5-4153-88E8-4681C95F4870}" destId="{313B46CC-69EB-4ECA-AACE-19BB554D5B4D}" srcOrd="1" destOrd="0" presId="urn:microsoft.com/office/officeart/2018/2/layout/IconVerticalSolidList"/>
    <dgm:cxn modelId="{DD3BD2AA-C081-4416-8442-0B904B21CB18}" type="presParOf" srcId="{4C4A2E6A-1BC5-4153-88E8-4681C95F4870}" destId="{5EE139E1-1BAD-4992-A37D-4BE2572B15AD}" srcOrd="2" destOrd="0" presId="urn:microsoft.com/office/officeart/2018/2/layout/IconVerticalSolidList"/>
    <dgm:cxn modelId="{D6C915DE-DD35-4F79-B4A2-8F62252F9CEE}" type="presParOf" srcId="{5EE139E1-1BAD-4992-A37D-4BE2572B15AD}" destId="{30D4E39A-78C1-4F6E-9351-AA36D822F1BC}" srcOrd="0" destOrd="0" presId="urn:microsoft.com/office/officeart/2018/2/layout/IconVerticalSolidList"/>
    <dgm:cxn modelId="{27730D29-1804-430F-B59A-39B7178E7A06}" type="presParOf" srcId="{5EE139E1-1BAD-4992-A37D-4BE2572B15AD}" destId="{A30702B1-502E-49C3-95C0-CA2585F5A095}" srcOrd="1" destOrd="0" presId="urn:microsoft.com/office/officeart/2018/2/layout/IconVerticalSolidList"/>
    <dgm:cxn modelId="{9DF176CF-3191-4C4C-95C4-E90BD57D8A60}" type="presParOf" srcId="{5EE139E1-1BAD-4992-A37D-4BE2572B15AD}" destId="{9D062C98-002E-43DF-AD79-FF22F34BDA18}" srcOrd="2" destOrd="0" presId="urn:microsoft.com/office/officeart/2018/2/layout/IconVerticalSolidList"/>
    <dgm:cxn modelId="{F5631F00-2A8B-4A71-8103-7B70CC7AEBA5}" type="presParOf" srcId="{5EE139E1-1BAD-4992-A37D-4BE2572B15AD}" destId="{644BD0FD-226D-4732-8E08-67756ED9FF8B}" srcOrd="3" destOrd="0" presId="urn:microsoft.com/office/officeart/2018/2/layout/IconVerticalSolidList"/>
    <dgm:cxn modelId="{582446F6-2860-4AE8-A003-B4147DD9ACFE}" type="presParOf" srcId="{4C4A2E6A-1BC5-4153-88E8-4681C95F4870}" destId="{A7B7E01C-66D9-44FB-BFB0-1159C9E8D586}" srcOrd="3" destOrd="0" presId="urn:microsoft.com/office/officeart/2018/2/layout/IconVerticalSolidList"/>
    <dgm:cxn modelId="{C7B268FC-AFB7-4019-8CA4-A91F7575AE49}" type="presParOf" srcId="{4C4A2E6A-1BC5-4153-88E8-4681C95F4870}" destId="{EC485DC7-3196-44AD-9116-4F2908B846EF}" srcOrd="4" destOrd="0" presId="urn:microsoft.com/office/officeart/2018/2/layout/IconVerticalSolidList"/>
    <dgm:cxn modelId="{6284EBB4-4AE5-4ED7-BF27-2E538B8D36A5}" type="presParOf" srcId="{EC485DC7-3196-44AD-9116-4F2908B846EF}" destId="{21195B9B-C01D-46B6-AD7B-6678A0BEC2DE}" srcOrd="0" destOrd="0" presId="urn:microsoft.com/office/officeart/2018/2/layout/IconVerticalSolidList"/>
    <dgm:cxn modelId="{2691992B-D5A4-42A1-BFCD-3648F68F3CD4}" type="presParOf" srcId="{EC485DC7-3196-44AD-9116-4F2908B846EF}" destId="{792683F2-FACA-4A16-9C26-9DD446CD92BD}" srcOrd="1" destOrd="0" presId="urn:microsoft.com/office/officeart/2018/2/layout/IconVerticalSolidList"/>
    <dgm:cxn modelId="{90650D4C-8F74-4FED-9C55-207E7E3EE784}" type="presParOf" srcId="{EC485DC7-3196-44AD-9116-4F2908B846EF}" destId="{AD91BB40-88AF-40F4-9A6A-3C5C44580866}" srcOrd="2" destOrd="0" presId="urn:microsoft.com/office/officeart/2018/2/layout/IconVerticalSolidList"/>
    <dgm:cxn modelId="{9F231769-1F24-4C36-9776-9A504BC0A153}" type="presParOf" srcId="{EC485DC7-3196-44AD-9116-4F2908B846EF}" destId="{810BAD62-E7D7-464F-AE67-0F4F52C4930C}" srcOrd="3" destOrd="0" presId="urn:microsoft.com/office/officeart/2018/2/layout/IconVerticalSolidList"/>
    <dgm:cxn modelId="{05B44992-1F25-4E49-AC8C-D6BC502F39DE}" type="presParOf" srcId="{4C4A2E6A-1BC5-4153-88E8-4681C95F4870}" destId="{4D35290B-DCCE-46C7-B05A-530EAC30709E}" srcOrd="5" destOrd="0" presId="urn:microsoft.com/office/officeart/2018/2/layout/IconVerticalSolidList"/>
    <dgm:cxn modelId="{0D4AED18-BD0B-4A40-B43D-5443937B4C41}" type="presParOf" srcId="{4C4A2E6A-1BC5-4153-88E8-4681C95F4870}" destId="{0B5F4CB2-3EEE-4E36-88A6-CAA55DD03D8A}" srcOrd="6" destOrd="0" presId="urn:microsoft.com/office/officeart/2018/2/layout/IconVerticalSolidList"/>
    <dgm:cxn modelId="{F38B05B1-D72A-41A9-BB39-053D4C3573DD}" type="presParOf" srcId="{0B5F4CB2-3EEE-4E36-88A6-CAA55DD03D8A}" destId="{3A26C4E5-2F69-49A0-B5D9-B069F57DF58E}" srcOrd="0" destOrd="0" presId="urn:microsoft.com/office/officeart/2018/2/layout/IconVerticalSolidList"/>
    <dgm:cxn modelId="{C55B9AF4-665C-4A8C-B9A2-E2AF84DC398C}" type="presParOf" srcId="{0B5F4CB2-3EEE-4E36-88A6-CAA55DD03D8A}" destId="{1F506D6E-A661-4AAB-97B1-CC59ED2CE286}" srcOrd="1" destOrd="0" presId="urn:microsoft.com/office/officeart/2018/2/layout/IconVerticalSolidList"/>
    <dgm:cxn modelId="{3FD634A7-DA8F-48E8-B4C5-C695295FF9CB}" type="presParOf" srcId="{0B5F4CB2-3EEE-4E36-88A6-CAA55DD03D8A}" destId="{7D309315-ABF9-4495-8A62-36ED8DA9B90C}" srcOrd="2" destOrd="0" presId="urn:microsoft.com/office/officeart/2018/2/layout/IconVerticalSolidList"/>
    <dgm:cxn modelId="{00492293-B6B4-44F8-A38C-698BC305C3B1}" type="presParOf" srcId="{0B5F4CB2-3EEE-4E36-88A6-CAA55DD03D8A}" destId="{CEBF18B4-B108-444D-8059-9ABA17755E5A}" srcOrd="3" destOrd="0" presId="urn:microsoft.com/office/officeart/2018/2/layout/IconVerticalSolidList"/>
    <dgm:cxn modelId="{14E7D3CB-3F4D-47E9-A0F7-8945BBA505DD}" type="presParOf" srcId="{4C4A2E6A-1BC5-4153-88E8-4681C95F4870}" destId="{B1877DD2-7F4D-4B28-9790-D959CD5C008F}" srcOrd="7" destOrd="0" presId="urn:microsoft.com/office/officeart/2018/2/layout/IconVerticalSolidList"/>
    <dgm:cxn modelId="{B23D8A4A-7153-4E4B-8170-945CD6398271}" type="presParOf" srcId="{4C4A2E6A-1BC5-4153-88E8-4681C95F4870}" destId="{168CB35A-89A6-49A4-85C7-17D75C98A793}" srcOrd="8" destOrd="0" presId="urn:microsoft.com/office/officeart/2018/2/layout/IconVerticalSolidList"/>
    <dgm:cxn modelId="{A2063085-D1B2-4914-8362-EC1EF8BFE41E}" type="presParOf" srcId="{168CB35A-89A6-49A4-85C7-17D75C98A793}" destId="{5E3441C6-683F-41A1-AE53-53376D0EBAAB}" srcOrd="0" destOrd="0" presId="urn:microsoft.com/office/officeart/2018/2/layout/IconVerticalSolidList"/>
    <dgm:cxn modelId="{CC29E69C-216F-4D44-B939-62B1719C8D81}" type="presParOf" srcId="{168CB35A-89A6-49A4-85C7-17D75C98A793}" destId="{4DEE4420-2F5E-4036-9BDC-2E21501DFDCB}" srcOrd="1" destOrd="0" presId="urn:microsoft.com/office/officeart/2018/2/layout/IconVerticalSolidList"/>
    <dgm:cxn modelId="{73AD3ACB-B635-4CAD-8B3E-EE2DDF1137F6}" type="presParOf" srcId="{168CB35A-89A6-49A4-85C7-17D75C98A793}" destId="{FF610B3C-0FE7-4756-B540-14267ACB3600}" srcOrd="2" destOrd="0" presId="urn:microsoft.com/office/officeart/2018/2/layout/IconVerticalSolidList"/>
    <dgm:cxn modelId="{5F391E54-35BA-4AB7-AB38-50E5790FEE70}" type="presParOf" srcId="{168CB35A-89A6-49A4-85C7-17D75C98A793}" destId="{9A45A59B-9CA7-437F-95BB-895D1B510E4E}" srcOrd="3" destOrd="0" presId="urn:microsoft.com/office/officeart/2018/2/layout/IconVerticalSolidList"/>
    <dgm:cxn modelId="{966C4E8B-CFCC-4970-A7BE-FE71A53579D4}" type="presParOf" srcId="{4C4A2E6A-1BC5-4153-88E8-4681C95F4870}" destId="{3477C906-0ED8-4C96-B426-0E996208C0F4}" srcOrd="9" destOrd="0" presId="urn:microsoft.com/office/officeart/2018/2/layout/IconVerticalSolidList"/>
    <dgm:cxn modelId="{4B3935C5-D2D0-4E89-A584-72F70AA435A1}" type="presParOf" srcId="{4C4A2E6A-1BC5-4153-88E8-4681C95F4870}" destId="{25B9C0C3-DDE6-4995-B5CE-940552FDF2B3}" srcOrd="10" destOrd="0" presId="urn:microsoft.com/office/officeart/2018/2/layout/IconVerticalSolidList"/>
    <dgm:cxn modelId="{55F8634A-A8E5-4DA7-88DA-EA8A52794870}" type="presParOf" srcId="{25B9C0C3-DDE6-4995-B5CE-940552FDF2B3}" destId="{3FA046AF-D884-456F-A0BD-1D90E45F750D}" srcOrd="0" destOrd="0" presId="urn:microsoft.com/office/officeart/2018/2/layout/IconVerticalSolidList"/>
    <dgm:cxn modelId="{A6684051-783C-4922-8791-12CA9E69376C}" type="presParOf" srcId="{25B9C0C3-DDE6-4995-B5CE-940552FDF2B3}" destId="{49A2CD9A-CF92-4835-99F9-32FEDC3FF961}" srcOrd="1" destOrd="0" presId="urn:microsoft.com/office/officeart/2018/2/layout/IconVerticalSolidList"/>
    <dgm:cxn modelId="{EFC890C8-4918-4ADA-9B37-802E64312DC6}" type="presParOf" srcId="{25B9C0C3-DDE6-4995-B5CE-940552FDF2B3}" destId="{A983E9B6-B167-4C95-9306-DF90DE414707}" srcOrd="2" destOrd="0" presId="urn:microsoft.com/office/officeart/2018/2/layout/IconVerticalSolidList"/>
    <dgm:cxn modelId="{C86655D5-8BF1-4FCD-AE30-95527C5DBACC}" type="presParOf" srcId="{25B9C0C3-DDE6-4995-B5CE-940552FDF2B3}" destId="{A5821A49-9F6E-4648-9311-BC6293B498F2}" srcOrd="3" destOrd="0" presId="urn:microsoft.com/office/officeart/2018/2/layout/IconVerticalSolidList"/>
    <dgm:cxn modelId="{73BBE551-18E7-49EC-B0E1-F6A3763A2663}" type="presParOf" srcId="{4C4A2E6A-1BC5-4153-88E8-4681C95F4870}" destId="{207F721A-8A80-4024-92A2-78FDAB6267A5}" srcOrd="11" destOrd="0" presId="urn:microsoft.com/office/officeart/2018/2/layout/IconVerticalSolidList"/>
    <dgm:cxn modelId="{6828B028-01BB-43E7-99F3-375FA19B50C8}" type="presParOf" srcId="{4C4A2E6A-1BC5-4153-88E8-4681C95F4870}" destId="{13E3A0D8-75D7-4701-AAB5-CB900E313FEA}" srcOrd="12" destOrd="0" presId="urn:microsoft.com/office/officeart/2018/2/layout/IconVerticalSolidList"/>
    <dgm:cxn modelId="{690F9C09-44D3-43D1-83B0-8173A374376A}" type="presParOf" srcId="{13E3A0D8-75D7-4701-AAB5-CB900E313FEA}" destId="{2796C064-1CEA-4228-8418-8EB2B20C4848}" srcOrd="0" destOrd="0" presId="urn:microsoft.com/office/officeart/2018/2/layout/IconVerticalSolidList"/>
    <dgm:cxn modelId="{800AEA30-07AF-4B64-AEB0-5550051E64B5}" type="presParOf" srcId="{13E3A0D8-75D7-4701-AAB5-CB900E313FEA}" destId="{DE1330F6-9619-48A9-9FE6-A11B00853885}" srcOrd="1" destOrd="0" presId="urn:microsoft.com/office/officeart/2018/2/layout/IconVerticalSolidList"/>
    <dgm:cxn modelId="{CD3523D8-2F3C-4DFF-BF63-C1242DCA44FA}" type="presParOf" srcId="{13E3A0D8-75D7-4701-AAB5-CB900E313FEA}" destId="{54EC99E2-C464-4BC4-B9A0-A788C6F8FF41}" srcOrd="2" destOrd="0" presId="urn:microsoft.com/office/officeart/2018/2/layout/IconVerticalSolidList"/>
    <dgm:cxn modelId="{DEC9F1AC-CC08-4135-ADA3-5C0296C10609}" type="presParOf" srcId="{13E3A0D8-75D7-4701-AAB5-CB900E313FEA}" destId="{74BD006F-9431-482B-905D-2CD9FC71915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71611-01B1-453F-9EBE-C9192F899DEB}">
      <dsp:nvSpPr>
        <dsp:cNvPr id="0" name=""/>
        <dsp:cNvSpPr/>
      </dsp:nvSpPr>
      <dsp:spPr>
        <a:xfrm>
          <a:off x="0" y="2660"/>
          <a:ext cx="5913437" cy="41517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03C1A6-70FD-41CB-AE6D-45CD27A23F76}">
      <dsp:nvSpPr>
        <dsp:cNvPr id="0" name=""/>
        <dsp:cNvSpPr/>
      </dsp:nvSpPr>
      <dsp:spPr>
        <a:xfrm>
          <a:off x="125589" y="96073"/>
          <a:ext cx="228568" cy="228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E9A899-ABF8-4F8F-845F-A177E239C3A4}">
      <dsp:nvSpPr>
        <dsp:cNvPr id="0" name=""/>
        <dsp:cNvSpPr/>
      </dsp:nvSpPr>
      <dsp:spPr>
        <a:xfrm>
          <a:off x="479747" y="2660"/>
          <a:ext cx="5362016" cy="544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670" tIns="57670" rIns="57670" bIns="57670" numCol="1" spcCol="1270" anchor="ctr" anchorCtr="0">
          <a:noAutofit/>
        </a:bodyPr>
        <a:lstStyle/>
        <a:p>
          <a:pPr marL="0" lvl="0" indent="0" algn="l" defTabSz="622300">
            <a:lnSpc>
              <a:spcPct val="90000"/>
            </a:lnSpc>
            <a:spcBef>
              <a:spcPct val="0"/>
            </a:spcBef>
            <a:spcAft>
              <a:spcPct val="35000"/>
            </a:spcAft>
            <a:buNone/>
          </a:pPr>
          <a:r>
            <a:rPr lang="en-GB" sz="1400" kern="1200"/>
            <a:t>Happened in the early morning of June 28, 1969.</a:t>
          </a:r>
          <a:endParaRPr lang="en-US" sz="1400" kern="1200"/>
        </a:p>
      </dsp:txBody>
      <dsp:txXfrm>
        <a:off x="479747" y="2660"/>
        <a:ext cx="5362016" cy="544913"/>
      </dsp:txXfrm>
    </dsp:sp>
    <dsp:sp modelId="{30D4E39A-78C1-4F6E-9351-AA36D822F1BC}">
      <dsp:nvSpPr>
        <dsp:cNvPr id="0" name=""/>
        <dsp:cNvSpPr/>
      </dsp:nvSpPr>
      <dsp:spPr>
        <a:xfrm>
          <a:off x="0" y="683802"/>
          <a:ext cx="5913437" cy="41517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0702B1-502E-49C3-95C0-CA2585F5A095}">
      <dsp:nvSpPr>
        <dsp:cNvPr id="0" name=""/>
        <dsp:cNvSpPr/>
      </dsp:nvSpPr>
      <dsp:spPr>
        <a:xfrm>
          <a:off x="125589" y="777216"/>
          <a:ext cx="228568" cy="228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4BD0FD-226D-4732-8E08-67756ED9FF8B}">
      <dsp:nvSpPr>
        <dsp:cNvPr id="0" name=""/>
        <dsp:cNvSpPr/>
      </dsp:nvSpPr>
      <dsp:spPr>
        <a:xfrm>
          <a:off x="479747" y="683802"/>
          <a:ext cx="5362016" cy="544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670" tIns="57670" rIns="57670" bIns="57670" numCol="1" spcCol="1270" anchor="ctr" anchorCtr="0">
          <a:noAutofit/>
        </a:bodyPr>
        <a:lstStyle/>
        <a:p>
          <a:pPr marL="0" lvl="0" indent="0" algn="l" defTabSz="622300">
            <a:lnSpc>
              <a:spcPct val="90000"/>
            </a:lnSpc>
            <a:spcBef>
              <a:spcPct val="0"/>
            </a:spcBef>
            <a:spcAft>
              <a:spcPct val="35000"/>
            </a:spcAft>
            <a:buNone/>
          </a:pPr>
          <a:r>
            <a:rPr lang="en-GB" sz="1400" kern="1200"/>
            <a:t>In Stonewall Inn in the Greenwich village neighbourhood of Manhattan</a:t>
          </a:r>
          <a:endParaRPr lang="en-US" sz="1400" kern="1200"/>
        </a:p>
      </dsp:txBody>
      <dsp:txXfrm>
        <a:off x="479747" y="683802"/>
        <a:ext cx="5362016" cy="544913"/>
      </dsp:txXfrm>
    </dsp:sp>
    <dsp:sp modelId="{21195B9B-C01D-46B6-AD7B-6678A0BEC2DE}">
      <dsp:nvSpPr>
        <dsp:cNvPr id="0" name=""/>
        <dsp:cNvSpPr/>
      </dsp:nvSpPr>
      <dsp:spPr>
        <a:xfrm>
          <a:off x="0" y="1364944"/>
          <a:ext cx="5913437" cy="41517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683F2-FACA-4A16-9C26-9DD446CD92BD}">
      <dsp:nvSpPr>
        <dsp:cNvPr id="0" name=""/>
        <dsp:cNvSpPr/>
      </dsp:nvSpPr>
      <dsp:spPr>
        <a:xfrm>
          <a:off x="125589" y="1458358"/>
          <a:ext cx="228568" cy="2283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0BAD62-E7D7-464F-AE67-0F4F52C4930C}">
      <dsp:nvSpPr>
        <dsp:cNvPr id="0" name=""/>
        <dsp:cNvSpPr/>
      </dsp:nvSpPr>
      <dsp:spPr>
        <a:xfrm>
          <a:off x="479747" y="1364944"/>
          <a:ext cx="5362016" cy="544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670" tIns="57670" rIns="57670" bIns="57670" numCol="1" spcCol="1270" anchor="ctr" anchorCtr="0">
          <a:noAutofit/>
        </a:bodyPr>
        <a:lstStyle/>
        <a:p>
          <a:pPr marL="0" lvl="0" indent="0" algn="l" defTabSz="622300">
            <a:lnSpc>
              <a:spcPct val="90000"/>
            </a:lnSpc>
            <a:spcBef>
              <a:spcPct val="0"/>
            </a:spcBef>
            <a:spcAft>
              <a:spcPct val="35000"/>
            </a:spcAft>
            <a:buNone/>
          </a:pPr>
          <a:r>
            <a:rPr lang="en-GB" sz="1400" kern="1200"/>
            <a:t>This was a riot against police to stand up for gay rights.</a:t>
          </a:r>
          <a:endParaRPr lang="en-US" sz="1400" kern="1200"/>
        </a:p>
      </dsp:txBody>
      <dsp:txXfrm>
        <a:off x="479747" y="1364944"/>
        <a:ext cx="5362016" cy="544913"/>
      </dsp:txXfrm>
    </dsp:sp>
    <dsp:sp modelId="{3A26C4E5-2F69-49A0-B5D9-B069F57DF58E}">
      <dsp:nvSpPr>
        <dsp:cNvPr id="0" name=""/>
        <dsp:cNvSpPr/>
      </dsp:nvSpPr>
      <dsp:spPr>
        <a:xfrm>
          <a:off x="0" y="2046087"/>
          <a:ext cx="5913437" cy="41517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06D6E-A661-4AAB-97B1-CC59ED2CE286}">
      <dsp:nvSpPr>
        <dsp:cNvPr id="0" name=""/>
        <dsp:cNvSpPr/>
      </dsp:nvSpPr>
      <dsp:spPr>
        <a:xfrm>
          <a:off x="125589" y="2139500"/>
          <a:ext cx="228568" cy="2283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BF18B4-B108-444D-8059-9ABA17755E5A}">
      <dsp:nvSpPr>
        <dsp:cNvPr id="0" name=""/>
        <dsp:cNvSpPr/>
      </dsp:nvSpPr>
      <dsp:spPr>
        <a:xfrm>
          <a:off x="479747" y="2046087"/>
          <a:ext cx="5362016" cy="544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670" tIns="57670" rIns="57670" bIns="57670" numCol="1" spcCol="1270" anchor="ctr" anchorCtr="0">
          <a:noAutofit/>
        </a:bodyPr>
        <a:lstStyle/>
        <a:p>
          <a:pPr marL="0" lvl="0" indent="0" algn="l" defTabSz="622300">
            <a:lnSpc>
              <a:spcPct val="90000"/>
            </a:lnSpc>
            <a:spcBef>
              <a:spcPct val="0"/>
            </a:spcBef>
            <a:spcAft>
              <a:spcPct val="35000"/>
            </a:spcAft>
            <a:buNone/>
          </a:pPr>
          <a:r>
            <a:rPr lang="en-GB" sz="1400" kern="1200"/>
            <a:t>It was sparked off by police raiding a gay club in Greenwich village in New York, arresting people in the club and staff.</a:t>
          </a:r>
          <a:endParaRPr lang="en-US" sz="1400" kern="1200"/>
        </a:p>
      </dsp:txBody>
      <dsp:txXfrm>
        <a:off x="479747" y="2046087"/>
        <a:ext cx="5362016" cy="544913"/>
      </dsp:txXfrm>
    </dsp:sp>
    <dsp:sp modelId="{5E3441C6-683F-41A1-AE53-53376D0EBAAB}">
      <dsp:nvSpPr>
        <dsp:cNvPr id="0" name=""/>
        <dsp:cNvSpPr/>
      </dsp:nvSpPr>
      <dsp:spPr>
        <a:xfrm>
          <a:off x="0" y="2727229"/>
          <a:ext cx="5913437" cy="41517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E4420-2F5E-4036-9BDC-2E21501DFDCB}">
      <dsp:nvSpPr>
        <dsp:cNvPr id="0" name=""/>
        <dsp:cNvSpPr/>
      </dsp:nvSpPr>
      <dsp:spPr>
        <a:xfrm>
          <a:off x="125589" y="2820643"/>
          <a:ext cx="228568" cy="2283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45A59B-9CA7-437F-95BB-895D1B510E4E}">
      <dsp:nvSpPr>
        <dsp:cNvPr id="0" name=""/>
        <dsp:cNvSpPr/>
      </dsp:nvSpPr>
      <dsp:spPr>
        <a:xfrm>
          <a:off x="479747" y="2727229"/>
          <a:ext cx="5362016" cy="544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670" tIns="57670" rIns="57670" bIns="57670" numCol="1" spcCol="1270" anchor="ctr" anchorCtr="0">
          <a:noAutofit/>
        </a:bodyPr>
        <a:lstStyle/>
        <a:p>
          <a:pPr marL="0" lvl="0" indent="0" algn="l" defTabSz="622300">
            <a:lnSpc>
              <a:spcPct val="90000"/>
            </a:lnSpc>
            <a:spcBef>
              <a:spcPct val="0"/>
            </a:spcBef>
            <a:spcAft>
              <a:spcPct val="35000"/>
            </a:spcAft>
            <a:buNone/>
          </a:pPr>
          <a:r>
            <a:rPr lang="en-GB" sz="1400" kern="1200"/>
            <a:t>The riot continued for six days</a:t>
          </a:r>
          <a:endParaRPr lang="en-US" sz="1400" kern="1200"/>
        </a:p>
      </dsp:txBody>
      <dsp:txXfrm>
        <a:off x="479747" y="2727229"/>
        <a:ext cx="5362016" cy="544913"/>
      </dsp:txXfrm>
    </dsp:sp>
    <dsp:sp modelId="{3FA046AF-D884-456F-A0BD-1D90E45F750D}">
      <dsp:nvSpPr>
        <dsp:cNvPr id="0" name=""/>
        <dsp:cNvSpPr/>
      </dsp:nvSpPr>
      <dsp:spPr>
        <a:xfrm>
          <a:off x="0" y="3408371"/>
          <a:ext cx="5913437" cy="41517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A2CD9A-CF92-4835-99F9-32FEDC3FF961}">
      <dsp:nvSpPr>
        <dsp:cNvPr id="0" name=""/>
        <dsp:cNvSpPr/>
      </dsp:nvSpPr>
      <dsp:spPr>
        <a:xfrm>
          <a:off x="125589" y="3501785"/>
          <a:ext cx="228568" cy="22834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821A49-9F6E-4648-9311-BC6293B498F2}">
      <dsp:nvSpPr>
        <dsp:cNvPr id="0" name=""/>
        <dsp:cNvSpPr/>
      </dsp:nvSpPr>
      <dsp:spPr>
        <a:xfrm>
          <a:off x="479747" y="3408371"/>
          <a:ext cx="5362016" cy="544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670" tIns="57670" rIns="57670" bIns="57670" numCol="1" spcCol="1270" anchor="ctr" anchorCtr="0">
          <a:noAutofit/>
        </a:bodyPr>
        <a:lstStyle/>
        <a:p>
          <a:pPr marL="0" lvl="0" indent="0" algn="l" defTabSz="622300">
            <a:lnSpc>
              <a:spcPct val="90000"/>
            </a:lnSpc>
            <a:spcBef>
              <a:spcPct val="0"/>
            </a:spcBef>
            <a:spcAft>
              <a:spcPct val="35000"/>
            </a:spcAft>
            <a:buNone/>
          </a:pPr>
          <a:r>
            <a:rPr lang="en-GB" sz="1400" kern="1200"/>
            <a:t>Thousands were invovled</a:t>
          </a:r>
          <a:endParaRPr lang="en-US" sz="1400" kern="1200"/>
        </a:p>
      </dsp:txBody>
      <dsp:txXfrm>
        <a:off x="479747" y="3408371"/>
        <a:ext cx="5362016" cy="544913"/>
      </dsp:txXfrm>
    </dsp:sp>
    <dsp:sp modelId="{2796C064-1CEA-4228-8418-8EB2B20C4848}">
      <dsp:nvSpPr>
        <dsp:cNvPr id="0" name=""/>
        <dsp:cNvSpPr/>
      </dsp:nvSpPr>
      <dsp:spPr>
        <a:xfrm>
          <a:off x="0" y="4089514"/>
          <a:ext cx="5913437" cy="41517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1330F6-9619-48A9-9FE6-A11B00853885}">
      <dsp:nvSpPr>
        <dsp:cNvPr id="0" name=""/>
        <dsp:cNvSpPr/>
      </dsp:nvSpPr>
      <dsp:spPr>
        <a:xfrm>
          <a:off x="125712" y="4182927"/>
          <a:ext cx="228568" cy="22834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BD006F-9431-482B-905D-2CD9FC71915D}">
      <dsp:nvSpPr>
        <dsp:cNvPr id="0" name=""/>
        <dsp:cNvSpPr/>
      </dsp:nvSpPr>
      <dsp:spPr>
        <a:xfrm>
          <a:off x="479992" y="4089514"/>
          <a:ext cx="5283446" cy="544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670" tIns="57670" rIns="57670" bIns="57670" numCol="1" spcCol="1270" anchor="ctr" anchorCtr="0">
          <a:noAutofit/>
        </a:bodyPr>
        <a:lstStyle/>
        <a:p>
          <a:pPr marL="0" lvl="0" indent="0" algn="l" defTabSz="622300">
            <a:lnSpc>
              <a:spcPct val="90000"/>
            </a:lnSpc>
            <a:spcBef>
              <a:spcPct val="0"/>
            </a:spcBef>
            <a:spcAft>
              <a:spcPct val="35000"/>
            </a:spcAft>
            <a:buNone/>
          </a:pPr>
          <a:r>
            <a:rPr lang="en-GB" sz="1400" kern="1200"/>
            <a:t>This started an opinion for everyone around the world and opened up their rights for example being gay could lead to an arrest as it was illegal back in the 60’s.</a:t>
          </a:r>
          <a:endParaRPr lang="en-US" sz="1400" kern="1200"/>
        </a:p>
      </dsp:txBody>
      <dsp:txXfrm>
        <a:off x="479992" y="4089514"/>
        <a:ext cx="5283446" cy="5449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8E8E39-1874-4C8A-8A0D-B3C7A898911A}" type="datetimeFigureOut">
              <a:rPr lang="en-GB" smtClean="0"/>
              <a:t>31/07/2019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CBD2D308-4DA3-4DD0-8CFE-E2B60602464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099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8E8E39-1874-4C8A-8A0D-B3C7A898911A}" type="datetimeFigureOut">
              <a:rPr lang="en-GB" smtClean="0"/>
              <a:t>31/07/2019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D2D308-4DA3-4DD0-8CFE-E2B60602464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0469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8E8E39-1874-4C8A-8A0D-B3C7A898911A}" type="datetimeFigureOut">
              <a:rPr lang="en-GB" smtClean="0"/>
              <a:t>31/07/2019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D2D308-4DA3-4DD0-8CFE-E2B60602464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9967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8E8E39-1874-4C8A-8A0D-B3C7A898911A}" type="datetimeFigureOut">
              <a:rPr lang="en-GB" smtClean="0"/>
              <a:t>31/07/2019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D2D308-4DA3-4DD0-8CFE-E2B60602464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82927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8E8E39-1874-4C8A-8A0D-B3C7A898911A}" type="datetimeFigureOut">
              <a:rPr lang="en-GB" smtClean="0"/>
              <a:t>31/07/2019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D2D308-4DA3-4DD0-8CFE-E2B60602464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1348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8E8E39-1874-4C8A-8A0D-B3C7A898911A}" type="datetimeFigureOut">
              <a:rPr lang="en-GB" smtClean="0"/>
              <a:t>31/07/2019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D2D308-4DA3-4DD0-8CFE-E2B60602464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102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8E8E39-1874-4C8A-8A0D-B3C7A898911A}" type="datetimeFigureOut">
              <a:rPr lang="en-GB" smtClean="0"/>
              <a:t>31/07/2019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D2D308-4DA3-4DD0-8CFE-E2B606024644}" type="slidenum">
              <a:rPr lang="en-GB" smtClean="0"/>
              <a:t>‹#›</a:t>
            </a:fld>
            <a:endParaRPr lang="en-GB"/>
          </a:p>
        </p:txBody>
      </p:sp>
    </p:spTree>
    <p:extLst>
      <p:ext uri="{BB962C8B-B14F-4D97-AF65-F5344CB8AC3E}">
        <p14:creationId xmlns:p14="http://schemas.microsoft.com/office/powerpoint/2010/main" val="1651922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8E8E39-1874-4C8A-8A0D-B3C7A898911A}" type="datetimeFigureOut">
              <a:rPr lang="en-GB" smtClean="0"/>
              <a:t>31/07/2019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D2D308-4DA3-4DD0-8CFE-E2B60602464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4078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38E8E39-1874-4C8A-8A0D-B3C7A898911A}" type="datetimeFigureOut">
              <a:rPr lang="en-GB" smtClean="0"/>
              <a:t>31/07/2019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CBD2D308-4DA3-4DD0-8CFE-E2B60602464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2525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8E8E39-1874-4C8A-8A0D-B3C7A898911A}" type="datetimeFigureOut">
              <a:rPr lang="en-GB" smtClean="0"/>
              <a:t>31/07/2019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D2D308-4DA3-4DD0-8CFE-E2B60602464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6899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8E8E39-1874-4C8A-8A0D-B3C7A898911A}" type="datetimeFigureOut">
              <a:rPr lang="en-GB" smtClean="0"/>
              <a:t>31/07/2019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D2D308-4DA3-4DD0-8CFE-E2B60602464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163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38E8E39-1874-4C8A-8A0D-B3C7A898911A}" type="datetimeFigureOut">
              <a:rPr lang="en-GB" smtClean="0"/>
              <a:t>31/07/2019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BD2D308-4DA3-4DD0-8CFE-E2B60602464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6593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theguardian.com/world/2017/jul/27/gay-relationships-still-criminalised-countries-report" TargetMode="External"/><Relationship Id="rId3" Type="http://schemas.openxmlformats.org/officeDocument/2006/relationships/hyperlink" Target="https://www.khanacademy.org/test-prep/mcat/society-and-culture/social-structures/v/social-constructionism" TargetMode="External"/><Relationship Id="rId7" Type="http://schemas.openxmlformats.org/officeDocument/2006/relationships/hyperlink" Target="https://www.pewresearch.org/fact-tank/2013/06/25/how-lgbt-adults-see-society-and-how-the-public-sees-them/" TargetMode="External"/><Relationship Id="rId2" Type="http://schemas.openxmlformats.org/officeDocument/2006/relationships/hyperlink" Target="https://www.gayinthe80s.com/page/2/" TargetMode="External"/><Relationship Id="rId1" Type="http://schemas.openxmlformats.org/officeDocument/2006/relationships/slideLayout" Target="../slideLayouts/slideLayout2.xml"/><Relationship Id="rId6" Type="http://schemas.openxmlformats.org/officeDocument/2006/relationships/hyperlink" Target="https://www.theguardian.com/society/2014/mar/29/gay-couples-wed-same-sex-marriage" TargetMode="External"/><Relationship Id="rId5" Type="http://schemas.openxmlformats.org/officeDocument/2006/relationships/hyperlink" Target="https://www.loc.gov/lgbt-pride-month/about/" TargetMode="External"/><Relationship Id="rId4" Type="http://schemas.openxmlformats.org/officeDocument/2006/relationships/hyperlink" Target="https://lgbt.ie/what-is-lgb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1" name="Picture 30">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7" name="Rectangle 36">
            <a:extLst>
              <a:ext uri="{FF2B5EF4-FFF2-40B4-BE49-F238E27FC236}">
                <a16:creationId xmlns:a16="http://schemas.microsoft.com/office/drawing/2014/main" id="{48D226DA-E368-46E4-BF0C-D467A1E86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FAD0A-FB08-4C63-B917-6E1A290CCA02}"/>
              </a:ext>
            </a:extLst>
          </p:cNvPr>
          <p:cNvSpPr>
            <a:spLocks noGrp="1"/>
          </p:cNvSpPr>
          <p:nvPr>
            <p:ph type="title"/>
          </p:nvPr>
        </p:nvSpPr>
        <p:spPr>
          <a:xfrm>
            <a:off x="2365695" y="938717"/>
            <a:ext cx="8689157" cy="3541837"/>
          </a:xfrm>
        </p:spPr>
        <p:txBody>
          <a:bodyPr vert="horz" lIns="91440" tIns="45720" rIns="91440" bIns="0" rtlCol="0" anchor="b">
            <a:normAutofit/>
          </a:bodyPr>
          <a:lstStyle/>
          <a:p>
            <a:r>
              <a:rPr lang="en-US" sz="6600"/>
              <a:t> social consructionism</a:t>
            </a:r>
          </a:p>
        </p:txBody>
      </p:sp>
      <p:cxnSp>
        <p:nvCxnSpPr>
          <p:cNvPr id="39" name="Straight Connector 38">
            <a:extLst>
              <a:ext uri="{FF2B5EF4-FFF2-40B4-BE49-F238E27FC236}">
                <a16:creationId xmlns:a16="http://schemas.microsoft.com/office/drawing/2014/main" id="{7105F2EF-F4AA-488F-8E74-484FA00785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4735528"/>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940243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995D9-2892-4426-83E6-5032B7D54122}"/>
              </a:ext>
            </a:extLst>
          </p:cNvPr>
          <p:cNvSpPr>
            <a:spLocks noGrp="1"/>
          </p:cNvSpPr>
          <p:nvPr>
            <p:ph type="title"/>
          </p:nvPr>
        </p:nvSpPr>
        <p:spPr>
          <a:xfrm>
            <a:off x="1451579" y="804519"/>
            <a:ext cx="9603275" cy="1049235"/>
          </a:xfrm>
        </p:spPr>
        <p:txBody>
          <a:bodyPr>
            <a:normAutofit/>
          </a:bodyPr>
          <a:lstStyle/>
          <a:p>
            <a:r>
              <a:rPr lang="en-GB" dirty="0"/>
              <a:t>Definition of social constructionism</a:t>
            </a:r>
          </a:p>
        </p:txBody>
      </p:sp>
      <p:sp>
        <p:nvSpPr>
          <p:cNvPr id="3" name="Content Placeholder 2">
            <a:extLst>
              <a:ext uri="{FF2B5EF4-FFF2-40B4-BE49-F238E27FC236}">
                <a16:creationId xmlns:a16="http://schemas.microsoft.com/office/drawing/2014/main" id="{50761F24-3B41-4D9C-976C-2EB0FDD2483D}"/>
              </a:ext>
            </a:extLst>
          </p:cNvPr>
          <p:cNvSpPr>
            <a:spLocks noGrp="1"/>
          </p:cNvSpPr>
          <p:nvPr>
            <p:ph idx="1"/>
          </p:nvPr>
        </p:nvSpPr>
        <p:spPr>
          <a:xfrm>
            <a:off x="1451579" y="2015734"/>
            <a:ext cx="6195784" cy="3450613"/>
          </a:xfrm>
        </p:spPr>
        <p:txBody>
          <a:bodyPr>
            <a:normAutofit/>
          </a:bodyPr>
          <a:lstStyle/>
          <a:p>
            <a:pPr>
              <a:lnSpc>
                <a:spcPct val="110000"/>
              </a:lnSpc>
            </a:pPr>
            <a:r>
              <a:rPr lang="en-GB" sz="1400" dirty="0"/>
              <a:t>Social constructionism is when we create reality or agreed perceptions through social agreements. For example, money only has value because we ascribe value to it and it is agreed that it is useful in the sale and purchase of goods.  In a similar way, aspects of the world around us are not real in and of themselves – they only exist because we construct or attach meaning to them.  In short, nations, books, and money would not exist in the absence of human society.   A  Nation is a group of people who happen to share a language or history. Our identity is created by social interactions with other people, and our reactions of the expectations of society. (Kahn Academy, 2019)</a:t>
            </a:r>
          </a:p>
        </p:txBody>
      </p:sp>
      <p:pic>
        <p:nvPicPr>
          <p:cNvPr id="7" name="Graphic 6" descr="Group">
            <a:extLst>
              <a:ext uri="{FF2B5EF4-FFF2-40B4-BE49-F238E27FC236}">
                <a16:creationId xmlns:a16="http://schemas.microsoft.com/office/drawing/2014/main" id="{D9CAAB50-A11A-4C88-8FDC-0CD4E9F333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1929842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0D850-28A7-4368-B90A-6B8B4B473E15}"/>
              </a:ext>
            </a:extLst>
          </p:cNvPr>
          <p:cNvSpPr>
            <a:spLocks noGrp="1"/>
          </p:cNvSpPr>
          <p:nvPr>
            <p:ph type="title"/>
          </p:nvPr>
        </p:nvSpPr>
        <p:spPr/>
        <p:txBody>
          <a:bodyPr/>
          <a:lstStyle/>
          <a:p>
            <a:r>
              <a:rPr lang="en-GB" dirty="0"/>
              <a:t>How does Social constructionism relate to the </a:t>
            </a:r>
            <a:r>
              <a:rPr lang="en-GB" dirty="0" err="1"/>
              <a:t>lgbt</a:t>
            </a:r>
            <a:r>
              <a:rPr lang="en-GB" dirty="0"/>
              <a:t> community?</a:t>
            </a:r>
          </a:p>
        </p:txBody>
      </p:sp>
      <p:sp>
        <p:nvSpPr>
          <p:cNvPr id="3" name="Content Placeholder 2">
            <a:extLst>
              <a:ext uri="{FF2B5EF4-FFF2-40B4-BE49-F238E27FC236}">
                <a16:creationId xmlns:a16="http://schemas.microsoft.com/office/drawing/2014/main" id="{283D1B42-44F0-46E1-B0D2-D48629581B20}"/>
              </a:ext>
            </a:extLst>
          </p:cNvPr>
          <p:cNvSpPr>
            <a:spLocks noGrp="1"/>
          </p:cNvSpPr>
          <p:nvPr>
            <p:ph idx="1"/>
          </p:nvPr>
        </p:nvSpPr>
        <p:spPr/>
        <p:txBody>
          <a:bodyPr/>
          <a:lstStyle/>
          <a:p>
            <a:pPr>
              <a:lnSpc>
                <a:spcPct val="110000"/>
              </a:lnSpc>
            </a:pPr>
            <a:r>
              <a:rPr lang="en-GB" dirty="0"/>
              <a:t>‘The weak’ depends on brute facts. They depend on what explains quarks or explanations of quarks, they don’t rely on other facts (Kahn Academy, 2019). People believe they only exist because people give they value for example money or citizenship.</a:t>
            </a:r>
          </a:p>
          <a:p>
            <a:pPr>
              <a:lnSpc>
                <a:spcPct val="110000"/>
              </a:lnSpc>
            </a:pPr>
            <a:r>
              <a:rPr lang="en-GB" dirty="0"/>
              <a:t>‘The strong’ when their whole reality depends on habits, social interactions and they don’t depend on human speed or actions (Kahn Academy, 2019). It is the opposite of ‘the weak’. People indicate that people will not make an object a reality, for an example a mountain is a mountain and not a lump on the floor.</a:t>
            </a:r>
          </a:p>
          <a:p>
            <a:endParaRPr lang="en-GB" dirty="0"/>
          </a:p>
        </p:txBody>
      </p:sp>
    </p:spTree>
    <p:extLst>
      <p:ext uri="{BB962C8B-B14F-4D97-AF65-F5344CB8AC3E}">
        <p14:creationId xmlns:p14="http://schemas.microsoft.com/office/powerpoint/2010/main" val="887147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3BA49-E336-4EC1-9490-274AE9B231BD}"/>
              </a:ext>
            </a:extLst>
          </p:cNvPr>
          <p:cNvSpPr>
            <a:spLocks noGrp="1"/>
          </p:cNvSpPr>
          <p:nvPr>
            <p:ph type="title"/>
          </p:nvPr>
        </p:nvSpPr>
        <p:spPr>
          <a:xfrm>
            <a:off x="1451579" y="804519"/>
            <a:ext cx="9603275" cy="1049235"/>
          </a:xfrm>
        </p:spPr>
        <p:txBody>
          <a:bodyPr>
            <a:normAutofit/>
          </a:bodyPr>
          <a:lstStyle/>
          <a:p>
            <a:r>
              <a:rPr lang="en-GB" dirty="0"/>
              <a:t>Definition of LGBTQQIAAP and what it stands for.</a:t>
            </a:r>
          </a:p>
        </p:txBody>
      </p:sp>
      <p:sp>
        <p:nvSpPr>
          <p:cNvPr id="3" name="Content Placeholder 2">
            <a:extLst>
              <a:ext uri="{FF2B5EF4-FFF2-40B4-BE49-F238E27FC236}">
                <a16:creationId xmlns:a16="http://schemas.microsoft.com/office/drawing/2014/main" id="{612E0F4D-BEC6-428D-9591-8B1847890FDA}"/>
              </a:ext>
            </a:extLst>
          </p:cNvPr>
          <p:cNvSpPr>
            <a:spLocks noGrp="1"/>
          </p:cNvSpPr>
          <p:nvPr>
            <p:ph idx="1"/>
          </p:nvPr>
        </p:nvSpPr>
        <p:spPr>
          <a:xfrm>
            <a:off x="1451579" y="2015732"/>
            <a:ext cx="9603275" cy="3450613"/>
          </a:xfrm>
        </p:spPr>
        <p:txBody>
          <a:bodyPr>
            <a:normAutofit/>
          </a:bodyPr>
          <a:lstStyle/>
          <a:p>
            <a:pPr>
              <a:lnSpc>
                <a:spcPct val="110000"/>
              </a:lnSpc>
            </a:pPr>
            <a:r>
              <a:rPr lang="en-GB" sz="1300" dirty="0"/>
              <a:t>Lesbian a woman attracted to another woman</a:t>
            </a:r>
          </a:p>
          <a:p>
            <a:pPr>
              <a:lnSpc>
                <a:spcPct val="110000"/>
              </a:lnSpc>
            </a:pPr>
            <a:r>
              <a:rPr lang="en-GB" sz="1300" dirty="0"/>
              <a:t>Gay a man attracted to another man</a:t>
            </a:r>
          </a:p>
          <a:p>
            <a:pPr>
              <a:lnSpc>
                <a:spcPct val="110000"/>
              </a:lnSpc>
            </a:pPr>
            <a:r>
              <a:rPr lang="en-GB" sz="1300" dirty="0"/>
              <a:t>Bisexual a person attracted to both men and women</a:t>
            </a:r>
          </a:p>
          <a:p>
            <a:pPr>
              <a:lnSpc>
                <a:spcPct val="110000"/>
              </a:lnSpc>
            </a:pPr>
            <a:r>
              <a:rPr lang="en-GB" sz="1300" dirty="0"/>
              <a:t>Transsexual a person wanting to be the opposite sex that they were born with “binaries”.</a:t>
            </a:r>
          </a:p>
          <a:p>
            <a:pPr>
              <a:lnSpc>
                <a:spcPct val="110000"/>
              </a:lnSpc>
            </a:pPr>
            <a:r>
              <a:rPr lang="en-GB" sz="1300" dirty="0"/>
              <a:t>Queer is originally a hate term – someone doesn’t want to be identified with “binaries”.</a:t>
            </a:r>
          </a:p>
          <a:p>
            <a:pPr>
              <a:lnSpc>
                <a:spcPct val="110000"/>
              </a:lnSpc>
            </a:pPr>
            <a:r>
              <a:rPr lang="en-GB" sz="1300" dirty="0"/>
              <a:t>Questioning a person who’s exploring their sexuality or gender identity who’s not sure.</a:t>
            </a:r>
          </a:p>
          <a:p>
            <a:pPr>
              <a:lnSpc>
                <a:spcPct val="110000"/>
              </a:lnSpc>
            </a:pPr>
            <a:r>
              <a:rPr lang="en-GB" sz="1300" dirty="0"/>
              <a:t>Intersex a person who is born not definitely male or female</a:t>
            </a:r>
          </a:p>
          <a:p>
            <a:pPr>
              <a:lnSpc>
                <a:spcPct val="110000"/>
              </a:lnSpc>
            </a:pPr>
            <a:r>
              <a:rPr lang="en-GB" sz="1300" dirty="0"/>
              <a:t>Allies a person who is straight and supports LGBTQQIAAP</a:t>
            </a:r>
          </a:p>
          <a:p>
            <a:pPr>
              <a:lnSpc>
                <a:spcPct val="110000"/>
              </a:lnSpc>
            </a:pPr>
            <a:r>
              <a:rPr lang="en-GB" sz="1300" dirty="0"/>
              <a:t>Asexual a person not attracted in a sexual way to people or any gender</a:t>
            </a:r>
          </a:p>
          <a:p>
            <a:pPr>
              <a:lnSpc>
                <a:spcPct val="110000"/>
              </a:lnSpc>
            </a:pPr>
            <a:r>
              <a:rPr lang="en-GB" sz="1300" dirty="0"/>
              <a:t>Pansexual a person not attracted to someone’s gender but </a:t>
            </a:r>
            <a:r>
              <a:rPr lang="en-GB" sz="1300" dirty="0" err="1"/>
              <a:t>theyr</a:t>
            </a:r>
            <a:r>
              <a:rPr lang="en-GB" sz="1300" dirty="0"/>
              <a:t> are attracted to their personality. ( What is LGBT?, 2018)</a:t>
            </a:r>
          </a:p>
          <a:p>
            <a:pPr>
              <a:lnSpc>
                <a:spcPct val="110000"/>
              </a:lnSpc>
            </a:pPr>
            <a:endParaRPr lang="en-GB" sz="1300" dirty="0"/>
          </a:p>
        </p:txBody>
      </p:sp>
    </p:spTree>
    <p:extLst>
      <p:ext uri="{BB962C8B-B14F-4D97-AF65-F5344CB8AC3E}">
        <p14:creationId xmlns:p14="http://schemas.microsoft.com/office/powerpoint/2010/main" val="90304935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B0BB24-CF19-4E6C-AFC4-A0F18438D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55710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438CEF5-63E3-4928-9F1C-395224D24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6122584"/>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64033-476B-4433-BF35-DF0E4055B048}"/>
              </a:ext>
            </a:extLst>
          </p:cNvPr>
          <p:cNvSpPr>
            <a:spLocks noGrp="1"/>
          </p:cNvSpPr>
          <p:nvPr>
            <p:ph type="title"/>
          </p:nvPr>
        </p:nvSpPr>
        <p:spPr>
          <a:xfrm>
            <a:off x="1451579" y="1040302"/>
            <a:ext cx="9603275" cy="1020229"/>
          </a:xfrm>
        </p:spPr>
        <p:txBody>
          <a:bodyPr>
            <a:normAutofit/>
          </a:bodyPr>
          <a:lstStyle/>
          <a:p>
            <a:r>
              <a:rPr lang="en-GB" dirty="0"/>
              <a:t>What is Pride Month</a:t>
            </a:r>
          </a:p>
        </p:txBody>
      </p:sp>
      <p:cxnSp>
        <p:nvCxnSpPr>
          <p:cNvPr id="12" name="Straight Connector 11">
            <a:extLst>
              <a:ext uri="{FF2B5EF4-FFF2-40B4-BE49-F238E27FC236}">
                <a16:creationId xmlns:a16="http://schemas.microsoft.com/office/drawing/2014/main" id="{F328CB6C-F677-4C0B-9EE8-4D1C44DDF8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6990" y="2081620"/>
            <a:ext cx="958199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6495B76A-2A2E-4A95-86BB-499219665045}"/>
              </a:ext>
            </a:extLst>
          </p:cNvPr>
          <p:cNvSpPr>
            <a:spLocks noGrp="1"/>
          </p:cNvSpPr>
          <p:nvPr>
            <p:ph idx="1"/>
          </p:nvPr>
        </p:nvSpPr>
        <p:spPr>
          <a:xfrm>
            <a:off x="1451580" y="2355536"/>
            <a:ext cx="9436404" cy="3215530"/>
          </a:xfrm>
        </p:spPr>
        <p:txBody>
          <a:bodyPr>
            <a:normAutofit/>
          </a:bodyPr>
          <a:lstStyle/>
          <a:p>
            <a:r>
              <a:rPr lang="en-GB" dirty="0"/>
              <a:t>Pride month is celebrated every year in June in honour of 1969 Stonewall uprising in Greenwich Village.</a:t>
            </a:r>
          </a:p>
          <a:p>
            <a:r>
              <a:rPr lang="en-GB" dirty="0"/>
              <a:t>June was selected as pride month in honour of Stonewall riot, which happened end of June 1969.</a:t>
            </a:r>
          </a:p>
          <a:p>
            <a:r>
              <a:rPr lang="en-GB" dirty="0"/>
              <a:t>Every June people come together to celebrate LGBT and their impact it has had in the world. (Library on Congress, 2019)</a:t>
            </a:r>
          </a:p>
        </p:txBody>
      </p:sp>
      <p:sp>
        <p:nvSpPr>
          <p:cNvPr id="14" name="Rectangle 13">
            <a:extLst>
              <a:ext uri="{FF2B5EF4-FFF2-40B4-BE49-F238E27FC236}">
                <a16:creationId xmlns:a16="http://schemas.microsoft.com/office/drawing/2014/main" id="{A72CA9B9-8D14-4AF2-934E-21FE4A339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6122584"/>
            <a:ext cx="12191695" cy="735415"/>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510339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6B4E5EE-69A7-4461-A395-6503F7408D59}"/>
              </a:ext>
            </a:extLst>
          </p:cNvPr>
          <p:cNvSpPr>
            <a:spLocks noGrp="1"/>
          </p:cNvSpPr>
          <p:nvPr>
            <p:ph type="title"/>
          </p:nvPr>
        </p:nvSpPr>
        <p:spPr>
          <a:xfrm>
            <a:off x="1451579" y="2303047"/>
            <a:ext cx="3272093" cy="2674198"/>
          </a:xfrm>
        </p:spPr>
        <p:txBody>
          <a:bodyPr anchor="t">
            <a:normAutofit/>
          </a:bodyPr>
          <a:lstStyle/>
          <a:p>
            <a:r>
              <a:rPr lang="en-GB" sz="3000"/>
              <a:t>Stonewall 1969. What is it? And how did it effect the impact in people’s lives?</a:t>
            </a:r>
          </a:p>
        </p:txBody>
      </p:sp>
      <p:cxnSp>
        <p:nvCxnSpPr>
          <p:cNvPr id="14" name="Straight Connector 1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 name="Picture 1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69ED604-5E89-44F4-993A-E4F1979B3AA6}"/>
              </a:ext>
            </a:extLst>
          </p:cNvPr>
          <p:cNvGraphicFramePr>
            <a:graphicFrameLocks noGrp="1"/>
          </p:cNvGraphicFramePr>
          <p:nvPr>
            <p:ph idx="1"/>
            <p:extLst>
              <p:ext uri="{D42A27DB-BD31-4B8C-83A1-F6EECF244321}">
                <p14:modId xmlns:p14="http://schemas.microsoft.com/office/powerpoint/2010/main" val="98989870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4591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073C-8DE0-4086-BC95-2A31EE2132AE}"/>
              </a:ext>
            </a:extLst>
          </p:cNvPr>
          <p:cNvSpPr>
            <a:spLocks noGrp="1"/>
          </p:cNvSpPr>
          <p:nvPr>
            <p:ph type="title"/>
          </p:nvPr>
        </p:nvSpPr>
        <p:spPr/>
        <p:txBody>
          <a:bodyPr/>
          <a:lstStyle/>
          <a:p>
            <a:r>
              <a:rPr lang="en-GB" dirty="0"/>
              <a:t>How did stonewall effect in a positive way in the world?</a:t>
            </a:r>
          </a:p>
        </p:txBody>
      </p:sp>
      <p:sp>
        <p:nvSpPr>
          <p:cNvPr id="3" name="Content Placeholder 2">
            <a:extLst>
              <a:ext uri="{FF2B5EF4-FFF2-40B4-BE49-F238E27FC236}">
                <a16:creationId xmlns:a16="http://schemas.microsoft.com/office/drawing/2014/main" id="{EF00C6C4-A732-4ABD-BEE0-513839EC79EC}"/>
              </a:ext>
            </a:extLst>
          </p:cNvPr>
          <p:cNvSpPr>
            <a:spLocks noGrp="1"/>
          </p:cNvSpPr>
          <p:nvPr>
            <p:ph idx="1"/>
          </p:nvPr>
        </p:nvSpPr>
        <p:spPr/>
        <p:txBody>
          <a:bodyPr>
            <a:normAutofit fontScale="92500"/>
          </a:bodyPr>
          <a:lstStyle/>
          <a:p>
            <a:r>
              <a:rPr lang="en-GB" dirty="0"/>
              <a:t>LGBT is a global celebration, where it is celebrated in city's such as Berlin, London, Cardiff</a:t>
            </a:r>
          </a:p>
          <a:p>
            <a:r>
              <a:rPr lang="en-GB" dirty="0"/>
              <a:t>Homosexuality is still against the law in certain countries, such as Iran, Sudan, Saudi Arabia and Yemen. Punishment could lead to death.(The Guardian, 2017) </a:t>
            </a:r>
          </a:p>
          <a:p>
            <a:r>
              <a:rPr lang="en-GB" dirty="0"/>
              <a:t>In 1967 the law changed to legalise gay relationship in England and Wales. (Newsround, 2019)</a:t>
            </a:r>
          </a:p>
          <a:p>
            <a:r>
              <a:rPr lang="en-GB" dirty="0"/>
              <a:t>Society believed that being gay was ‘dirty’ as you can catch aids. However, in 1989 it was proven that anybody can catch aids and not just if you are gay. (Gay in the 80’s, 2019) This proofs that the Stonewall had a positive effect for the gay community.</a:t>
            </a:r>
          </a:p>
        </p:txBody>
      </p:sp>
    </p:spTree>
    <p:extLst>
      <p:ext uri="{BB962C8B-B14F-4D97-AF65-F5344CB8AC3E}">
        <p14:creationId xmlns:p14="http://schemas.microsoft.com/office/powerpoint/2010/main" val="4287381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E2DAD-E2E6-47C0-98F4-9AE285D48244}"/>
              </a:ext>
            </a:extLst>
          </p:cNvPr>
          <p:cNvSpPr>
            <a:spLocks noGrp="1"/>
          </p:cNvSpPr>
          <p:nvPr>
            <p:ph type="title"/>
          </p:nvPr>
        </p:nvSpPr>
        <p:spPr/>
        <p:txBody>
          <a:bodyPr/>
          <a:lstStyle/>
          <a:p>
            <a:r>
              <a:rPr lang="en-GB" dirty="0"/>
              <a:t>How does society view LGBT and vice versa</a:t>
            </a:r>
          </a:p>
        </p:txBody>
      </p:sp>
      <p:sp>
        <p:nvSpPr>
          <p:cNvPr id="3" name="Content Placeholder 2">
            <a:extLst>
              <a:ext uri="{FF2B5EF4-FFF2-40B4-BE49-F238E27FC236}">
                <a16:creationId xmlns:a16="http://schemas.microsoft.com/office/drawing/2014/main" id="{E76D7F78-7FFE-4FEE-B6B9-F899BB3974B8}"/>
              </a:ext>
            </a:extLst>
          </p:cNvPr>
          <p:cNvSpPr>
            <a:spLocks noGrp="1"/>
          </p:cNvSpPr>
          <p:nvPr>
            <p:ph idx="1"/>
          </p:nvPr>
        </p:nvSpPr>
        <p:spPr/>
        <p:txBody>
          <a:bodyPr/>
          <a:lstStyle/>
          <a:p>
            <a:r>
              <a:rPr lang="en-GB" dirty="0"/>
              <a:t>Improvement have been made over the last 5o years, However, there are still stereotypical people around.</a:t>
            </a:r>
          </a:p>
          <a:p>
            <a:r>
              <a:rPr lang="en-GB" dirty="0"/>
              <a:t>Everybody can celebrate Gay Pride not just gay people</a:t>
            </a:r>
          </a:p>
          <a:p>
            <a:r>
              <a:rPr lang="en-GB" dirty="0"/>
              <a:t>Changes are being made but there are still homophobic attacks in our day and age</a:t>
            </a:r>
          </a:p>
          <a:p>
            <a:r>
              <a:rPr lang="en-GB" dirty="0"/>
              <a:t>Gay Pride is more of an acceptance rather than who you are</a:t>
            </a:r>
          </a:p>
          <a:p>
            <a:r>
              <a:rPr lang="en-GB" dirty="0"/>
              <a:t>Attitudes have changed over times. Before the last 50 years people were being arrested for being gay, as society saw this as a ‘wrong doing’. (Pew Research Centre, 2019)</a:t>
            </a:r>
          </a:p>
        </p:txBody>
      </p:sp>
    </p:spTree>
    <p:extLst>
      <p:ext uri="{BB962C8B-B14F-4D97-AF65-F5344CB8AC3E}">
        <p14:creationId xmlns:p14="http://schemas.microsoft.com/office/powerpoint/2010/main" val="243202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5AF0C-9197-410B-85EE-49C64E3377B0}"/>
              </a:ext>
            </a:extLst>
          </p:cNvPr>
          <p:cNvSpPr>
            <a:spLocks noGrp="1"/>
          </p:cNvSpPr>
          <p:nvPr>
            <p:ph type="title"/>
          </p:nvPr>
        </p:nvSpPr>
        <p:spPr/>
        <p:txBody>
          <a:bodyPr/>
          <a:lstStyle/>
          <a:p>
            <a:r>
              <a:rPr lang="en-GB" dirty="0"/>
              <a:t>Attitudes to the gay community in relation to aids epidemic in the 80’s</a:t>
            </a:r>
          </a:p>
        </p:txBody>
      </p:sp>
      <p:sp>
        <p:nvSpPr>
          <p:cNvPr id="3" name="Content Placeholder 2">
            <a:extLst>
              <a:ext uri="{FF2B5EF4-FFF2-40B4-BE49-F238E27FC236}">
                <a16:creationId xmlns:a16="http://schemas.microsoft.com/office/drawing/2014/main" id="{2F9BE8DB-40EB-4E21-ABD2-D807EF7F92B4}"/>
              </a:ext>
            </a:extLst>
          </p:cNvPr>
          <p:cNvSpPr>
            <a:spLocks noGrp="1"/>
          </p:cNvSpPr>
          <p:nvPr>
            <p:ph idx="1"/>
          </p:nvPr>
        </p:nvSpPr>
        <p:spPr/>
        <p:txBody>
          <a:bodyPr/>
          <a:lstStyle/>
          <a:p>
            <a:pPr marL="0" indent="0">
              <a:buNone/>
            </a:pPr>
            <a:r>
              <a:rPr lang="en-GB" dirty="0"/>
              <a:t>- People believed that being gay was ‘dirty’, this is because they believed it had connections with AIDS, and they were only transmitted if you were ‘gay’. </a:t>
            </a:r>
          </a:p>
          <a:p>
            <a:r>
              <a:rPr lang="en-GB" dirty="0"/>
              <a:t>Freddie Mercury was a famous singer from Queen. He came out publicly about being gay after being married to a woman for years, and worried about what the public would react.</a:t>
            </a:r>
          </a:p>
          <a:p>
            <a:r>
              <a:rPr lang="en-GB" dirty="0"/>
              <a:t>Princess Diana visited patients with aids in hospitals to try and brake down the barrier and stigma, by holding hands with the patients, some of her close friends were gay such as Elton John.</a:t>
            </a:r>
          </a:p>
        </p:txBody>
      </p:sp>
    </p:spTree>
    <p:extLst>
      <p:ext uri="{BB962C8B-B14F-4D97-AF65-F5344CB8AC3E}">
        <p14:creationId xmlns:p14="http://schemas.microsoft.com/office/powerpoint/2010/main" val="1030676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1C4C6-98C2-4834-8478-090033F8E860}"/>
              </a:ext>
            </a:extLst>
          </p:cNvPr>
          <p:cNvSpPr>
            <a:spLocks noGrp="1"/>
          </p:cNvSpPr>
          <p:nvPr>
            <p:ph type="title"/>
          </p:nvPr>
        </p:nvSpPr>
        <p:spPr/>
        <p:txBody>
          <a:bodyPr>
            <a:normAutofit/>
          </a:bodyPr>
          <a:lstStyle/>
          <a:p>
            <a:r>
              <a:rPr lang="en-GB" dirty="0"/>
              <a:t>How has societies tolerance  grown towards </a:t>
            </a:r>
            <a:r>
              <a:rPr lang="en-GB" dirty="0" err="1"/>
              <a:t>lgbt</a:t>
            </a:r>
            <a:r>
              <a:rPr lang="en-GB" dirty="0"/>
              <a:t> from the 90’s onwards</a:t>
            </a:r>
          </a:p>
        </p:txBody>
      </p:sp>
      <p:sp>
        <p:nvSpPr>
          <p:cNvPr id="3" name="Content Placeholder 2">
            <a:extLst>
              <a:ext uri="{FF2B5EF4-FFF2-40B4-BE49-F238E27FC236}">
                <a16:creationId xmlns:a16="http://schemas.microsoft.com/office/drawing/2014/main" id="{ECB6EA1C-45CB-4EB3-9141-D7297087F579}"/>
              </a:ext>
            </a:extLst>
          </p:cNvPr>
          <p:cNvSpPr>
            <a:spLocks noGrp="1"/>
          </p:cNvSpPr>
          <p:nvPr>
            <p:ph idx="1"/>
          </p:nvPr>
        </p:nvSpPr>
        <p:spPr/>
        <p:txBody>
          <a:bodyPr>
            <a:normAutofit fontScale="70000" lnSpcReduction="20000"/>
          </a:bodyPr>
          <a:lstStyle/>
          <a:p>
            <a:r>
              <a:rPr lang="en-GB" dirty="0"/>
              <a:t>Society approves and supports LGBT 50 years on more than what they used to.</a:t>
            </a:r>
          </a:p>
          <a:p>
            <a:r>
              <a:rPr lang="en-GB" dirty="0"/>
              <a:t>Stonewall in 1967 participated in changing positive law requirements regarding LGBT, and continue to do so. </a:t>
            </a:r>
          </a:p>
          <a:p>
            <a:r>
              <a:rPr lang="en-GB" dirty="0"/>
              <a:t>Before the Stonewall being gay was a criminal offence as people believed they were the cause of spreading aids, but later on proven that heterosexual people could also have aids. </a:t>
            </a:r>
          </a:p>
          <a:p>
            <a:r>
              <a:rPr lang="en-GB" dirty="0"/>
              <a:t>From 2012, people have rights from the government to remove criminal convictions from police and court records regarding being gay.</a:t>
            </a:r>
          </a:p>
          <a:p>
            <a:r>
              <a:rPr lang="en-GB" dirty="0"/>
              <a:t>Young people are more confident than what they used to be to come out as being gay, lesbian or transsexual without worry.</a:t>
            </a:r>
          </a:p>
          <a:p>
            <a:r>
              <a:rPr lang="en-GB" dirty="0"/>
              <a:t>Same sex couples have gained equal rights to get married. The first same sex marriage took place in 2005.</a:t>
            </a:r>
          </a:p>
          <a:p>
            <a:r>
              <a:rPr lang="en-GB" dirty="0"/>
              <a:t>Gay marriage is now legal in 22 countries.</a:t>
            </a:r>
          </a:p>
          <a:p>
            <a:r>
              <a:rPr lang="en-GB" dirty="0"/>
              <a:t>Being gay is still criminalized in many parts if the world. (BBC News, 2017)</a:t>
            </a:r>
          </a:p>
          <a:p>
            <a:endParaRPr lang="en-GB" dirty="0"/>
          </a:p>
        </p:txBody>
      </p:sp>
    </p:spTree>
    <p:extLst>
      <p:ext uri="{BB962C8B-B14F-4D97-AF65-F5344CB8AC3E}">
        <p14:creationId xmlns:p14="http://schemas.microsoft.com/office/powerpoint/2010/main" val="2582512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81EC9-9AB1-4C25-A2C2-E5D5D52C7DE9}"/>
              </a:ext>
            </a:extLst>
          </p:cNvPr>
          <p:cNvSpPr>
            <a:spLocks noGrp="1"/>
          </p:cNvSpPr>
          <p:nvPr>
            <p:ph type="title"/>
          </p:nvPr>
        </p:nvSpPr>
        <p:spPr>
          <a:xfrm>
            <a:off x="1451579" y="804519"/>
            <a:ext cx="9603275" cy="1049235"/>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C7503FA2-5CEA-43C8-B5E3-AA61C9B31731}"/>
              </a:ext>
            </a:extLst>
          </p:cNvPr>
          <p:cNvSpPr>
            <a:spLocks noGrp="1"/>
          </p:cNvSpPr>
          <p:nvPr>
            <p:ph idx="1"/>
          </p:nvPr>
        </p:nvSpPr>
        <p:spPr>
          <a:xfrm>
            <a:off x="1451579" y="2015732"/>
            <a:ext cx="9603275" cy="3450613"/>
          </a:xfrm>
        </p:spPr>
        <p:txBody>
          <a:bodyPr>
            <a:normAutofit fontScale="62500" lnSpcReduction="20000"/>
          </a:bodyPr>
          <a:lstStyle/>
          <a:p>
            <a:r>
              <a:rPr lang="en-GB" dirty="0"/>
              <a:t>History, History.com editors, last updated June 28, 2019, https://www.history.com/topics/gay-rights/the-stonewall-riots</a:t>
            </a:r>
          </a:p>
          <a:p>
            <a:r>
              <a:rPr lang="en-GB" dirty="0"/>
              <a:t>Newsround, 5</a:t>
            </a:r>
            <a:r>
              <a:rPr lang="en-GB" baseline="30000" dirty="0"/>
              <a:t>th</a:t>
            </a:r>
            <a:r>
              <a:rPr lang="en-GB" dirty="0"/>
              <a:t> of July, 2019, https://www.bbc.co.uk/newsround/40459213</a:t>
            </a:r>
          </a:p>
          <a:p>
            <a:r>
              <a:rPr lang="en-GB" dirty="0"/>
              <a:t> Gay in the 80’s, 2019, </a:t>
            </a:r>
            <a:r>
              <a:rPr lang="en-GB" dirty="0">
                <a:hlinkClick r:id="rId2"/>
              </a:rPr>
              <a:t>https://www.gayinthe80s.com/page/2/</a:t>
            </a:r>
            <a:endParaRPr lang="en-GB" dirty="0"/>
          </a:p>
          <a:p>
            <a:r>
              <a:rPr lang="en-GB" dirty="0"/>
              <a:t>Kahn Academy, 2019, </a:t>
            </a:r>
            <a:r>
              <a:rPr lang="en-GB" dirty="0">
                <a:hlinkClick r:id="rId3"/>
              </a:rPr>
              <a:t>https://www.khanacademy.org/test-prep/mcat/society-and-culture/social-structures/v/social-constructionism</a:t>
            </a:r>
            <a:endParaRPr lang="en-GB" dirty="0"/>
          </a:p>
          <a:p>
            <a:r>
              <a:rPr lang="en-GB" dirty="0"/>
              <a:t>What is LGBT?, 2018, </a:t>
            </a:r>
            <a:r>
              <a:rPr lang="en-GB" dirty="0">
                <a:hlinkClick r:id="rId4"/>
              </a:rPr>
              <a:t>https://lgbt.ie/what-is-lgbt/</a:t>
            </a:r>
            <a:endParaRPr lang="en-GB" dirty="0"/>
          </a:p>
          <a:p>
            <a:r>
              <a:rPr lang="en-GB" dirty="0"/>
              <a:t>Library on Congress, 2019, </a:t>
            </a:r>
            <a:r>
              <a:rPr lang="en-GB" dirty="0">
                <a:hlinkClick r:id="rId5"/>
              </a:rPr>
              <a:t>https://www.loc.gov/lgbt-pride-month/about/</a:t>
            </a:r>
            <a:endParaRPr lang="en-GB" dirty="0"/>
          </a:p>
          <a:p>
            <a:r>
              <a:rPr lang="en-GB" dirty="0">
                <a:hlinkClick r:id="rId6"/>
              </a:rPr>
              <a:t>https://www.theguardian.com/society/2014/mar/29/gay-couples-wed-same-sex-marriage</a:t>
            </a:r>
            <a:endParaRPr lang="en-GB" dirty="0"/>
          </a:p>
          <a:p>
            <a:r>
              <a:rPr lang="en-GB" dirty="0"/>
              <a:t>Pew Research Centre, 2019, </a:t>
            </a:r>
            <a:r>
              <a:rPr lang="en-GB" dirty="0">
                <a:hlinkClick r:id="rId7"/>
              </a:rPr>
              <a:t>https://www.pewresearch.org/fact-tank/2013/06/25/how-lgbt-adults-see-society-and-how-the-public-sees-them/</a:t>
            </a:r>
            <a:endParaRPr lang="en-GB" dirty="0"/>
          </a:p>
          <a:p>
            <a:r>
              <a:rPr lang="en-GB" dirty="0"/>
              <a:t>BBC News, 2017, https://www.bbc.co.uk/news/uk-40743946</a:t>
            </a:r>
          </a:p>
          <a:p>
            <a:r>
              <a:rPr lang="en-GB" dirty="0"/>
              <a:t>The Guardian, 27</a:t>
            </a:r>
            <a:r>
              <a:rPr lang="en-GB" baseline="30000" dirty="0"/>
              <a:t>th</a:t>
            </a:r>
            <a:r>
              <a:rPr lang="en-GB" dirty="0"/>
              <a:t> of July 2017,</a:t>
            </a:r>
          </a:p>
        </p:txBody>
      </p:sp>
      <p:sp>
        <p:nvSpPr>
          <p:cNvPr id="4" name="Rectangle 3">
            <a:extLst>
              <a:ext uri="{FF2B5EF4-FFF2-40B4-BE49-F238E27FC236}">
                <a16:creationId xmlns:a16="http://schemas.microsoft.com/office/drawing/2014/main" id="{BC945572-315E-480C-B895-0750F6597AF1}"/>
              </a:ext>
            </a:extLst>
          </p:cNvPr>
          <p:cNvSpPr/>
          <p:nvPr/>
        </p:nvSpPr>
        <p:spPr>
          <a:xfrm>
            <a:off x="2098089" y="5466345"/>
            <a:ext cx="6353452" cy="1754326"/>
          </a:xfrm>
          <a:prstGeom prst="rect">
            <a:avLst/>
          </a:prstGeom>
        </p:spPr>
        <p:txBody>
          <a:bodyPr wrap="square">
            <a:spAutoFit/>
          </a:bodyPr>
          <a:lstStyle/>
          <a:p>
            <a:r>
              <a:rPr lang="en-GB" dirty="0">
                <a:hlinkClick r:id="rId8"/>
              </a:rPr>
              <a:t>https://www.theguardian.com/world/2017/jul/27/gay-relationships-still-criminalised-countries-report</a:t>
            </a:r>
            <a:endParaRPr lang="en-GB" dirty="0"/>
          </a:p>
          <a:p>
            <a:r>
              <a:rPr lang="en-GB" dirty="0"/>
              <a:t>- https://www.theguardian.com/society/2014/mar/29/gay-couples-wed-same-sex-marriage</a:t>
            </a:r>
          </a:p>
          <a:p>
            <a:endParaRPr lang="en-GB" dirty="0"/>
          </a:p>
          <a:p>
            <a:endParaRPr lang="en-GB" dirty="0"/>
          </a:p>
        </p:txBody>
      </p:sp>
    </p:spTree>
    <p:extLst>
      <p:ext uri="{BB962C8B-B14F-4D97-AF65-F5344CB8AC3E}">
        <p14:creationId xmlns:p14="http://schemas.microsoft.com/office/powerpoint/2010/main" val="397773856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6376</TotalTime>
  <Words>1334</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Gallery</vt:lpstr>
      <vt:lpstr> social consructionism</vt:lpstr>
      <vt:lpstr>Definition of social constructionism</vt:lpstr>
      <vt:lpstr>How does Social constructionism relate to the lgbt community?</vt:lpstr>
      <vt:lpstr>Definition of LGBTQQIAAP and what it stands for.</vt:lpstr>
      <vt:lpstr>What is Pride Month</vt:lpstr>
      <vt:lpstr>Stonewall 1969. What is it? And how did it effect the impact in people’s lives?</vt:lpstr>
      <vt:lpstr>How did stonewall effect in a positive way in the world?</vt:lpstr>
      <vt:lpstr>How does society view LGBT and vice versa</vt:lpstr>
      <vt:lpstr>Attitudes to the gay community in relation to aids epidemic in the 80’s</vt:lpstr>
      <vt:lpstr>How has societies tolerance  grown towards lgbt from the 90’s onwards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social consructionism</dc:title>
  <dc:creator>craig sims</dc:creator>
  <cp:lastModifiedBy>craig sims</cp:lastModifiedBy>
  <cp:revision>21</cp:revision>
  <dcterms:created xsi:type="dcterms:W3CDTF">2019-07-20T16:23:26Z</dcterms:created>
  <dcterms:modified xsi:type="dcterms:W3CDTF">2019-07-31T19:44:46Z</dcterms:modified>
</cp:coreProperties>
</file>