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4"/>
  </p:sldMasterIdLst>
  <p:notesMasterIdLst>
    <p:notesMasterId r:id="rId23"/>
  </p:notesMasterIdLst>
  <p:handoutMasterIdLst>
    <p:handoutMasterId r:id="rId24"/>
  </p:handoutMasterIdLst>
  <p:sldIdLst>
    <p:sldId id="267" r:id="rId5"/>
    <p:sldId id="278" r:id="rId6"/>
    <p:sldId id="279" r:id="rId7"/>
    <p:sldId id="280" r:id="rId8"/>
    <p:sldId id="281" r:id="rId9"/>
    <p:sldId id="283" r:id="rId10"/>
    <p:sldId id="271" r:id="rId11"/>
    <p:sldId id="272" r:id="rId12"/>
    <p:sldId id="282" r:id="rId13"/>
    <p:sldId id="273" r:id="rId14"/>
    <p:sldId id="284" r:id="rId15"/>
    <p:sldId id="285" r:id="rId16"/>
    <p:sldId id="287" r:id="rId17"/>
    <p:sldId id="286" r:id="rId18"/>
    <p:sldId id="288" r:id="rId19"/>
    <p:sldId id="289" r:id="rId20"/>
    <p:sldId id="290" r:id="rId21"/>
    <p:sldId id="291" r:id="rId22"/>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58" autoAdjust="0"/>
    <p:restoredTop sz="94639" autoAdjust="0"/>
  </p:normalViewPr>
  <p:slideViewPr>
    <p:cSldViewPr>
      <p:cViewPr varScale="1">
        <p:scale>
          <a:sx n="56" d="100"/>
          <a:sy n="56" d="100"/>
        </p:scale>
        <p:origin x="102" y="1380"/>
      </p:cViewPr>
      <p:guideLst>
        <p:guide pos="3839"/>
        <p:guide orient="horz" pos="2160"/>
      </p:guideLst>
    </p:cSldViewPr>
  </p:slideViewPr>
  <p:outlineViewPr>
    <p:cViewPr>
      <p:scale>
        <a:sx n="33" d="100"/>
        <a:sy n="33" d="100"/>
      </p:scale>
      <p:origin x="0" y="0"/>
    </p:cViewPr>
  </p:outlineViewPr>
  <p:notesTextViewPr>
    <p:cViewPr>
      <p:scale>
        <a:sx n="100" d="100"/>
        <a:sy n="100" d="100"/>
      </p:scale>
      <p:origin x="0" y="0"/>
    </p:cViewPr>
  </p:notesTextViewPr>
  <p:notesViewPr>
    <p:cSldViewPr showGuides="1">
      <p:cViewPr varScale="1">
        <p:scale>
          <a:sx n="63" d="100"/>
          <a:sy n="63" d="100"/>
        </p:scale>
        <p:origin x="2838"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30E6E22E-288A-414B-A8DE-E4DBD03D5FC0}" type="datetimeFigureOut">
              <a:rPr lang="en-US"/>
              <a:t>5/15/2018</a:t>
            </a:fld>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01114579-D02A-4B51-B5DF-8EC449F77AC7}" type="slidenum">
              <a:rPr/>
              <a:t>‹#›</a:t>
            </a:fld>
            <a:endParaRPr/>
          </a:p>
        </p:txBody>
      </p:sp>
    </p:spTree>
    <p:extLst>
      <p:ext uri="{BB962C8B-B14F-4D97-AF65-F5344CB8AC3E}">
        <p14:creationId xmlns:p14="http://schemas.microsoft.com/office/powerpoint/2010/main" val="27681263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9A9AE7E-E0F9-4C51-AD9A-F4C3A6E23BBF}" type="datetimeFigureOut">
              <a:rPr lang="en-US"/>
              <a:t>5/15/2018</a:t>
            </a:fld>
            <a:endParaRPr/>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a:t>Click to edit Master text styles</a:t>
            </a:r>
          </a:p>
          <a:p>
            <a:pPr lvl="1"/>
            <a:r>
              <a:rPr/>
              <a:t>Second level</a:t>
            </a:r>
          </a:p>
          <a:p>
            <a:pPr lvl="2"/>
            <a:r>
              <a:rPr/>
              <a:t>Third level</a:t>
            </a:r>
          </a:p>
          <a:p>
            <a:pPr lvl="3"/>
            <a:r>
              <a:rPr/>
              <a:t>Fourth level</a:t>
            </a:r>
          </a:p>
          <a:p>
            <a:pPr lvl="4"/>
            <a:r>
              <a:rP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6074690-7256-4BB9-AC0F-97AEAE8CDEC2}" type="slidenum">
              <a:rPr/>
              <a:t>‹#›</a:t>
            </a:fld>
            <a:endParaRPr/>
          </a:p>
        </p:txBody>
      </p:sp>
    </p:spTree>
    <p:extLst>
      <p:ext uri="{BB962C8B-B14F-4D97-AF65-F5344CB8AC3E}">
        <p14:creationId xmlns:p14="http://schemas.microsoft.com/office/powerpoint/2010/main" val="4274261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6074690-7256-4BB9-AC0F-97AEAE8CDEC2}" type="slidenum">
              <a:rPr lang="en-GB" smtClean="0"/>
              <a:t>4</a:t>
            </a:fld>
            <a:endParaRPr lang="en-GB"/>
          </a:p>
        </p:txBody>
      </p:sp>
    </p:spTree>
    <p:extLst>
      <p:ext uri="{BB962C8B-B14F-4D97-AF65-F5344CB8AC3E}">
        <p14:creationId xmlns:p14="http://schemas.microsoft.com/office/powerpoint/2010/main" val="18145894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1"/>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1376792" y="1905003"/>
            <a:ext cx="9435241" cy="1625599"/>
          </a:xfrm>
        </p:spPr>
        <p:txBody>
          <a:bodyPr>
            <a:normAutofit/>
          </a:bodyPr>
          <a:lstStyle>
            <a:lvl1pPr algn="ctr">
              <a:lnSpc>
                <a:spcPct val="90000"/>
              </a:lnSpc>
              <a:defRPr sz="4800">
                <a:solidFill>
                  <a:schemeClr val="tx2"/>
                </a:solidFill>
              </a:defRPr>
            </a:lvl1pPr>
          </a:lstStyle>
          <a:p>
            <a:r>
              <a:rPr lang="en-US" smtClean="0"/>
              <a:t>Click to edit Master title style</a:t>
            </a:r>
            <a:endParaRPr/>
          </a:p>
        </p:txBody>
      </p:sp>
      <p:sp>
        <p:nvSpPr>
          <p:cNvPr id="3" name="Subtitle 2"/>
          <p:cNvSpPr>
            <a:spLocks noGrp="1"/>
          </p:cNvSpPr>
          <p:nvPr>
            <p:ph type="subTitle" idx="1"/>
          </p:nvPr>
        </p:nvSpPr>
        <p:spPr>
          <a:xfrm>
            <a:off x="1382103" y="3657123"/>
            <a:ext cx="9429931" cy="991077"/>
          </a:xfrm>
        </p:spPr>
        <p:txBody>
          <a:bodyPr>
            <a:normAutofit/>
          </a:bodyPr>
          <a:lstStyle>
            <a:lvl1pPr marL="0" indent="0" algn="ctr">
              <a:spcBef>
                <a:spcPts val="0"/>
              </a:spcBef>
              <a:buNone/>
              <a:defRPr sz="2000" cap="all" baseline="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a:p>
        </p:txBody>
      </p:sp>
      <p:sp>
        <p:nvSpPr>
          <p:cNvPr id="5" name="Footer Placeholder 4"/>
          <p:cNvSpPr>
            <a:spLocks noGrp="1"/>
          </p:cNvSpPr>
          <p:nvPr>
            <p:ph type="ftr" sz="quarter" idx="11"/>
          </p:nvPr>
        </p:nvSpPr>
        <p:spPr/>
        <p:txBody>
          <a:bodyPr/>
          <a:lstStyle>
            <a:lvl1pPr>
              <a:defRPr>
                <a:solidFill>
                  <a:schemeClr val="tx2"/>
                </a:solidFill>
              </a:defRPr>
            </a:lvl1pPr>
          </a:lstStyle>
          <a:p>
            <a:endParaRPr/>
          </a:p>
        </p:txBody>
      </p:sp>
      <p:sp>
        <p:nvSpPr>
          <p:cNvPr id="4" name="Date Placeholder 3"/>
          <p:cNvSpPr>
            <a:spLocks noGrp="1"/>
          </p:cNvSpPr>
          <p:nvPr>
            <p:ph type="dt" sz="half" idx="10"/>
          </p:nvPr>
        </p:nvSpPr>
        <p:spPr/>
        <p:txBody>
          <a:bodyPr/>
          <a:lstStyle>
            <a:lvl1pPr>
              <a:defRPr>
                <a:solidFill>
                  <a:schemeClr val="tx2"/>
                </a:solidFill>
              </a:defRPr>
            </a:lvl1pPr>
          </a:lstStyle>
          <a:p>
            <a:fld id="{8E36636D-D922-432D-A958-524484B5923D}" type="datetimeFigureOut">
              <a:rPr lang="en-US"/>
              <a:pPr/>
              <a:t>5/15/2018</a:t>
            </a:fld>
            <a:endParaRPr/>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DF28FB93-0A08-4E7D-8E63-9EFA29F1E093}" type="slidenum">
              <a:rPr/>
              <a:pPr/>
              <a:t>‹#›</a:t>
            </a:fld>
            <a:endParaRPr/>
          </a:p>
        </p:txBody>
      </p:sp>
      <p:grpSp>
        <p:nvGrpSpPr>
          <p:cNvPr id="7" name="Group 6"/>
          <p:cNvGrpSpPr/>
          <p:nvPr/>
        </p:nvGrpSpPr>
        <p:grpSpPr>
          <a:xfrm>
            <a:off x="1218882" y="1600200"/>
            <a:ext cx="9739746" cy="73152"/>
            <a:chOff x="914400" y="1200150"/>
            <a:chExt cx="7306712" cy="54864"/>
          </a:xfrm>
        </p:grpSpPr>
        <p:sp>
          <p:nvSpPr>
            <p:cNvPr id="8" name="Oval 7"/>
            <p:cNvSpPr/>
            <p:nvPr/>
          </p:nvSpPr>
          <p:spPr>
            <a:xfrm>
              <a:off x="8166248" y="1200150"/>
              <a:ext cx="54864" cy="54864"/>
            </a:xfrm>
            <a:prstGeom prst="ellipse">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9" name="Oval 8"/>
            <p:cNvSpPr/>
            <p:nvPr/>
          </p:nvSpPr>
          <p:spPr>
            <a:xfrm>
              <a:off x="914400" y="1200150"/>
              <a:ext cx="54864" cy="54864"/>
            </a:xfrm>
            <a:prstGeom prst="ellipse">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10" name="Group 9"/>
            <p:cNvGrpSpPr/>
            <p:nvPr/>
          </p:nvGrpSpPr>
          <p:grpSpPr>
            <a:xfrm>
              <a:off x="1036847" y="1207626"/>
              <a:ext cx="7074290" cy="38998"/>
              <a:chOff x="2141408" y="1752956"/>
              <a:chExt cx="7315200" cy="38998"/>
            </a:xfrm>
            <a:solidFill>
              <a:schemeClr val="tx2"/>
            </a:solidFill>
          </p:grpSpPr>
          <p:cxnSp>
            <p:nvCxnSpPr>
              <p:cNvPr id="11" name="Straight Connector 10"/>
              <p:cNvCxnSpPr/>
              <p:nvPr/>
            </p:nvCxnSpPr>
            <p:spPr>
              <a:xfrm>
                <a:off x="2141408" y="1752956"/>
                <a:ext cx="7315200" cy="0"/>
              </a:xfrm>
              <a:prstGeom prst="line">
                <a:avLst/>
              </a:prstGeom>
              <a:grpFill/>
              <a:ln w="127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2141408" y="1791954"/>
                <a:ext cx="7315200" cy="0"/>
              </a:xfrm>
              <a:prstGeom prst="line">
                <a:avLst/>
              </a:prstGeom>
              <a:grpFill/>
              <a:ln w="12700">
                <a:solidFill>
                  <a:schemeClr val="tx2"/>
                </a:solidFill>
              </a:ln>
            </p:spPr>
            <p:style>
              <a:lnRef idx="1">
                <a:schemeClr val="accent1"/>
              </a:lnRef>
              <a:fillRef idx="0">
                <a:schemeClr val="accent1"/>
              </a:fillRef>
              <a:effectRef idx="0">
                <a:schemeClr val="accent1"/>
              </a:effectRef>
              <a:fontRef idx="minor">
                <a:schemeClr val="tx1"/>
              </a:fontRef>
            </p:style>
          </p:cxnSp>
        </p:grpSp>
      </p:grpSp>
      <p:grpSp>
        <p:nvGrpSpPr>
          <p:cNvPr id="13" name="Group 12"/>
          <p:cNvGrpSpPr/>
          <p:nvPr/>
        </p:nvGrpSpPr>
        <p:grpSpPr>
          <a:xfrm>
            <a:off x="1218882" y="4851400"/>
            <a:ext cx="9739746" cy="73152"/>
            <a:chOff x="914400" y="3638550"/>
            <a:chExt cx="7306712" cy="54864"/>
          </a:xfrm>
        </p:grpSpPr>
        <p:sp>
          <p:nvSpPr>
            <p:cNvPr id="14" name="Oval 13"/>
            <p:cNvSpPr/>
            <p:nvPr/>
          </p:nvSpPr>
          <p:spPr>
            <a:xfrm>
              <a:off x="8166248" y="3638550"/>
              <a:ext cx="54864" cy="54864"/>
            </a:xfrm>
            <a:prstGeom prst="ellipse">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5" name="Oval 14"/>
            <p:cNvSpPr/>
            <p:nvPr/>
          </p:nvSpPr>
          <p:spPr>
            <a:xfrm>
              <a:off x="914400" y="3638550"/>
              <a:ext cx="54864" cy="54864"/>
            </a:xfrm>
            <a:prstGeom prst="ellipse">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16" name="Group 15"/>
            <p:cNvGrpSpPr/>
            <p:nvPr/>
          </p:nvGrpSpPr>
          <p:grpSpPr>
            <a:xfrm>
              <a:off x="1036847" y="3646026"/>
              <a:ext cx="7074290" cy="38998"/>
              <a:chOff x="2141408" y="1752956"/>
              <a:chExt cx="7315200" cy="38998"/>
            </a:xfrm>
            <a:solidFill>
              <a:schemeClr val="tx2"/>
            </a:solidFill>
          </p:grpSpPr>
          <p:cxnSp>
            <p:nvCxnSpPr>
              <p:cNvPr id="17" name="Straight Connector 16"/>
              <p:cNvCxnSpPr/>
              <p:nvPr/>
            </p:nvCxnSpPr>
            <p:spPr>
              <a:xfrm>
                <a:off x="2141408" y="1752956"/>
                <a:ext cx="7315200" cy="0"/>
              </a:xfrm>
              <a:prstGeom prst="line">
                <a:avLst/>
              </a:prstGeom>
              <a:grpFill/>
              <a:ln w="127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2141408" y="1791954"/>
                <a:ext cx="7315200" cy="0"/>
              </a:xfrm>
              <a:prstGeom prst="line">
                <a:avLst/>
              </a:prstGeom>
              <a:grpFill/>
              <a:ln w="12700">
                <a:solidFill>
                  <a:schemeClr val="tx2"/>
                </a:solidFill>
              </a:ln>
            </p:spPr>
            <p:style>
              <a:lnRef idx="1">
                <a:schemeClr val="accent1"/>
              </a:lnRef>
              <a:fillRef idx="0">
                <a:schemeClr val="accent1"/>
              </a:fillRef>
              <a:effectRef idx="0">
                <a:schemeClr val="accent1"/>
              </a:effectRef>
              <a:fontRef idx="minor">
                <a:schemeClr val="tx1"/>
              </a:fontRef>
            </p:style>
          </p:cxnSp>
        </p:grpSp>
      </p:grpSp>
    </p:spTree>
    <p:extLst>
      <p:ext uri="{BB962C8B-B14F-4D97-AF65-F5344CB8AC3E}">
        <p14:creationId xmlns:p14="http://schemas.microsoft.com/office/powerpoint/2010/main" val="174376438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a:lvl7pPr>
            <a:lvl8pPr>
              <a:defRPr/>
            </a:lvl8pPr>
            <a:lvl9pPr>
              <a:defRPr/>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8E36636D-D922-432D-A958-524484B5923D}" type="datetimeFigureOut">
              <a:rPr lang="en-US"/>
              <a:pPr/>
              <a:t>5/15/2018</a:t>
            </a:fld>
            <a:endParaRPr/>
          </a:p>
        </p:txBody>
      </p:sp>
      <p:sp>
        <p:nvSpPr>
          <p:cNvPr id="6" name="Slide Number Placeholder 5"/>
          <p:cNvSpPr>
            <a:spLocks noGrp="1"/>
          </p:cNvSpPr>
          <p:nvPr>
            <p:ph type="sldNum" sz="quarter" idx="12"/>
          </p:nvPr>
        </p:nvSpPr>
        <p:spPr/>
        <p:txBody>
          <a:bodyPr/>
          <a:lstStyle/>
          <a:p>
            <a:fld id="{DF28FB93-0A08-4E7D-8E63-9EFA29F1E093}" type="slidenum">
              <a:rPr/>
              <a:pPr/>
              <a:t>‹#›</a:t>
            </a:fld>
            <a:endParaRPr/>
          </a:p>
        </p:txBody>
      </p:sp>
    </p:spTree>
    <p:extLst>
      <p:ext uri="{BB962C8B-B14F-4D97-AF65-F5344CB8AC3E}">
        <p14:creationId xmlns:p14="http://schemas.microsoft.com/office/powerpoint/2010/main" val="34990621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22030" y="990599"/>
            <a:ext cx="9344765" cy="2235203"/>
          </a:xfrm>
        </p:spPr>
        <p:txBody>
          <a:bodyPr anchor="b">
            <a:normAutofit/>
          </a:bodyPr>
          <a:lstStyle>
            <a:lvl1pPr algn="ctr">
              <a:lnSpc>
                <a:spcPct val="90000"/>
              </a:lnSpc>
              <a:defRPr sz="4800" b="0" cap="none" baseline="0"/>
            </a:lvl1pPr>
          </a:lstStyle>
          <a:p>
            <a:r>
              <a:rPr lang="en-US" smtClean="0"/>
              <a:t>Click to edit Master title style</a:t>
            </a:r>
            <a:endParaRPr/>
          </a:p>
        </p:txBody>
      </p:sp>
      <p:sp>
        <p:nvSpPr>
          <p:cNvPr id="3" name="Text Placeholder 2"/>
          <p:cNvSpPr>
            <a:spLocks noGrp="1"/>
          </p:cNvSpPr>
          <p:nvPr>
            <p:ph type="body" idx="1"/>
          </p:nvPr>
        </p:nvSpPr>
        <p:spPr>
          <a:xfrm>
            <a:off x="1422030" y="3733800"/>
            <a:ext cx="9344765" cy="1219200"/>
          </a:xfrm>
        </p:spPr>
        <p:txBody>
          <a:bodyPr anchor="t"/>
          <a:lstStyle>
            <a:lvl1pPr marL="0" indent="0" algn="ctr">
              <a:spcBef>
                <a:spcPts val="0"/>
              </a:spcBef>
              <a:buNone/>
              <a:defRPr sz="2000" cap="all" baseline="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8E36636D-D922-432D-A958-524484B5923D}" type="datetimeFigureOut">
              <a:rPr lang="en-US"/>
              <a:pPr/>
              <a:t>5/15/2018</a:t>
            </a:fld>
            <a:endParaRPr/>
          </a:p>
        </p:txBody>
      </p:sp>
      <p:sp>
        <p:nvSpPr>
          <p:cNvPr id="6" name="Slide Number Placeholder 5"/>
          <p:cNvSpPr>
            <a:spLocks noGrp="1"/>
          </p:cNvSpPr>
          <p:nvPr>
            <p:ph type="sldNum" sz="quarter" idx="12"/>
          </p:nvPr>
        </p:nvSpPr>
        <p:spPr/>
        <p:txBody>
          <a:bodyPr/>
          <a:lstStyle/>
          <a:p>
            <a:fld id="{DF28FB93-0A08-4E7D-8E63-9EFA29F1E093}" type="slidenum">
              <a:rPr/>
              <a:pPr/>
              <a:t>‹#›</a:t>
            </a:fld>
            <a:endParaRPr/>
          </a:p>
        </p:txBody>
      </p:sp>
      <p:grpSp>
        <p:nvGrpSpPr>
          <p:cNvPr id="13" name="Group 12"/>
          <p:cNvGrpSpPr/>
          <p:nvPr/>
        </p:nvGrpSpPr>
        <p:grpSpPr>
          <a:xfrm>
            <a:off x="3273781" y="3475736"/>
            <a:ext cx="5641265" cy="54864"/>
            <a:chOff x="2455975" y="2588441"/>
            <a:chExt cx="4232051" cy="41148"/>
          </a:xfrm>
        </p:grpSpPr>
        <p:sp>
          <p:nvSpPr>
            <p:cNvPr id="14" name="Oval 13"/>
            <p:cNvSpPr/>
            <p:nvPr/>
          </p:nvSpPr>
          <p:spPr>
            <a:xfrm>
              <a:off x="6642306" y="2588441"/>
              <a:ext cx="45720" cy="41148"/>
            </a:xfrm>
            <a:prstGeom prst="ellipse">
              <a:avLst/>
            </a:prstGeom>
            <a:solidFill>
              <a:schemeClr val="tx1"/>
            </a:solidFill>
            <a:ln w="26425" cap="flat" cmpd="sng" algn="ctr">
              <a:solidFill>
                <a:schemeClr val="tx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a:ln>
                  <a:noFill/>
                </a:ln>
                <a:solidFill>
                  <a:sysClr val="window" lastClr="FFFFFF"/>
                </a:solidFill>
                <a:effectLst/>
                <a:uLnTx/>
                <a:uFillTx/>
                <a:latin typeface="Constantia"/>
                <a:ea typeface="+mn-ea"/>
                <a:cs typeface="+mn-cs"/>
              </a:endParaRPr>
            </a:p>
          </p:txBody>
        </p:sp>
        <p:sp>
          <p:nvSpPr>
            <p:cNvPr id="15" name="Oval 14"/>
            <p:cNvSpPr/>
            <p:nvPr/>
          </p:nvSpPr>
          <p:spPr>
            <a:xfrm>
              <a:off x="2455975" y="2588441"/>
              <a:ext cx="45720" cy="41148"/>
            </a:xfrm>
            <a:prstGeom prst="ellipse">
              <a:avLst/>
            </a:prstGeom>
            <a:solidFill>
              <a:schemeClr val="tx1"/>
            </a:solidFill>
            <a:ln w="26425" cap="flat" cmpd="sng" algn="ctr">
              <a:solidFill>
                <a:schemeClr val="tx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a:ln>
                  <a:noFill/>
                </a:ln>
                <a:solidFill>
                  <a:sysClr val="window" lastClr="FFFFFF"/>
                </a:solidFill>
                <a:effectLst/>
                <a:uLnTx/>
                <a:uFillTx/>
                <a:latin typeface="Constantia"/>
                <a:ea typeface="+mn-ea"/>
                <a:cs typeface="+mn-cs"/>
              </a:endParaRPr>
            </a:p>
          </p:txBody>
        </p:sp>
        <p:grpSp>
          <p:nvGrpSpPr>
            <p:cNvPr id="16" name="Group 15"/>
            <p:cNvGrpSpPr/>
            <p:nvPr/>
          </p:nvGrpSpPr>
          <p:grpSpPr>
            <a:xfrm>
              <a:off x="2563229" y="2594391"/>
              <a:ext cx="4023360" cy="29249"/>
              <a:chOff x="2550323" y="3458731"/>
              <a:chExt cx="4023360" cy="38998"/>
            </a:xfrm>
          </p:grpSpPr>
          <p:cxnSp>
            <p:nvCxnSpPr>
              <p:cNvPr id="17" name="Straight Connector 16"/>
              <p:cNvCxnSpPr/>
              <p:nvPr/>
            </p:nvCxnSpPr>
            <p:spPr>
              <a:xfrm>
                <a:off x="2550323" y="3458731"/>
                <a:ext cx="4023360" cy="0"/>
              </a:xfrm>
              <a:prstGeom prst="line">
                <a:avLst/>
              </a:prstGeom>
              <a:noFill/>
              <a:ln w="12700" cap="flat" cmpd="sng" algn="ctr">
                <a:solidFill>
                  <a:schemeClr val="tx1"/>
                </a:solidFill>
                <a:prstDash val="solid"/>
              </a:ln>
              <a:effectLst/>
            </p:spPr>
          </p:cxnSp>
          <p:cxnSp>
            <p:nvCxnSpPr>
              <p:cNvPr id="18" name="Straight Connector 17"/>
              <p:cNvCxnSpPr/>
              <p:nvPr/>
            </p:nvCxnSpPr>
            <p:spPr>
              <a:xfrm>
                <a:off x="2550323" y="3497729"/>
                <a:ext cx="4023360" cy="0"/>
              </a:xfrm>
              <a:prstGeom prst="line">
                <a:avLst/>
              </a:prstGeom>
              <a:noFill/>
              <a:ln w="12700" cap="flat" cmpd="sng" algn="ctr">
                <a:solidFill>
                  <a:schemeClr val="tx1"/>
                </a:solidFill>
                <a:prstDash val="solid"/>
              </a:ln>
              <a:effectLst/>
            </p:spPr>
          </p:cxnSp>
        </p:grpSp>
      </p:grpSp>
    </p:spTree>
    <p:extLst>
      <p:ext uri="{BB962C8B-B14F-4D97-AF65-F5344CB8AC3E}">
        <p14:creationId xmlns:p14="http://schemas.microsoft.com/office/powerpoint/2010/main" val="5526282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sz="half" idx="1"/>
          </p:nvPr>
        </p:nvSpPr>
        <p:spPr>
          <a:xfrm>
            <a:off x="1218883" y="1803400"/>
            <a:ext cx="4773956" cy="4267200"/>
          </a:xfrm>
        </p:spPr>
        <p:txBody>
          <a:bodyPr>
            <a:normAutofit/>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Content Placeholder 3"/>
          <p:cNvSpPr>
            <a:spLocks noGrp="1"/>
          </p:cNvSpPr>
          <p:nvPr>
            <p:ph sz="half" idx="2"/>
          </p:nvPr>
        </p:nvSpPr>
        <p:spPr>
          <a:xfrm>
            <a:off x="6195986" y="1803400"/>
            <a:ext cx="4773956" cy="4267200"/>
          </a:xfrm>
        </p:spPr>
        <p:txBody>
          <a:bodyPr>
            <a:normAutofit/>
          </a:bodyPr>
          <a:lstStyle>
            <a:lvl1pPr>
              <a:defRPr sz="2400"/>
            </a:lvl1pPr>
            <a:lvl2pPr>
              <a:defRPr sz="2000"/>
            </a:lvl2pPr>
            <a:lvl3pPr>
              <a:defRPr sz="1800"/>
            </a:lvl3pPr>
            <a:lvl4pPr>
              <a:defRPr sz="1600"/>
            </a:lvl4pPr>
            <a:lvl5pPr>
              <a:defRPr sz="1600"/>
            </a:lvl5pPr>
            <a:lvl6pPr>
              <a:defRPr sz="1800"/>
            </a:lvl6pPr>
            <a:lvl7pPr>
              <a:defRPr sz="1800"/>
            </a:lvl7pPr>
            <a:lvl8pPr>
              <a:defRPr sz="1800" baseline="0"/>
            </a:lvl8pPr>
            <a:lvl9pPr>
              <a:defRPr sz="1800" baseline="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6" name="Footer Placeholder 5"/>
          <p:cNvSpPr>
            <a:spLocks noGrp="1"/>
          </p:cNvSpPr>
          <p:nvPr>
            <p:ph type="ftr" sz="quarter" idx="11"/>
          </p:nvPr>
        </p:nvSpPr>
        <p:spPr/>
        <p:txBody>
          <a:bodyPr/>
          <a:lstStyle/>
          <a:p>
            <a:endParaRPr/>
          </a:p>
        </p:txBody>
      </p:sp>
      <p:sp>
        <p:nvSpPr>
          <p:cNvPr id="5" name="Date Placeholder 4"/>
          <p:cNvSpPr>
            <a:spLocks noGrp="1"/>
          </p:cNvSpPr>
          <p:nvPr>
            <p:ph type="dt" sz="half" idx="10"/>
          </p:nvPr>
        </p:nvSpPr>
        <p:spPr/>
        <p:txBody>
          <a:bodyPr/>
          <a:lstStyle/>
          <a:p>
            <a:fld id="{8E36636D-D922-432D-A958-524484B5923D}" type="datetimeFigureOut">
              <a:rPr lang="en-US"/>
              <a:pPr/>
              <a:t>5/15/2018</a:t>
            </a:fld>
            <a:endParaRPr/>
          </a:p>
        </p:txBody>
      </p:sp>
      <p:sp>
        <p:nvSpPr>
          <p:cNvPr id="7" name="Slide Number Placeholder 6"/>
          <p:cNvSpPr>
            <a:spLocks noGrp="1"/>
          </p:cNvSpPr>
          <p:nvPr>
            <p:ph type="sldNum" sz="quarter" idx="12"/>
          </p:nvPr>
        </p:nvSpPr>
        <p:spPr/>
        <p:txBody>
          <a:bodyPr/>
          <a:lstStyle/>
          <a:p>
            <a:fld id="{DF28FB93-0A08-4E7D-8E63-9EFA29F1E093}" type="slidenum">
              <a:rPr/>
              <a:pPr/>
              <a:t>‹#›</a:t>
            </a:fld>
            <a:endParaRPr/>
          </a:p>
        </p:txBody>
      </p:sp>
    </p:spTree>
    <p:extLst>
      <p:ext uri="{BB962C8B-B14F-4D97-AF65-F5344CB8AC3E}">
        <p14:creationId xmlns:p14="http://schemas.microsoft.com/office/powerpoint/2010/main" val="38607757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a:p>
        </p:txBody>
      </p:sp>
      <p:sp>
        <p:nvSpPr>
          <p:cNvPr id="3" name="Text Placeholder 2"/>
          <p:cNvSpPr>
            <a:spLocks noGrp="1"/>
          </p:cNvSpPr>
          <p:nvPr>
            <p:ph type="body" idx="1"/>
          </p:nvPr>
        </p:nvSpPr>
        <p:spPr>
          <a:xfrm>
            <a:off x="1222945" y="1803400"/>
            <a:ext cx="4769806" cy="711200"/>
          </a:xfrm>
        </p:spPr>
        <p:txBody>
          <a:bodyPr anchor="ctr">
            <a:normAutofit/>
          </a:bodyPr>
          <a:lstStyle>
            <a:lvl1pPr marL="0" indent="0">
              <a:lnSpc>
                <a:spcPct val="90000"/>
              </a:lnSpc>
              <a:spcBef>
                <a:spcPts val="0"/>
              </a:spcBef>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218883" y="2514600"/>
            <a:ext cx="4773956" cy="3556000"/>
          </a:xfrm>
        </p:spPr>
        <p:txBody>
          <a:bodyPr>
            <a:normAutofit/>
          </a:bodyPr>
          <a:lstStyle>
            <a:lvl1pPr>
              <a:spcBef>
                <a:spcPts val="1600"/>
              </a:spcBef>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Text Placeholder 4"/>
          <p:cNvSpPr>
            <a:spLocks noGrp="1"/>
          </p:cNvSpPr>
          <p:nvPr>
            <p:ph type="body" sz="quarter" idx="3"/>
          </p:nvPr>
        </p:nvSpPr>
        <p:spPr>
          <a:xfrm>
            <a:off x="6200049" y="1803400"/>
            <a:ext cx="4769806" cy="711200"/>
          </a:xfrm>
        </p:spPr>
        <p:txBody>
          <a:bodyPr anchor="ctr">
            <a:normAutofit/>
          </a:bodyPr>
          <a:lstStyle>
            <a:lvl1pPr marL="0" indent="0">
              <a:lnSpc>
                <a:spcPct val="90000"/>
              </a:lnSpc>
              <a:spcBef>
                <a:spcPts val="0"/>
              </a:spcBef>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95986" y="2514600"/>
            <a:ext cx="4773956" cy="3556000"/>
          </a:xfrm>
        </p:spPr>
        <p:txBody>
          <a:bodyPr>
            <a:normAutofit/>
          </a:bodyPr>
          <a:lstStyle>
            <a:lvl1pPr>
              <a:spcBef>
                <a:spcPts val="1600"/>
              </a:spcBef>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8" name="Footer Placeholder 7"/>
          <p:cNvSpPr>
            <a:spLocks noGrp="1"/>
          </p:cNvSpPr>
          <p:nvPr>
            <p:ph type="ftr" sz="quarter" idx="11"/>
          </p:nvPr>
        </p:nvSpPr>
        <p:spPr/>
        <p:txBody>
          <a:bodyPr/>
          <a:lstStyle/>
          <a:p>
            <a:endParaRPr/>
          </a:p>
        </p:txBody>
      </p:sp>
      <p:sp>
        <p:nvSpPr>
          <p:cNvPr id="7" name="Date Placeholder 6"/>
          <p:cNvSpPr>
            <a:spLocks noGrp="1"/>
          </p:cNvSpPr>
          <p:nvPr>
            <p:ph type="dt" sz="half" idx="10"/>
          </p:nvPr>
        </p:nvSpPr>
        <p:spPr/>
        <p:txBody>
          <a:bodyPr/>
          <a:lstStyle/>
          <a:p>
            <a:fld id="{8E36636D-D922-432D-A958-524484B5923D}" type="datetimeFigureOut">
              <a:rPr lang="en-US"/>
              <a:pPr/>
              <a:t>5/15/2018</a:t>
            </a:fld>
            <a:endParaRPr/>
          </a:p>
        </p:txBody>
      </p:sp>
      <p:sp>
        <p:nvSpPr>
          <p:cNvPr id="9" name="Slide Number Placeholder 8"/>
          <p:cNvSpPr>
            <a:spLocks noGrp="1"/>
          </p:cNvSpPr>
          <p:nvPr>
            <p:ph type="sldNum" sz="quarter" idx="12"/>
          </p:nvPr>
        </p:nvSpPr>
        <p:spPr/>
        <p:txBody>
          <a:bodyPr/>
          <a:lstStyle/>
          <a:p>
            <a:fld id="{DF28FB93-0A08-4E7D-8E63-9EFA29F1E093}" type="slidenum">
              <a:rPr/>
              <a:pPr/>
              <a:t>‹#›</a:t>
            </a:fld>
            <a:endParaRPr/>
          </a:p>
        </p:txBody>
      </p:sp>
    </p:spTree>
    <p:extLst>
      <p:ext uri="{BB962C8B-B14F-4D97-AF65-F5344CB8AC3E}">
        <p14:creationId xmlns:p14="http://schemas.microsoft.com/office/powerpoint/2010/main" val="37425832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4" name="Footer Placeholder 3"/>
          <p:cNvSpPr>
            <a:spLocks noGrp="1"/>
          </p:cNvSpPr>
          <p:nvPr>
            <p:ph type="ftr" sz="quarter" idx="11"/>
          </p:nvPr>
        </p:nvSpPr>
        <p:spPr/>
        <p:txBody>
          <a:bodyPr/>
          <a:lstStyle/>
          <a:p>
            <a:endParaRPr/>
          </a:p>
        </p:txBody>
      </p:sp>
      <p:sp>
        <p:nvSpPr>
          <p:cNvPr id="3" name="Date Placeholder 2"/>
          <p:cNvSpPr>
            <a:spLocks noGrp="1"/>
          </p:cNvSpPr>
          <p:nvPr>
            <p:ph type="dt" sz="half" idx="10"/>
          </p:nvPr>
        </p:nvSpPr>
        <p:spPr/>
        <p:txBody>
          <a:bodyPr/>
          <a:lstStyle/>
          <a:p>
            <a:fld id="{8E36636D-D922-432D-A958-524484B5923D}" type="datetimeFigureOut">
              <a:rPr lang="en-US"/>
              <a:pPr/>
              <a:t>5/15/2018</a:t>
            </a:fld>
            <a:endParaRPr/>
          </a:p>
        </p:txBody>
      </p:sp>
      <p:sp>
        <p:nvSpPr>
          <p:cNvPr id="5" name="Slide Number Placeholder 4"/>
          <p:cNvSpPr>
            <a:spLocks noGrp="1"/>
          </p:cNvSpPr>
          <p:nvPr>
            <p:ph type="sldNum" sz="quarter" idx="12"/>
          </p:nvPr>
        </p:nvSpPr>
        <p:spPr/>
        <p:txBody>
          <a:bodyPr/>
          <a:lstStyle/>
          <a:p>
            <a:fld id="{DF28FB93-0A08-4E7D-8E63-9EFA29F1E093}" type="slidenum">
              <a:rPr/>
              <a:pPr/>
              <a:t>‹#›</a:t>
            </a:fld>
            <a:endParaRPr/>
          </a:p>
        </p:txBody>
      </p:sp>
    </p:spTree>
    <p:extLst>
      <p:ext uri="{BB962C8B-B14F-4D97-AF65-F5344CB8AC3E}">
        <p14:creationId xmlns:p14="http://schemas.microsoft.com/office/powerpoint/2010/main" val="15659345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endParaRPr/>
          </a:p>
        </p:txBody>
      </p:sp>
      <p:sp>
        <p:nvSpPr>
          <p:cNvPr id="2" name="Date Placeholder 1"/>
          <p:cNvSpPr>
            <a:spLocks noGrp="1"/>
          </p:cNvSpPr>
          <p:nvPr>
            <p:ph type="dt" sz="half" idx="10"/>
          </p:nvPr>
        </p:nvSpPr>
        <p:spPr/>
        <p:txBody>
          <a:bodyPr/>
          <a:lstStyle/>
          <a:p>
            <a:fld id="{8E36636D-D922-432D-A958-524484B5923D}" type="datetimeFigureOut">
              <a:rPr lang="en-US"/>
              <a:pPr/>
              <a:t>5/15/2018</a:t>
            </a:fld>
            <a:endParaRPr/>
          </a:p>
        </p:txBody>
      </p:sp>
      <p:sp>
        <p:nvSpPr>
          <p:cNvPr id="4" name="Slide Number Placeholder 3"/>
          <p:cNvSpPr>
            <a:spLocks noGrp="1"/>
          </p:cNvSpPr>
          <p:nvPr>
            <p:ph type="sldNum" sz="quarter" idx="12"/>
          </p:nvPr>
        </p:nvSpPr>
        <p:spPr/>
        <p:txBody>
          <a:bodyPr/>
          <a:lstStyle/>
          <a:p>
            <a:fld id="{DF28FB93-0A08-4E7D-8E63-9EFA29F1E093}" type="slidenum">
              <a:rPr/>
              <a:pPr/>
              <a:t>‹#›</a:t>
            </a:fld>
            <a:endParaRPr/>
          </a:p>
        </p:txBody>
      </p:sp>
    </p:spTree>
    <p:extLst>
      <p:ext uri="{BB962C8B-B14F-4D97-AF65-F5344CB8AC3E}">
        <p14:creationId xmlns:p14="http://schemas.microsoft.com/office/powerpoint/2010/main" val="1212877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normAutofit/>
          </a:bodyPr>
          <a:lstStyle>
            <a:lvl1pPr algn="l">
              <a:defRPr sz="3200" b="0"/>
            </a:lvl1pPr>
          </a:lstStyle>
          <a:p>
            <a:r>
              <a:rPr lang="en-US" smtClean="0"/>
              <a:t>Click to edit Master title style</a:t>
            </a:r>
            <a:endParaRPr/>
          </a:p>
        </p:txBody>
      </p:sp>
      <p:sp>
        <p:nvSpPr>
          <p:cNvPr id="3" name="Content Placeholder 2"/>
          <p:cNvSpPr>
            <a:spLocks noGrp="1"/>
          </p:cNvSpPr>
          <p:nvPr>
            <p:ph idx="1"/>
          </p:nvPr>
        </p:nvSpPr>
        <p:spPr>
          <a:xfrm>
            <a:off x="1218883" y="1803400"/>
            <a:ext cx="6602281" cy="4267201"/>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baseline="0"/>
            </a:lvl8pPr>
            <a:lvl9pPr>
              <a:defRPr sz="1600" baseline="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Text Placeholder 3"/>
          <p:cNvSpPr>
            <a:spLocks noGrp="1"/>
          </p:cNvSpPr>
          <p:nvPr>
            <p:ph type="body" sz="half" idx="2"/>
          </p:nvPr>
        </p:nvSpPr>
        <p:spPr>
          <a:xfrm>
            <a:off x="8125883" y="1803400"/>
            <a:ext cx="2844060" cy="4267201"/>
          </a:xfrm>
        </p:spPr>
        <p:txBody>
          <a:bodyPr>
            <a:normAutofit/>
          </a:bodyPr>
          <a:lstStyle>
            <a:lvl1pPr marL="0" indent="0">
              <a:spcBef>
                <a:spcPts val="1600"/>
              </a:spcBef>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6" name="Footer Placeholder 5"/>
          <p:cNvSpPr>
            <a:spLocks noGrp="1"/>
          </p:cNvSpPr>
          <p:nvPr>
            <p:ph type="ftr" sz="quarter" idx="11"/>
          </p:nvPr>
        </p:nvSpPr>
        <p:spPr/>
        <p:txBody>
          <a:bodyPr/>
          <a:lstStyle/>
          <a:p>
            <a:endParaRPr/>
          </a:p>
        </p:txBody>
      </p:sp>
      <p:sp>
        <p:nvSpPr>
          <p:cNvPr id="5" name="Date Placeholder 4"/>
          <p:cNvSpPr>
            <a:spLocks noGrp="1"/>
          </p:cNvSpPr>
          <p:nvPr>
            <p:ph type="dt" sz="half" idx="10"/>
          </p:nvPr>
        </p:nvSpPr>
        <p:spPr/>
        <p:txBody>
          <a:bodyPr/>
          <a:lstStyle/>
          <a:p>
            <a:fld id="{8E36636D-D922-432D-A958-524484B5923D}" type="datetimeFigureOut">
              <a:rPr lang="en-US"/>
              <a:pPr/>
              <a:t>5/15/2018</a:t>
            </a:fld>
            <a:endParaRPr/>
          </a:p>
        </p:txBody>
      </p:sp>
      <p:sp>
        <p:nvSpPr>
          <p:cNvPr id="7" name="Slide Number Placeholder 6"/>
          <p:cNvSpPr>
            <a:spLocks noGrp="1"/>
          </p:cNvSpPr>
          <p:nvPr>
            <p:ph type="sldNum" sz="quarter" idx="12"/>
          </p:nvPr>
        </p:nvSpPr>
        <p:spPr/>
        <p:txBody>
          <a:bodyPr/>
          <a:lstStyle/>
          <a:p>
            <a:fld id="{DF28FB93-0A08-4E7D-8E63-9EFA29F1E093}" type="slidenum">
              <a:rPr/>
              <a:pPr/>
              <a:t>‹#›</a:t>
            </a:fld>
            <a:endParaRPr/>
          </a:p>
        </p:txBody>
      </p:sp>
    </p:spTree>
    <p:extLst>
      <p:ext uri="{BB962C8B-B14F-4D97-AF65-F5344CB8AC3E}">
        <p14:creationId xmlns:p14="http://schemas.microsoft.com/office/powerpoint/2010/main" val="18586462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normAutofit/>
          </a:bodyPr>
          <a:lstStyle>
            <a:lvl1pPr algn="l">
              <a:defRPr sz="3200" b="0"/>
            </a:lvl1pPr>
          </a:lstStyle>
          <a:p>
            <a:r>
              <a:rPr lang="en-US" smtClean="0"/>
              <a:t>Click to edit Master title style</a:t>
            </a:r>
            <a:endParaRPr/>
          </a:p>
        </p:txBody>
      </p:sp>
      <p:sp>
        <p:nvSpPr>
          <p:cNvPr id="8" name="Rectangle 7"/>
          <p:cNvSpPr/>
          <p:nvPr/>
        </p:nvSpPr>
        <p:spPr>
          <a:xfrm>
            <a:off x="1218883" y="1803400"/>
            <a:ext cx="6602280" cy="4267200"/>
          </a:xfrm>
          <a:prstGeom prst="rect">
            <a:avLst/>
          </a:prstGeom>
          <a:noFill/>
          <a:ln w="12700">
            <a:solidFill>
              <a:schemeClr val="tx1"/>
            </a:solidFill>
            <a:miter lim="800000"/>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3" name="Picture Placeholder 2" descr="An empty placeholder to add an image. Click on the placeholder and select the image that you wish to add."/>
          <p:cNvSpPr>
            <a:spLocks noGrp="1"/>
          </p:cNvSpPr>
          <p:nvPr>
            <p:ph type="pic" idx="1"/>
          </p:nvPr>
        </p:nvSpPr>
        <p:spPr>
          <a:xfrm>
            <a:off x="1338739" y="1925320"/>
            <a:ext cx="6362567" cy="4023360"/>
          </a:xfrm>
          <a:solidFill>
            <a:schemeClr val="bg2"/>
          </a:solidFill>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a:p>
        </p:txBody>
      </p:sp>
      <p:sp>
        <p:nvSpPr>
          <p:cNvPr id="4" name="Text Placeholder 3"/>
          <p:cNvSpPr>
            <a:spLocks noGrp="1"/>
          </p:cNvSpPr>
          <p:nvPr>
            <p:ph type="body" sz="half" idx="2"/>
          </p:nvPr>
        </p:nvSpPr>
        <p:spPr>
          <a:xfrm>
            <a:off x="8125883" y="1803401"/>
            <a:ext cx="2844060" cy="4165600"/>
          </a:xfrm>
        </p:spPr>
        <p:txBody>
          <a:bodyPr>
            <a:normAutofit/>
          </a:bodyPr>
          <a:lstStyle>
            <a:lvl1pPr marL="0" indent="0">
              <a:spcBef>
                <a:spcPts val="1600"/>
              </a:spcBef>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6" name="Footer Placeholder 5"/>
          <p:cNvSpPr>
            <a:spLocks noGrp="1"/>
          </p:cNvSpPr>
          <p:nvPr>
            <p:ph type="ftr" sz="quarter" idx="11"/>
          </p:nvPr>
        </p:nvSpPr>
        <p:spPr/>
        <p:txBody>
          <a:bodyPr/>
          <a:lstStyle/>
          <a:p>
            <a:endParaRPr/>
          </a:p>
        </p:txBody>
      </p:sp>
      <p:sp>
        <p:nvSpPr>
          <p:cNvPr id="5" name="Date Placeholder 4"/>
          <p:cNvSpPr>
            <a:spLocks noGrp="1"/>
          </p:cNvSpPr>
          <p:nvPr>
            <p:ph type="dt" sz="half" idx="10"/>
          </p:nvPr>
        </p:nvSpPr>
        <p:spPr/>
        <p:txBody>
          <a:bodyPr/>
          <a:lstStyle/>
          <a:p>
            <a:fld id="{8E36636D-D922-432D-A958-524484B5923D}" type="datetimeFigureOut">
              <a:rPr lang="en-US"/>
              <a:pPr/>
              <a:t>5/15/2018</a:t>
            </a:fld>
            <a:endParaRPr/>
          </a:p>
        </p:txBody>
      </p:sp>
      <p:sp>
        <p:nvSpPr>
          <p:cNvPr id="7" name="Slide Number Placeholder 6"/>
          <p:cNvSpPr>
            <a:spLocks noGrp="1"/>
          </p:cNvSpPr>
          <p:nvPr>
            <p:ph type="sldNum" sz="quarter" idx="12"/>
          </p:nvPr>
        </p:nvSpPr>
        <p:spPr/>
        <p:txBody>
          <a:bodyPr/>
          <a:lstStyle/>
          <a:p>
            <a:fld id="{DF28FB93-0A08-4E7D-8E63-9EFA29F1E093}" type="slidenum">
              <a:rPr/>
              <a:pPr/>
              <a:t>‹#›</a:t>
            </a:fld>
            <a:endParaRPr/>
          </a:p>
        </p:txBody>
      </p:sp>
    </p:spTree>
    <p:extLst>
      <p:ext uri="{BB962C8B-B14F-4D97-AF65-F5344CB8AC3E}">
        <p14:creationId xmlns:p14="http://schemas.microsoft.com/office/powerpoint/2010/main" val="24050573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a:lvl7pPr>
            <a:lvl8pPr>
              <a:defRPr baseline="0"/>
            </a:lvl8pPr>
            <a:lvl9pPr>
              <a:defRPr baseline="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8E36636D-D922-432D-A958-524484B5923D}" type="datetimeFigureOut">
              <a:rPr lang="en-US"/>
              <a:pPr/>
              <a:t>5/15/2018</a:t>
            </a:fld>
            <a:endParaRPr/>
          </a:p>
        </p:txBody>
      </p:sp>
      <p:sp>
        <p:nvSpPr>
          <p:cNvPr id="6" name="Slide Number Placeholder 5"/>
          <p:cNvSpPr>
            <a:spLocks noGrp="1"/>
          </p:cNvSpPr>
          <p:nvPr>
            <p:ph type="sldNum" sz="quarter" idx="12"/>
          </p:nvPr>
        </p:nvSpPr>
        <p:spPr/>
        <p:txBody>
          <a:bodyPr/>
          <a:lstStyle/>
          <a:p>
            <a:fld id="{DF28FB93-0A08-4E7D-8E63-9EFA29F1E093}" type="slidenum">
              <a:rPr/>
              <a:pPr/>
              <a:t>‹#›</a:t>
            </a:fld>
            <a:endParaRPr/>
          </a:p>
        </p:txBody>
      </p:sp>
    </p:spTree>
    <p:extLst>
      <p:ext uri="{BB962C8B-B14F-4D97-AF65-F5344CB8AC3E}">
        <p14:creationId xmlns:p14="http://schemas.microsoft.com/office/powerpoint/2010/main" val="32232236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834563" y="434975"/>
            <a:ext cx="1168400" cy="5661025"/>
          </a:xfrm>
        </p:spPr>
        <p:txBody>
          <a:bodyPr vert="eaVert"/>
          <a:lstStyle/>
          <a:p>
            <a:r>
              <a:rPr lang="en-US" smtClean="0"/>
              <a:t>Click to edit Master title style</a:t>
            </a:r>
            <a:endParaRPr/>
          </a:p>
        </p:txBody>
      </p:sp>
      <p:sp>
        <p:nvSpPr>
          <p:cNvPr id="3" name="Vertical Text Placeholder 2"/>
          <p:cNvSpPr>
            <a:spLocks noGrp="1"/>
          </p:cNvSpPr>
          <p:nvPr>
            <p:ph type="body" orient="vert" idx="1"/>
          </p:nvPr>
        </p:nvSpPr>
        <p:spPr>
          <a:xfrm>
            <a:off x="1217613" y="434975"/>
            <a:ext cx="8413750" cy="5661025"/>
          </a:xfrm>
        </p:spPr>
        <p:txBody>
          <a:bodyPr vert="eaVert"/>
          <a:lstStyle>
            <a:lvl5pPr>
              <a:defRPr/>
            </a:lvl5pPr>
            <a:lvl6pPr>
              <a:defRPr/>
            </a:lvl6pPr>
            <a:lvl7pPr>
              <a:defRPr/>
            </a:lvl7pPr>
            <a:lvl8pPr>
              <a:defRPr baseline="0"/>
            </a:lvl8pPr>
            <a:lvl9pPr>
              <a:defRPr baseline="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8E36636D-D922-432D-A958-524484B5923D}" type="datetimeFigureOut">
              <a:rPr lang="en-US"/>
              <a:pPr/>
              <a:t>5/15/2018</a:t>
            </a:fld>
            <a:endParaRPr/>
          </a:p>
        </p:txBody>
      </p:sp>
      <p:sp>
        <p:nvSpPr>
          <p:cNvPr id="6" name="Slide Number Placeholder 5"/>
          <p:cNvSpPr>
            <a:spLocks noGrp="1"/>
          </p:cNvSpPr>
          <p:nvPr>
            <p:ph type="sldNum" sz="quarter" idx="12"/>
          </p:nvPr>
        </p:nvSpPr>
        <p:spPr/>
        <p:txBody>
          <a:bodyPr/>
          <a:lstStyle/>
          <a:p>
            <a:fld id="{DF28FB93-0A08-4E7D-8E63-9EFA29F1E093}" type="slidenum">
              <a:rPr/>
              <a:pPr/>
              <a:t>‹#›</a:t>
            </a:fld>
            <a:endParaRPr/>
          </a:p>
        </p:txBody>
      </p:sp>
    </p:spTree>
    <p:extLst>
      <p:ext uri="{BB962C8B-B14F-4D97-AF65-F5344CB8AC3E}">
        <p14:creationId xmlns:p14="http://schemas.microsoft.com/office/powerpoint/2010/main" val="20857005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3"/>
          <a:stretch>
            <a:fillRect/>
          </a:stretch>
        </a:blipFill>
        <a:effectLst/>
      </p:bgPr>
    </p:bg>
    <p:spTree>
      <p:nvGrpSpPr>
        <p:cNvPr id="1" name=""/>
        <p:cNvGrpSpPr/>
        <p:nvPr/>
      </p:nvGrpSpPr>
      <p:grpSpPr>
        <a:xfrm>
          <a:off x="0" y="0"/>
          <a:ext cx="0" cy="0"/>
          <a:chOff x="0" y="0"/>
          <a:chExt cx="0" cy="0"/>
        </a:xfrm>
      </p:grpSpPr>
      <p:sp>
        <p:nvSpPr>
          <p:cNvPr id="10" name="Rectangle 9"/>
          <p:cNvSpPr/>
          <p:nvPr/>
        </p:nvSpPr>
        <p:spPr>
          <a:xfrm>
            <a:off x="0" y="0"/>
            <a:ext cx="12188825" cy="6858000"/>
          </a:xfrm>
          <a:prstGeom prst="rect">
            <a:avLst/>
          </a:prstGeom>
          <a:ln>
            <a:noFill/>
          </a:ln>
        </p:spPr>
        <p:style>
          <a:lnRef idx="2">
            <a:schemeClr val="accent1">
              <a:shade val="50000"/>
            </a:schemeClr>
          </a:lnRef>
          <a:fillRef idx="1003">
            <a:schemeClr val="dk1"/>
          </a:fillRef>
          <a:effectRef idx="0">
            <a:schemeClr val="accent1"/>
          </a:effectRef>
          <a:fontRef idx="minor">
            <a:schemeClr val="lt1"/>
          </a:fontRef>
        </p:style>
        <p:txBody>
          <a:bodyPr rtlCol="0" anchor="ctr"/>
          <a:lstStyle/>
          <a:p>
            <a:pPr algn="ctr"/>
            <a:endParaRPr sz="2400"/>
          </a:p>
        </p:txBody>
      </p:sp>
      <p:sp>
        <p:nvSpPr>
          <p:cNvPr id="8" name="Rounded Rectangle 7"/>
          <p:cNvSpPr/>
          <p:nvPr/>
        </p:nvSpPr>
        <p:spPr>
          <a:xfrm>
            <a:off x="304721" y="301752"/>
            <a:ext cx="11579384" cy="6254496"/>
          </a:xfrm>
          <a:prstGeom prst="roundRect">
            <a:avLst>
              <a:gd name="adj" fmla="val 2341"/>
            </a:avLst>
          </a:prstGeom>
          <a:solidFill>
            <a:srgbClr val="FFFFFF"/>
          </a:solidFill>
          <a:ln>
            <a:noFill/>
          </a:ln>
          <a:effectLst>
            <a:innerShdw blurRad="508000">
              <a:srgbClr val="FFD14B">
                <a:alpha val="69804"/>
              </a:srgbClr>
            </a:innerShdw>
          </a:effectLst>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Placeholder 1"/>
          <p:cNvSpPr>
            <a:spLocks noGrp="1"/>
          </p:cNvSpPr>
          <p:nvPr>
            <p:ph type="title"/>
          </p:nvPr>
        </p:nvSpPr>
        <p:spPr>
          <a:xfrm>
            <a:off x="1218883" y="431800"/>
            <a:ext cx="9751060" cy="1168400"/>
          </a:xfrm>
          <a:prstGeom prst="rect">
            <a:avLst/>
          </a:prstGeom>
        </p:spPr>
        <p:txBody>
          <a:bodyPr vert="horz" lIns="91440" tIns="45720" rIns="91440" bIns="45720" rtlCol="0" anchor="b">
            <a:normAutofit/>
          </a:bodyPr>
          <a:lstStyle/>
          <a:p>
            <a:r>
              <a:rPr lang="en-US" smtClean="0"/>
              <a:t>Click to edit Master title style</a:t>
            </a:r>
            <a:endParaRPr/>
          </a:p>
        </p:txBody>
      </p:sp>
      <p:sp>
        <p:nvSpPr>
          <p:cNvPr id="3" name="Text Placeholder 2"/>
          <p:cNvSpPr>
            <a:spLocks noGrp="1"/>
          </p:cNvSpPr>
          <p:nvPr>
            <p:ph type="body" idx="1"/>
          </p:nvPr>
        </p:nvSpPr>
        <p:spPr>
          <a:xfrm>
            <a:off x="1218883" y="1803400"/>
            <a:ext cx="9751060" cy="42672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Footer Placeholder 4"/>
          <p:cNvSpPr>
            <a:spLocks noGrp="1"/>
          </p:cNvSpPr>
          <p:nvPr>
            <p:ph type="ftr" sz="quarter" idx="3"/>
          </p:nvPr>
        </p:nvSpPr>
        <p:spPr>
          <a:xfrm>
            <a:off x="1218882" y="6172200"/>
            <a:ext cx="7414870" cy="304800"/>
          </a:xfrm>
          <a:prstGeom prst="rect">
            <a:avLst/>
          </a:prstGeom>
        </p:spPr>
        <p:txBody>
          <a:bodyPr vert="horz" lIns="91440" tIns="45720" rIns="91440" bIns="45720" rtlCol="0" anchor="ctr"/>
          <a:lstStyle>
            <a:lvl1pPr algn="l">
              <a:defRPr sz="1100">
                <a:solidFill>
                  <a:schemeClr val="tx1"/>
                </a:solidFill>
              </a:defRPr>
            </a:lvl1pPr>
          </a:lstStyle>
          <a:p>
            <a:endParaRPr/>
          </a:p>
        </p:txBody>
      </p:sp>
      <p:sp>
        <p:nvSpPr>
          <p:cNvPr id="4" name="Date Placeholder 3"/>
          <p:cNvSpPr>
            <a:spLocks noGrp="1"/>
          </p:cNvSpPr>
          <p:nvPr>
            <p:ph type="dt" sz="half" idx="2"/>
          </p:nvPr>
        </p:nvSpPr>
        <p:spPr>
          <a:xfrm>
            <a:off x="8836898" y="6172200"/>
            <a:ext cx="1218883" cy="304800"/>
          </a:xfrm>
          <a:prstGeom prst="rect">
            <a:avLst/>
          </a:prstGeom>
        </p:spPr>
        <p:txBody>
          <a:bodyPr vert="horz" lIns="91440" tIns="45720" rIns="91440" bIns="45720" rtlCol="0" anchor="ctr"/>
          <a:lstStyle>
            <a:lvl1pPr algn="r">
              <a:defRPr sz="1100">
                <a:solidFill>
                  <a:schemeClr val="tx1"/>
                </a:solidFill>
              </a:defRPr>
            </a:lvl1pPr>
          </a:lstStyle>
          <a:p>
            <a:fld id="{8E36636D-D922-432D-A958-524484B5923D}" type="datetimeFigureOut">
              <a:rPr lang="en-US"/>
              <a:pPr/>
              <a:t>5/15/2018</a:t>
            </a:fld>
            <a:endParaRPr/>
          </a:p>
        </p:txBody>
      </p:sp>
      <p:sp>
        <p:nvSpPr>
          <p:cNvPr id="6" name="Slide Number Placeholder 5"/>
          <p:cNvSpPr>
            <a:spLocks noGrp="1"/>
          </p:cNvSpPr>
          <p:nvPr>
            <p:ph type="sldNum" sz="quarter" idx="4"/>
          </p:nvPr>
        </p:nvSpPr>
        <p:spPr>
          <a:xfrm>
            <a:off x="10258928" y="6172200"/>
            <a:ext cx="711015" cy="304800"/>
          </a:xfrm>
          <a:prstGeom prst="rect">
            <a:avLst/>
          </a:prstGeom>
        </p:spPr>
        <p:txBody>
          <a:bodyPr vert="horz" lIns="91440" tIns="45720" rIns="91440" bIns="45720" rtlCol="0" anchor="ctr"/>
          <a:lstStyle>
            <a:lvl1pPr algn="r">
              <a:defRPr sz="1100">
                <a:solidFill>
                  <a:schemeClr val="tx1"/>
                </a:solidFill>
              </a:defRPr>
            </a:lvl1pPr>
          </a:lstStyle>
          <a:p>
            <a:fld id="{DF28FB93-0A08-4E7D-8E63-9EFA29F1E093}" type="slidenum">
              <a:rPr/>
              <a:pPr/>
              <a:t>‹#›</a:t>
            </a:fld>
            <a:endParaRPr/>
          </a:p>
        </p:txBody>
      </p:sp>
    </p:spTree>
    <p:extLst>
      <p:ext uri="{BB962C8B-B14F-4D97-AF65-F5344CB8AC3E}">
        <p14:creationId xmlns:p14="http://schemas.microsoft.com/office/powerpoint/2010/main" val="507221724"/>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spcBef>
          <a:spcPct val="0"/>
        </a:spcBef>
        <a:buNone/>
        <a:defRPr sz="3200" kern="1200">
          <a:solidFill>
            <a:schemeClr val="tx1"/>
          </a:solidFill>
          <a:latin typeface="+mj-lt"/>
          <a:ea typeface="+mj-ea"/>
          <a:cs typeface="+mj-cs"/>
        </a:defRPr>
      </a:lvl1pPr>
    </p:titleStyle>
    <p:bodyStyle>
      <a:lvl1pPr marL="246888" indent="-246888" algn="l" defTabSz="914400" rtl="0" eaLnBrk="1" latinLnBrk="0" hangingPunct="1">
        <a:lnSpc>
          <a:spcPct val="90000"/>
        </a:lnSpc>
        <a:spcBef>
          <a:spcPts val="1800"/>
        </a:spcBef>
        <a:buClr>
          <a:schemeClr val="tx1"/>
        </a:buClr>
        <a:buFont typeface="Arial" pitchFamily="34" charset="0"/>
        <a:buChar char="•"/>
        <a:defRPr sz="2400" kern="1200">
          <a:solidFill>
            <a:schemeClr val="tx1"/>
          </a:solidFill>
          <a:latin typeface="+mn-lt"/>
          <a:ea typeface="+mn-ea"/>
          <a:cs typeface="+mn-cs"/>
        </a:defRPr>
      </a:lvl1pPr>
      <a:lvl2pPr marL="548640" indent="-246888" algn="l" defTabSz="914400" rtl="0" eaLnBrk="1" latinLnBrk="0" hangingPunct="1">
        <a:lnSpc>
          <a:spcPct val="90000"/>
        </a:lnSpc>
        <a:spcBef>
          <a:spcPts val="800"/>
        </a:spcBef>
        <a:buClr>
          <a:schemeClr val="tx1"/>
        </a:buClr>
        <a:buFont typeface="Arial" pitchFamily="34" charset="0"/>
        <a:buChar char="•"/>
        <a:defRPr sz="2000" kern="1200">
          <a:solidFill>
            <a:schemeClr val="tx1"/>
          </a:solidFill>
          <a:latin typeface="+mn-lt"/>
          <a:ea typeface="+mn-ea"/>
          <a:cs typeface="+mn-cs"/>
        </a:defRPr>
      </a:lvl2pPr>
      <a:lvl3pPr marL="850392" indent="-246888" algn="l" defTabSz="914400" rtl="0" eaLnBrk="1" latinLnBrk="0" hangingPunct="1">
        <a:lnSpc>
          <a:spcPct val="90000"/>
        </a:lnSpc>
        <a:spcBef>
          <a:spcPts val="800"/>
        </a:spcBef>
        <a:buClr>
          <a:schemeClr val="tx1"/>
        </a:buClr>
        <a:buFont typeface="Arial" pitchFamily="34" charset="0"/>
        <a:buChar char="•"/>
        <a:defRPr sz="1800" kern="1200">
          <a:solidFill>
            <a:schemeClr val="tx1"/>
          </a:solidFill>
          <a:latin typeface="+mn-lt"/>
          <a:ea typeface="+mn-ea"/>
          <a:cs typeface="+mn-cs"/>
        </a:defRPr>
      </a:lvl3pPr>
      <a:lvl4pPr marL="1152144" indent="-246888" algn="l" defTabSz="914400" rtl="0" eaLnBrk="1" latinLnBrk="0" hangingPunct="1">
        <a:lnSpc>
          <a:spcPct val="90000"/>
        </a:lnSpc>
        <a:spcBef>
          <a:spcPts val="800"/>
        </a:spcBef>
        <a:buClr>
          <a:schemeClr val="tx1"/>
        </a:buClr>
        <a:buFont typeface="Arial" pitchFamily="34" charset="0"/>
        <a:buChar char="•"/>
        <a:defRPr sz="1600" kern="1200">
          <a:solidFill>
            <a:schemeClr val="tx1"/>
          </a:solidFill>
          <a:latin typeface="+mn-lt"/>
          <a:ea typeface="+mn-ea"/>
          <a:cs typeface="+mn-cs"/>
        </a:defRPr>
      </a:lvl4pPr>
      <a:lvl5pPr marL="1453896" indent="-246888" algn="l" defTabSz="914400" rtl="0" eaLnBrk="1" latinLnBrk="0" hangingPunct="1">
        <a:lnSpc>
          <a:spcPct val="90000"/>
        </a:lnSpc>
        <a:spcBef>
          <a:spcPts val="800"/>
        </a:spcBef>
        <a:buClr>
          <a:schemeClr val="tx1"/>
        </a:buClr>
        <a:buFont typeface="Arial" pitchFamily="34" charset="0"/>
        <a:buChar char="•"/>
        <a:defRPr sz="1600" kern="1200">
          <a:solidFill>
            <a:schemeClr val="tx1"/>
          </a:solidFill>
          <a:latin typeface="+mn-lt"/>
          <a:ea typeface="+mn-ea"/>
          <a:cs typeface="+mn-cs"/>
        </a:defRPr>
      </a:lvl5pPr>
      <a:lvl6pPr marL="1755648" indent="-246888" algn="l" defTabSz="914400" rtl="0" eaLnBrk="1" latinLnBrk="0" hangingPunct="1">
        <a:lnSpc>
          <a:spcPct val="90000"/>
        </a:lnSpc>
        <a:spcBef>
          <a:spcPts val="800"/>
        </a:spcBef>
        <a:buClr>
          <a:schemeClr val="tx1"/>
        </a:buClr>
        <a:buFont typeface="Arial" pitchFamily="34" charset="0"/>
        <a:buChar char="•"/>
        <a:defRPr sz="1600" kern="1200" baseline="0">
          <a:solidFill>
            <a:schemeClr val="tx1"/>
          </a:solidFill>
          <a:latin typeface="+mn-lt"/>
          <a:ea typeface="+mn-ea"/>
          <a:cs typeface="+mn-cs"/>
        </a:defRPr>
      </a:lvl6pPr>
      <a:lvl7pPr marL="2057400" indent="-246888" algn="l" defTabSz="914400" rtl="0" eaLnBrk="1" latinLnBrk="0" hangingPunct="1">
        <a:lnSpc>
          <a:spcPct val="90000"/>
        </a:lnSpc>
        <a:spcBef>
          <a:spcPts val="800"/>
        </a:spcBef>
        <a:buClr>
          <a:schemeClr val="tx1"/>
        </a:buClr>
        <a:buFont typeface="Arial" pitchFamily="34" charset="0"/>
        <a:buChar char="•"/>
        <a:defRPr sz="1600" kern="1200" baseline="0">
          <a:solidFill>
            <a:schemeClr val="tx1"/>
          </a:solidFill>
          <a:latin typeface="+mn-lt"/>
          <a:ea typeface="+mn-ea"/>
          <a:cs typeface="+mn-cs"/>
        </a:defRPr>
      </a:lvl7pPr>
      <a:lvl8pPr marL="2359152" indent="-246888" algn="l" defTabSz="914400" rtl="0" eaLnBrk="1" latinLnBrk="0" hangingPunct="1">
        <a:lnSpc>
          <a:spcPct val="90000"/>
        </a:lnSpc>
        <a:spcBef>
          <a:spcPts val="800"/>
        </a:spcBef>
        <a:buClr>
          <a:schemeClr val="tx1"/>
        </a:buClr>
        <a:buFont typeface="Arial" pitchFamily="34" charset="0"/>
        <a:buChar char="•"/>
        <a:defRPr sz="1600" kern="1200" baseline="0">
          <a:solidFill>
            <a:schemeClr val="tx1"/>
          </a:solidFill>
          <a:latin typeface="+mn-lt"/>
          <a:ea typeface="+mn-ea"/>
          <a:cs typeface="+mn-cs"/>
        </a:defRPr>
      </a:lvl8pPr>
      <a:lvl9pPr marL="2660904" indent="-246888" algn="l" defTabSz="914400" rtl="0" eaLnBrk="1" latinLnBrk="0" hangingPunct="1">
        <a:lnSpc>
          <a:spcPct val="90000"/>
        </a:lnSpc>
        <a:spcBef>
          <a:spcPts val="800"/>
        </a:spcBef>
        <a:buClr>
          <a:schemeClr val="tx1"/>
        </a:buClr>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dirty="0" smtClean="0">
                <a:latin typeface="Times New Roman" panose="02020603050405020304" pitchFamily="18" charset="0"/>
                <a:cs typeface="Times New Roman" panose="02020603050405020304" pitchFamily="18" charset="0"/>
              </a:rPr>
              <a:t>The effectiveness of Greek hoplites fighting for and against the Persians </a:t>
            </a:r>
            <a:endParaRPr lang="en-US" dirty="0">
              <a:latin typeface="Times New Roman" panose="02020603050405020304" pitchFamily="18" charset="0"/>
              <a:cs typeface="Times New Roman" panose="02020603050405020304" pitchFamily="18" charset="0"/>
            </a:endParaRPr>
          </a:p>
        </p:txBody>
      </p:sp>
      <p:sp>
        <p:nvSpPr>
          <p:cNvPr id="3" name="Subtitle 2"/>
          <p:cNvSpPr>
            <a:spLocks noGrp="1"/>
          </p:cNvSpPr>
          <p:nvPr>
            <p:ph type="subTitle" idx="1"/>
          </p:nvPr>
        </p:nvSpPr>
        <p:spPr/>
        <p:txBody>
          <a:bodyPr/>
          <a:lstStyle/>
          <a:p>
            <a:r>
              <a:rPr lang="en-US" dirty="0" smtClean="0">
                <a:latin typeface="Times New Roman" panose="02020603050405020304" pitchFamily="18" charset="0"/>
                <a:cs typeface="Times New Roman" panose="02020603050405020304" pitchFamily="18" charset="0"/>
              </a:rPr>
              <a:t>Liam </a:t>
            </a:r>
            <a:r>
              <a:rPr lang="en-US" dirty="0" err="1" smtClean="0">
                <a:latin typeface="Times New Roman" panose="02020603050405020304" pitchFamily="18" charset="0"/>
                <a:cs typeface="Times New Roman" panose="02020603050405020304" pitchFamily="18" charset="0"/>
              </a:rPr>
              <a:t>BaRTON</a:t>
            </a:r>
            <a:endParaRPr lang="en-US" dirty="0" smtClean="0">
              <a:latin typeface="Times New Roman" panose="02020603050405020304" pitchFamily="18" charset="0"/>
              <a:cs typeface="Times New Roman" panose="02020603050405020304" pitchFamily="18" charset="0"/>
            </a:endParaRPr>
          </a:p>
          <a:p>
            <a:r>
              <a:rPr lang="en-US" dirty="0" smtClean="0">
                <a:latin typeface="Times New Roman" panose="02020603050405020304" pitchFamily="18" charset="0"/>
                <a:cs typeface="Times New Roman" panose="02020603050405020304" pitchFamily="18" charset="0"/>
              </a:rPr>
              <a:t>1501193</a:t>
            </a:r>
          </a:p>
          <a:p>
            <a:r>
              <a:rPr lang="en-US" dirty="0" smtClean="0">
                <a:latin typeface="Times New Roman" panose="02020603050405020304" pitchFamily="18" charset="0"/>
                <a:cs typeface="Times New Roman" panose="02020603050405020304" pitchFamily="18" charset="0"/>
              </a:rPr>
              <a:t>clah6003</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075430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lstStyle/>
          <a:p>
            <a:r>
              <a:rPr lang="en-US" dirty="0" smtClean="0"/>
              <a:t>Main arguments:</a:t>
            </a:r>
            <a:endParaRPr lang="en-US" dirty="0"/>
          </a:p>
        </p:txBody>
      </p:sp>
      <p:sp>
        <p:nvSpPr>
          <p:cNvPr id="14" name="Content Placeholder 13"/>
          <p:cNvSpPr>
            <a:spLocks noGrp="1"/>
          </p:cNvSpPr>
          <p:nvPr>
            <p:ph idx="1"/>
          </p:nvPr>
        </p:nvSpPr>
        <p:spPr/>
        <p:txBody>
          <a:bodyPr>
            <a:normAutofit lnSpcReduction="10000"/>
          </a:bodyPr>
          <a:lstStyle/>
          <a:p>
            <a:pPr marL="457200" indent="-457200">
              <a:buFont typeface="+mj-lt"/>
              <a:buAutoNum type="arabicPeriod"/>
            </a:pPr>
            <a:r>
              <a:rPr lang="en-US" dirty="0" smtClean="0"/>
              <a:t> To show that Greek hoplites were a very effective force against the various Persian armies they fought against.</a:t>
            </a:r>
            <a:endParaRPr lang="en-US" dirty="0"/>
          </a:p>
          <a:p>
            <a:pPr marL="457200" indent="-457200">
              <a:buFont typeface="+mj-lt"/>
              <a:buAutoNum type="arabicPeriod"/>
            </a:pPr>
            <a:r>
              <a:rPr lang="en-US" dirty="0" smtClean="0"/>
              <a:t>To identify the usage of Greek hoplites outside of predominantly Greek armies in the form of mercenaries within Persia in the employment of Cyrus the Younger.</a:t>
            </a:r>
          </a:p>
          <a:p>
            <a:pPr marL="457200" indent="-457200">
              <a:buFont typeface="+mj-lt"/>
              <a:buAutoNum type="arabicPeriod"/>
            </a:pPr>
            <a:r>
              <a:rPr lang="en-US" dirty="0" smtClean="0"/>
              <a:t>To </a:t>
            </a:r>
            <a:r>
              <a:rPr lang="en-GB" dirty="0" smtClean="0"/>
              <a:t>analyse</a:t>
            </a:r>
            <a:r>
              <a:rPr lang="en-US" dirty="0" smtClean="0"/>
              <a:t> our </a:t>
            </a:r>
            <a:r>
              <a:rPr lang="en-GB" dirty="0" smtClean="0"/>
              <a:t>sources</a:t>
            </a:r>
            <a:r>
              <a:rPr lang="en-US" dirty="0" smtClean="0"/>
              <a:t> throughout with appropriate criticism.</a:t>
            </a:r>
          </a:p>
          <a:p>
            <a:pPr marL="0" indent="0">
              <a:buNone/>
            </a:pPr>
            <a:endParaRPr lang="en-US" dirty="0"/>
          </a:p>
          <a:p>
            <a:pPr marL="0" indent="0">
              <a:buNone/>
            </a:pPr>
            <a:r>
              <a:rPr lang="en-US" dirty="0" smtClean="0"/>
              <a:t>The combination of the three above mentioned arguments are vital to our interpretation of the usage of Greek hoplites within the ancient world. With examples to show their prowess in battle, and later wide spread use of Greek Mercenaries within Persian forces.</a:t>
            </a:r>
            <a:endParaRPr lang="en-US" dirty="0"/>
          </a:p>
        </p:txBody>
      </p:sp>
    </p:spTree>
    <p:extLst>
      <p:ext uri="{BB962C8B-B14F-4D97-AF65-F5344CB8AC3E}">
        <p14:creationId xmlns:p14="http://schemas.microsoft.com/office/powerpoint/2010/main" val="10164648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Times New Roman" panose="02020603050405020304" pitchFamily="18" charset="0"/>
                <a:cs typeface="Times New Roman" panose="02020603050405020304" pitchFamily="18" charset="0"/>
              </a:rPr>
              <a:t>Key Battles</a:t>
            </a: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lstStyle/>
          <a:p>
            <a:endParaRPr lang="en-GB" dirty="0" smtClean="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r>
              <a:rPr lang="en-GB" dirty="0" smtClean="0">
                <a:latin typeface="Times New Roman" panose="02020603050405020304" pitchFamily="18" charset="0"/>
                <a:cs typeface="Times New Roman" panose="02020603050405020304" pitchFamily="18" charset="0"/>
              </a:rPr>
              <a:t>Battle of Marathon 490 BCE</a:t>
            </a:r>
          </a:p>
          <a:p>
            <a:r>
              <a:rPr lang="en-GB" dirty="0" smtClean="0">
                <a:latin typeface="Times New Roman" panose="02020603050405020304" pitchFamily="18" charset="0"/>
                <a:cs typeface="Times New Roman" panose="02020603050405020304" pitchFamily="18" charset="0"/>
              </a:rPr>
              <a:t>Battle of Thermopylae 480 BCE</a:t>
            </a:r>
          </a:p>
          <a:p>
            <a:r>
              <a:rPr lang="en-GB" dirty="0" smtClean="0">
                <a:latin typeface="Times New Roman" panose="02020603050405020304" pitchFamily="18" charset="0"/>
                <a:cs typeface="Times New Roman" panose="02020603050405020304" pitchFamily="18" charset="0"/>
              </a:rPr>
              <a:t>Battle of Plataea 479 BCE</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118464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Battle of Marathon 490 BCE</a:t>
            </a:r>
            <a:endParaRPr lang="en-US" dirty="0"/>
          </a:p>
        </p:txBody>
      </p:sp>
      <p:sp>
        <p:nvSpPr>
          <p:cNvPr id="6" name="TextBox 5"/>
          <p:cNvSpPr txBox="1"/>
          <p:nvPr/>
        </p:nvSpPr>
        <p:spPr>
          <a:xfrm>
            <a:off x="1218883" y="2420888"/>
            <a:ext cx="9751060" cy="3785652"/>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t>Largely significant result for the Greek forces, showing their skills.</a:t>
            </a:r>
          </a:p>
          <a:p>
            <a:pPr marL="342900" indent="-342900">
              <a:buFont typeface="Arial" panose="020B0604020202020204" pitchFamily="34" charset="0"/>
              <a:buChar char="•"/>
            </a:pPr>
            <a:endParaRPr lang="en-GB" sz="2400" dirty="0" smtClean="0"/>
          </a:p>
          <a:p>
            <a:pPr marL="342900" indent="-342900">
              <a:buFont typeface="Arial" panose="020B0604020202020204" pitchFamily="34" charset="0"/>
              <a:buChar char="•"/>
            </a:pPr>
            <a:r>
              <a:rPr lang="en-GB" sz="2400" dirty="0" smtClean="0"/>
              <a:t>Lack of Spartan involvement gives credit to Athens, shows that the Greeks were able to win battles without the ‘Professional’ Spartan forces.</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smtClean="0"/>
              <a:t>This battle showed the potential of the hoplite phalanx, specifically against lighter infantry.</a:t>
            </a:r>
          </a:p>
          <a:p>
            <a:pPr marL="342900" indent="-342900">
              <a:buFont typeface="Arial" panose="020B0604020202020204" pitchFamily="34" charset="0"/>
              <a:buChar char="•"/>
            </a:pPr>
            <a:endParaRPr lang="en-GB" sz="2400" dirty="0" smtClean="0"/>
          </a:p>
          <a:p>
            <a:pPr marL="342900" indent="-342900">
              <a:buFont typeface="Arial" panose="020B0604020202020204" pitchFamily="34" charset="0"/>
              <a:buChar char="•"/>
            </a:pPr>
            <a:endParaRPr lang="en-GB" sz="2400" dirty="0"/>
          </a:p>
        </p:txBody>
      </p:sp>
    </p:spTree>
    <p:extLst>
      <p:ext uri="{BB962C8B-B14F-4D97-AF65-F5344CB8AC3E}">
        <p14:creationId xmlns:p14="http://schemas.microsoft.com/office/powerpoint/2010/main" val="29080237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Battle of Marathon 490 BCE</a:t>
            </a:r>
            <a:endParaRPr lang="en-US" dirty="0"/>
          </a:p>
        </p:txBody>
      </p:sp>
      <p:sp>
        <p:nvSpPr>
          <p:cNvPr id="7" name="TextBox 6"/>
          <p:cNvSpPr txBox="1"/>
          <p:nvPr/>
        </p:nvSpPr>
        <p:spPr>
          <a:xfrm>
            <a:off x="1218883" y="2132856"/>
            <a:ext cx="10348137" cy="4154984"/>
          </a:xfrm>
          <a:prstGeom prst="rect">
            <a:avLst/>
          </a:prstGeom>
          <a:noFill/>
        </p:spPr>
        <p:txBody>
          <a:bodyPr wrap="square" rtlCol="0">
            <a:spAutoFit/>
          </a:bodyPr>
          <a:lstStyle/>
          <a:p>
            <a:pPr marL="285750" indent="-285750">
              <a:buFont typeface="Arial" panose="020B0604020202020204" pitchFamily="34" charset="0"/>
              <a:buChar char="•"/>
            </a:pPr>
            <a:r>
              <a:rPr lang="en-GB" sz="2400" dirty="0" smtClean="0"/>
              <a:t>Herodotus does not give a figure for the forces, thus we use the figures given by Plutarch of which number around 9,000 Athenian troops. (</a:t>
            </a:r>
            <a:r>
              <a:rPr lang="en-GB" sz="2400" dirty="0" err="1" smtClean="0"/>
              <a:t>Plut</a:t>
            </a:r>
            <a:r>
              <a:rPr lang="en-GB" sz="2400" dirty="0" smtClean="0"/>
              <a:t>. </a:t>
            </a:r>
            <a:r>
              <a:rPr lang="en-GB" sz="2400" i="1" dirty="0" smtClean="0"/>
              <a:t>Mor. 305.B)</a:t>
            </a:r>
          </a:p>
          <a:p>
            <a:pPr marL="285750" indent="-285750">
              <a:buFont typeface="Arial" panose="020B0604020202020204" pitchFamily="34" charset="0"/>
              <a:buChar char="•"/>
            </a:pPr>
            <a:endParaRPr lang="en-GB" sz="2400" i="1" dirty="0"/>
          </a:p>
          <a:p>
            <a:pPr marL="285750" indent="-285750">
              <a:buFont typeface="Arial" panose="020B0604020202020204" pitchFamily="34" charset="0"/>
              <a:buChar char="•"/>
            </a:pPr>
            <a:r>
              <a:rPr lang="en-GB" sz="2400" dirty="0" smtClean="0"/>
              <a:t>Number of Persian forces is incredibly varied, generally considered by modern historians to have been around 100,000.(Holland.2006.390)</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smtClean="0"/>
              <a:t>Herodotus only comments on the Darius’ fleet, consisting of 600 triremes.(Hdt.6.95)</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endParaRPr lang="en-GB" sz="2400" dirty="0"/>
          </a:p>
        </p:txBody>
      </p:sp>
    </p:spTree>
    <p:extLst>
      <p:ext uri="{BB962C8B-B14F-4D97-AF65-F5344CB8AC3E}">
        <p14:creationId xmlns:p14="http://schemas.microsoft.com/office/powerpoint/2010/main" val="35072598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p:txBody>
          <a:bodyPr/>
          <a:lstStyle/>
          <a:p>
            <a:r>
              <a:rPr lang="en-US" dirty="0" smtClean="0"/>
              <a:t>The Battle of Marathon 490 BCE</a:t>
            </a:r>
            <a:endParaRPr lang="en-US" dirty="0"/>
          </a:p>
        </p:txBody>
      </p:sp>
      <p:sp>
        <p:nvSpPr>
          <p:cNvPr id="6" name="TextBox 5"/>
          <p:cNvSpPr txBox="1"/>
          <p:nvPr/>
        </p:nvSpPr>
        <p:spPr>
          <a:xfrm>
            <a:off x="1218883" y="2132856"/>
            <a:ext cx="10204121" cy="3785652"/>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t>Shows the effectiveness of the Athenian Hoplite army. Even the usage of relatively inexperienced soldiers, as commented on by modern historians. (Holland.2006.187-190)</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smtClean="0"/>
              <a:t>Superior to an army with a large amount of missile troops. (Lazenby.1993.66-69)</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smtClean="0"/>
              <a:t>The first time this generation of Persians would have fought this type of army.</a:t>
            </a:r>
          </a:p>
          <a:p>
            <a:pPr marL="342900" indent="-342900">
              <a:buFont typeface="Arial" panose="020B0604020202020204" pitchFamily="34" charset="0"/>
              <a:buChar char="•"/>
            </a:pPr>
            <a:endParaRPr lang="en-GB" sz="2400" dirty="0"/>
          </a:p>
        </p:txBody>
      </p:sp>
    </p:spTree>
    <p:extLst>
      <p:ext uri="{BB962C8B-B14F-4D97-AF65-F5344CB8AC3E}">
        <p14:creationId xmlns:p14="http://schemas.microsoft.com/office/powerpoint/2010/main" val="8570671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Battle of Thermopylae 480 BCE</a:t>
            </a:r>
            <a:endParaRPr lang="en-US" dirty="0"/>
          </a:p>
        </p:txBody>
      </p:sp>
      <p:sp>
        <p:nvSpPr>
          <p:cNvPr id="7" name="TextBox 6"/>
          <p:cNvSpPr txBox="1"/>
          <p:nvPr/>
        </p:nvSpPr>
        <p:spPr>
          <a:xfrm>
            <a:off x="1218883" y="2132856"/>
            <a:ext cx="10420145" cy="3785652"/>
          </a:xfrm>
          <a:prstGeom prst="rect">
            <a:avLst/>
          </a:prstGeom>
          <a:noFill/>
        </p:spPr>
        <p:txBody>
          <a:bodyPr wrap="square" rtlCol="0">
            <a:spAutoFit/>
          </a:bodyPr>
          <a:lstStyle/>
          <a:p>
            <a:pPr marL="285750" indent="-285750">
              <a:buFont typeface="Arial" panose="020B0604020202020204" pitchFamily="34" charset="0"/>
              <a:buChar char="•"/>
            </a:pPr>
            <a:r>
              <a:rPr lang="en-GB" sz="2400" dirty="0" smtClean="0"/>
              <a:t>Alliance of Greek states led by Sparta defended against a huge Persian army before being flanked.</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smtClean="0"/>
              <a:t>Given the closed terrain around the Spartan forces, this fully showed the capabilities of Greek hoplites.</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smtClean="0"/>
              <a:t>Showing that the hoplite training, equipment, and discipline was also superior to the Persian forces.</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endParaRPr lang="en-GB" sz="2400" dirty="0"/>
          </a:p>
        </p:txBody>
      </p:sp>
    </p:spTree>
    <p:extLst>
      <p:ext uri="{BB962C8B-B14F-4D97-AF65-F5344CB8AC3E}">
        <p14:creationId xmlns:p14="http://schemas.microsoft.com/office/powerpoint/2010/main" val="41812974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Battle of Thermopylae 480 BCE</a:t>
            </a:r>
            <a:endParaRPr lang="en-US" dirty="0"/>
          </a:p>
        </p:txBody>
      </p:sp>
      <p:sp>
        <p:nvSpPr>
          <p:cNvPr id="3" name="TextBox 2"/>
          <p:cNvSpPr txBox="1"/>
          <p:nvPr/>
        </p:nvSpPr>
        <p:spPr>
          <a:xfrm>
            <a:off x="1269876" y="1916832"/>
            <a:ext cx="9721080" cy="3785652"/>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t>Greek forces numbered around 6,000 according to Herodotus. (Hdt.8.24)</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smtClean="0"/>
              <a:t>Persian forces claimed by Herodotus to have been over 2,000,000.(Hdt.7.185)</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smtClean="0"/>
              <a:t>Location of battle obviously eliminates the massive Persian numerical advantage to a large extent.</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endParaRPr lang="en-GB" sz="2400" dirty="0"/>
          </a:p>
        </p:txBody>
      </p:sp>
    </p:spTree>
    <p:extLst>
      <p:ext uri="{BB962C8B-B14F-4D97-AF65-F5344CB8AC3E}">
        <p14:creationId xmlns:p14="http://schemas.microsoft.com/office/powerpoint/2010/main" val="38198773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Battle of Thermopylae 480 BCE</a:t>
            </a:r>
            <a:endParaRPr lang="en-US" dirty="0"/>
          </a:p>
        </p:txBody>
      </p:sp>
      <p:sp>
        <p:nvSpPr>
          <p:cNvPr id="5" name="TextBox 4"/>
          <p:cNvSpPr txBox="1"/>
          <p:nvPr/>
        </p:nvSpPr>
        <p:spPr>
          <a:xfrm>
            <a:off x="1218883" y="1844824"/>
            <a:ext cx="10204121" cy="5262979"/>
          </a:xfrm>
          <a:prstGeom prst="rect">
            <a:avLst/>
          </a:prstGeom>
          <a:noFill/>
        </p:spPr>
        <p:txBody>
          <a:bodyPr wrap="square" rtlCol="0">
            <a:spAutoFit/>
          </a:bodyPr>
          <a:lstStyle/>
          <a:p>
            <a:pPr marL="285750" indent="-285750">
              <a:buFont typeface="Arial" panose="020B0604020202020204" pitchFamily="34" charset="0"/>
              <a:buChar char="•"/>
            </a:pPr>
            <a:r>
              <a:rPr lang="en-GB" sz="2400" dirty="0" smtClean="0"/>
              <a:t>For as long as the battle was head-on and rather consistent, the hoplite forces had the advantage, proving their strength compared to lighter opponents. (Hdt.7.211)</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smtClean="0"/>
              <a:t>Xerxes himself impressed by the display of the hoplites, given their deadly effectiveness in battle. This includes defeating the elite Persian troops. (Hdt.7.212)</a:t>
            </a:r>
          </a:p>
          <a:p>
            <a:pPr marL="285750" indent="-285750">
              <a:buFont typeface="Arial" panose="020B0604020202020204" pitchFamily="34" charset="0"/>
              <a:buChar char="•"/>
            </a:pPr>
            <a:endParaRPr lang="en-GB" sz="2400" dirty="0" smtClean="0"/>
          </a:p>
          <a:p>
            <a:pPr marL="285750" indent="-285750">
              <a:buFont typeface="Arial" panose="020B0604020202020204" pitchFamily="34" charset="0"/>
              <a:buChar char="•"/>
            </a:pPr>
            <a:r>
              <a:rPr lang="en-GB" sz="2400" dirty="0" smtClean="0"/>
              <a:t>This provides us with another example of superiority of Greek hoplites, this battle in particular may have shown directly to Xerxes the potential of the power of elite hoplite troops.</a:t>
            </a:r>
            <a:endParaRPr lang="en-GB" sz="2400" dirty="0"/>
          </a:p>
          <a:p>
            <a:pPr marL="285750" indent="-285750">
              <a:buFont typeface="Arial" panose="020B0604020202020204" pitchFamily="34" charset="0"/>
              <a:buChar char="•"/>
            </a:pPr>
            <a:endParaRPr lang="en-GB" sz="2400" dirty="0" smtClean="0"/>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endParaRPr lang="en-GB" sz="2400" dirty="0"/>
          </a:p>
        </p:txBody>
      </p:sp>
    </p:spTree>
    <p:extLst>
      <p:ext uri="{BB962C8B-B14F-4D97-AF65-F5344CB8AC3E}">
        <p14:creationId xmlns:p14="http://schemas.microsoft.com/office/powerpoint/2010/main" val="42377727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25860" y="1052736"/>
            <a:ext cx="10153128" cy="584775"/>
          </a:xfrm>
          <a:prstGeom prst="rect">
            <a:avLst/>
          </a:prstGeom>
          <a:noFill/>
        </p:spPr>
        <p:txBody>
          <a:bodyPr wrap="square" rtlCol="0">
            <a:spAutoFit/>
          </a:bodyPr>
          <a:lstStyle/>
          <a:p>
            <a:r>
              <a:rPr lang="en-US" sz="3200" dirty="0" smtClean="0"/>
              <a:t>The Battle of Plataea 479 BCE </a:t>
            </a:r>
            <a:endParaRPr lang="en-GB" sz="3200" dirty="0"/>
          </a:p>
        </p:txBody>
      </p:sp>
      <p:sp>
        <p:nvSpPr>
          <p:cNvPr id="3" name="TextBox 2"/>
          <p:cNvSpPr txBox="1"/>
          <p:nvPr/>
        </p:nvSpPr>
        <p:spPr>
          <a:xfrm>
            <a:off x="1125860" y="2204864"/>
            <a:ext cx="10153128" cy="3785652"/>
          </a:xfrm>
          <a:prstGeom prst="rect">
            <a:avLst/>
          </a:prstGeom>
          <a:noFill/>
        </p:spPr>
        <p:txBody>
          <a:bodyPr wrap="square" rtlCol="0">
            <a:spAutoFit/>
          </a:bodyPr>
          <a:lstStyle/>
          <a:p>
            <a:pPr marL="285750" indent="-285750">
              <a:buFont typeface="Arial" panose="020B0604020202020204" pitchFamily="34" charset="0"/>
              <a:buChar char="•"/>
            </a:pPr>
            <a:r>
              <a:rPr lang="en-GB" sz="2400" dirty="0" smtClean="0"/>
              <a:t>Final land battle of the Greco-Persian Wars of which the Greeks repelled the Persian invaders.(Hdt.9.59)</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smtClean="0"/>
              <a:t>Showcased a large amount of hoplite soldiers compared to previous battles.</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smtClean="0"/>
              <a:t>Without appropriate use of cavalry, the hoplite forces were able to win once more against the hugely outnumbering Persian troops.</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endParaRPr lang="en-GB" sz="2400" dirty="0"/>
          </a:p>
        </p:txBody>
      </p:sp>
    </p:spTree>
    <p:extLst>
      <p:ext uri="{BB962C8B-B14F-4D97-AF65-F5344CB8AC3E}">
        <p14:creationId xmlns:p14="http://schemas.microsoft.com/office/powerpoint/2010/main" val="26238198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53852" y="980728"/>
            <a:ext cx="10225136" cy="861774"/>
          </a:xfrm>
          <a:prstGeom prst="rect">
            <a:avLst/>
          </a:prstGeom>
          <a:noFill/>
        </p:spPr>
        <p:txBody>
          <a:bodyPr wrap="square" rtlCol="0">
            <a:spAutoFit/>
          </a:bodyPr>
          <a:lstStyle/>
          <a:p>
            <a:r>
              <a:rPr lang="en-US" sz="3200" dirty="0"/>
              <a:t>The Battle of Plataea 479 BCE </a:t>
            </a:r>
            <a:endParaRPr lang="en-GB" sz="3200" dirty="0"/>
          </a:p>
          <a:p>
            <a:endParaRPr lang="en-GB" dirty="0"/>
          </a:p>
        </p:txBody>
      </p:sp>
      <p:sp>
        <p:nvSpPr>
          <p:cNvPr id="3" name="TextBox 2"/>
          <p:cNvSpPr txBox="1"/>
          <p:nvPr/>
        </p:nvSpPr>
        <p:spPr>
          <a:xfrm>
            <a:off x="1197868" y="2204864"/>
            <a:ext cx="10081120" cy="4154984"/>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t>Combined Greek forces numbering around 100,000. With once again a focus upon heavily armoured hoplites.(</a:t>
            </a:r>
            <a:r>
              <a:rPr lang="en-GB" sz="2400" dirty="0" err="1" smtClean="0"/>
              <a:t>Hdt</a:t>
            </a:r>
            <a:r>
              <a:rPr lang="en-GB" sz="2400" dirty="0" smtClean="0"/>
              <a:t>. 9.29)</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smtClean="0"/>
              <a:t>Persian forces numbered at 300,000 accompanied by Greek states supporting the Persian invasion.  A possible exaggeration compared to modern estimates. (Hdt.9.32)</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smtClean="0"/>
              <a:t>Battle started with a fake retreat from the Greeks, ushering the Persians into head-on combat.</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endParaRPr lang="en-GB" sz="2400" dirty="0"/>
          </a:p>
        </p:txBody>
      </p:sp>
    </p:spTree>
    <p:extLst>
      <p:ext uri="{BB962C8B-B14F-4D97-AF65-F5344CB8AC3E}">
        <p14:creationId xmlns:p14="http://schemas.microsoft.com/office/powerpoint/2010/main" val="24545085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69876" y="980728"/>
            <a:ext cx="10081120" cy="584775"/>
          </a:xfrm>
          <a:prstGeom prst="rect">
            <a:avLst/>
          </a:prstGeom>
          <a:noFill/>
        </p:spPr>
        <p:txBody>
          <a:bodyPr wrap="square" rtlCol="0">
            <a:spAutoFit/>
          </a:bodyPr>
          <a:lstStyle/>
          <a:p>
            <a:r>
              <a:rPr lang="en-GB" sz="3200" dirty="0" smtClean="0"/>
              <a:t>The Battle of Plataea 479 BCE</a:t>
            </a:r>
            <a:endParaRPr lang="en-GB" sz="3200" dirty="0"/>
          </a:p>
        </p:txBody>
      </p:sp>
      <p:sp>
        <p:nvSpPr>
          <p:cNvPr id="4" name="TextBox 3"/>
          <p:cNvSpPr txBox="1"/>
          <p:nvPr/>
        </p:nvSpPr>
        <p:spPr>
          <a:xfrm>
            <a:off x="1269876" y="1988840"/>
            <a:ext cx="10081120" cy="4524315"/>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t>This battles shows the effectiveness of hoplites, specifically when the Greeks are in a position of strength, given the supposed casualties of the Persian forces. (Hdt.9.70)</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smtClean="0"/>
              <a:t>Higher Greek casualties claimed by </a:t>
            </a:r>
            <a:r>
              <a:rPr lang="en-GB" sz="2400" dirty="0" err="1" smtClean="0"/>
              <a:t>Diodorus</a:t>
            </a:r>
            <a:r>
              <a:rPr lang="en-GB" sz="2400" dirty="0" smtClean="0"/>
              <a:t>, however in comparison to the Persians, this shows the superiority of hoplites in pitched battle.</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smtClean="0"/>
              <a:t>This serves a final display towards the Persian generals, perhaps this can be seen as a contribution towards the rising of Greek hoplite usage in Persian armies.</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endParaRPr lang="en-GB" sz="2400" dirty="0"/>
          </a:p>
        </p:txBody>
      </p:sp>
    </p:spTree>
    <p:extLst>
      <p:ext uri="{BB962C8B-B14F-4D97-AF65-F5344CB8AC3E}">
        <p14:creationId xmlns:p14="http://schemas.microsoft.com/office/powerpoint/2010/main" val="30303077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01924" y="1196752"/>
            <a:ext cx="9145016" cy="584775"/>
          </a:xfrm>
          <a:prstGeom prst="rect">
            <a:avLst/>
          </a:prstGeom>
          <a:noFill/>
        </p:spPr>
        <p:txBody>
          <a:bodyPr wrap="square" rtlCol="0">
            <a:spAutoFit/>
          </a:bodyPr>
          <a:lstStyle/>
          <a:p>
            <a:r>
              <a:rPr lang="en-GB" sz="3200" dirty="0" smtClean="0"/>
              <a:t>Possible comparisons to be made</a:t>
            </a:r>
            <a:endParaRPr lang="en-GB" sz="3200" dirty="0"/>
          </a:p>
        </p:txBody>
      </p:sp>
      <p:sp>
        <p:nvSpPr>
          <p:cNvPr id="3" name="TextBox 2"/>
          <p:cNvSpPr txBox="1"/>
          <p:nvPr/>
        </p:nvSpPr>
        <p:spPr>
          <a:xfrm>
            <a:off x="1701924" y="2996952"/>
            <a:ext cx="9577064" cy="1200329"/>
          </a:xfrm>
          <a:prstGeom prst="rect">
            <a:avLst/>
          </a:prstGeom>
          <a:noFill/>
        </p:spPr>
        <p:txBody>
          <a:bodyPr wrap="square" rtlCol="0">
            <a:spAutoFit/>
          </a:bodyPr>
          <a:lstStyle/>
          <a:p>
            <a:r>
              <a:rPr lang="en-GB" sz="2400" dirty="0" smtClean="0"/>
              <a:t>Wide range of hoplites – Similar result</a:t>
            </a:r>
          </a:p>
          <a:p>
            <a:endParaRPr lang="en-GB" sz="2400" dirty="0"/>
          </a:p>
          <a:p>
            <a:r>
              <a:rPr lang="en-GB" sz="2400" dirty="0" smtClean="0"/>
              <a:t>Difference of Terrain and scale of battle – Similar result</a:t>
            </a:r>
            <a:endParaRPr lang="en-GB" sz="2400" dirty="0"/>
          </a:p>
        </p:txBody>
      </p:sp>
    </p:spTree>
    <p:extLst>
      <p:ext uri="{BB962C8B-B14F-4D97-AF65-F5344CB8AC3E}">
        <p14:creationId xmlns:p14="http://schemas.microsoft.com/office/powerpoint/2010/main" val="219804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97868" y="980728"/>
            <a:ext cx="8352928" cy="1077218"/>
          </a:xfrm>
          <a:prstGeom prst="rect">
            <a:avLst/>
          </a:prstGeom>
          <a:noFill/>
        </p:spPr>
        <p:txBody>
          <a:bodyPr wrap="square" rtlCol="0">
            <a:spAutoFit/>
          </a:bodyPr>
          <a:lstStyle/>
          <a:p>
            <a:r>
              <a:rPr lang="en-GB" sz="3200" dirty="0" smtClean="0"/>
              <a:t>Analysis of Greek hoplites used within Persian forces</a:t>
            </a:r>
            <a:endParaRPr lang="en-GB" sz="3200" dirty="0"/>
          </a:p>
        </p:txBody>
      </p:sp>
      <p:sp>
        <p:nvSpPr>
          <p:cNvPr id="3" name="TextBox 2"/>
          <p:cNvSpPr txBox="1"/>
          <p:nvPr/>
        </p:nvSpPr>
        <p:spPr>
          <a:xfrm>
            <a:off x="1341884" y="2636912"/>
            <a:ext cx="9361040" cy="2677656"/>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t>The impact of the Greco-Persian Wars</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smtClean="0"/>
              <a:t>The 10,000</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smtClean="0"/>
              <a:t>Xenophon</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endParaRPr lang="en-GB" sz="2400" dirty="0"/>
          </a:p>
        </p:txBody>
      </p:sp>
    </p:spTree>
    <p:extLst>
      <p:ext uri="{BB962C8B-B14F-4D97-AF65-F5344CB8AC3E}">
        <p14:creationId xmlns:p14="http://schemas.microsoft.com/office/powerpoint/2010/main" val="21911774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341884" y="1124744"/>
            <a:ext cx="10009112" cy="584775"/>
          </a:xfrm>
          <a:prstGeom prst="rect">
            <a:avLst/>
          </a:prstGeom>
          <a:noFill/>
        </p:spPr>
        <p:txBody>
          <a:bodyPr wrap="square" rtlCol="0">
            <a:spAutoFit/>
          </a:bodyPr>
          <a:lstStyle/>
          <a:p>
            <a:r>
              <a:rPr lang="en-GB" sz="3200" dirty="0" smtClean="0"/>
              <a:t>Battle of Cunaxa 401 BCE</a:t>
            </a:r>
            <a:endParaRPr lang="en-GB" sz="3200" dirty="0"/>
          </a:p>
        </p:txBody>
      </p:sp>
      <p:sp>
        <p:nvSpPr>
          <p:cNvPr id="4" name="TextBox 3"/>
          <p:cNvSpPr txBox="1"/>
          <p:nvPr/>
        </p:nvSpPr>
        <p:spPr>
          <a:xfrm>
            <a:off x="1341884" y="2204864"/>
            <a:ext cx="10009112" cy="3046988"/>
          </a:xfrm>
          <a:prstGeom prst="rect">
            <a:avLst/>
          </a:prstGeom>
          <a:noFill/>
        </p:spPr>
        <p:txBody>
          <a:bodyPr wrap="square" rtlCol="0">
            <a:spAutoFit/>
          </a:bodyPr>
          <a:lstStyle/>
          <a:p>
            <a:pPr marL="285750" indent="-285750">
              <a:buFont typeface="Arial" panose="020B0604020202020204" pitchFamily="34" charset="0"/>
              <a:buChar char="•"/>
            </a:pPr>
            <a:r>
              <a:rPr lang="en-GB" sz="2400" dirty="0" smtClean="0"/>
              <a:t>The revolt of Cyrus the Younger against his older brother Artaxerxes II in 404 BCE. (Xen.Anab.1)</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smtClean="0"/>
              <a:t>Important for our argument due to the usage of 10,000 Greek mercenary Hoplites employed by Cyrus. (Xen.Anab.1)</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smtClean="0"/>
              <a:t>Efforts of the 10,000 only largely insignificant due to the death of Cyrus fighting with his own Persian soldiers.</a:t>
            </a:r>
            <a:endParaRPr lang="en-GB" sz="2400" dirty="0"/>
          </a:p>
        </p:txBody>
      </p:sp>
    </p:spTree>
    <p:extLst>
      <p:ext uri="{BB962C8B-B14F-4D97-AF65-F5344CB8AC3E}">
        <p14:creationId xmlns:p14="http://schemas.microsoft.com/office/powerpoint/2010/main" val="24806533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69876" y="1124744"/>
            <a:ext cx="9001000" cy="584775"/>
          </a:xfrm>
          <a:prstGeom prst="rect">
            <a:avLst/>
          </a:prstGeom>
          <a:noFill/>
        </p:spPr>
        <p:txBody>
          <a:bodyPr wrap="square" rtlCol="0">
            <a:spAutoFit/>
          </a:bodyPr>
          <a:lstStyle/>
          <a:p>
            <a:r>
              <a:rPr lang="en-GB" sz="3200" dirty="0" smtClean="0"/>
              <a:t>Battle of Cunaxa 401 BCE</a:t>
            </a:r>
            <a:endParaRPr lang="en-GB" sz="3200" dirty="0"/>
          </a:p>
        </p:txBody>
      </p:sp>
      <p:sp>
        <p:nvSpPr>
          <p:cNvPr id="3" name="TextBox 2"/>
          <p:cNvSpPr txBox="1"/>
          <p:nvPr/>
        </p:nvSpPr>
        <p:spPr>
          <a:xfrm>
            <a:off x="1413892" y="2420888"/>
            <a:ext cx="9721080" cy="3416320"/>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t>The Greek mercenary hoplite force was considered the elite within Cyrus’ army.</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smtClean="0"/>
              <a:t>The Greeks on the right flank were outnumbered, however within the battle they routed Artaxerxes’ soldiers twice. (Xen.Anab.1)</a:t>
            </a:r>
            <a:endParaRPr lang="en-GB" sz="2400" dirty="0"/>
          </a:p>
          <a:p>
            <a:pPr marL="342900" indent="-342900">
              <a:buFont typeface="Arial" panose="020B0604020202020204" pitchFamily="34" charset="0"/>
              <a:buChar char="•"/>
            </a:pPr>
            <a:endParaRPr lang="en-GB" sz="2400" dirty="0" smtClean="0"/>
          </a:p>
          <a:p>
            <a:pPr marL="342900" indent="-342900">
              <a:buFont typeface="Arial" panose="020B0604020202020204" pitchFamily="34" charset="0"/>
              <a:buChar char="•"/>
            </a:pPr>
            <a:r>
              <a:rPr lang="en-GB" sz="2400" dirty="0" smtClean="0"/>
              <a:t>Description by Xenophon regarding the hoplites victory similar to that of the pervious Greek hoplite battle against Persian light infantry, but also this time against Elite Cavalry. (Xen.Anab.1)</a:t>
            </a:r>
          </a:p>
        </p:txBody>
      </p:sp>
    </p:spTree>
    <p:extLst>
      <p:ext uri="{BB962C8B-B14F-4D97-AF65-F5344CB8AC3E}">
        <p14:creationId xmlns:p14="http://schemas.microsoft.com/office/powerpoint/2010/main" val="5174367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269876" y="1124744"/>
            <a:ext cx="9649072" cy="584775"/>
          </a:xfrm>
          <a:prstGeom prst="rect">
            <a:avLst/>
          </a:prstGeom>
          <a:noFill/>
        </p:spPr>
        <p:txBody>
          <a:bodyPr wrap="square" rtlCol="0">
            <a:spAutoFit/>
          </a:bodyPr>
          <a:lstStyle/>
          <a:p>
            <a:r>
              <a:rPr lang="en-GB" sz="3200" dirty="0" smtClean="0"/>
              <a:t>Conclusions from our examples</a:t>
            </a:r>
            <a:endParaRPr lang="en-GB" sz="3200" dirty="0"/>
          </a:p>
        </p:txBody>
      </p:sp>
      <p:sp>
        <p:nvSpPr>
          <p:cNvPr id="4" name="TextBox 3"/>
          <p:cNvSpPr txBox="1"/>
          <p:nvPr/>
        </p:nvSpPr>
        <p:spPr>
          <a:xfrm>
            <a:off x="1269876" y="2492896"/>
            <a:ext cx="9793088" cy="4154984"/>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t>Shown effectiveness of Greek hoplites in various battles against mainly light infantry.</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smtClean="0"/>
              <a:t>Significance and superiority shown by the general fighting success of Greek hoplites in different situations, with mostly external factors causing defeat.</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smtClean="0"/>
              <a:t>Importance of exaggeration regarding lack of casualties for Greek hoplites, specifically regarding Herodotus.</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endParaRPr lang="en-GB" sz="2400" dirty="0"/>
          </a:p>
        </p:txBody>
      </p:sp>
    </p:spTree>
    <p:extLst>
      <p:ext uri="{BB962C8B-B14F-4D97-AF65-F5344CB8AC3E}">
        <p14:creationId xmlns:p14="http://schemas.microsoft.com/office/powerpoint/2010/main" val="41734233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13892" y="980728"/>
            <a:ext cx="9937104" cy="584775"/>
          </a:xfrm>
          <a:prstGeom prst="rect">
            <a:avLst/>
          </a:prstGeom>
          <a:noFill/>
        </p:spPr>
        <p:txBody>
          <a:bodyPr wrap="square" rtlCol="0">
            <a:spAutoFit/>
          </a:bodyPr>
          <a:lstStyle/>
          <a:p>
            <a:r>
              <a:rPr lang="en-GB" sz="3200" dirty="0" smtClean="0"/>
              <a:t>Bibliography</a:t>
            </a:r>
            <a:endParaRPr lang="en-GB" sz="3200" dirty="0"/>
          </a:p>
        </p:txBody>
      </p:sp>
      <p:sp>
        <p:nvSpPr>
          <p:cNvPr id="3" name="TextBox 2"/>
          <p:cNvSpPr txBox="1"/>
          <p:nvPr/>
        </p:nvSpPr>
        <p:spPr>
          <a:xfrm>
            <a:off x="1413892" y="1988840"/>
            <a:ext cx="10225136" cy="5632311"/>
          </a:xfrm>
          <a:prstGeom prst="rect">
            <a:avLst/>
          </a:prstGeom>
          <a:noFill/>
        </p:spPr>
        <p:txBody>
          <a:bodyPr wrap="square" rtlCol="0">
            <a:spAutoFit/>
          </a:bodyPr>
          <a:lstStyle/>
          <a:p>
            <a:r>
              <a:rPr lang="en-GB" sz="2400" dirty="0" smtClean="0"/>
              <a:t>Ancient:</a:t>
            </a:r>
          </a:p>
          <a:p>
            <a:r>
              <a:rPr lang="en-GB" sz="2400" dirty="0" smtClean="0"/>
              <a:t>Herodotus. </a:t>
            </a:r>
            <a:r>
              <a:rPr lang="en-GB" sz="2400" i="1" dirty="0" smtClean="0"/>
              <a:t>The Histories. </a:t>
            </a:r>
            <a:r>
              <a:rPr lang="en-GB" sz="2400" dirty="0" smtClean="0"/>
              <a:t>(Trans.) A.D. Godly. 1920. Cambridge. Harvard University Press. </a:t>
            </a:r>
          </a:p>
          <a:p>
            <a:r>
              <a:rPr lang="en-GB" sz="2400" dirty="0" smtClean="0"/>
              <a:t>Plutarch. </a:t>
            </a:r>
            <a:r>
              <a:rPr lang="en-GB" sz="2400" i="1" dirty="0" err="1" smtClean="0"/>
              <a:t>Moralia</a:t>
            </a:r>
            <a:r>
              <a:rPr lang="en-GB" sz="2400" i="1" dirty="0" smtClean="0"/>
              <a:t>. </a:t>
            </a:r>
            <a:r>
              <a:rPr lang="en-GB" sz="2400" dirty="0" smtClean="0"/>
              <a:t>(Trans.) B. </a:t>
            </a:r>
            <a:r>
              <a:rPr lang="en-GB" sz="2400" dirty="0" err="1" smtClean="0"/>
              <a:t>Einarson</a:t>
            </a:r>
            <a:r>
              <a:rPr lang="en-GB" sz="2400" dirty="0" smtClean="0"/>
              <a:t>, P.H. De Lacy.</a:t>
            </a:r>
          </a:p>
          <a:p>
            <a:r>
              <a:rPr lang="en-GB" sz="2400" dirty="0" smtClean="0"/>
              <a:t>Xenophon. </a:t>
            </a:r>
            <a:r>
              <a:rPr lang="en-GB" sz="2400" i="1" dirty="0" smtClean="0"/>
              <a:t>Anabasis. </a:t>
            </a:r>
            <a:r>
              <a:rPr lang="en-GB" sz="2400" dirty="0" smtClean="0"/>
              <a:t>(Trans.) C.L. </a:t>
            </a:r>
            <a:r>
              <a:rPr lang="en-GB" sz="2400" dirty="0" err="1" smtClean="0"/>
              <a:t>Brownson</a:t>
            </a:r>
            <a:r>
              <a:rPr lang="en-GB" sz="2400" dirty="0" smtClean="0"/>
              <a:t>. 1922. Harvard University Press, Cambridge, MA: William Heinemann, Ltd. London.</a:t>
            </a:r>
          </a:p>
          <a:p>
            <a:endParaRPr lang="en-GB" sz="2400" dirty="0"/>
          </a:p>
          <a:p>
            <a:r>
              <a:rPr lang="en-GB" sz="2400" dirty="0" smtClean="0"/>
              <a:t>Modern:</a:t>
            </a:r>
          </a:p>
          <a:p>
            <a:r>
              <a:rPr lang="en-GB" sz="2400" dirty="0" smtClean="0"/>
              <a:t>Holland, T. 2006. </a:t>
            </a:r>
            <a:r>
              <a:rPr lang="en-GB" sz="2400" i="1" dirty="0" smtClean="0"/>
              <a:t>Persian Fire: The first world empire and the battle for the west. Abacus.</a:t>
            </a:r>
            <a:endParaRPr lang="en-GB" sz="2400" dirty="0" smtClean="0"/>
          </a:p>
          <a:p>
            <a:r>
              <a:rPr lang="en-GB" sz="2400" dirty="0" err="1" smtClean="0"/>
              <a:t>Lazenby</a:t>
            </a:r>
            <a:r>
              <a:rPr lang="en-GB" sz="2400" dirty="0" smtClean="0"/>
              <a:t>, J.F. 1993. </a:t>
            </a:r>
            <a:r>
              <a:rPr lang="en-GB" sz="2400" i="1" dirty="0" smtClean="0"/>
              <a:t>The Defence of Greece 490-479 BCE. </a:t>
            </a:r>
            <a:r>
              <a:rPr lang="en-GB" sz="2400" dirty="0" err="1" smtClean="0"/>
              <a:t>Aris</a:t>
            </a:r>
            <a:r>
              <a:rPr lang="en-GB" sz="2400" dirty="0" smtClean="0"/>
              <a:t> and Phillips Ltd.</a:t>
            </a:r>
          </a:p>
          <a:p>
            <a:endParaRPr lang="en-GB" sz="2400" dirty="0" smtClean="0"/>
          </a:p>
          <a:p>
            <a:endParaRPr lang="en-GB" sz="2400" dirty="0" smtClean="0"/>
          </a:p>
          <a:p>
            <a:endParaRPr lang="en-GB" sz="2400" dirty="0" smtClean="0"/>
          </a:p>
          <a:p>
            <a:endParaRPr lang="en-GB" sz="2400" dirty="0"/>
          </a:p>
        </p:txBody>
      </p:sp>
    </p:spTree>
    <p:extLst>
      <p:ext uri="{BB962C8B-B14F-4D97-AF65-F5344CB8AC3E}">
        <p14:creationId xmlns:p14="http://schemas.microsoft.com/office/powerpoint/2010/main" val="23478593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ooks Classic 16x9">
  <a:themeElements>
    <a:clrScheme name="BooksClassic_16x9">
      <a:dk1>
        <a:srgbClr val="6A3A20"/>
      </a:dk1>
      <a:lt1>
        <a:sysClr val="window" lastClr="FFFFFF"/>
      </a:lt1>
      <a:dk2>
        <a:srgbClr val="000000"/>
      </a:dk2>
      <a:lt2>
        <a:srgbClr val="FFEDB9"/>
      </a:lt2>
      <a:accent1>
        <a:srgbClr val="6A3A20"/>
      </a:accent1>
      <a:accent2>
        <a:srgbClr val="B4914C"/>
      </a:accent2>
      <a:accent3>
        <a:srgbClr val="610606"/>
      </a:accent3>
      <a:accent4>
        <a:srgbClr val="2B3742"/>
      </a:accent4>
      <a:accent5>
        <a:srgbClr val="787A41"/>
      </a:accent5>
      <a:accent6>
        <a:srgbClr val="B95E14"/>
      </a:accent6>
      <a:hlink>
        <a:srgbClr val="2B3742"/>
      </a:hlink>
      <a:folHlink>
        <a:srgbClr val="C1A56D"/>
      </a:folHlink>
    </a:clrScheme>
    <a:fontScheme name="Constantia">
      <a:majorFont>
        <a:latin typeface="Constant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nstant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100000"/>
                <a:shade val="90000"/>
                <a:satMod val="150000"/>
              </a:schemeClr>
            </a:gs>
            <a:gs pos="60000">
              <a:schemeClr val="phClr">
                <a:shade val="20000"/>
                <a:satMod val="255000"/>
              </a:schemeClr>
            </a:gs>
          </a:gsLst>
          <a:lin ang="5400000" scaled="0"/>
        </a:gradFill>
        <a:blipFill rotWithShape="1">
          <a:blip xmlns:r="http://schemas.openxmlformats.org/officeDocument/2006/relationships" r:embed="rId1">
            <a:duotone>
              <a:schemeClr val="phClr">
                <a:shade val="12000"/>
                <a:satMod val="240000"/>
              </a:schemeClr>
              <a:schemeClr val="phClr"/>
            </a:duotone>
          </a:blip>
          <a:stretch/>
        </a:blipFill>
      </a:bgFillStyleLst>
    </a:fmtScheme>
  </a:themeElements>
  <a:objectDefaults/>
  <a:extraClrSchemeLst/>
  <a:extLst>
    <a:ext uri="{05A4C25C-085E-4340-85A3-A5531E510DB2}">
      <thm15:themeFamily xmlns:thm15="http://schemas.microsoft.com/office/thememl/2012/main" name="TF02801059.potx" id="{C5FD5170-17AC-4815-968A-FDC1AAB6E99D}" vid="{74C691A5-1550-4555-B870-169F3443F41D}"/>
    </a:ext>
  </a:extLst>
</a:theme>
</file>

<file path=ppt/theme/theme2.xml><?xml version="1.0" encoding="utf-8"?>
<a:theme xmlns:a="http://schemas.openxmlformats.org/drawingml/2006/main" name="Office Theme">
  <a:themeElements>
    <a:clrScheme name="BooksClassic_16x9">
      <a:dk1>
        <a:srgbClr val="6A3A20"/>
      </a:dk1>
      <a:lt1>
        <a:sysClr val="window" lastClr="FFFFFF"/>
      </a:lt1>
      <a:dk2>
        <a:srgbClr val="000000"/>
      </a:dk2>
      <a:lt2>
        <a:srgbClr val="FFEDB9"/>
      </a:lt2>
      <a:accent1>
        <a:srgbClr val="6A3A20"/>
      </a:accent1>
      <a:accent2>
        <a:srgbClr val="B4914C"/>
      </a:accent2>
      <a:accent3>
        <a:srgbClr val="610606"/>
      </a:accent3>
      <a:accent4>
        <a:srgbClr val="2B3742"/>
      </a:accent4>
      <a:accent5>
        <a:srgbClr val="787A41"/>
      </a:accent5>
      <a:accent6>
        <a:srgbClr val="B95E14"/>
      </a:accent6>
      <a:hlink>
        <a:srgbClr val="2B3742"/>
      </a:hlink>
      <a:folHlink>
        <a:srgbClr val="C1A56D"/>
      </a:folHlink>
    </a:clrScheme>
    <a:fontScheme name="Constantia">
      <a:majorFont>
        <a:latin typeface="Constant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nstant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BooksClassic_16x9">
      <a:dk1>
        <a:srgbClr val="6A3A20"/>
      </a:dk1>
      <a:lt1>
        <a:sysClr val="window" lastClr="FFFFFF"/>
      </a:lt1>
      <a:dk2>
        <a:srgbClr val="000000"/>
      </a:dk2>
      <a:lt2>
        <a:srgbClr val="FFEDB9"/>
      </a:lt2>
      <a:accent1>
        <a:srgbClr val="6A3A20"/>
      </a:accent1>
      <a:accent2>
        <a:srgbClr val="B4914C"/>
      </a:accent2>
      <a:accent3>
        <a:srgbClr val="610606"/>
      </a:accent3>
      <a:accent4>
        <a:srgbClr val="2B3742"/>
      </a:accent4>
      <a:accent5>
        <a:srgbClr val="787A41"/>
      </a:accent5>
      <a:accent6>
        <a:srgbClr val="B95E14"/>
      </a:accent6>
      <a:hlink>
        <a:srgbClr val="2B3742"/>
      </a:hlink>
      <a:folHlink>
        <a:srgbClr val="C1A56D"/>
      </a:folHlink>
    </a:clrScheme>
    <a:fontScheme name="Constantia">
      <a:majorFont>
        <a:latin typeface="Constant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nstant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DirectSourceMarket xmlns="4873beb7-5857-4685-be1f-d57550cc96cc" xsi:nil="true"/>
    <ApprovalStatus xmlns="4873beb7-5857-4685-be1f-d57550cc96cc">InProgress</ApprovalStatus>
    <MarketSpecific xmlns="4873beb7-5857-4685-be1f-d57550cc96cc">false</MarketSpecific>
    <LocComments xmlns="4873beb7-5857-4685-be1f-d57550cc96cc" xsi:nil="true"/>
    <ThumbnailAssetId xmlns="4873beb7-5857-4685-be1f-d57550cc96cc" xsi:nil="true"/>
    <PrimaryImageGen xmlns="4873beb7-5857-4685-be1f-d57550cc96cc">false</PrimaryImageGen>
    <LegacyData xmlns="4873beb7-5857-4685-be1f-d57550cc96cc" xsi:nil="true"/>
    <LocRecommendedHandoff xmlns="4873beb7-5857-4685-be1f-d57550cc96cc" xsi:nil="true"/>
    <BusinessGroup xmlns="4873beb7-5857-4685-be1f-d57550cc96cc" xsi:nil="true"/>
    <BlockPublish xmlns="4873beb7-5857-4685-be1f-d57550cc96cc">false</BlockPublish>
    <TPFriendlyName xmlns="4873beb7-5857-4685-be1f-d57550cc96cc" xsi:nil="true"/>
    <NumericId xmlns="4873beb7-5857-4685-be1f-d57550cc96cc" xsi:nil="true"/>
    <APEditor xmlns="4873beb7-5857-4685-be1f-d57550cc96cc">
      <UserInfo>
        <DisplayName/>
        <AccountId xsi:nil="true"/>
        <AccountType/>
      </UserInfo>
    </APEditor>
    <SourceTitle xmlns="4873beb7-5857-4685-be1f-d57550cc96cc" xsi:nil="true"/>
    <OpenTemplate xmlns="4873beb7-5857-4685-be1f-d57550cc96cc">true</OpenTemplate>
    <UALocComments xmlns="4873beb7-5857-4685-be1f-d57550cc96cc" xsi:nil="true"/>
    <ParentAssetId xmlns="4873beb7-5857-4685-be1f-d57550cc96cc" xsi:nil="true"/>
    <IntlLangReviewDate xmlns="4873beb7-5857-4685-be1f-d57550cc96cc" xsi:nil="true"/>
    <FeatureTagsTaxHTField0 xmlns="4873beb7-5857-4685-be1f-d57550cc96cc">
      <Terms xmlns="http://schemas.microsoft.com/office/infopath/2007/PartnerControls"/>
    </FeatureTagsTaxHTField0>
    <PublishStatusLookup xmlns="4873beb7-5857-4685-be1f-d57550cc96cc">
      <Value>1360476</Value>
    </PublishStatusLookup>
    <Providers xmlns="4873beb7-5857-4685-be1f-d57550cc96cc" xsi:nil="true"/>
    <MachineTranslated xmlns="4873beb7-5857-4685-be1f-d57550cc96cc">false</MachineTranslated>
    <OriginalSourceMarket xmlns="4873beb7-5857-4685-be1f-d57550cc96cc" xsi:nil="true"/>
    <APDescription xmlns="4873beb7-5857-4685-be1f-d57550cc96cc" xsi:nil="true"/>
    <ClipArtFilename xmlns="4873beb7-5857-4685-be1f-d57550cc96cc" xsi:nil="true"/>
    <ContentItem xmlns="4873beb7-5857-4685-be1f-d57550cc96cc" xsi:nil="true"/>
    <TPInstallLocation xmlns="4873beb7-5857-4685-be1f-d57550cc96cc" xsi:nil="true"/>
    <PublishTargets xmlns="4873beb7-5857-4685-be1f-d57550cc96cc">OfficeOnlineVNext</PublishTargets>
    <TimesCloned xmlns="4873beb7-5857-4685-be1f-d57550cc96cc" xsi:nil="true"/>
    <AssetStart xmlns="4873beb7-5857-4685-be1f-d57550cc96cc">2011-12-12T13:37:00+00:00</AssetStart>
    <Provider xmlns="4873beb7-5857-4685-be1f-d57550cc96cc" xsi:nil="true"/>
    <AcquiredFrom xmlns="4873beb7-5857-4685-be1f-d57550cc96cc">Internal MS</AcquiredFrom>
    <FriendlyTitle xmlns="4873beb7-5857-4685-be1f-d57550cc96cc" xsi:nil="true"/>
    <LastHandOff xmlns="4873beb7-5857-4685-be1f-d57550cc96cc" xsi:nil="true"/>
    <TPClientViewer xmlns="4873beb7-5857-4685-be1f-d57550cc96cc" xsi:nil="true"/>
    <UACurrentWords xmlns="4873beb7-5857-4685-be1f-d57550cc96cc" xsi:nil="true"/>
    <ArtSampleDocs xmlns="4873beb7-5857-4685-be1f-d57550cc96cc" xsi:nil="true"/>
    <UALocRecommendation xmlns="4873beb7-5857-4685-be1f-d57550cc96cc">Localize</UALocRecommendation>
    <Manager xmlns="4873beb7-5857-4685-be1f-d57550cc96cc" xsi:nil="true"/>
    <ShowIn xmlns="4873beb7-5857-4685-be1f-d57550cc96cc">Show everywhere</ShowIn>
    <UANotes xmlns="4873beb7-5857-4685-be1f-d57550cc96cc" xsi:nil="true"/>
    <TemplateStatus xmlns="4873beb7-5857-4685-be1f-d57550cc96cc">Complete</TemplateStatus>
    <InternalTagsTaxHTField0 xmlns="4873beb7-5857-4685-be1f-d57550cc96cc">
      <Terms xmlns="http://schemas.microsoft.com/office/infopath/2007/PartnerControls"/>
    </InternalTagsTaxHTField0>
    <CSXHash xmlns="4873beb7-5857-4685-be1f-d57550cc96cc" xsi:nil="true"/>
    <Downloads xmlns="4873beb7-5857-4685-be1f-d57550cc96cc">0</Downloads>
    <VoteCount xmlns="4873beb7-5857-4685-be1f-d57550cc96cc" xsi:nil="true"/>
    <OOCacheId xmlns="4873beb7-5857-4685-be1f-d57550cc96cc" xsi:nil="true"/>
    <IsDeleted xmlns="4873beb7-5857-4685-be1f-d57550cc96cc">false</IsDeleted>
    <AssetExpire xmlns="4873beb7-5857-4685-be1f-d57550cc96cc">2035-01-01T08:00:00+00:00</AssetExpire>
    <DSATActionTaken xmlns="4873beb7-5857-4685-be1f-d57550cc96cc" xsi:nil="true"/>
    <CSXSubmissionMarket xmlns="4873beb7-5857-4685-be1f-d57550cc96cc" xsi:nil="true"/>
    <TPExecutable xmlns="4873beb7-5857-4685-be1f-d57550cc96cc" xsi:nil="true"/>
    <SubmitterId xmlns="4873beb7-5857-4685-be1f-d57550cc96cc" xsi:nil="true"/>
    <EditorialTags xmlns="4873beb7-5857-4685-be1f-d57550cc96cc" xsi:nil="true"/>
    <ApprovalLog xmlns="4873beb7-5857-4685-be1f-d57550cc96cc" xsi:nil="true"/>
    <AssetType xmlns="4873beb7-5857-4685-be1f-d57550cc96cc">TP</AssetType>
    <BugNumber xmlns="4873beb7-5857-4685-be1f-d57550cc96cc" xsi:nil="true"/>
    <CSXSubmissionDate xmlns="4873beb7-5857-4685-be1f-d57550cc96cc" xsi:nil="true"/>
    <CSXUpdate xmlns="4873beb7-5857-4685-be1f-d57550cc96cc">false</CSXUpdate>
    <Milestone xmlns="4873beb7-5857-4685-be1f-d57550cc96cc" xsi:nil="true"/>
    <RecommendationsModifier xmlns="4873beb7-5857-4685-be1f-d57550cc96cc" xsi:nil="true"/>
    <OriginAsset xmlns="4873beb7-5857-4685-be1f-d57550cc96cc" xsi:nil="true"/>
    <TPComponent xmlns="4873beb7-5857-4685-be1f-d57550cc96cc" xsi:nil="true"/>
    <AssetId xmlns="4873beb7-5857-4685-be1f-d57550cc96cc">TP102801058</AssetId>
    <IntlLocPriority xmlns="4873beb7-5857-4685-be1f-d57550cc96cc" xsi:nil="true"/>
    <PolicheckWords xmlns="4873beb7-5857-4685-be1f-d57550cc96cc" xsi:nil="true"/>
    <TPLaunchHelpLink xmlns="4873beb7-5857-4685-be1f-d57550cc96cc" xsi:nil="true"/>
    <TPApplication xmlns="4873beb7-5857-4685-be1f-d57550cc96cc" xsi:nil="true"/>
    <CrawlForDependencies xmlns="4873beb7-5857-4685-be1f-d57550cc96cc">false</CrawlForDependencies>
    <HandoffToMSDN xmlns="4873beb7-5857-4685-be1f-d57550cc96cc" xsi:nil="true"/>
    <PlannedPubDate xmlns="4873beb7-5857-4685-be1f-d57550cc96cc" xsi:nil="true"/>
    <IntlLangReviewer xmlns="4873beb7-5857-4685-be1f-d57550cc96cc" xsi:nil="true"/>
    <TrustLevel xmlns="4873beb7-5857-4685-be1f-d57550cc96cc">1 Microsoft Managed Content</TrustLevel>
    <LocLastLocAttemptVersionLookup xmlns="4873beb7-5857-4685-be1f-d57550cc96cc">706496</LocLastLocAttemptVersionLookup>
    <IsSearchable xmlns="4873beb7-5857-4685-be1f-d57550cc96cc">true</IsSearchable>
    <TemplateTemplateType xmlns="4873beb7-5857-4685-be1f-d57550cc96cc">PowerPoint Presentation Template</TemplateTemplateType>
    <CampaignTagsTaxHTField0 xmlns="4873beb7-5857-4685-be1f-d57550cc96cc">
      <Terms xmlns="http://schemas.microsoft.com/office/infopath/2007/PartnerControls"/>
    </CampaignTagsTaxHTField0>
    <TPNamespace xmlns="4873beb7-5857-4685-be1f-d57550cc96cc" xsi:nil="true"/>
    <TaxCatchAll xmlns="4873beb7-5857-4685-be1f-d57550cc96cc"/>
    <Markets xmlns="4873beb7-5857-4685-be1f-d57550cc96cc"/>
    <UAProjectedTotalWords xmlns="4873beb7-5857-4685-be1f-d57550cc96cc" xsi:nil="true"/>
    <IntlLangReview xmlns="4873beb7-5857-4685-be1f-d57550cc96cc">false</IntlLangReview>
    <OutputCachingOn xmlns="4873beb7-5857-4685-be1f-d57550cc96cc">false</OutputCachingOn>
    <AverageRating xmlns="4873beb7-5857-4685-be1f-d57550cc96cc" xsi:nil="true"/>
    <APAuthor xmlns="4873beb7-5857-4685-be1f-d57550cc96cc">
      <UserInfo>
        <DisplayName>REDMOND\v-soujap</DisplayName>
        <AccountId>1954</AccountId>
        <AccountType/>
      </UserInfo>
    </APAuthor>
    <LocManualTestRequired xmlns="4873beb7-5857-4685-be1f-d57550cc96cc">false</LocManualTestRequired>
    <TPCommandLine xmlns="4873beb7-5857-4685-be1f-d57550cc96cc" xsi:nil="true"/>
    <TPAppVersion xmlns="4873beb7-5857-4685-be1f-d57550cc96cc" xsi:nil="true"/>
    <EditorialStatus xmlns="4873beb7-5857-4685-be1f-d57550cc96cc">Complete</EditorialStatus>
    <LastModifiedDateTime xmlns="4873beb7-5857-4685-be1f-d57550cc96cc" xsi:nil="true"/>
    <ScenarioTagsTaxHTField0 xmlns="4873beb7-5857-4685-be1f-d57550cc96cc">
      <Terms xmlns="http://schemas.microsoft.com/office/infopath/2007/PartnerControls"/>
    </ScenarioTagsTaxHTField0>
    <OriginalRelease xmlns="4873beb7-5857-4685-be1f-d57550cc96cc">14</OriginalRelease>
    <TPLaunchHelpLinkType xmlns="4873beb7-5857-4685-be1f-d57550cc96cc">Template</TPLaunchHelpLinkType>
    <LocalizationTagsTaxHTField0 xmlns="4873beb7-5857-4685-be1f-d57550cc96cc">
      <Terms xmlns="http://schemas.microsoft.com/office/infopath/2007/PartnerControls"/>
    </LocalizationTagsTaxHTField0>
    <LocMarketGroupTiers2 xmlns="4873beb7-5857-4685-be1f-d57550cc96cc" xsi:nil="true"/>
  </documentManagement>
</p:properties>
</file>

<file path=customXml/item2.xml><?xml version="1.0" encoding="utf-8"?>
<?mso-contentType ?>
<FormTemplates xmlns="http://schemas.microsoft.com/sharepoint/v3/contenttype/forms">
  <Display>DocumentLibraryForm</Display>
  <Edit>AssetEditForm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ED80E12-3BE9-4746-820E-FFB249F467F2}">
  <ds:schemaRefs>
    <ds:schemaRef ds:uri="http://schemas.microsoft.com/office/2006/documentManagement/types"/>
    <ds:schemaRef ds:uri="http://schemas.microsoft.com/office/2006/metadata/properties"/>
    <ds:schemaRef ds:uri="http://schemas.microsoft.com/office/infopath/2007/PartnerControls"/>
    <ds:schemaRef ds:uri="http://purl.org/dc/elements/1.1/"/>
    <ds:schemaRef ds:uri="http://purl.org/dc/dcmitype/"/>
    <ds:schemaRef ds:uri="4873beb7-5857-4685-be1f-d57550cc96cc"/>
    <ds:schemaRef ds:uri="http://schemas.openxmlformats.org/package/2006/metadata/core-properties"/>
    <ds:schemaRef ds:uri="http://www.w3.org/XML/1998/namespace"/>
    <ds:schemaRef ds:uri="http://purl.org/dc/terms/"/>
  </ds:schemaRefs>
</ds:datastoreItem>
</file>

<file path=customXml/itemProps2.xml><?xml version="1.0" encoding="utf-8"?>
<ds:datastoreItem xmlns:ds="http://schemas.openxmlformats.org/officeDocument/2006/customXml" ds:itemID="{8D003AC8-209A-4321-A17C-1B7A20643390}">
  <ds:schemaRefs>
    <ds:schemaRef ds:uri="http://schemas.microsoft.com/sharepoint/v3/contenttype/forms"/>
  </ds:schemaRefs>
</ds:datastoreItem>
</file>

<file path=customXml/itemProps3.xml><?xml version="1.0" encoding="utf-8"?>
<ds:datastoreItem xmlns:ds="http://schemas.openxmlformats.org/officeDocument/2006/customXml" ds:itemID="{83ED4759-CFDD-43F0-817C-11D9197192B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Classic book education presentation (widescreen)</Template>
  <TotalTime>352</TotalTime>
  <Words>1094</Words>
  <Application>Microsoft Office PowerPoint</Application>
  <PresentationFormat>Custom</PresentationFormat>
  <Paragraphs>111</Paragraphs>
  <Slides>18</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Constantia</vt:lpstr>
      <vt:lpstr>Times New Roman</vt:lpstr>
      <vt:lpstr>Books Classic 16x9</vt:lpstr>
      <vt:lpstr>The effectiveness of Greek hoplites fighting for and against the Persians </vt:lpstr>
      <vt:lpstr>Main arguments:</vt:lpstr>
      <vt:lpstr>Key Battles</vt:lpstr>
      <vt:lpstr>The Battle of Marathon 490 BCE</vt:lpstr>
      <vt:lpstr>The Battle of Marathon 490 BCE</vt:lpstr>
      <vt:lpstr>The Battle of Marathon 490 BCE</vt:lpstr>
      <vt:lpstr>The Battle of Thermopylae 480 BCE</vt:lpstr>
      <vt:lpstr>The Battle of Thermopylae 480 BCE</vt:lpstr>
      <vt:lpstr>The Battle of Thermopylae 480 BCE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dc:title>
  <dc:creator>Liam Barton (1501193)</dc:creator>
  <cp:lastModifiedBy>Liam Barton (1501193)</cp:lastModifiedBy>
  <cp:revision>24</cp:revision>
  <dcterms:created xsi:type="dcterms:W3CDTF">2018-05-15T17:01:01Z</dcterms:created>
  <dcterms:modified xsi:type="dcterms:W3CDTF">2018-05-15T22:54:00Z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0x0101006EDDDB5EE6D98C44930B742096920B300400F5B6D36B3EF94B4E9A635CDF2A18F5B8</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