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65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hn Morgan Rhys" initials="JMR" lastIdx="1" clrIdx="0">
    <p:extLst>
      <p:ext uri="{19B8F6BF-5375-455C-9EA6-DF929625EA0E}">
        <p15:presenceInfo xmlns:p15="http://schemas.microsoft.com/office/powerpoint/2012/main" userId="John Morgan Rhy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6A4DA"/>
    <a:srgbClr val="3DC4C7"/>
    <a:srgbClr val="7F4DB7"/>
    <a:srgbClr val="C34179"/>
    <a:srgbClr val="70AD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537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26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99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053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282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96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897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1466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233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223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186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26925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80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8470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28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224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66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1CE8B4-A1D8-4D1E-9401-4A64E023571D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3C8D6-1EDF-484C-B0B5-9347C3C14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5990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666" r:id="rId1"/>
    <p:sldLayoutId id="2147484667" r:id="rId2"/>
    <p:sldLayoutId id="2147484668" r:id="rId3"/>
    <p:sldLayoutId id="2147484669" r:id="rId4"/>
    <p:sldLayoutId id="2147484670" r:id="rId5"/>
    <p:sldLayoutId id="2147484671" r:id="rId6"/>
    <p:sldLayoutId id="2147484672" r:id="rId7"/>
    <p:sldLayoutId id="2147484673" r:id="rId8"/>
    <p:sldLayoutId id="2147484674" r:id="rId9"/>
    <p:sldLayoutId id="2147484675" r:id="rId10"/>
    <p:sldLayoutId id="2147484676" r:id="rId11"/>
    <p:sldLayoutId id="2147484677" r:id="rId12"/>
    <p:sldLayoutId id="2147484678" r:id="rId13"/>
    <p:sldLayoutId id="2147484679" r:id="rId14"/>
    <p:sldLayoutId id="2147484680" r:id="rId15"/>
    <p:sldLayoutId id="2147484681" r:id="rId16"/>
    <p:sldLayoutId id="2147484682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F9BC37-F3A6-4D6D-9595-9D246EB2D78F}"/>
              </a:ext>
            </a:extLst>
          </p:cNvPr>
          <p:cNvSpPr txBox="1"/>
          <p:nvPr/>
        </p:nvSpPr>
        <p:spPr>
          <a:xfrm>
            <a:off x="9564784" y="149079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Google Images, 2018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44EA6F7-EB8C-440A-BCDE-B4B23DA75ED7}"/>
              </a:ext>
            </a:extLst>
          </p:cNvPr>
          <p:cNvSpPr/>
          <p:nvPr/>
        </p:nvSpPr>
        <p:spPr>
          <a:xfrm>
            <a:off x="9032246" y="5522257"/>
            <a:ext cx="2367769" cy="989054"/>
          </a:xfrm>
          <a:prstGeom prst="roundRect">
            <a:avLst>
              <a:gd name="adj" fmla="val 0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 Potential for interventions involve Education, informing public knowledge of the reality of Eating Disorders as a Mental Health issue.</a:t>
            </a:r>
            <a:endParaRPr lang="en-GB" sz="11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63644F3-5BB5-4FD9-9196-F368EF24D893}"/>
              </a:ext>
            </a:extLst>
          </p:cNvPr>
          <p:cNvSpPr/>
          <p:nvPr/>
        </p:nvSpPr>
        <p:spPr>
          <a:xfrm>
            <a:off x="173504" y="3508099"/>
            <a:ext cx="2297012" cy="1745935"/>
          </a:xfrm>
          <a:prstGeom prst="roundRect">
            <a:avLst>
              <a:gd name="adj" fmla="val 15084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Stigma Development</a:t>
            </a:r>
          </a:p>
          <a:p>
            <a:r>
              <a:rPr lang="en-GB" sz="1100" dirty="0"/>
              <a:t>Negative beliefs = Label/Stereotype</a:t>
            </a:r>
          </a:p>
          <a:p>
            <a:r>
              <a:rPr lang="en-GB" sz="1100" dirty="0"/>
              <a:t>Agreement with beliefs = Prejudice</a:t>
            </a:r>
          </a:p>
          <a:p>
            <a:r>
              <a:rPr lang="en-GB" sz="1100" dirty="0"/>
              <a:t>Prejudice Response = Discrimination</a:t>
            </a:r>
          </a:p>
          <a:p>
            <a:r>
              <a:rPr lang="en-GB" sz="1100" dirty="0"/>
              <a:t> (Corrigan et al, 2011) However, degree of internalization not </a:t>
            </a:r>
            <a:r>
              <a:rPr lang="en-GB" sz="1200" dirty="0"/>
              <a:t>included.</a:t>
            </a:r>
          </a:p>
          <a:p>
            <a:pPr algn="ctr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43F9AA-2972-479B-AF3B-CB4DC746D1F7}"/>
              </a:ext>
            </a:extLst>
          </p:cNvPr>
          <p:cNvSpPr/>
          <p:nvPr/>
        </p:nvSpPr>
        <p:spPr>
          <a:xfrm>
            <a:off x="156613" y="2173879"/>
            <a:ext cx="2499611" cy="1277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Stigma = Social disapproval/ discrimination based on perceived characteristics (Byrne, 2018).</a:t>
            </a:r>
          </a:p>
          <a:p>
            <a:endParaRPr lang="en-GB" sz="1100" dirty="0"/>
          </a:p>
          <a:p>
            <a:r>
              <a:rPr lang="en-GB" sz="1100" dirty="0"/>
              <a:t>Eating Disorders are exacerbated and perpetuated by stigma, reduce help-seeking (Steward et al, 2006).</a:t>
            </a:r>
          </a:p>
        </p:txBody>
      </p:sp>
      <p:pic>
        <p:nvPicPr>
          <p:cNvPr id="15" name="Picture 2" descr="Image result for stigma">
            <a:extLst>
              <a:ext uri="{FF2B5EF4-FFF2-40B4-BE49-F238E27FC236}">
                <a16:creationId xmlns:a16="http://schemas.microsoft.com/office/drawing/2014/main" id="{2399D337-C864-4B07-AD4C-21CB3220DC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8057" y="383334"/>
            <a:ext cx="1971959" cy="1413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: Diagonal Corners Rounded 17">
            <a:extLst>
              <a:ext uri="{FF2B5EF4-FFF2-40B4-BE49-F238E27FC236}">
                <a16:creationId xmlns:a16="http://schemas.microsoft.com/office/drawing/2014/main" id="{C4E8BB7F-2957-436C-B68A-BB12017F6C35}"/>
              </a:ext>
            </a:extLst>
          </p:cNvPr>
          <p:cNvSpPr/>
          <p:nvPr/>
        </p:nvSpPr>
        <p:spPr>
          <a:xfrm>
            <a:off x="9278872" y="1842924"/>
            <a:ext cx="2270327" cy="3330350"/>
          </a:xfrm>
          <a:prstGeom prst="round2DiagRect">
            <a:avLst>
              <a:gd name="adj1" fmla="val 26413"/>
              <a:gd name="adj2" fmla="val 0"/>
            </a:avLst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cs typeface="Times New Roman" panose="02020603050405020304" pitchFamily="18" charset="0"/>
            </a:endParaRPr>
          </a:p>
          <a:p>
            <a:pPr algn="ctr"/>
            <a:r>
              <a:rPr lang="en-GB" sz="1100" dirty="0" smtClean="0">
                <a:cs typeface="Times New Roman" panose="02020603050405020304" pitchFamily="18" charset="0"/>
              </a:rPr>
              <a:t>Barriers to treatment</a:t>
            </a:r>
          </a:p>
          <a:p>
            <a:pPr algn="ctr"/>
            <a:endParaRPr lang="en-GB" sz="1100" dirty="0">
              <a:cs typeface="Times New Roman" panose="02020603050405020304" pitchFamily="18" charset="0"/>
            </a:endParaRPr>
          </a:p>
          <a:p>
            <a:r>
              <a:rPr lang="en-GB" sz="1100" dirty="0">
                <a:cs typeface="Times New Roman" panose="02020603050405020304" pitchFamily="18" charset="0"/>
              </a:rPr>
              <a:t>Fear of Disclosure, Barriers Effect (Swanson et al, 2011)</a:t>
            </a:r>
          </a:p>
          <a:p>
            <a:endParaRPr lang="en-GB" sz="1100" dirty="0">
              <a:cs typeface="Times New Roman" panose="02020603050405020304" pitchFamily="18" charset="0"/>
            </a:endParaRPr>
          </a:p>
          <a:p>
            <a:r>
              <a:rPr lang="en-GB" sz="1100" dirty="0">
                <a:cs typeface="Times New Roman" panose="02020603050405020304" pitchFamily="18" charset="0"/>
              </a:rPr>
              <a:t>Cycles of Behaviours that reinforce stereotypes leading to Blame &amp; </a:t>
            </a:r>
            <a:r>
              <a:rPr lang="en-GB" sz="1100" dirty="0" smtClean="0">
                <a:cs typeface="Times New Roman" panose="02020603050405020304" pitchFamily="18" charset="0"/>
              </a:rPr>
              <a:t>Shame and </a:t>
            </a:r>
            <a:r>
              <a:rPr lang="en-GB" sz="1100" dirty="0">
                <a:cs typeface="Times New Roman" panose="02020603050405020304" pitchFamily="18" charset="0"/>
              </a:rPr>
              <a:t>social withdrawal (Mantilla et al, 2014)</a:t>
            </a:r>
          </a:p>
          <a:p>
            <a:endParaRPr lang="en-GB" sz="1100" dirty="0">
              <a:cs typeface="Times New Roman" panose="02020603050405020304" pitchFamily="18" charset="0"/>
            </a:endParaRPr>
          </a:p>
          <a:p>
            <a:r>
              <a:rPr lang="en-GB" sz="1100" dirty="0">
                <a:cs typeface="Times New Roman" panose="02020603050405020304" pitchFamily="18" charset="0"/>
              </a:rPr>
              <a:t>Media body image ideals lead to dissatisfaction.  </a:t>
            </a:r>
            <a:r>
              <a:rPr lang="en-GB" sz="1100" dirty="0" smtClean="0">
                <a:cs typeface="Times New Roman" panose="02020603050405020304" pitchFamily="18" charset="0"/>
              </a:rPr>
              <a:t>Pursuit </a:t>
            </a:r>
            <a:r>
              <a:rPr lang="en-GB" sz="1100" dirty="0">
                <a:cs typeface="Times New Roman" panose="02020603050405020304" pitchFamily="18" charset="0"/>
              </a:rPr>
              <a:t>of ideal </a:t>
            </a:r>
            <a:r>
              <a:rPr lang="en-GB" sz="1100" dirty="0" smtClean="0">
                <a:cs typeface="Times New Roman" panose="02020603050405020304" pitchFamily="18" charset="0"/>
              </a:rPr>
              <a:t>body. Reinforcing behaviours once started </a:t>
            </a:r>
            <a:r>
              <a:rPr lang="en-GB" sz="1100" dirty="0">
                <a:cs typeface="Times New Roman" panose="02020603050405020304" pitchFamily="18" charset="0"/>
              </a:rPr>
              <a:t>(Ferguson et al, 2014)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C098453-0200-4CF7-A76E-49429B77DC63}"/>
              </a:ext>
            </a:extLst>
          </p:cNvPr>
          <p:cNvSpPr txBox="1"/>
          <p:nvPr/>
        </p:nvSpPr>
        <p:spPr>
          <a:xfrm>
            <a:off x="173504" y="5310982"/>
            <a:ext cx="27023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Perpetuated by societal factors = </a:t>
            </a:r>
            <a:r>
              <a:rPr lang="en-GB" sz="1200" dirty="0">
                <a:cs typeface="Times New Roman" panose="02020603050405020304" pitchFamily="18" charset="0"/>
              </a:rPr>
              <a:t>Personal Causal Beliefs, even among ED Counsellors (</a:t>
            </a:r>
            <a:r>
              <a:rPr lang="en-GB" sz="1200" dirty="0" err="1">
                <a:cs typeface="Times New Roman" panose="02020603050405020304" pitchFamily="18" charset="0"/>
              </a:rPr>
              <a:t>Ebneter</a:t>
            </a:r>
            <a:r>
              <a:rPr lang="en-GB" sz="1200" dirty="0">
                <a:cs typeface="Times New Roman" panose="02020603050405020304" pitchFamily="18" charset="0"/>
              </a:rPr>
              <a:t> et al, 2011)</a:t>
            </a:r>
          </a:p>
          <a:p>
            <a:endParaRPr lang="en-GB" sz="1200" dirty="0">
              <a:cs typeface="Times New Roman" panose="02020603050405020304" pitchFamily="18" charset="0"/>
            </a:endParaRPr>
          </a:p>
          <a:p>
            <a:r>
              <a:rPr lang="en-GB" sz="1200" dirty="0">
                <a:cs typeface="Times New Roman" panose="02020603050405020304" pitchFamily="18" charset="0"/>
              </a:rPr>
              <a:t>Negative stereotypes portray eating disorders as vanity behaviours. (</a:t>
            </a:r>
            <a:r>
              <a:rPr lang="en-GB" sz="1200" dirty="0" err="1">
                <a:cs typeface="Times New Roman" panose="02020603050405020304" pitchFamily="18" charset="0"/>
              </a:rPr>
              <a:t>Mitchison</a:t>
            </a:r>
            <a:r>
              <a:rPr lang="en-GB" sz="1200" dirty="0">
                <a:cs typeface="Times New Roman" panose="02020603050405020304" pitchFamily="18" charset="0"/>
              </a:rPr>
              <a:t> et al, 2017)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587200B-7E1C-4BD6-84CD-6CC8A3D5083C}"/>
              </a:ext>
            </a:extLst>
          </p:cNvPr>
          <p:cNvSpPr/>
          <p:nvPr/>
        </p:nvSpPr>
        <p:spPr>
          <a:xfrm>
            <a:off x="5820682" y="287578"/>
            <a:ext cx="2300333" cy="334413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/>
              <a:t>Desire to meet expectations of beauty or image apply to Male and females (Swanson et al, 2011).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smtClean="0"/>
              <a:t>Social Stigma leads to Social Withdrawal and loss of social Support structures (</a:t>
            </a:r>
            <a:r>
              <a:rPr lang="en-GB" sz="1100" dirty="0" err="1" smtClean="0"/>
              <a:t>Ratcliffe</a:t>
            </a:r>
            <a:r>
              <a:rPr lang="en-GB" sz="1100" dirty="0" smtClean="0"/>
              <a:t> &amp; Ellison, 2015).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smtClean="0"/>
              <a:t>Sufferers can face </a:t>
            </a:r>
            <a:r>
              <a:rPr lang="en-GB" sz="1100" dirty="0"/>
              <a:t>s</a:t>
            </a:r>
            <a:r>
              <a:rPr lang="en-GB" sz="1100" dirty="0" smtClean="0"/>
              <a:t>ocial isolation and </a:t>
            </a:r>
            <a:r>
              <a:rPr lang="en-GB" sz="1100" dirty="0" err="1" smtClean="0"/>
              <a:t>ostracization</a:t>
            </a:r>
            <a:r>
              <a:rPr lang="en-GB" sz="1100" dirty="0" smtClean="0"/>
              <a:t>, reinforcing behaviours designs to improve their self-image but which damage social image they portray (Steward et al, 2006).</a:t>
            </a:r>
            <a:endParaRPr lang="en-GB" sz="1100" dirty="0"/>
          </a:p>
          <a:p>
            <a:pPr algn="ctr"/>
            <a:endParaRPr lang="en-GB" sz="11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39" y="287579"/>
            <a:ext cx="1452773" cy="18636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0833" y="1868701"/>
            <a:ext cx="2323049" cy="217285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243574" y="287579"/>
            <a:ext cx="3022653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 smtClean="0"/>
              <a:t>(</a:t>
            </a:r>
            <a:r>
              <a:rPr lang="en-GB" sz="1100" dirty="0" err="1" smtClean="0"/>
              <a:t>Roehig</a:t>
            </a:r>
            <a:r>
              <a:rPr lang="en-GB" sz="1100" dirty="0" smtClean="0"/>
              <a:t> et al, 2010)</a:t>
            </a:r>
          </a:p>
          <a:p>
            <a:pPr algn="ctr"/>
            <a:r>
              <a:rPr lang="en-GB" sz="1100" dirty="0" smtClean="0"/>
              <a:t>Eating </a:t>
            </a:r>
            <a:r>
              <a:rPr lang="en-GB" sz="1100" dirty="0"/>
              <a:t>Disorders commonly lead to future mental disorders such as body dysmorphic, depression &amp; severe </a:t>
            </a:r>
            <a:r>
              <a:rPr lang="en-GB" sz="1100" dirty="0" smtClean="0"/>
              <a:t>anxiety.</a:t>
            </a:r>
          </a:p>
          <a:p>
            <a:pPr algn="ctr"/>
            <a:endParaRPr lang="en-GB" sz="1100" dirty="0"/>
          </a:p>
          <a:p>
            <a:r>
              <a:rPr lang="en-GB" sz="1100" dirty="0" smtClean="0"/>
              <a:t>Stigmatic Attitudes toward Eating </a:t>
            </a:r>
            <a:r>
              <a:rPr lang="en-GB" sz="1100" dirty="0"/>
              <a:t>D</a:t>
            </a:r>
            <a:r>
              <a:rPr lang="en-GB" sz="1100" dirty="0" smtClean="0"/>
              <a:t>isorders &lt; Depression. Viewed as Attention seeking, Vanity based &amp;  At Fault.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5461937" y="3882375"/>
            <a:ext cx="3017824" cy="297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 smtClean="0"/>
              <a:t>Long term Effects: (</a:t>
            </a:r>
            <a:r>
              <a:rPr lang="en-GB" sz="1100" dirty="0" err="1" smtClean="0"/>
              <a:t>Wadden</a:t>
            </a:r>
            <a:r>
              <a:rPr lang="en-GB" sz="1100" dirty="0" smtClean="0"/>
              <a:t> et al, 2004)</a:t>
            </a:r>
          </a:p>
          <a:p>
            <a:pPr algn="ctr"/>
            <a:endParaRPr lang="en-GB" sz="1100" dirty="0" smtClean="0"/>
          </a:p>
          <a:p>
            <a:pPr algn="ctr"/>
            <a:r>
              <a:rPr lang="en-GB" sz="1100" dirty="0" smtClean="0"/>
              <a:t>Longitudinal Study, 14 Diagnosed ED adolescents15- 17 found upon to reach lower standards of education</a:t>
            </a:r>
            <a:r>
              <a:rPr lang="en-GB" sz="1100" dirty="0"/>
              <a:t> </a:t>
            </a:r>
            <a:r>
              <a:rPr lang="en-GB" sz="1100" dirty="0" smtClean="0"/>
              <a:t>&amp; employment.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smtClean="0"/>
              <a:t>9 Diagnosed ED Female Adolescents found to begin puberty later (</a:t>
            </a:r>
            <a:r>
              <a:rPr lang="en-GB" sz="1100" dirty="0" err="1" smtClean="0"/>
              <a:t>Sumithran</a:t>
            </a:r>
            <a:r>
              <a:rPr lang="en-GB" sz="1100" dirty="0" smtClean="0"/>
              <a:t> et al, 2011).</a:t>
            </a:r>
          </a:p>
          <a:p>
            <a:pPr algn="ctr"/>
            <a:endParaRPr lang="en-GB" sz="1100" dirty="0" smtClean="0"/>
          </a:p>
          <a:p>
            <a:pPr algn="ctr"/>
            <a:r>
              <a:rPr lang="en-GB" sz="1100" dirty="0" smtClean="0"/>
              <a:t>16 Diagnosed Anorexic Adolescents found more likely to develop other mental health issues, Such as Body </a:t>
            </a:r>
            <a:r>
              <a:rPr lang="en-GB" sz="1100" dirty="0" err="1" smtClean="0"/>
              <a:t>Dysmorphia</a:t>
            </a:r>
            <a:r>
              <a:rPr lang="en-GB" sz="1100" dirty="0"/>
              <a:t> </a:t>
            </a:r>
            <a:r>
              <a:rPr lang="en-GB" sz="1100" dirty="0" smtClean="0"/>
              <a:t>&amp; Bipolar Disorder (</a:t>
            </a:r>
            <a:r>
              <a:rPr lang="en-GB" sz="1100" dirty="0" err="1" smtClean="0"/>
              <a:t>Raevuori</a:t>
            </a:r>
            <a:r>
              <a:rPr lang="en-GB" sz="1100" dirty="0" smtClean="0"/>
              <a:t>, 2014).</a:t>
            </a:r>
          </a:p>
          <a:p>
            <a:pPr algn="ctr"/>
            <a:endParaRPr lang="en-GB" sz="1100" dirty="0" smtClean="0"/>
          </a:p>
          <a:p>
            <a:pPr algn="ctr"/>
            <a:endParaRPr lang="en-GB" sz="1100" dirty="0" smtClean="0"/>
          </a:p>
        </p:txBody>
      </p:sp>
      <p:sp>
        <p:nvSpPr>
          <p:cNvPr id="16" name="Rectangle 15"/>
          <p:cNvSpPr/>
          <p:nvPr/>
        </p:nvSpPr>
        <p:spPr>
          <a:xfrm>
            <a:off x="2656224" y="4176126"/>
            <a:ext cx="2983692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100" dirty="0" smtClean="0"/>
              <a:t>Stats (NHS, 2016)</a:t>
            </a:r>
          </a:p>
          <a:p>
            <a:pPr algn="ctr"/>
            <a:r>
              <a:rPr lang="en-GB" sz="1100" dirty="0" smtClean="0"/>
              <a:t>1.26 Million UK residents have eating disorders.</a:t>
            </a:r>
          </a:p>
          <a:p>
            <a:pPr algn="ctr"/>
            <a:endParaRPr lang="en-GB" sz="1100" dirty="0" smtClean="0"/>
          </a:p>
          <a:p>
            <a:pPr algn="ctr"/>
            <a:r>
              <a:rPr lang="en-GB" sz="1100" dirty="0" smtClean="0"/>
              <a:t>6.4% of adults show signs of developing Eating Disorders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smtClean="0"/>
              <a:t>11- 27% of sufferers are potentially male.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 smtClean="0"/>
              <a:t>Females 13-25 at highest risk.</a:t>
            </a:r>
          </a:p>
          <a:p>
            <a:pPr algn="ctr"/>
            <a:endParaRPr lang="en-GB" sz="1100" dirty="0" smtClean="0"/>
          </a:p>
          <a:p>
            <a:pPr algn="ctr"/>
            <a:r>
              <a:rPr lang="en-GB" sz="1100" dirty="0" smtClean="0"/>
              <a:t>Costs estimated 1.26 Billion Annually (NHS, 2016)</a:t>
            </a:r>
          </a:p>
          <a:p>
            <a:pPr algn="ctr"/>
            <a:r>
              <a:rPr lang="en-GB" sz="1100" dirty="0" smtClean="0"/>
              <a:t>Highest mortality rates among psychiatric disorders(</a:t>
            </a:r>
            <a:r>
              <a:rPr lang="en-GB" sz="1100" dirty="0" err="1" smtClean="0"/>
              <a:t>Arcelus</a:t>
            </a:r>
            <a:r>
              <a:rPr lang="en-GB" sz="1100" dirty="0" smtClean="0"/>
              <a:t> et al, 2011)</a:t>
            </a:r>
          </a:p>
        </p:txBody>
      </p:sp>
    </p:spTree>
    <p:extLst>
      <p:ext uri="{BB962C8B-B14F-4D97-AF65-F5344CB8AC3E}">
        <p14:creationId xmlns:p14="http://schemas.microsoft.com/office/powerpoint/2010/main" val="3385428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13B717-1043-4B8C-B7FB-19A7FF631821}"/>
              </a:ext>
            </a:extLst>
          </p:cNvPr>
          <p:cNvSpPr txBox="1"/>
          <p:nvPr/>
        </p:nvSpPr>
        <p:spPr>
          <a:xfrm>
            <a:off x="5435600" y="60328"/>
            <a:ext cx="132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7C4706-ACA0-4ECA-92A0-7C536AD04F02}"/>
              </a:ext>
            </a:extLst>
          </p:cNvPr>
          <p:cNvSpPr txBox="1"/>
          <p:nvPr/>
        </p:nvSpPr>
        <p:spPr>
          <a:xfrm>
            <a:off x="145142" y="556804"/>
            <a:ext cx="640080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Byrne, P. (2000). Stigma of mental illness and ways of diminishing it. </a:t>
            </a:r>
            <a:r>
              <a:rPr lang="en-GB" sz="1100" i="1" dirty="0"/>
              <a:t>Advances in Psychiatric treatment</a:t>
            </a:r>
            <a:r>
              <a:rPr lang="en-GB" sz="1100" dirty="0"/>
              <a:t>, </a:t>
            </a:r>
            <a:r>
              <a:rPr lang="en-GB" sz="1100" i="1" dirty="0"/>
              <a:t>6</a:t>
            </a:r>
            <a:r>
              <a:rPr lang="en-GB" sz="1100" dirty="0"/>
              <a:t>(1), 65-72.</a:t>
            </a:r>
          </a:p>
          <a:p>
            <a:endParaRPr lang="en-GB" sz="1100" b="1" dirty="0"/>
          </a:p>
          <a:p>
            <a:r>
              <a:rPr lang="en-GB" sz="1100" dirty="0"/>
              <a:t>Corrigan, P. W., </a:t>
            </a:r>
            <a:r>
              <a:rPr lang="en-GB" sz="1100" dirty="0" err="1"/>
              <a:t>Rafacz</a:t>
            </a:r>
            <a:r>
              <a:rPr lang="en-GB" sz="1100" dirty="0"/>
              <a:t>, J., &amp; </a:t>
            </a:r>
            <a:r>
              <a:rPr lang="en-GB" sz="1100" dirty="0" err="1"/>
              <a:t>Rüsch</a:t>
            </a:r>
            <a:r>
              <a:rPr lang="en-GB" sz="1100" dirty="0"/>
              <a:t>, N. (2011). Examining a progressive model of self-stigma and its impact on people with serious mental illness. </a:t>
            </a:r>
            <a:r>
              <a:rPr lang="en-GB" sz="1100" i="1" dirty="0"/>
              <a:t>Psychiatry research</a:t>
            </a:r>
            <a:r>
              <a:rPr lang="en-GB" sz="1100" dirty="0"/>
              <a:t>, </a:t>
            </a:r>
            <a:r>
              <a:rPr lang="en-GB" sz="1100" i="1" dirty="0"/>
              <a:t>189</a:t>
            </a:r>
            <a:r>
              <a:rPr lang="en-GB" sz="1100" dirty="0"/>
              <a:t>(3), 339-343.</a:t>
            </a:r>
          </a:p>
          <a:p>
            <a:endParaRPr lang="en-GB" sz="1100" dirty="0"/>
          </a:p>
          <a:p>
            <a:r>
              <a:rPr lang="en-GB" sz="1100" dirty="0" err="1"/>
              <a:t>Ebneter</a:t>
            </a:r>
            <a:r>
              <a:rPr lang="en-GB" sz="1100" dirty="0"/>
              <a:t>, D. S., </a:t>
            </a:r>
            <a:r>
              <a:rPr lang="en-GB" sz="1100" dirty="0" err="1"/>
              <a:t>Latner</a:t>
            </a:r>
            <a:r>
              <a:rPr lang="en-GB" sz="1100" dirty="0"/>
              <a:t>, J. D., &amp; O’Brien, K. S. (2011). Just world beliefs, causal beliefs, and acquaintance: Associations with stigma toward eating disorders and obesity. </a:t>
            </a:r>
            <a:r>
              <a:rPr lang="en-GB" sz="1100" i="1" dirty="0"/>
              <a:t>Personality and Individual Differences</a:t>
            </a:r>
            <a:r>
              <a:rPr lang="en-GB" sz="1100" dirty="0"/>
              <a:t>, </a:t>
            </a:r>
            <a:r>
              <a:rPr lang="en-GB" sz="1100" i="1" dirty="0"/>
              <a:t>51</a:t>
            </a:r>
            <a:r>
              <a:rPr lang="en-GB" sz="1100" dirty="0"/>
              <a:t>(5), 618-622.</a:t>
            </a:r>
          </a:p>
          <a:p>
            <a:endParaRPr lang="en-GB" sz="1100" dirty="0"/>
          </a:p>
          <a:p>
            <a:r>
              <a:rPr lang="en-GB" sz="1100" dirty="0"/>
              <a:t>Ferguson, C. J., Muñoz, M. E., Garza, A., &amp; Galindo, M. (2014). Concurrent and prospective analyses of peer, television and social media influences on body dissatisfaction, eating disorder symptoms and life satisfaction in adolescent girls. </a:t>
            </a:r>
            <a:r>
              <a:rPr lang="en-GB" sz="1100" i="1" dirty="0"/>
              <a:t>Journal of youth and adolescence</a:t>
            </a:r>
            <a:r>
              <a:rPr lang="en-GB" sz="1100" dirty="0"/>
              <a:t>, </a:t>
            </a:r>
            <a:r>
              <a:rPr lang="en-GB" sz="1100" i="1" dirty="0"/>
              <a:t>43</a:t>
            </a:r>
            <a:r>
              <a:rPr lang="en-GB" sz="1100" dirty="0"/>
              <a:t>(1), 1-14.</a:t>
            </a:r>
          </a:p>
          <a:p>
            <a:endParaRPr lang="en-GB" sz="1100" dirty="0"/>
          </a:p>
          <a:p>
            <a:r>
              <a:rPr lang="en-GB" sz="1100" dirty="0"/>
              <a:t>Mantilla, E. F., Bergsten, K., &amp; </a:t>
            </a:r>
            <a:r>
              <a:rPr lang="en-GB" sz="1100" dirty="0" err="1"/>
              <a:t>Birgegård</a:t>
            </a:r>
            <a:r>
              <a:rPr lang="en-GB" sz="1100" dirty="0"/>
              <a:t>, A. (2014). Self-image and eating disorder symptoms in normal and clinical adolescents. </a:t>
            </a:r>
            <a:r>
              <a:rPr lang="en-GB" sz="1100" i="1" dirty="0"/>
              <a:t>Eating </a:t>
            </a:r>
            <a:r>
              <a:rPr lang="en-GB" sz="1100" i="1" dirty="0" err="1"/>
              <a:t>behaviors</a:t>
            </a:r>
            <a:r>
              <a:rPr lang="en-GB" sz="1100" dirty="0"/>
              <a:t>, </a:t>
            </a:r>
            <a:r>
              <a:rPr lang="en-GB" sz="1100" i="1" dirty="0"/>
              <a:t>15</a:t>
            </a:r>
            <a:r>
              <a:rPr lang="en-GB" sz="1100" dirty="0"/>
              <a:t>(1), 125-131.</a:t>
            </a:r>
          </a:p>
          <a:p>
            <a:endParaRPr lang="en-GB" sz="1100" dirty="0"/>
          </a:p>
          <a:p>
            <a:r>
              <a:rPr lang="en-GB" sz="1100" dirty="0"/>
              <a:t>Stewart, M., Keel, P., Schiavo, RS. 2006. Stigmatization of Eating Disorders International Journal of Eating Disorders, (39)4: 320-325.; Crisp, A., Gelder, MG., Rix, S., Meltzer, HI. 2000. Stigmatisation of people with mental illnesses. </a:t>
            </a:r>
          </a:p>
          <a:p>
            <a:endParaRPr lang="en-GB" sz="1100" dirty="0"/>
          </a:p>
          <a:p>
            <a:r>
              <a:rPr lang="en-GB" sz="1100" dirty="0"/>
              <a:t>Swanson, S. A., Crow, S. J., Le Grange, D., </a:t>
            </a:r>
            <a:r>
              <a:rPr lang="en-GB" sz="1100" dirty="0" err="1"/>
              <a:t>Swendsen</a:t>
            </a:r>
            <a:r>
              <a:rPr lang="en-GB" sz="1100" dirty="0"/>
              <a:t>, J., &amp; </a:t>
            </a:r>
            <a:r>
              <a:rPr lang="en-GB" sz="1100" dirty="0" err="1"/>
              <a:t>Merikangas</a:t>
            </a:r>
            <a:r>
              <a:rPr lang="en-GB" sz="1100" dirty="0"/>
              <a:t>, K. R. (2011). Prevalence and correlates of eating disorders in adolescents: Results from the national comorbidity survey replication adolescent supplement. </a:t>
            </a:r>
            <a:r>
              <a:rPr lang="en-GB" sz="1100" i="1" dirty="0"/>
              <a:t>Archives of general psychiatry</a:t>
            </a:r>
            <a:r>
              <a:rPr lang="en-GB" sz="1100" dirty="0"/>
              <a:t>, </a:t>
            </a:r>
            <a:r>
              <a:rPr lang="en-GB" sz="1100" i="1" dirty="0"/>
              <a:t>68</a:t>
            </a:r>
            <a:r>
              <a:rPr lang="en-GB" sz="1100" dirty="0"/>
              <a:t>(7), 714-723.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BB6436-B9B8-4639-8CA2-00BA0C7249D5}"/>
              </a:ext>
            </a:extLst>
          </p:cNvPr>
          <p:cNvSpPr/>
          <p:nvPr/>
        </p:nvSpPr>
        <p:spPr>
          <a:xfrm>
            <a:off x="6335485" y="538271"/>
            <a:ext cx="6096000" cy="449353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 err="1"/>
              <a:t>Mitchison</a:t>
            </a:r>
            <a:r>
              <a:rPr lang="en-GB" sz="1100" dirty="0"/>
              <a:t>, D., </a:t>
            </a:r>
            <a:r>
              <a:rPr lang="en-GB" sz="1100" dirty="0" err="1"/>
              <a:t>Basten</a:t>
            </a:r>
            <a:r>
              <a:rPr lang="en-GB" sz="1100" dirty="0"/>
              <a:t>, C., Griffiths, S., &amp; Murray, S. B. (2017). Beneath the tip of the iceberg: Why so many people with eating disorders are not referred for treatment. </a:t>
            </a:r>
            <a:r>
              <a:rPr lang="en-GB" sz="1100" i="1" dirty="0"/>
              <a:t>Australian family physician</a:t>
            </a:r>
            <a:r>
              <a:rPr lang="en-GB" sz="1100" dirty="0"/>
              <a:t>, </a:t>
            </a:r>
            <a:r>
              <a:rPr lang="en-GB" sz="1100" i="1" dirty="0"/>
              <a:t>46</a:t>
            </a:r>
            <a:r>
              <a:rPr lang="en-GB" sz="1100" dirty="0"/>
              <a:t>(7), 539</a:t>
            </a:r>
            <a:r>
              <a:rPr lang="en-GB" sz="1100" dirty="0" smtClean="0"/>
              <a:t>.</a:t>
            </a:r>
          </a:p>
          <a:p>
            <a:endParaRPr lang="en-GB" sz="1100" dirty="0" smtClean="0"/>
          </a:p>
          <a:p>
            <a:r>
              <a:rPr lang="en-GB" sz="1100" dirty="0" err="1"/>
              <a:t>Roehrig</a:t>
            </a:r>
            <a:r>
              <a:rPr lang="en-GB" sz="1100" dirty="0"/>
              <a:t>, J. P., &amp; McLean, C. P. (2010). A comparison of stigma toward eating disorders versus depression. </a:t>
            </a:r>
            <a:r>
              <a:rPr lang="en-GB" sz="1100" i="1" dirty="0"/>
              <a:t>International Journal of Eating Disorders</a:t>
            </a:r>
            <a:r>
              <a:rPr lang="en-GB" sz="1100" dirty="0"/>
              <a:t>, </a:t>
            </a:r>
            <a:r>
              <a:rPr lang="en-GB" sz="1100" i="1" dirty="0"/>
              <a:t>43</a:t>
            </a:r>
            <a:r>
              <a:rPr lang="en-GB" sz="1100" dirty="0"/>
              <a:t>(7), 671-674</a:t>
            </a:r>
            <a:r>
              <a:rPr lang="en-GB" sz="1100" dirty="0" smtClean="0"/>
              <a:t>.</a:t>
            </a:r>
          </a:p>
          <a:p>
            <a:endParaRPr lang="en-GB" sz="1100" dirty="0"/>
          </a:p>
          <a:p>
            <a:r>
              <a:rPr lang="en-GB" sz="1100" dirty="0" err="1"/>
              <a:t>Wadden</a:t>
            </a:r>
            <a:r>
              <a:rPr lang="en-GB" sz="1100" dirty="0"/>
              <a:t>, T. A., </a:t>
            </a:r>
            <a:r>
              <a:rPr lang="en-GB" sz="1100" dirty="0" err="1"/>
              <a:t>Butryn</a:t>
            </a:r>
            <a:r>
              <a:rPr lang="en-GB" sz="1100" dirty="0"/>
              <a:t>, M. L., &amp; Byrne, K. J. (2004). Efficacy of lifestyle modification for long‐term weight control. </a:t>
            </a:r>
            <a:r>
              <a:rPr lang="en-GB" sz="1100" i="1" dirty="0"/>
              <a:t>Obesity research</a:t>
            </a:r>
            <a:r>
              <a:rPr lang="en-GB" sz="1100" dirty="0"/>
              <a:t>, </a:t>
            </a:r>
            <a:r>
              <a:rPr lang="en-GB" sz="1100" i="1" dirty="0"/>
              <a:t>12</a:t>
            </a:r>
            <a:r>
              <a:rPr lang="en-GB" sz="1100" dirty="0"/>
              <a:t>(S12), 151S-162S</a:t>
            </a:r>
            <a:r>
              <a:rPr lang="en-GB" sz="1100" dirty="0" smtClean="0"/>
              <a:t>.</a:t>
            </a:r>
          </a:p>
          <a:p>
            <a:endParaRPr lang="en-GB" sz="1100" dirty="0"/>
          </a:p>
          <a:p>
            <a:r>
              <a:rPr lang="en-GB" sz="1100" dirty="0" err="1" smtClean="0"/>
              <a:t>Arcelus</a:t>
            </a:r>
            <a:r>
              <a:rPr lang="en-GB" sz="1100" dirty="0" smtClean="0"/>
              <a:t> </a:t>
            </a:r>
            <a:r>
              <a:rPr lang="en-GB" sz="1100" dirty="0"/>
              <a:t>J, Mitchell AJ, Wales J. et al, "Mortality Rates in Patients with Anorexia Nervosa and Other Eating Disorders: A Meta Analysis of 36 Studies." Arch Gen Psychiatry 2011, 68: 724-31. </a:t>
            </a:r>
            <a:r>
              <a:rPr lang="en-GB" sz="1100" dirty="0" err="1"/>
              <a:t>Sonnenville</a:t>
            </a:r>
            <a:r>
              <a:rPr lang="en-GB" sz="1100" dirty="0"/>
              <a:t> K, </a:t>
            </a:r>
            <a:r>
              <a:rPr lang="en-GB" sz="1100" dirty="0" err="1"/>
              <a:t>Micali</a:t>
            </a:r>
            <a:r>
              <a:rPr lang="en-GB" sz="1100" dirty="0"/>
              <a:t> N et al., "Common Eating Disorders Predictive of Adverse Outcomes are Missed by the DSM-IV and DSM-5 Classifications." Paediatrics 2012; </a:t>
            </a:r>
            <a:r>
              <a:rPr lang="en-GB" sz="1100" dirty="0" smtClean="0"/>
              <a:t>130:e289-95</a:t>
            </a:r>
          </a:p>
          <a:p>
            <a:endParaRPr lang="en-GB" sz="1100" dirty="0"/>
          </a:p>
          <a:p>
            <a:r>
              <a:rPr lang="en-GB" sz="1100" dirty="0" err="1"/>
              <a:t>Sumithran</a:t>
            </a:r>
            <a:r>
              <a:rPr lang="en-GB" sz="1100" dirty="0"/>
              <a:t>, P., Prendergast, L. A., </a:t>
            </a:r>
            <a:r>
              <a:rPr lang="en-GB" sz="1100" dirty="0" err="1"/>
              <a:t>Delbridge</a:t>
            </a:r>
            <a:r>
              <a:rPr lang="en-GB" sz="1100" dirty="0"/>
              <a:t>, E., Purcell, K., </a:t>
            </a:r>
            <a:r>
              <a:rPr lang="en-GB" sz="1100" dirty="0" err="1"/>
              <a:t>Shulkes</a:t>
            </a:r>
            <a:r>
              <a:rPr lang="en-GB" sz="1100" dirty="0"/>
              <a:t>, A., </a:t>
            </a:r>
            <a:r>
              <a:rPr lang="en-GB" sz="1100" dirty="0" err="1"/>
              <a:t>Kriketos</a:t>
            </a:r>
            <a:r>
              <a:rPr lang="en-GB" sz="1100" dirty="0"/>
              <a:t>, A., &amp; </a:t>
            </a:r>
            <a:r>
              <a:rPr lang="en-GB" sz="1100" dirty="0" err="1"/>
              <a:t>Proietto</a:t>
            </a:r>
            <a:r>
              <a:rPr lang="en-GB" sz="1100" dirty="0"/>
              <a:t>, J. (2011). Long-term persistence of hormonal adaptations to weight loss. </a:t>
            </a:r>
            <a:r>
              <a:rPr lang="en-GB" sz="1100" i="1" dirty="0"/>
              <a:t>New England Journal of Medicine</a:t>
            </a:r>
            <a:r>
              <a:rPr lang="en-GB" sz="1100" dirty="0"/>
              <a:t>, </a:t>
            </a:r>
            <a:r>
              <a:rPr lang="en-GB" sz="1100" i="1" dirty="0"/>
              <a:t>365</a:t>
            </a:r>
            <a:r>
              <a:rPr lang="en-GB" sz="1100" dirty="0"/>
              <a:t>(17), 1597-1604</a:t>
            </a:r>
            <a:r>
              <a:rPr lang="en-GB" sz="1100" dirty="0" smtClean="0"/>
              <a:t>.</a:t>
            </a:r>
          </a:p>
          <a:p>
            <a:endParaRPr lang="en-GB" sz="1100" dirty="0" smtClean="0"/>
          </a:p>
          <a:p>
            <a:r>
              <a:rPr lang="en-GB" sz="1100" dirty="0" err="1"/>
              <a:t>Raevuori</a:t>
            </a:r>
            <a:r>
              <a:rPr lang="en-GB" sz="1100" dirty="0"/>
              <a:t>, A., </a:t>
            </a:r>
            <a:r>
              <a:rPr lang="en-GB" sz="1100" dirty="0" err="1"/>
              <a:t>Keski-Rahkonen</a:t>
            </a:r>
            <a:r>
              <a:rPr lang="en-GB" sz="1100" dirty="0"/>
              <a:t>, A., &amp; Hoek, H. W. (2014). A review of eating disorders in males. </a:t>
            </a:r>
            <a:r>
              <a:rPr lang="en-GB" sz="1100" i="1" dirty="0"/>
              <a:t>Current opinion in psychiatry</a:t>
            </a:r>
            <a:r>
              <a:rPr lang="en-GB" sz="1100" dirty="0"/>
              <a:t>, </a:t>
            </a:r>
            <a:r>
              <a:rPr lang="en-GB" sz="1100" i="1" dirty="0"/>
              <a:t>27</a:t>
            </a:r>
            <a:r>
              <a:rPr lang="en-GB" sz="1100" dirty="0"/>
              <a:t>(6), 426-430</a:t>
            </a:r>
            <a:r>
              <a:rPr lang="en-GB" sz="1100" dirty="0" smtClean="0"/>
              <a:t>.</a:t>
            </a:r>
          </a:p>
          <a:p>
            <a:endParaRPr lang="en-GB" sz="1100" dirty="0"/>
          </a:p>
          <a:p>
            <a:r>
              <a:rPr lang="en-GB" sz="1100" dirty="0" err="1"/>
              <a:t>Ratcliffe</a:t>
            </a:r>
            <a:r>
              <a:rPr lang="en-GB" sz="1100" dirty="0"/>
              <a:t>, D., &amp; Ellison, N. (2015). Obesity and internalized weight stigma: A formulation model for an emerging psychological problem. </a:t>
            </a:r>
            <a:r>
              <a:rPr lang="en-GB" sz="1100" i="1" dirty="0"/>
              <a:t>Behavioural and cognitive psychotherapy</a:t>
            </a:r>
            <a:r>
              <a:rPr lang="en-GB" sz="1100" dirty="0"/>
              <a:t>, </a:t>
            </a:r>
            <a:r>
              <a:rPr lang="en-GB" sz="1100" i="1" dirty="0"/>
              <a:t>43</a:t>
            </a:r>
            <a:r>
              <a:rPr lang="en-GB" sz="1100" dirty="0"/>
              <a:t>(2), 239-252.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879142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610</TotalTime>
  <Words>492</Words>
  <Application>Microsoft Office PowerPoint</Application>
  <PresentationFormat>Widescreen</PresentationFormat>
  <Paragraphs>76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Bookman Old Style</vt:lpstr>
      <vt:lpstr>Rockwell</vt:lpstr>
      <vt:lpstr>Times New Roman</vt:lpstr>
      <vt:lpstr>Damask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Morgan Rhys</dc:creator>
  <cp:lastModifiedBy>John Rhys (1601972)</cp:lastModifiedBy>
  <cp:revision>545</cp:revision>
  <dcterms:created xsi:type="dcterms:W3CDTF">2018-12-08T14:04:29Z</dcterms:created>
  <dcterms:modified xsi:type="dcterms:W3CDTF">2018-12-11T11:18:36Z</dcterms:modified>
</cp:coreProperties>
</file>