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notesSlides/notesSlide2.xml" ContentType="application/vnd.openxmlformats-officedocument.presentationml.notesSlide+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notesSlides/notesSlide3.xml" ContentType="application/vnd.openxmlformats-officedocument.presentationml.notesSlide+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notesSlides/notesSlide4.xml" ContentType="application/vnd.openxmlformats-officedocument.presentationml.notesSlide+xml"/>
  <Override PartName="/ppt/ink/ink20.xml" ContentType="application/inkml+xml"/>
  <Override PartName="/ppt/notesSlides/notesSlide5.xml" ContentType="application/vnd.openxmlformats-officedocument.presentationml.notesSlide+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notesSlides/notesSlide6.xml" ContentType="application/vnd.openxmlformats-officedocument.presentationml.notesSlide+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notesSlides/notesSlide7.xml" ContentType="application/vnd.openxmlformats-officedocument.presentationml.notesSlide+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notesSlides/notesSlide8.xml" ContentType="application/vnd.openxmlformats-officedocument.presentationml.notesSlide+xml"/>
  <Override PartName="/ppt/ink/ink38.xml" ContentType="application/inkml+xml"/>
  <Override PartName="/ppt/ink/ink39.xml" ContentType="application/inkml+xml"/>
  <Override PartName="/ppt/ink/ink40.xml" ContentType="application/inkml+xml"/>
  <Override PartName="/ppt/ink/ink41.xml" ContentType="application/inkml+xml"/>
  <Override PartName="/ppt/notesSlides/notesSlide9.xml" ContentType="application/vnd.openxmlformats-officedocument.presentationml.notesSlide+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ink/ink49.xml" ContentType="application/inkml+xml"/>
  <Override PartName="/ppt/notesSlides/notesSlide12.xml" ContentType="application/vnd.openxmlformats-officedocument.presentationml.notesSlide+xml"/>
  <Override PartName="/ppt/ink/ink50.xml" ContentType="application/inkml+xml"/>
  <Override PartName="/ppt/ink/ink51.xml" ContentType="application/inkml+xml"/>
  <Override PartName="/ppt/notesSlides/notesSlide13.xml" ContentType="application/vnd.openxmlformats-officedocument.presentationml.notesSlide+xml"/>
  <Override PartName="/ppt/ink/ink52.xml" ContentType="application/inkml+xml"/>
  <Override PartName="/ppt/notesSlides/notesSlide14.xml" ContentType="application/vnd.openxmlformats-officedocument.presentationml.notesSlide+xml"/>
  <Override PartName="/ppt/ink/ink53.xml" ContentType="application/inkml+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23"/>
  </p:notesMasterIdLst>
  <p:sldIdLst>
    <p:sldId id="256" r:id="rId5"/>
    <p:sldId id="296" r:id="rId6"/>
    <p:sldId id="312" r:id="rId7"/>
    <p:sldId id="313" r:id="rId8"/>
    <p:sldId id="299" r:id="rId9"/>
    <p:sldId id="300" r:id="rId10"/>
    <p:sldId id="301" r:id="rId11"/>
    <p:sldId id="321" r:id="rId12"/>
    <p:sldId id="316" r:id="rId13"/>
    <p:sldId id="320" r:id="rId14"/>
    <p:sldId id="317" r:id="rId15"/>
    <p:sldId id="314" r:id="rId16"/>
    <p:sldId id="302" r:id="rId17"/>
    <p:sldId id="258" r:id="rId18"/>
    <p:sldId id="319" r:id="rId19"/>
    <p:sldId id="306" r:id="rId20"/>
    <p:sldId id="307" r:id="rId21"/>
    <p:sldId id="309" r:id="rId22"/>
  </p:sldIdLst>
  <p:sldSz cx="10080625" cy="7559675"/>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943" userDrawn="1">
          <p15:clr>
            <a:srgbClr val="A4A3A4"/>
          </p15:clr>
        </p15:guide>
        <p15:guide id="2" orient="horz" pos="238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E043F8-C3C0-41BD-98E9-EABF2BE1F162}" v="785" dt="2021-02-01T13:14:18.6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61307" autoAdjust="0"/>
  </p:normalViewPr>
  <p:slideViewPr>
    <p:cSldViewPr snapToGrid="0">
      <p:cViewPr varScale="1">
        <p:scale>
          <a:sx n="90" d="100"/>
          <a:sy n="90" d="100"/>
        </p:scale>
        <p:origin x="907" y="48"/>
      </p:cViewPr>
      <p:guideLst>
        <p:guide pos="3943"/>
        <p:guide orient="horz" pos="2381"/>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09:15:54.359"/>
    </inkml:context>
    <inkml:brush xml:id="br0">
      <inkml:brushProperty name="width" value="0.05" units="cm"/>
      <inkml:brushProperty name="height" value="0.05" units="cm"/>
      <inkml:brushProperty name="color" value="#F6630D"/>
      <inkml:brushProperty name="ignorePressure" value="1"/>
    </inkml:brush>
  </inkml:definitions>
  <inkml:trace contextRef="#ctx0" brushRef="#br0">436 956,'-12'1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09:16:23.627"/>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0,'0'0,"0"0,0 0,0 0,0 0,0 0,0 0,10 0,2 0,0 0,-2 0,-3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09:17:30.186"/>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17,'0'0,"0"0,0 0,0 0,9-3,4-1,-1 0,-2 1,-3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09:17:35.164"/>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0,'0'0,"0"0,0 0,0 0,0 0,0 0,0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09:17:44.031"/>
    </inkml:context>
    <inkml:brush xml:id="br0">
      <inkml:brushProperty name="width" value="0.05" units="cm"/>
      <inkml:brushProperty name="height" value="0.05" units="cm"/>
      <inkml:brushProperty name="color" value="#F6630D"/>
      <inkml:brushProperty name="ignorePressure" value="1"/>
    </inkml:brush>
  </inkml:definitions>
  <inkml:trace contextRef="#ctx0" brushRef="#br0">340 610,'-5'-26</inkml:trace>
  <inkml:trace contextRef="#ctx0" brushRef="#br0">326 580,'14'30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09:17:44.360"/>
    </inkml:context>
    <inkml:brush xml:id="br0">
      <inkml:brushProperty name="width" value="0.05" units="cm"/>
      <inkml:brushProperty name="height" value="0.05" units="cm"/>
      <inkml:brushProperty name="color" value="#F6630D"/>
      <inkml:brushProperty name="ignorePressure" value="1"/>
    </inkml:brush>
  </inkml:definitions>
  <inkml:trace contextRef="#ctx0" brushRef="#br0">381 185,'-9'-4</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09:18:37.464"/>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0,'0'0,"0"0,0 0,0 0,12 7,5 1,-1 0,-3-1,-4-3</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09:41:16.539"/>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09:19:15.390"/>
    </inkml:context>
    <inkml:brush xml:id="br0">
      <inkml:brushProperty name="width" value="0.05" units="cm"/>
      <inkml:brushProperty name="height" value="0.05" units="cm"/>
      <inkml:brushProperty name="color" value="#F6630D"/>
      <inkml:brushProperty name="ignorePressure" value="1"/>
    </inkml:brush>
  </inkml:definitions>
  <inkml:trace contextRef="#ctx0" brushRef="#br0">64 111,'-51'-89,"50"88,-11-19,12 19,9 11,3 8,-1 0,0 1,-2 0,0 1,-6-13</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09:19:38.237"/>
    </inkml:context>
    <inkml:brush xml:id="br0">
      <inkml:brushProperty name="width" value="0.05" units="cm"/>
      <inkml:brushProperty name="height" value="0.05" units="cm"/>
      <inkml:brushProperty name="color" value="#F6630D"/>
      <inkml:brushProperty name="ignorePressure" value="1"/>
    </inkml:brush>
  </inkml:definitions>
  <inkml:trace contextRef="#ctx0" brushRef="#br0">2592 20,'-9'5,"-1"0,1 0,-1-1,0 0,-1-1,1 0,0-1,-1 0,0 0,1-1,-4-1,-25 0,0-1,-19-4,45 4</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09:26:06.372"/>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0 114,'17'24,"-2"1,0 1,-1 0,3 13,-2 2</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09:43:39.684"/>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0,'0'0,"0"0,0 0,0 0,0 0,19 4,6 0,-1 0,-4-1,-6-1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09:45:11.578"/>
    </inkml:context>
    <inkml:brush xml:id="br0">
      <inkml:brushProperty name="width" value="0.05" units="cm"/>
      <inkml:brushProperty name="height" value="0.05" units="cm"/>
      <inkml:brushProperty name="color" value="#F6630D"/>
      <inkml:brushProperty name="ignorePressure" value="1"/>
    </inkml:brush>
  </inkml:definitions>
  <inkml:trace contextRef="#ctx0" brushRef="#br0">143 59,'-33'-12,"-35"-16,26 9</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09:49:54.615"/>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1:08:37.059"/>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0,'0'0,"0"0,0 0,10 3,5 1,5 0,1 3,1-1,-4 0,-5-2,-4-2,-4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1:08:46.791"/>
    </inkml:context>
    <inkml:brush xml:id="br0">
      <inkml:brushProperty name="width" value="0.05" units="cm"/>
      <inkml:brushProperty name="height" value="0.05" units="cm"/>
      <inkml:brushProperty name="color" value="#F6630D"/>
      <inkml:brushProperty name="ignorePressure" value="1"/>
    </inkml:brush>
  </inkml:definitions>
  <inkml:trace contextRef="#ctx0" brushRef="#br0">7 0,'-3'115</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1:09:09.262"/>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20,'0'-4,"0"0,0 0,0 1,0 1,0 0,0 1,0 1,0 0,0 0,0 0,13 4,4 0,-1 0,-3 0,-4-2</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1:14:39.283"/>
    </inkml:context>
    <inkml:brush xml:id="br0">
      <inkml:brushProperty name="width" value="0.05" units="cm"/>
      <inkml:brushProperty name="height" value="0.05" units="cm"/>
      <inkml:brushProperty name="color" value="#FFC114"/>
      <inkml:brushProperty name="ignorePressure" value="1"/>
    </inkml:brush>
  </inkml:definitions>
  <inkml:trace contextRef="#ctx0" brushRef="#br0">19 78,'-3'-13,"-1"-4,0 1,1 3,1 4,0 3,1 3,1 2,0 1,0 1,0-1,10 4,3 1,-1-1,-2 0,-3-2</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1:17:00.433"/>
    </inkml:context>
    <inkml:brush xml:id="br0">
      <inkml:brushProperty name="width" value="0.05" units="cm"/>
      <inkml:brushProperty name="height" value="0.05" units="cm"/>
      <inkml:brushProperty name="color" value="#AB008B"/>
      <inkml:brushProperty name="ignorePressure" value="1"/>
    </inkml:brush>
  </inkml:definitions>
  <inkml:trace contextRef="#ctx0" brushRef="#br0">0 0,'0'0,"0"0,0 0,0 0,0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09:56:36.461"/>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0,'0'0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09:58:42.707"/>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0,'0'0,"0"0,0 0,0 0,3 16,5 15,0 2,-1-5,-1-7,-3-7</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09:58:43.876"/>
    </inkml:context>
    <inkml:brush xml:id="br0">
      <inkml:brushProperty name="width" value="0.05" units="cm"/>
      <inkml:brushProperty name="height" value="0.05" units="cm"/>
      <inkml:brushProperty name="color" value="#F6630D"/>
      <inkml:brushProperty name="ignorePressure" value="1"/>
    </inkml:brush>
  </inkml:definitions>
  <inkml:trace contextRef="#ctx0" brushRef="#br0">1 0,'0'0,"0"0,0 0,0 0,0 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09:58:47.445"/>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0,'0'0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1:30:16.760"/>
    </inkml:context>
    <inkml:brush xml:id="br0">
      <inkml:brushProperty name="width" value="0.05" units="cm"/>
      <inkml:brushProperty name="height" value="0.05" units="cm"/>
      <inkml:brushProperty name="color" value="#AB008B"/>
      <inkml:brushProperty name="ignorePressure" value="1"/>
    </inkml:brush>
  </inkml:definitions>
  <inkml:trace contextRef="#ctx0" brushRef="#br0">85 0,'0'0,"0"0,-16 13,-5 4,1-1,4-3,4-4</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1:32:05.913"/>
    </inkml:context>
    <inkml:brush xml:id="br0">
      <inkml:brushProperty name="width" value="0.05" units="cm"/>
      <inkml:brushProperty name="height" value="0.05" units="cm"/>
      <inkml:brushProperty name="color" value="#AB008B"/>
      <inkml:brushProperty name="ignorePressure" value="1"/>
    </inkml:brush>
  </inkml:definitions>
  <inkml:trace contextRef="#ctx0" brushRef="#br0">1 1,'0'0,"0"0,0 0,0 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0:02:09.807"/>
    </inkml:context>
    <inkml:brush xml:id="br0">
      <inkml:brushProperty name="width" value="0.05" units="cm"/>
      <inkml:brushProperty name="height" value="0.05" units="cm"/>
      <inkml:brushProperty name="color" value="#F6630D"/>
      <inkml:brushProperty name="ignorePressure" value="1"/>
    </inkml:brush>
  </inkml:definitions>
  <inkml:trace contextRef="#ctx0" brushRef="#br0">139 12,'0'0,"0"0,0 0,-10 7,-6 1,-3 3,-2 3,-1-1,4-3,5 1,1-6,6-9,4-14,3-4,0 2,1 4,-1 6</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1:34:17.450"/>
    </inkml:context>
    <inkml:brush xml:id="br0">
      <inkml:brushProperty name="width" value="0.05" units="cm"/>
      <inkml:brushProperty name="height" value="0.05" units="cm"/>
      <inkml:brushProperty name="color" value="#AB008B"/>
      <inkml:brushProperty name="ignorePressure" value="1"/>
    </inkml:brush>
  </inkml:definitions>
  <inkml:trace contextRef="#ctx0" brushRef="#br0">62 269,'3'64</inkml:trace>
  <inkml:trace contextRef="#ctx0" brushRef="#br0">58 56,'7'12,"-5"-8,0-1,-1 1,1-1,-1 1,0-1,0 1,0 0,-1-1,1 1,-1 0,0 0,0-3</inkml:trace>
  <inkml:trace contextRef="#ctx0" brushRef="#br0">77 113,'-5'-18,"-2"-2,0 1</inkml:trace>
  <inkml:trace contextRef="#ctx0" brushRef="#br0">65 333,'0'-7,"-2"-4,1 0,0 0,1 1,1-1,-1 8</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1:35:08.448"/>
    </inkml:context>
    <inkml:brush xml:id="br0">
      <inkml:brushProperty name="width" value="0.05" units="cm"/>
      <inkml:brushProperty name="height" value="0.05" units="cm"/>
      <inkml:brushProperty name="color" value="#AB008B"/>
      <inkml:brushProperty name="ignorePressure" value="1"/>
    </inkml:brush>
  </inkml:definitions>
  <inkml:trace contextRef="#ctx0" brushRef="#br0">0 30,'7'-20,"0"10,-2 18,-2 20</inkml:trace>
  <inkml:trace contextRef="#ctx0" brushRef="#br0">22 36,'-13'-4,"4"2</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1:42:15.072"/>
    </inkml:context>
    <inkml:brush xml:id="br0">
      <inkml:brushProperty name="width" value="0.05" units="cm"/>
      <inkml:brushProperty name="height" value="0.05" units="cm"/>
      <inkml:brushProperty name="color" value="#F6630D"/>
      <inkml:brushProperty name="ignorePressure" value="1"/>
    </inkml:brush>
  </inkml:definitions>
  <inkml:trace contextRef="#ctx0" brushRef="#br0">6931 122,'-24'0,"-144"4</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1:42:17.608"/>
    </inkml:context>
    <inkml:brush xml:id="br0">
      <inkml:brushProperty name="width" value="0.05" units="cm"/>
      <inkml:brushProperty name="height" value="0.05" units="cm"/>
      <inkml:brushProperty name="color" value="#F6630D"/>
      <inkml:brushProperty name="ignorePressure" value="1"/>
    </inkml:brush>
  </inkml:definitions>
  <inkml:trace contextRef="#ctx0" brushRef="#br0">4157 329,'-7'-6,"-1"-1,-1 1,1 0,-1 0,0 1,0 1,-1-1,-1 1,8 3,0 0,0 0,-1 0,1 1,0 0,0-1,-1 1,1 0,0 1,-1-1,1 0,0 1,0 0,-1 0,1 0,0 0,-1 1,-1 1,0 0,0 0,1 0,-1 1,1 0,0 0,0 0,0 0,-2 4,-1 2</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1:44:05.856"/>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0,'80'22,"-56"-14</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1:44:07.239"/>
    </inkml:context>
    <inkml:brush xml:id="br0">
      <inkml:brushProperty name="width" value="0.05" units="cm"/>
      <inkml:brushProperty name="height" value="0.05" units="cm"/>
      <inkml:brushProperty name="color" value="#F6630D"/>
      <inkml:brushProperty name="ignorePressure" value="1"/>
    </inkml:brush>
  </inkml:definitions>
  <inkml:trace contextRef="#ctx0" brushRef="#br0">82 9,'-16'-3,"0"0,-1 2,1-1,0 2,15 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1:44:07.717"/>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0,'0'0,"0"0,0 0,0 0,0 0,0 0,0 0,0 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1:44:31.571"/>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51,'0'0,"0"0,0 0,0 0,0 0,10-10,2-2,0 0,-2 2,-3 3</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1:44:34.189"/>
    </inkml:context>
    <inkml:brush xml:id="br0">
      <inkml:brushProperty name="width" value="0.05" units="cm"/>
      <inkml:brushProperty name="height" value="0.05" units="cm"/>
      <inkml:brushProperty name="color" value="#F6630D"/>
      <inkml:brushProperty name="ignorePressure" value="1"/>
    </inkml:brush>
  </inkml:definitions>
  <inkml:trace contextRef="#ctx0" brushRef="#br0">6 66,'6'-27,"-1"-10</inkml:trace>
  <inkml:trace contextRef="#ctx0" brushRef="#br0">0 0,'6'66</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1:44:34.517"/>
    </inkml:context>
    <inkml:brush xml:id="br0">
      <inkml:brushProperty name="width" value="0.05" units="cm"/>
      <inkml:brushProperty name="height" value="0.05" units="cm"/>
      <inkml:brushProperty name="color" value="#F6630D"/>
      <inkml:brushProperty name="ignorePressure" value="1"/>
    </inkml:brush>
  </inkml:definitions>
  <inkml:trace contextRef="#ctx0" brushRef="#br0">18 2,'-18'-2</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1:49:44.200"/>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0,'0'0,"0"0,0 0,0 0,0 0,0 0,0 0,0 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0:08:31.323"/>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1,'0'0,"0"0,0 0,0 0,0 0,0 0,0 0,10 0,3 0,-1 0,-3 0,-2 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0:08:40.949"/>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0,'0'0,"0"0,0 0,0 0,0 0,0 0,0 0,0 0,0 0,0 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0:08:45.223"/>
    </inkml:context>
    <inkml:brush xml:id="br0">
      <inkml:brushProperty name="width" value="0.05" units="cm"/>
      <inkml:brushProperty name="height" value="0.05" units="cm"/>
      <inkml:brushProperty name="color" value="#F6630D"/>
      <inkml:brushProperty name="ignorePressure" value="1"/>
    </inkml:brush>
  </inkml:definitions>
  <inkml:trace contextRef="#ctx0" brushRef="#br0">1 1,'0'0,"0"0,0 0,0 0,0 0,0 0,0 0,0 0,0 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0:08:50.467"/>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1,'0'0,"0"0,0 0,0 0,0 0,0 0,0 0,0 0,0 0,0 0,0 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0:12:01.827"/>
    </inkml:context>
    <inkml:brush xml:id="br0">
      <inkml:brushProperty name="width" value="0.05" units="cm"/>
      <inkml:brushProperty name="height" value="0.05" units="cm"/>
      <inkml:brushProperty name="color" value="#F6630D"/>
      <inkml:brushProperty name="ignorePressure" value="1"/>
    </inkml:brush>
  </inkml:definitions>
  <inkml:trace contextRef="#ctx0" brushRef="#br0">1 85,'0'0,"0"0,0 0,0 0,0 0,0 0,0 0,3-16,1-5,0 1,0 4,-2 4</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0:12:11.607"/>
    </inkml:context>
    <inkml:brush xml:id="br0">
      <inkml:brushProperty name="width" value="0.05" units="cm"/>
      <inkml:brushProperty name="height" value="0.05" units="cm"/>
      <inkml:brushProperty name="color" value="#F6630D"/>
      <inkml:brushProperty name="ignorePressure" value="1"/>
    </inkml:brush>
  </inkml:definitions>
  <inkml:trace contextRef="#ctx0" brushRef="#br0">1 40,'9'-7,"4"-1,-1 0,-2 1,-4 3,-1 1,-3 1,-1 2,-1 0</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0:12:30.987"/>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0,'7'0,"1"0,0 0,-1 0,-3 0,-1 0,-1 0,-2 0,0 0,0 0,0 0,-1 0</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0:16:47.725"/>
    </inkml:context>
    <inkml:brush xml:id="br0">
      <inkml:brushProperty name="width" value="0.05" units="cm"/>
      <inkml:brushProperty name="height" value="0.05" units="cm"/>
      <inkml:brushProperty name="color" value="#F6630D"/>
      <inkml:brushProperty name="ignorePressure" value="1"/>
    </inkml:brush>
  </inkml:definitions>
  <inkml:trace contextRef="#ctx0" brushRef="#br0">1 1</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0:19:18.192"/>
    </inkml:context>
    <inkml:brush xml:id="br0">
      <inkml:brushProperty name="width" value="0.05" units="cm"/>
      <inkml:brushProperty name="height" value="0.05" units="cm"/>
      <inkml:brushProperty name="color" value="#F6630D"/>
      <inkml:brushProperty name="ignorePressure" value="1"/>
    </inkml:brush>
  </inkml:definitions>
  <inkml:trace contextRef="#ctx0" brushRef="#br0">1 0</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0:24:06.179"/>
    </inkml:context>
    <inkml:brush xml:id="br0">
      <inkml:brushProperty name="width" value="0.05" units="cm"/>
      <inkml:brushProperty name="height" value="0.05" units="cm"/>
      <inkml:brushProperty name="color" value="#F6630D"/>
      <inkml:brushProperty name="ignorePressure" value="1"/>
    </inkml:brush>
  </inkml:definitions>
  <inkml:trace contextRef="#ctx0" brushRef="#br0">1 35,'0'0,"0"0,0 0,0 0,0 0,0 0,0 0,0 0,0 0,0 0,0 0,12-7,5-1,-1 0,-3 1,-3 3</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0:24:27.646"/>
    </inkml:context>
    <inkml:brush xml:id="br0">
      <inkml:brushProperty name="width" value="0.05" units="cm"/>
      <inkml:brushProperty name="height" value="0.05" units="cm"/>
      <inkml:brushProperty name="color" value="#F6630D"/>
      <inkml:brushProperty name="ignorePressure" value="1"/>
    </inkml:brush>
  </inkml:definitions>
  <inkml:trace contextRef="#ctx0" brushRef="#br0">77 69,'-6'1,"-3"3,-1-1,0 0,1-1,-1-1,-1 1,10-2,0 0,1-1,-1 1,1 0,-1 0,1-1,-1 1,0 0,1-1,-1 1,1-1,0 1,-1-1,1 1,-1-1,1 1,0-1,-1 1,1-1,0 1,-1-1,1 0,0 1,0-1,0 1,0-1,-1 0,1 1,0-1,0 0,0 1,0-1,1 0,-1 1,0-1,0 1,0-1,0 0,1 1,-1-1,7-32,-6 28,3-10,-1 4</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2:54:02.604"/>
    </inkml:context>
    <inkml:brush xml:id="br0">
      <inkml:brushProperty name="width" value="0.05" units="cm"/>
      <inkml:brushProperty name="height" value="0.05" units="cm"/>
      <inkml:brushProperty name="color" value="#AB008B"/>
      <inkml:brushProperty name="ignorePressure" value="1"/>
    </inkml:brush>
  </inkml:definitions>
  <inkml:trace contextRef="#ctx0" brushRef="#br0">0 1,'0'0,"0"0,0 0,0 0,0 0,0 0,0 0,0 0,0 0,0 0</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2:42:41.900"/>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1,'0'0</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2:42:42.500"/>
    </inkml:context>
    <inkml:brush xml:id="br0">
      <inkml:brushProperty name="width" value="0.05" units="cm"/>
      <inkml:brushProperty name="height" value="0.05" units="cm"/>
      <inkml:brushProperty name="color" value="#F6630D"/>
      <inkml:brushProperty name="ignorePressure" value="1"/>
    </inkml:brush>
  </inkml:definitions>
  <inkml:trace contextRef="#ctx0" brushRef="#br0">0 0,'0'0,"0"0,0 0,0 0,0 0,0 0,0 0,0 0,0 0,0 0,0 0,0 0</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1:54:06.832"/>
    </inkml:context>
    <inkml:brush xml:id="br0">
      <inkml:brushProperty name="width" value="0.05" units="cm"/>
      <inkml:brushProperty name="height" value="0.05" units="cm"/>
      <inkml:brushProperty name="color" value="#F6630D"/>
      <inkml:brushProperty name="ignorePressure" value="1"/>
    </inkml:brush>
  </inkml:definitions>
  <inkml:trace contextRef="#ctx0" brushRef="#br0">1 1,'0'0</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1T11:59:15.313"/>
    </inkml:context>
    <inkml:brush xml:id="br0">
      <inkml:brushProperty name="width" value="0.05" units="cm"/>
      <inkml:brushProperty name="height" value="0.05" units="cm"/>
      <inkml:brushProperty name="color" value="#F6630D"/>
      <inkml:brushProperty name="ignorePressure" value="1"/>
    </inkml:brush>
  </inkml:definitions>
  <inkml:trace contextRef="#ctx0" brushRef="#br0">163 0,'-59'2,"25"-1,-23-2,45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0" name="PlaceHolder 1"/>
          <p:cNvSpPr>
            <a:spLocks noGrp="1" noRot="1" noChangeAspect="1"/>
          </p:cNvSpPr>
          <p:nvPr>
            <p:ph type="sldImg"/>
          </p:nvPr>
        </p:nvSpPr>
        <p:spPr>
          <a:xfrm>
            <a:off x="533520" y="764280"/>
            <a:ext cx="6704640" cy="3771360"/>
          </a:xfrm>
          <a:prstGeom prst="rect">
            <a:avLst/>
          </a:prstGeom>
        </p:spPr>
        <p:txBody>
          <a:bodyPr lIns="0" tIns="0" rIns="0" bIns="0" anchor="ctr">
            <a:noAutofit/>
          </a:bodyPr>
          <a:lstStyle/>
          <a:p>
            <a:r>
              <a:rPr lang="en-US" sz="1800" b="0" strike="noStrike" spc="-1">
                <a:solidFill>
                  <a:srgbClr val="000000"/>
                </a:solidFill>
                <a:latin typeface="Arial"/>
              </a:rPr>
              <a:t>Click to move the slide</a:t>
            </a:r>
          </a:p>
        </p:txBody>
      </p:sp>
      <p:sp>
        <p:nvSpPr>
          <p:cNvPr id="41" name="PlaceHolder 2"/>
          <p:cNvSpPr>
            <a:spLocks noGrp="1"/>
          </p:cNvSpPr>
          <p:nvPr>
            <p:ph type="body"/>
          </p:nvPr>
        </p:nvSpPr>
        <p:spPr>
          <a:xfrm>
            <a:off x="777240" y="4777560"/>
            <a:ext cx="6217560" cy="4525920"/>
          </a:xfrm>
          <a:prstGeom prst="rect">
            <a:avLst/>
          </a:prstGeom>
        </p:spPr>
        <p:txBody>
          <a:bodyPr lIns="0" tIns="0" rIns="0" bIns="0">
            <a:noAutofit/>
          </a:bodyPr>
          <a:lstStyle/>
          <a:p>
            <a:r>
              <a:rPr lang="en-US" sz="2000" b="0" strike="noStrike" spc="-1">
                <a:latin typeface="Arial"/>
              </a:rPr>
              <a:t>Click to edit the notes format</a:t>
            </a:r>
          </a:p>
        </p:txBody>
      </p:sp>
      <p:sp>
        <p:nvSpPr>
          <p:cNvPr id="42" name="PlaceHolder 3"/>
          <p:cNvSpPr>
            <a:spLocks noGrp="1"/>
          </p:cNvSpPr>
          <p:nvPr>
            <p:ph type="hdr"/>
          </p:nvPr>
        </p:nvSpPr>
        <p:spPr>
          <a:xfrm>
            <a:off x="0" y="0"/>
            <a:ext cx="3372840" cy="502560"/>
          </a:xfrm>
          <a:prstGeom prst="rect">
            <a:avLst/>
          </a:prstGeom>
        </p:spPr>
        <p:txBody>
          <a:bodyPr lIns="0" tIns="0" rIns="0" bIns="0">
            <a:noAutofit/>
          </a:bodyPr>
          <a:lstStyle/>
          <a:p>
            <a:r>
              <a:rPr lang="en-US" sz="1400" b="0" strike="noStrike" spc="-1">
                <a:latin typeface="Times New Roman"/>
              </a:rPr>
              <a:t>&lt;header&gt;</a:t>
            </a:r>
          </a:p>
        </p:txBody>
      </p:sp>
      <p:sp>
        <p:nvSpPr>
          <p:cNvPr id="43" name="PlaceHolder 4"/>
          <p:cNvSpPr>
            <a:spLocks noGrp="1"/>
          </p:cNvSpPr>
          <p:nvPr>
            <p:ph type="dt"/>
          </p:nvPr>
        </p:nvSpPr>
        <p:spPr>
          <a:xfrm>
            <a:off x="4399200" y="0"/>
            <a:ext cx="3372840" cy="502560"/>
          </a:xfrm>
          <a:prstGeom prst="rect">
            <a:avLst/>
          </a:prstGeom>
        </p:spPr>
        <p:txBody>
          <a:bodyPr lIns="0" tIns="0" rIns="0" bIns="0">
            <a:noAutofit/>
          </a:bodyPr>
          <a:lstStyle/>
          <a:p>
            <a:pPr algn="r"/>
            <a:r>
              <a:rPr lang="en-US" sz="1400" b="0" strike="noStrike" spc="-1">
                <a:latin typeface="Times New Roman"/>
              </a:rPr>
              <a:t>&lt;date/time&gt;</a:t>
            </a:r>
          </a:p>
        </p:txBody>
      </p:sp>
      <p:sp>
        <p:nvSpPr>
          <p:cNvPr id="44" name="PlaceHolder 5"/>
          <p:cNvSpPr>
            <a:spLocks noGrp="1"/>
          </p:cNvSpPr>
          <p:nvPr>
            <p:ph type="ftr"/>
          </p:nvPr>
        </p:nvSpPr>
        <p:spPr>
          <a:xfrm>
            <a:off x="0" y="9555480"/>
            <a:ext cx="3372840" cy="502560"/>
          </a:xfrm>
          <a:prstGeom prst="rect">
            <a:avLst/>
          </a:prstGeom>
        </p:spPr>
        <p:txBody>
          <a:bodyPr lIns="0" tIns="0" rIns="0" bIns="0" anchor="b">
            <a:noAutofit/>
          </a:bodyPr>
          <a:lstStyle/>
          <a:p>
            <a:r>
              <a:rPr lang="en-US" sz="1400" b="0" strike="noStrike" spc="-1">
                <a:latin typeface="Times New Roman"/>
              </a:rPr>
              <a:t>&lt;footer&gt;</a:t>
            </a:r>
          </a:p>
        </p:txBody>
      </p:sp>
      <p:sp>
        <p:nvSpPr>
          <p:cNvPr id="45" name="PlaceHolder 6"/>
          <p:cNvSpPr>
            <a:spLocks noGrp="1"/>
          </p:cNvSpPr>
          <p:nvPr>
            <p:ph type="sldNum"/>
          </p:nvPr>
        </p:nvSpPr>
        <p:spPr>
          <a:xfrm>
            <a:off x="4399200" y="9555480"/>
            <a:ext cx="3372840" cy="502560"/>
          </a:xfrm>
          <a:prstGeom prst="rect">
            <a:avLst/>
          </a:prstGeom>
        </p:spPr>
        <p:txBody>
          <a:bodyPr lIns="0" tIns="0" rIns="0" bIns="0" anchor="b">
            <a:noAutofit/>
          </a:bodyPr>
          <a:lstStyle/>
          <a:p>
            <a:pPr algn="r"/>
            <a:fld id="{C620EBCE-6EBE-42DA-8D28-D67065A1A72A}" type="slidenum">
              <a:rPr lang="en-US" sz="1400" b="0" strike="noStrike" spc="-1">
                <a:latin typeface="Times New Roman"/>
              </a:rPr>
              <a:t>‹#›</a:t>
            </a:fld>
            <a:endParaRPr lang="en-US"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What has changed…  Economy :  World wide,   Mass production, Information sharing,  Population explosion ,  Environment limits growth not just resources</a:t>
            </a:r>
          </a:p>
          <a:p>
            <a:r>
              <a:rPr lang="en-US" dirty="0"/>
              <a:t>Science and technology : Scientific understanding, measurement, Process control, </a:t>
            </a:r>
          </a:p>
          <a:p>
            <a:endParaRPr lang="en-US" dirty="0"/>
          </a:p>
          <a:p>
            <a:r>
              <a:rPr lang="en-US" dirty="0"/>
              <a:t>What hasn’t changed : People, projection of power </a:t>
            </a:r>
            <a:r>
              <a:rPr lang="en-US" dirty="0" err="1"/>
              <a:t>etc</a:t>
            </a:r>
            <a:endParaRPr lang="en-US" dirty="0"/>
          </a:p>
          <a:p>
            <a:endParaRPr lang="en-US" dirty="0"/>
          </a:p>
          <a:p>
            <a:r>
              <a:rPr lang="en-US" dirty="0"/>
              <a:t>15min</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a:t>
            </a:fld>
            <a:endParaRPr lang="en-US" sz="1400" b="0" strike="noStrike" spc="-1">
              <a:latin typeface="Times New Roman"/>
            </a:endParaRPr>
          </a:p>
        </p:txBody>
      </p:sp>
    </p:spTree>
    <p:extLst>
      <p:ext uri="{BB962C8B-B14F-4D97-AF65-F5344CB8AC3E}">
        <p14:creationId xmlns:p14="http://schemas.microsoft.com/office/powerpoint/2010/main" val="9667281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24 -47</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2</a:t>
            </a:fld>
            <a:endParaRPr lang="en-US" sz="1400" b="0" strike="noStrike" spc="-1">
              <a:latin typeface="Times New Roman"/>
            </a:endParaRPr>
          </a:p>
        </p:txBody>
      </p:sp>
    </p:spTree>
    <p:extLst>
      <p:ext uri="{BB962C8B-B14F-4D97-AF65-F5344CB8AC3E}">
        <p14:creationId xmlns:p14="http://schemas.microsoft.com/office/powerpoint/2010/main" val="20508900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1 48</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3</a:t>
            </a:fld>
            <a:endParaRPr lang="en-US" sz="1400" b="0" strike="noStrike" spc="-1">
              <a:latin typeface="Times New Roman"/>
            </a:endParaRPr>
          </a:p>
        </p:txBody>
      </p:sp>
    </p:spTree>
    <p:extLst>
      <p:ext uri="{BB962C8B-B14F-4D97-AF65-F5344CB8AC3E}">
        <p14:creationId xmlns:p14="http://schemas.microsoft.com/office/powerpoint/2010/main" val="5774940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i="1" dirty="0"/>
              <a:t>For each, there is a characteristic type of stimulus capable of provoking different responses. Mechanical properties relate deformation to an applied load or force; examples include elastic modulus (stiffness), strength, and toughness. For electrical properties, such as electrical conductivity and dielectric constant, the stimulus is an electric field. The thermal behavior of solids can be represented in terms of heat capacity and thermal conductivity. Magnetic properties demonstrate the response of a material to the ap- plication of a magnetic field. For optical properties, the stimulus is electromagnetic or light radiation; index of refraction and reflectivity are representative optical properties. Finally, deteriorative characteristics relate to the chemical reactivity of materials. The chapters that follow discuss properties that fall within each of these six classifications.</a:t>
            </a:r>
          </a:p>
          <a:p>
            <a:endParaRPr lang="en-US" i="1" dirty="0"/>
          </a:p>
          <a:p>
            <a:endParaRPr lang="en-US" i="1" dirty="0"/>
          </a:p>
          <a:p>
            <a:r>
              <a:rPr lang="en-US" i="1" dirty="0"/>
              <a:t>7 55</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4</a:t>
            </a:fld>
            <a:endParaRPr lang="en-US" sz="1400" b="0" strike="noStrike" spc="-1">
              <a:latin typeface="Times New Roman"/>
            </a:endParaRPr>
          </a:p>
        </p:txBody>
      </p:sp>
    </p:spTree>
    <p:extLst>
      <p:ext uri="{BB962C8B-B14F-4D97-AF65-F5344CB8AC3E}">
        <p14:creationId xmlns:p14="http://schemas.microsoft.com/office/powerpoint/2010/main" val="31309948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Main point here – to get over that there are quite a few.. Also they are all measurable</a:t>
            </a:r>
          </a:p>
          <a:p>
            <a:endParaRPr lang="en-US" dirty="0"/>
          </a:p>
          <a:p>
            <a:r>
              <a:rPr lang="en-US" dirty="0"/>
              <a:t>7/1.02</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5</a:t>
            </a:fld>
            <a:endParaRPr lang="en-US" sz="1400" b="0" strike="noStrike" spc="-1">
              <a:latin typeface="Times New Roman"/>
            </a:endParaRPr>
          </a:p>
        </p:txBody>
      </p:sp>
    </p:spTree>
    <p:extLst>
      <p:ext uri="{BB962C8B-B14F-4D97-AF65-F5344CB8AC3E}">
        <p14:creationId xmlns:p14="http://schemas.microsoft.com/office/powerpoint/2010/main" val="1038898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7-1.09</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6</a:t>
            </a:fld>
            <a:endParaRPr lang="en-US" sz="1400" b="0" strike="noStrike" spc="-1">
              <a:latin typeface="Times New Roman"/>
            </a:endParaRPr>
          </a:p>
        </p:txBody>
      </p:sp>
    </p:spTree>
    <p:extLst>
      <p:ext uri="{BB962C8B-B14F-4D97-AF65-F5344CB8AC3E}">
        <p14:creationId xmlns:p14="http://schemas.microsoft.com/office/powerpoint/2010/main" val="36393841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7-1-16</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7</a:t>
            </a:fld>
            <a:endParaRPr lang="en-US" sz="1400" b="0" strike="noStrike" spc="-1">
              <a:latin typeface="Times New Roman"/>
            </a:endParaRPr>
          </a:p>
        </p:txBody>
      </p:sp>
    </p:spTree>
    <p:extLst>
      <p:ext uri="{BB962C8B-B14F-4D97-AF65-F5344CB8AC3E}">
        <p14:creationId xmlns:p14="http://schemas.microsoft.com/office/powerpoint/2010/main" val="39823654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7-1-16</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8</a:t>
            </a:fld>
            <a:endParaRPr lang="en-US" sz="1400" b="0" strike="noStrike" spc="-1">
              <a:latin typeface="Times New Roman"/>
            </a:endParaRPr>
          </a:p>
        </p:txBody>
      </p:sp>
    </p:spTree>
    <p:extLst>
      <p:ext uri="{BB962C8B-B14F-4D97-AF65-F5344CB8AC3E}">
        <p14:creationId xmlns:p14="http://schemas.microsoft.com/office/powerpoint/2010/main" val="13983352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7-1-16</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9</a:t>
            </a:fld>
            <a:endParaRPr lang="en-US" sz="1400" b="0" strike="noStrike" spc="-1">
              <a:latin typeface="Times New Roman"/>
            </a:endParaRPr>
          </a:p>
        </p:txBody>
      </p:sp>
    </p:spTree>
    <p:extLst>
      <p:ext uri="{BB962C8B-B14F-4D97-AF65-F5344CB8AC3E}">
        <p14:creationId xmlns:p14="http://schemas.microsoft.com/office/powerpoint/2010/main" val="18424009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7-1-16</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10</a:t>
            </a:fld>
            <a:endParaRPr lang="en-US" sz="1400" b="0" strike="noStrike" spc="-1">
              <a:latin typeface="Times New Roman"/>
            </a:endParaRPr>
          </a:p>
        </p:txBody>
      </p:sp>
    </p:spTree>
    <p:extLst>
      <p:ext uri="{BB962C8B-B14F-4D97-AF65-F5344CB8AC3E}">
        <p14:creationId xmlns:p14="http://schemas.microsoft.com/office/powerpoint/2010/main" val="5916277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7-1-16</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11</a:t>
            </a:fld>
            <a:endParaRPr lang="en-US" sz="1400" b="0" strike="noStrike" spc="-1">
              <a:latin typeface="Times New Roman"/>
            </a:endParaRPr>
          </a:p>
        </p:txBody>
      </p:sp>
    </p:spTree>
    <p:extLst>
      <p:ext uri="{BB962C8B-B14F-4D97-AF65-F5344CB8AC3E}">
        <p14:creationId xmlns:p14="http://schemas.microsoft.com/office/powerpoint/2010/main" val="5692371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 name="PlaceHolder 1"/>
          <p:cNvSpPr>
            <a:spLocks noGrp="1" noRot="1" noChangeAspect="1"/>
          </p:cNvSpPr>
          <p:nvPr>
            <p:ph type="sldImg"/>
          </p:nvPr>
        </p:nvSpPr>
        <p:spPr>
          <a:xfrm>
            <a:off x="1374775" y="1336675"/>
            <a:ext cx="4810125" cy="3608388"/>
          </a:xfrm>
          <a:prstGeom prst="rect">
            <a:avLst/>
          </a:prstGeom>
        </p:spPr>
      </p:sp>
      <p:sp>
        <p:nvSpPr>
          <p:cNvPr id="229" name="PlaceHolder 2"/>
          <p:cNvSpPr>
            <a:spLocks noGrp="1"/>
          </p:cNvSpPr>
          <p:nvPr>
            <p:ph type="body"/>
          </p:nvPr>
        </p:nvSpPr>
        <p:spPr>
          <a:xfrm>
            <a:off x="755640" y="5145120"/>
            <a:ext cx="6048000" cy="4209840"/>
          </a:xfrm>
          <a:prstGeom prst="rect">
            <a:avLst/>
          </a:prstGeom>
        </p:spPr>
        <p:txBody>
          <a:bodyPr>
            <a:noAutofit/>
          </a:bodyPr>
          <a:lstStyle/>
          <a:p>
            <a:r>
              <a:rPr lang="en-US" sz="2000" b="0" strike="noStrike" spc="-1" dirty="0">
                <a:latin typeface="Arial"/>
              </a:rPr>
              <a:t>6-1,21</a:t>
            </a:r>
          </a:p>
          <a:p>
            <a:endParaRPr lang="en-US" sz="2000" b="0" strike="noStrike" spc="-1" dirty="0">
              <a:latin typeface="Arial"/>
            </a:endParaRPr>
          </a:p>
          <a:p>
            <a:r>
              <a:rPr lang="en-US" sz="2000" b="0" strike="noStrike" spc="-1" dirty="0">
                <a:latin typeface="Arial"/>
              </a:rPr>
              <a:t>Talk about sampling and process control</a:t>
            </a:r>
          </a:p>
        </p:txBody>
      </p:sp>
      <p:sp>
        <p:nvSpPr>
          <p:cNvPr id="230" name="TextShape 3"/>
          <p:cNvSpPr txBox="1"/>
          <p:nvPr/>
        </p:nvSpPr>
        <p:spPr>
          <a:xfrm>
            <a:off x="4281480" y="10155240"/>
            <a:ext cx="3276360" cy="536040"/>
          </a:xfrm>
          <a:prstGeom prst="rect">
            <a:avLst/>
          </a:prstGeom>
          <a:noFill/>
          <a:ln>
            <a:noFill/>
          </a:ln>
        </p:spPr>
        <p:txBody>
          <a:bodyPr anchor="b">
            <a:noAutofit/>
          </a:bodyPr>
          <a:lstStyle/>
          <a:p>
            <a:pPr algn="r">
              <a:lnSpc>
                <a:spcPct val="100000"/>
              </a:lnSpc>
            </a:pPr>
            <a:fld id="{B219D608-8EA7-4289-9DB8-361FB29331F7}" type="slidenum">
              <a:rPr lang="en-US" sz="1200" b="0" strike="noStrike" spc="-1">
                <a:latin typeface="Times New Roman"/>
              </a:rPr>
              <a:t>13</a:t>
            </a:fld>
            <a:endParaRPr lang="en-US" sz="1200" b="0" strike="noStrike" spc="-1">
              <a:latin typeface="Times New Roman"/>
            </a:endParaRPr>
          </a:p>
        </p:txBody>
      </p:sp>
    </p:spTree>
    <p:extLst>
      <p:ext uri="{BB962C8B-B14F-4D97-AF65-F5344CB8AC3E}">
        <p14:creationId xmlns:p14="http://schemas.microsoft.com/office/powerpoint/2010/main" val="34000108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 name="PlaceHolder 1"/>
          <p:cNvSpPr>
            <a:spLocks noGrp="1" noRot="1" noChangeAspect="1"/>
          </p:cNvSpPr>
          <p:nvPr>
            <p:ph type="sldImg"/>
          </p:nvPr>
        </p:nvSpPr>
        <p:spPr>
          <a:xfrm>
            <a:off x="1374775" y="1336675"/>
            <a:ext cx="4810125" cy="3608388"/>
          </a:xfrm>
          <a:prstGeom prst="rect">
            <a:avLst/>
          </a:prstGeom>
        </p:spPr>
      </p:sp>
      <p:sp>
        <p:nvSpPr>
          <p:cNvPr id="229" name="PlaceHolder 2"/>
          <p:cNvSpPr>
            <a:spLocks noGrp="1"/>
          </p:cNvSpPr>
          <p:nvPr>
            <p:ph type="body"/>
          </p:nvPr>
        </p:nvSpPr>
        <p:spPr>
          <a:xfrm>
            <a:off x="755640" y="5145120"/>
            <a:ext cx="6048000" cy="4209840"/>
          </a:xfrm>
          <a:prstGeom prst="rect">
            <a:avLst/>
          </a:prstGeom>
        </p:spPr>
        <p:txBody>
          <a:bodyPr>
            <a:noAutofit/>
          </a:bodyPr>
          <a:lstStyle/>
          <a:p>
            <a:r>
              <a:rPr lang="en-US" sz="2000" b="0" strike="noStrike" spc="-1" dirty="0">
                <a:latin typeface="Arial"/>
              </a:rPr>
              <a:t>10 – 1-31</a:t>
            </a:r>
          </a:p>
        </p:txBody>
      </p:sp>
      <p:sp>
        <p:nvSpPr>
          <p:cNvPr id="230" name="TextShape 3"/>
          <p:cNvSpPr txBox="1"/>
          <p:nvPr/>
        </p:nvSpPr>
        <p:spPr>
          <a:xfrm>
            <a:off x="4281480" y="10155240"/>
            <a:ext cx="3276360" cy="536040"/>
          </a:xfrm>
          <a:prstGeom prst="rect">
            <a:avLst/>
          </a:prstGeom>
          <a:noFill/>
          <a:ln>
            <a:noFill/>
          </a:ln>
        </p:spPr>
        <p:txBody>
          <a:bodyPr anchor="b">
            <a:noAutofit/>
          </a:bodyPr>
          <a:lstStyle/>
          <a:p>
            <a:pPr algn="r">
              <a:lnSpc>
                <a:spcPct val="100000"/>
              </a:lnSpc>
            </a:pPr>
            <a:fld id="{B219D608-8EA7-4289-9DB8-361FB29331F7}" type="slidenum">
              <a:rPr lang="en-US" sz="1200" b="0" strike="noStrike" spc="-1">
                <a:latin typeface="Times New Roman"/>
              </a:rPr>
              <a:t>14</a:t>
            </a:fld>
            <a:endParaRPr lang="en-US" sz="1200" b="0" strike="noStrike" spc="-1">
              <a:latin typeface="Times New Roman"/>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 name="PlaceHolder 1"/>
          <p:cNvSpPr>
            <a:spLocks noGrp="1" noRot="1" noChangeAspect="1"/>
          </p:cNvSpPr>
          <p:nvPr>
            <p:ph type="sldImg"/>
          </p:nvPr>
        </p:nvSpPr>
        <p:spPr>
          <a:xfrm>
            <a:off x="1374775" y="1336675"/>
            <a:ext cx="4810125" cy="3608388"/>
          </a:xfrm>
          <a:prstGeom prst="rect">
            <a:avLst/>
          </a:prstGeom>
        </p:spPr>
      </p:sp>
      <p:sp>
        <p:nvSpPr>
          <p:cNvPr id="229" name="PlaceHolder 2"/>
          <p:cNvSpPr>
            <a:spLocks noGrp="1"/>
          </p:cNvSpPr>
          <p:nvPr>
            <p:ph type="body"/>
          </p:nvPr>
        </p:nvSpPr>
        <p:spPr>
          <a:xfrm>
            <a:off x="755640" y="5145120"/>
            <a:ext cx="6048000" cy="4209840"/>
          </a:xfrm>
          <a:prstGeom prst="rect">
            <a:avLst/>
          </a:prstGeom>
        </p:spPr>
        <p:txBody>
          <a:bodyPr>
            <a:noAutofit/>
          </a:bodyPr>
          <a:lstStyle/>
          <a:p>
            <a:r>
              <a:rPr lang="en-US" sz="2000" b="0" strike="noStrike" spc="-1" dirty="0">
                <a:latin typeface="Arial"/>
              </a:rPr>
              <a:t>10 – 1-31</a:t>
            </a:r>
          </a:p>
        </p:txBody>
      </p:sp>
      <p:sp>
        <p:nvSpPr>
          <p:cNvPr id="230" name="TextShape 3"/>
          <p:cNvSpPr txBox="1"/>
          <p:nvPr/>
        </p:nvSpPr>
        <p:spPr>
          <a:xfrm>
            <a:off x="4281480" y="10155240"/>
            <a:ext cx="3276360" cy="536040"/>
          </a:xfrm>
          <a:prstGeom prst="rect">
            <a:avLst/>
          </a:prstGeom>
          <a:noFill/>
          <a:ln>
            <a:noFill/>
          </a:ln>
        </p:spPr>
        <p:txBody>
          <a:bodyPr anchor="b">
            <a:noAutofit/>
          </a:bodyPr>
          <a:lstStyle/>
          <a:p>
            <a:pPr algn="r">
              <a:lnSpc>
                <a:spcPct val="100000"/>
              </a:lnSpc>
            </a:pPr>
            <a:fld id="{B219D608-8EA7-4289-9DB8-361FB29331F7}" type="slidenum">
              <a:rPr lang="en-US" sz="1200" b="0" strike="noStrike" spc="-1">
                <a:latin typeface="Times New Roman"/>
              </a:rPr>
              <a:t>15</a:t>
            </a:fld>
            <a:endParaRPr lang="en-US" sz="1200" b="0" strike="noStrike" spc="-1">
              <a:latin typeface="Times New Roman"/>
            </a:endParaRPr>
          </a:p>
        </p:txBody>
      </p:sp>
    </p:spTree>
    <p:extLst>
      <p:ext uri="{BB962C8B-B14F-4D97-AF65-F5344CB8AC3E}">
        <p14:creationId xmlns:p14="http://schemas.microsoft.com/office/powerpoint/2010/main" val="27276371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We agree that the steel hardness is critical – so what affects the hardness of steel</a:t>
            </a:r>
          </a:p>
          <a:p>
            <a:endParaRPr lang="en-US" dirty="0"/>
          </a:p>
          <a:p>
            <a:r>
              <a:rPr lang="en-US" dirty="0"/>
              <a:t>IF Time is short cut this section</a:t>
            </a:r>
          </a:p>
          <a:p>
            <a:endParaRPr lang="en-US" dirty="0"/>
          </a:p>
          <a:p>
            <a:r>
              <a:rPr lang="en-GB" dirty="0"/>
              <a:t>12 153</a:t>
            </a:r>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16</a:t>
            </a:fld>
            <a:endParaRPr lang="en-US" sz="1400" b="0" strike="noStrike" spc="-1">
              <a:latin typeface="Times New Roman"/>
            </a:endParaRPr>
          </a:p>
        </p:txBody>
      </p:sp>
    </p:spTree>
    <p:extLst>
      <p:ext uri="{BB962C8B-B14F-4D97-AF65-F5344CB8AC3E}">
        <p14:creationId xmlns:p14="http://schemas.microsoft.com/office/powerpoint/2010/main" val="22753734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0013" y="763588"/>
            <a:ext cx="5030787" cy="3771900"/>
          </a:xfrm>
        </p:spPr>
      </p:sp>
      <p:sp>
        <p:nvSpPr>
          <p:cNvPr id="3" name="Notes Placeholder 2"/>
          <p:cNvSpPr>
            <a:spLocks noGrp="1"/>
          </p:cNvSpPr>
          <p:nvPr>
            <p:ph type="body" idx="1"/>
          </p:nvPr>
        </p:nvSpPr>
        <p:spPr/>
        <p:txBody>
          <a:bodyPr/>
          <a:lstStyle/>
          <a:p>
            <a:r>
              <a:rPr lang="en-US" dirty="0"/>
              <a:t>5 – 2.13</a:t>
            </a:r>
            <a:endParaRPr lang="en-GB" dirty="0"/>
          </a:p>
        </p:txBody>
      </p:sp>
      <p:sp>
        <p:nvSpPr>
          <p:cNvPr id="4" name="Slide Number Placeholder 3"/>
          <p:cNvSpPr>
            <a:spLocks noGrp="1"/>
          </p:cNvSpPr>
          <p:nvPr>
            <p:ph type="sldNum"/>
          </p:nvPr>
        </p:nvSpPr>
        <p:spPr/>
        <p:txBody>
          <a:bodyPr/>
          <a:lstStyle/>
          <a:p>
            <a:pPr algn="r"/>
            <a:fld id="{C620EBCE-6EBE-42DA-8D28-D67065A1A72A}" type="slidenum">
              <a:rPr lang="en-US" sz="1400" b="0" strike="noStrike" spc="-1" smtClean="0">
                <a:latin typeface="Times New Roman"/>
              </a:rPr>
              <a:t>18</a:t>
            </a:fld>
            <a:endParaRPr lang="en-US" sz="1400" b="0" strike="noStrike" spc="-1">
              <a:latin typeface="Times New Roman"/>
            </a:endParaRPr>
          </a:p>
        </p:txBody>
      </p:sp>
    </p:spTree>
    <p:extLst>
      <p:ext uri="{BB962C8B-B14F-4D97-AF65-F5344CB8AC3E}">
        <p14:creationId xmlns:p14="http://schemas.microsoft.com/office/powerpoint/2010/main" val="29097271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5" name="PlaceHolder 2"/>
          <p:cNvSpPr>
            <a:spLocks noGrp="1"/>
          </p:cNvSpPr>
          <p:nvPr>
            <p:ph type="subTitle"/>
          </p:nvPr>
        </p:nvSpPr>
        <p:spPr>
          <a:xfrm>
            <a:off x="504000" y="1768680"/>
            <a:ext cx="9071640" cy="4383720"/>
          </a:xfrm>
          <a:prstGeom prst="rect">
            <a:avLst/>
          </a:prstGeom>
        </p:spPr>
        <p:txBody>
          <a:bodyPr lIns="0" tIns="0" rIns="0" bIns="0" anchor="ctr">
            <a:noAutofit/>
          </a:bodyPr>
          <a:lstStyle/>
          <a:p>
            <a:pPr algn="ctr"/>
            <a:endParaRPr lang="en-US"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7" name="PlaceHolder 2"/>
          <p:cNvSpPr>
            <a:spLocks noGrp="1"/>
          </p:cNvSpPr>
          <p:nvPr>
            <p:ph type="body"/>
          </p:nvPr>
        </p:nvSpPr>
        <p:spPr>
          <a:xfrm>
            <a:off x="504000" y="1768680"/>
            <a:ext cx="9071640" cy="438372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9" name="PlaceHolder 2"/>
          <p:cNvSpPr>
            <a:spLocks noGrp="1"/>
          </p:cNvSpPr>
          <p:nvPr>
            <p:ph type="body"/>
          </p:nvPr>
        </p:nvSpPr>
        <p:spPr>
          <a:xfrm>
            <a:off x="504000" y="1768680"/>
            <a:ext cx="4426920" cy="438372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10" name="PlaceHolder 3"/>
          <p:cNvSpPr>
            <a:spLocks noGrp="1"/>
          </p:cNvSpPr>
          <p:nvPr>
            <p:ph type="body"/>
          </p:nvPr>
        </p:nvSpPr>
        <p:spPr>
          <a:xfrm>
            <a:off x="5152680" y="1768680"/>
            <a:ext cx="4426920" cy="438372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1"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2" name="PlaceHolder 1"/>
          <p:cNvSpPr>
            <a:spLocks noGrp="1"/>
          </p:cNvSpPr>
          <p:nvPr>
            <p:ph type="subTitle"/>
          </p:nvPr>
        </p:nvSpPr>
        <p:spPr>
          <a:xfrm>
            <a:off x="504000" y="301320"/>
            <a:ext cx="9070920" cy="5848560"/>
          </a:xfrm>
          <a:prstGeom prst="rect">
            <a:avLst/>
          </a:prstGeom>
        </p:spPr>
        <p:txBody>
          <a:bodyPr lIns="0" tIns="0" rIns="0" bIns="0" anchor="ctr">
            <a:noAutofit/>
          </a:bodyPr>
          <a:lstStyle/>
          <a:p>
            <a:pPr algn="ctr"/>
            <a:endParaRPr lang="en-US"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3"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14"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15" name="PlaceHolder 3"/>
          <p:cNvSpPr>
            <a:spLocks noGrp="1"/>
          </p:cNvSpPr>
          <p:nvPr>
            <p:ph type="body"/>
          </p:nvPr>
        </p:nvSpPr>
        <p:spPr>
          <a:xfrm>
            <a:off x="5152680" y="1768680"/>
            <a:ext cx="4426920" cy="438372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16"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18" name="PlaceHolder 2"/>
          <p:cNvSpPr>
            <a:spLocks noGrp="1"/>
          </p:cNvSpPr>
          <p:nvPr>
            <p:ph type="body"/>
          </p:nvPr>
        </p:nvSpPr>
        <p:spPr>
          <a:xfrm>
            <a:off x="504000" y="1768680"/>
            <a:ext cx="4426920" cy="438372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19"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20" name="PlaceHolder 4"/>
          <p:cNvSpPr>
            <a:spLocks noGrp="1"/>
          </p:cNvSpPr>
          <p:nvPr>
            <p:ph type="body"/>
          </p:nvPr>
        </p:nvSpPr>
        <p:spPr>
          <a:xfrm>
            <a:off x="5152680" y="405864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22"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23"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24" name="PlaceHolder 4"/>
          <p:cNvSpPr>
            <a:spLocks noGrp="1"/>
          </p:cNvSpPr>
          <p:nvPr>
            <p:ph type="body"/>
          </p:nvPr>
        </p:nvSpPr>
        <p:spPr>
          <a:xfrm>
            <a:off x="504000" y="4058640"/>
            <a:ext cx="907164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26" name="PlaceHolder 2"/>
          <p:cNvSpPr>
            <a:spLocks noGrp="1"/>
          </p:cNvSpPr>
          <p:nvPr>
            <p:ph type="body"/>
          </p:nvPr>
        </p:nvSpPr>
        <p:spPr>
          <a:xfrm>
            <a:off x="504000" y="1768680"/>
            <a:ext cx="907164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27" name="PlaceHolder 3"/>
          <p:cNvSpPr>
            <a:spLocks noGrp="1"/>
          </p:cNvSpPr>
          <p:nvPr>
            <p:ph type="body"/>
          </p:nvPr>
        </p:nvSpPr>
        <p:spPr>
          <a:xfrm>
            <a:off x="504000" y="4058640"/>
            <a:ext cx="907164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8"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29" name="PlaceHolder 2"/>
          <p:cNvSpPr>
            <a:spLocks noGrp="1"/>
          </p:cNvSpPr>
          <p:nvPr>
            <p:ph type="body"/>
          </p:nvPr>
        </p:nvSpPr>
        <p:spPr>
          <a:xfrm>
            <a:off x="50400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0" name="PlaceHolder 3"/>
          <p:cNvSpPr>
            <a:spLocks noGrp="1"/>
          </p:cNvSpPr>
          <p:nvPr>
            <p:ph type="body"/>
          </p:nvPr>
        </p:nvSpPr>
        <p:spPr>
          <a:xfrm>
            <a:off x="5152680" y="176868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1" name="PlaceHolder 4"/>
          <p:cNvSpPr>
            <a:spLocks noGrp="1"/>
          </p:cNvSpPr>
          <p:nvPr>
            <p:ph type="body"/>
          </p:nvPr>
        </p:nvSpPr>
        <p:spPr>
          <a:xfrm>
            <a:off x="504000" y="405864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2" name="PlaceHolder 5"/>
          <p:cNvSpPr>
            <a:spLocks noGrp="1"/>
          </p:cNvSpPr>
          <p:nvPr>
            <p:ph type="body"/>
          </p:nvPr>
        </p:nvSpPr>
        <p:spPr>
          <a:xfrm>
            <a:off x="5152680" y="4058640"/>
            <a:ext cx="442692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3" name="PlaceHolder 1"/>
          <p:cNvSpPr>
            <a:spLocks noGrp="1"/>
          </p:cNvSpPr>
          <p:nvPr>
            <p:ph type="title"/>
          </p:nvPr>
        </p:nvSpPr>
        <p:spPr>
          <a:xfrm>
            <a:off x="504000" y="301320"/>
            <a:ext cx="9070920" cy="1261440"/>
          </a:xfrm>
          <a:prstGeom prst="rect">
            <a:avLst/>
          </a:prstGeom>
        </p:spPr>
        <p:txBody>
          <a:bodyPr lIns="0" tIns="0" rIns="0" bIns="0" anchor="ctr">
            <a:noAutofit/>
          </a:bodyPr>
          <a:lstStyle/>
          <a:p>
            <a:endParaRPr lang="en-US" sz="1800" b="0" strike="noStrike" spc="-1">
              <a:solidFill>
                <a:srgbClr val="000000"/>
              </a:solidFill>
              <a:latin typeface="Arial"/>
            </a:endParaRPr>
          </a:p>
        </p:txBody>
      </p:sp>
      <p:sp>
        <p:nvSpPr>
          <p:cNvPr id="34" name="PlaceHolder 2"/>
          <p:cNvSpPr>
            <a:spLocks noGrp="1"/>
          </p:cNvSpPr>
          <p:nvPr>
            <p:ph type="body"/>
          </p:nvPr>
        </p:nvSpPr>
        <p:spPr>
          <a:xfrm>
            <a:off x="504000" y="176868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5" name="PlaceHolder 3"/>
          <p:cNvSpPr>
            <a:spLocks noGrp="1"/>
          </p:cNvSpPr>
          <p:nvPr>
            <p:ph type="body"/>
          </p:nvPr>
        </p:nvSpPr>
        <p:spPr>
          <a:xfrm>
            <a:off x="3571200" y="176868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6" name="PlaceHolder 4"/>
          <p:cNvSpPr>
            <a:spLocks noGrp="1"/>
          </p:cNvSpPr>
          <p:nvPr>
            <p:ph type="body"/>
          </p:nvPr>
        </p:nvSpPr>
        <p:spPr>
          <a:xfrm>
            <a:off x="6638040" y="176868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7" name="PlaceHolder 5"/>
          <p:cNvSpPr>
            <a:spLocks noGrp="1"/>
          </p:cNvSpPr>
          <p:nvPr>
            <p:ph type="body"/>
          </p:nvPr>
        </p:nvSpPr>
        <p:spPr>
          <a:xfrm>
            <a:off x="504000" y="405864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8" name="PlaceHolder 6"/>
          <p:cNvSpPr>
            <a:spLocks noGrp="1"/>
          </p:cNvSpPr>
          <p:nvPr>
            <p:ph type="body"/>
          </p:nvPr>
        </p:nvSpPr>
        <p:spPr>
          <a:xfrm>
            <a:off x="3571200" y="405864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
        <p:nvSpPr>
          <p:cNvPr id="39" name="PlaceHolder 7"/>
          <p:cNvSpPr>
            <a:spLocks noGrp="1"/>
          </p:cNvSpPr>
          <p:nvPr>
            <p:ph type="body"/>
          </p:nvPr>
        </p:nvSpPr>
        <p:spPr>
          <a:xfrm>
            <a:off x="6638040" y="4058640"/>
            <a:ext cx="2920680" cy="2090880"/>
          </a:xfrm>
          <a:prstGeom prst="rect">
            <a:avLst/>
          </a:prstGeom>
        </p:spPr>
        <p:txBody>
          <a:bodyPr lIns="0" tIns="0" rIns="0" bIns="0">
            <a:normAutofit/>
          </a:bodyPr>
          <a:lstStyle/>
          <a:p>
            <a:endParaRPr lang="en-US" sz="2800" b="0" strike="noStrike" spc="-1">
              <a:solidFill>
                <a:srgbClr val="000000"/>
              </a:solidFill>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 name="CustomShape 1"/>
          <p:cNvSpPr/>
          <p:nvPr/>
        </p:nvSpPr>
        <p:spPr>
          <a:xfrm>
            <a:off x="0" y="0"/>
            <a:ext cx="10080360" cy="7559280"/>
          </a:xfrm>
          <a:prstGeom prst="rect">
            <a:avLst/>
          </a:prstGeom>
          <a:solidFill>
            <a:srgbClr val="CFE7F5"/>
          </a:solidFill>
          <a:ln>
            <a:solidFill>
              <a:srgbClr val="E6E6FF"/>
            </a:solidFill>
          </a:ln>
        </p:spPr>
        <p:style>
          <a:lnRef idx="0">
            <a:scrgbClr r="0" g="0" b="0"/>
          </a:lnRef>
          <a:fillRef idx="0">
            <a:scrgbClr r="0" g="0" b="0"/>
          </a:fillRef>
          <a:effectRef idx="0">
            <a:scrgbClr r="0" g="0" b="0"/>
          </a:effectRef>
          <a:fontRef idx="minor"/>
        </p:style>
      </p:sp>
      <p:sp>
        <p:nvSpPr>
          <p:cNvPr id="2" name="PlaceHolder 2"/>
          <p:cNvSpPr>
            <a:spLocks noGrp="1"/>
          </p:cNvSpPr>
          <p:nvPr>
            <p:ph type="title"/>
          </p:nvPr>
        </p:nvSpPr>
        <p:spPr>
          <a:xfrm>
            <a:off x="504000" y="301320"/>
            <a:ext cx="9070920" cy="1261440"/>
          </a:xfrm>
          <a:prstGeom prst="rect">
            <a:avLst/>
          </a:prstGeom>
        </p:spPr>
        <p:txBody>
          <a:bodyPr lIns="0" tIns="0" rIns="0" bIns="0" anchor="ctr">
            <a:noAutofit/>
          </a:bodyPr>
          <a:lstStyle/>
          <a:p>
            <a:r>
              <a:rPr lang="en-US" sz="4400" b="0" strike="noStrike" spc="-1">
                <a:solidFill>
                  <a:srgbClr val="000000"/>
                </a:solidFill>
                <a:latin typeface="Arial"/>
              </a:rPr>
              <a:t>Click to edit the title text format</a:t>
            </a:r>
          </a:p>
        </p:txBody>
      </p:sp>
      <p:sp>
        <p:nvSpPr>
          <p:cNvPr id="3" name="PlaceHolder 3"/>
          <p:cNvSpPr>
            <a:spLocks noGrp="1"/>
          </p:cNvSpPr>
          <p:nvPr>
            <p:ph type="body"/>
          </p:nvPr>
        </p:nvSpPr>
        <p:spPr>
          <a:xfrm>
            <a:off x="504000" y="1768680"/>
            <a:ext cx="9071640" cy="4383720"/>
          </a:xfrm>
          <a:prstGeom prst="rect">
            <a:avLst/>
          </a:prstGeom>
        </p:spPr>
        <p:txBody>
          <a:bodyPr lIns="0" tIns="0" rIns="0" bIns="0">
            <a:noAutofit/>
          </a:bodyPr>
          <a:lstStyle/>
          <a:p>
            <a:pPr marL="432000" indent="-324000">
              <a:spcBef>
                <a:spcPts val="1417"/>
              </a:spcBef>
              <a:buClr>
                <a:srgbClr val="000000"/>
              </a:buClr>
              <a:buSzPct val="45000"/>
              <a:buFont typeface="Wingdings" charset="2"/>
              <a:buChar char=""/>
            </a:pPr>
            <a:r>
              <a:rPr lang="en-US" sz="2800" b="0" strike="noStrike" spc="-1">
                <a:solidFill>
                  <a:srgbClr val="000000"/>
                </a:solidFill>
                <a:latin typeface="Arial"/>
              </a:rPr>
              <a:t>Click to edit the outline text format</a:t>
            </a:r>
          </a:p>
          <a:p>
            <a:pPr marL="864000" lvl="1" indent="-324000">
              <a:spcBef>
                <a:spcPts val="1134"/>
              </a:spcBef>
              <a:buClr>
                <a:srgbClr val="000000"/>
              </a:buClr>
              <a:buSzPct val="75000"/>
              <a:buFont typeface="Symbol" charset="2"/>
              <a:buChar char=""/>
            </a:pPr>
            <a:r>
              <a:rPr lang="en-US" sz="2800" b="0" strike="noStrike" spc="-1">
                <a:solidFill>
                  <a:srgbClr val="000000"/>
                </a:solidFill>
                <a:latin typeface="Arial"/>
              </a:rPr>
              <a:t>Second Outline Level</a:t>
            </a:r>
          </a:p>
          <a:p>
            <a:pPr marL="1296000" lvl="2" indent="-288000">
              <a:spcBef>
                <a:spcPts val="850"/>
              </a:spcBef>
              <a:buClr>
                <a:srgbClr val="000000"/>
              </a:buClr>
              <a:buSzPct val="45000"/>
              <a:buFont typeface="Wingdings" charset="2"/>
              <a:buChar char=""/>
            </a:pPr>
            <a:r>
              <a:rPr lang="en-US" sz="2800" b="0" strike="noStrike" spc="-1">
                <a:solidFill>
                  <a:srgbClr val="000000"/>
                </a:solidFill>
                <a:latin typeface="Arial"/>
              </a:rPr>
              <a:t>Third Outline Level</a:t>
            </a:r>
          </a:p>
          <a:p>
            <a:pPr marL="1728000" lvl="3" indent="-216000">
              <a:spcBef>
                <a:spcPts val="567"/>
              </a:spcBef>
              <a:buClr>
                <a:srgbClr val="000000"/>
              </a:buClr>
              <a:buSzPct val="75000"/>
              <a:buFont typeface="Symbol" charset="2"/>
              <a:buChar char=""/>
            </a:pPr>
            <a:r>
              <a:rPr lang="en-US" sz="2800" b="0" strike="noStrike" spc="-1">
                <a:solidFill>
                  <a:srgbClr val="000000"/>
                </a:solidFill>
                <a:latin typeface="Arial"/>
              </a:rPr>
              <a:t>Fourth Outline Level</a:t>
            </a:r>
          </a:p>
          <a:p>
            <a:pPr marL="2160000" lvl="4" indent="-216000">
              <a:spcBef>
                <a:spcPts val="283"/>
              </a:spcBef>
              <a:buClr>
                <a:srgbClr val="000000"/>
              </a:buClr>
              <a:buSzPct val="45000"/>
              <a:buFont typeface="Wingdings" charset="2"/>
              <a:buChar char=""/>
            </a:pPr>
            <a:r>
              <a:rPr lang="en-US" sz="2800" b="0" strike="noStrike" spc="-1">
                <a:solidFill>
                  <a:srgbClr val="000000"/>
                </a:solidFill>
                <a:latin typeface="Arial"/>
              </a:rPr>
              <a:t>Fifth Outline Level</a:t>
            </a:r>
          </a:p>
          <a:p>
            <a:pPr marL="2592000" lvl="5" indent="-216000">
              <a:spcBef>
                <a:spcPts val="283"/>
              </a:spcBef>
              <a:buClr>
                <a:srgbClr val="000000"/>
              </a:buClr>
              <a:buSzPct val="45000"/>
              <a:buFont typeface="Wingdings" charset="2"/>
              <a:buChar char=""/>
            </a:pPr>
            <a:r>
              <a:rPr lang="en-US" sz="2800" b="0" strike="noStrike" spc="-1">
                <a:solidFill>
                  <a:srgbClr val="000000"/>
                </a:solidFill>
                <a:latin typeface="Arial"/>
              </a:rPr>
              <a:t>Sixth Outline Level</a:t>
            </a:r>
          </a:p>
          <a:p>
            <a:pPr marL="3024000" lvl="6" indent="-216000">
              <a:spcBef>
                <a:spcPts val="283"/>
              </a:spcBef>
              <a:buClr>
                <a:srgbClr val="000000"/>
              </a:buClr>
              <a:buSzPct val="45000"/>
              <a:buFont typeface="Wingdings" charset="2"/>
              <a:buChar char=""/>
            </a:pPr>
            <a:r>
              <a:rPr lang="en-US" sz="2800" b="0" strike="noStrike" spc="-1">
                <a:solidFill>
                  <a:srgbClr val="000000"/>
                </a:solidFill>
                <a:latin typeface="Arial"/>
              </a:rPr>
              <a:t>Seventh Outline Level</a:t>
            </a:r>
          </a:p>
        </p:txBody>
      </p:sp>
      <p:pic>
        <p:nvPicPr>
          <p:cNvPr id="7" name="Picture 6">
            <a:extLst>
              <a:ext uri="{FF2B5EF4-FFF2-40B4-BE49-F238E27FC236}">
                <a16:creationId xmlns:a16="http://schemas.microsoft.com/office/drawing/2014/main" id="{8691E47C-4E30-43AE-9638-CE268B72E111}"/>
              </a:ext>
            </a:extLst>
          </p:cNvPr>
          <p:cNvPicPr>
            <a:picLocks noChangeAspect="1"/>
          </p:cNvPicPr>
          <p:nvPr userDrawn="1"/>
        </p:nvPicPr>
        <p:blipFill>
          <a:blip r:embed="rId14"/>
          <a:stretch>
            <a:fillRect/>
          </a:stretch>
        </p:blipFill>
        <p:spPr>
          <a:xfrm>
            <a:off x="8852396" y="0"/>
            <a:ext cx="1226524" cy="1407275"/>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84" Type="http://schemas.openxmlformats.org/officeDocument/2006/relationships/image" Target="../media/image91.png"/><Relationship Id="rId189" Type="http://schemas.openxmlformats.org/officeDocument/2006/relationships/image" Target="../media/image4.png"/><Relationship Id="rId3" Type="http://schemas.openxmlformats.org/officeDocument/2006/relationships/customXml" Target="../ink/ink1.xml"/><Relationship Id="rId146" Type="http://schemas.openxmlformats.org/officeDocument/2006/relationships/image" Target="../media/image72.png"/><Relationship Id="rId188" Type="http://schemas.openxmlformats.org/officeDocument/2006/relationships/customXml" Target="../ink/ink6.xml"/><Relationship Id="rId2" Type="http://schemas.openxmlformats.org/officeDocument/2006/relationships/notesSlide" Target="../notesSlides/notesSlide1.xml"/><Relationship Id="rId187" Type="http://schemas.openxmlformats.org/officeDocument/2006/relationships/image" Target="../media/image3.png"/><Relationship Id="rId1" Type="http://schemas.openxmlformats.org/officeDocument/2006/relationships/slideLayout" Target="../slideLayouts/slideLayout1.xml"/><Relationship Id="rId190" Type="http://schemas.openxmlformats.org/officeDocument/2006/relationships/customXml" Target="../ink/ink7.xml"/><Relationship Id="rId5" Type="http://schemas.openxmlformats.org/officeDocument/2006/relationships/customXml" Target="../ink/ink2.xml"/><Relationship Id="rId186" Type="http://schemas.openxmlformats.org/officeDocument/2006/relationships/customXml" Target="../ink/ink5.xml"/><Relationship Id="rId185" Type="http://schemas.openxmlformats.org/officeDocument/2006/relationships/customXml" Target="../ink/ink4.xml"/><Relationship Id="rId232" Type="http://schemas.openxmlformats.org/officeDocument/2006/relationships/image" Target="../media/image114.png"/><Relationship Id="rId4" Type="http://schemas.openxmlformats.org/officeDocument/2006/relationships/image" Target="../media/image2.png"/><Relationship Id="rId147" Type="http://schemas.openxmlformats.org/officeDocument/2006/relationships/customXml" Target="../ink/ink3.xml"/><Relationship Id="rId64" Type="http://schemas.openxmlformats.org/officeDocument/2006/relationships/image" Target="../media/image32.png"/></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customXml" Target="../ink/ink12.xml"/><Relationship Id="rId18" Type="http://schemas.openxmlformats.org/officeDocument/2006/relationships/image" Target="../media/image10.png"/><Relationship Id="rId3" Type="http://schemas.openxmlformats.org/officeDocument/2006/relationships/customXml" Target="../ink/ink8.xml"/><Relationship Id="rId7" Type="http://schemas.openxmlformats.org/officeDocument/2006/relationships/customXml" Target="../ink/ink9.xml"/><Relationship Id="rId12" Type="http://schemas.openxmlformats.org/officeDocument/2006/relationships/image" Target="../media/image7.png"/><Relationship Id="rId17" Type="http://schemas.openxmlformats.org/officeDocument/2006/relationships/customXml" Target="../ink/ink14.xml"/><Relationship Id="rId2" Type="http://schemas.openxmlformats.org/officeDocument/2006/relationships/notesSlide" Target="../notesSlides/notesSlide2.xml"/><Relationship Id="rId16"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32.png"/><Relationship Id="rId11" Type="http://schemas.openxmlformats.org/officeDocument/2006/relationships/customXml" Target="../ink/ink11.xml"/><Relationship Id="rId15" Type="http://schemas.openxmlformats.org/officeDocument/2006/relationships/customXml" Target="../ink/ink13.xml"/><Relationship Id="rId10" Type="http://schemas.openxmlformats.org/officeDocument/2006/relationships/image" Target="../media/image6.png"/><Relationship Id="rId9" Type="http://schemas.openxmlformats.org/officeDocument/2006/relationships/customXml" Target="../ink/ink10.xml"/><Relationship Id="rId14" Type="http://schemas.openxmlformats.org/officeDocument/2006/relationships/image" Target="../media/image8.png"/></Relationships>
</file>

<file path=ppt/slides/_rels/slide3.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customXml" Target="../ink/ink15.xml"/><Relationship Id="rId7" Type="http://schemas.openxmlformats.org/officeDocument/2006/relationships/customXml" Target="../ink/ink17.xml"/><Relationship Id="rId12"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customXml" Target="../ink/ink19.xml"/><Relationship Id="rId5" Type="http://schemas.openxmlformats.org/officeDocument/2006/relationships/customXml" Target="../ink/ink16.xml"/><Relationship Id="rId10" Type="http://schemas.openxmlformats.org/officeDocument/2006/relationships/image" Target="../media/image14.png"/><Relationship Id="rId4" Type="http://schemas.openxmlformats.org/officeDocument/2006/relationships/image" Target="../media/image11.png"/><Relationship Id="rId9" Type="http://schemas.openxmlformats.org/officeDocument/2006/relationships/customXml" Target="../ink/ink18.xml"/></Relationships>
</file>

<file path=ppt/slides/_rels/slide4.xml.rels><?xml version="1.0" encoding="UTF-8" standalone="yes"?>
<Relationships xmlns="http://schemas.openxmlformats.org/package/2006/relationships"><Relationship Id="rId3" Type="http://schemas.openxmlformats.org/officeDocument/2006/relationships/customXml" Target="../ink/ink20.xml"/><Relationship Id="rId2" Type="http://schemas.openxmlformats.org/officeDocument/2006/relationships/notesSlide" Target="../notesSlides/notesSlide4.xml"/><Relationship Id="rId1" Type="http://schemas.openxmlformats.org/officeDocument/2006/relationships/slideLayout" Target="../slideLayouts/slideLayout2.xml"/><Relationship Id="rId14" Type="http://schemas.openxmlformats.org/officeDocument/2006/relationships/image" Target="../media/image32.png"/></Relationships>
</file>

<file path=ppt/slides/_rels/slide5.xml.rels><?xml version="1.0" encoding="UTF-8" standalone="yes"?>
<Relationships xmlns="http://schemas.openxmlformats.org/package/2006/relationships"><Relationship Id="rId8" Type="http://schemas.openxmlformats.org/officeDocument/2006/relationships/hyperlink" Target="https://en.wikipedia.org/wiki/Fatigue_limit" TargetMode="External"/><Relationship Id="rId26" Type="http://schemas.openxmlformats.org/officeDocument/2006/relationships/customXml" Target="../ink/ink24.xml"/><Relationship Id="rId3" Type="http://schemas.openxmlformats.org/officeDocument/2006/relationships/hyperlink" Target="https://en.wikipedia.org/wiki/Bulk_modulus" TargetMode="External"/><Relationship Id="rId7" Type="http://schemas.openxmlformats.org/officeDocument/2006/relationships/hyperlink" Target="https://en.wikipedia.org/wiki/Ductility" TargetMode="External"/><Relationship Id="rId25" Type="http://schemas.openxmlformats.org/officeDocument/2006/relationships/customXml" Target="../ink/ink23.xml"/><Relationship Id="rId2" Type="http://schemas.openxmlformats.org/officeDocument/2006/relationships/notesSlide" Target="../notesSlides/notesSlide5.xml"/><Relationship Id="rId29"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hyperlink" Target="https://en.wikipedia.org/wiki/Creep_(deformation)" TargetMode="External"/><Relationship Id="rId11" Type="http://schemas.openxmlformats.org/officeDocument/2006/relationships/customXml" Target="../ink/ink22.xml"/><Relationship Id="rId24" Type="http://schemas.openxmlformats.org/officeDocument/2006/relationships/image" Target="../media/image32.png"/><Relationship Id="rId5" Type="http://schemas.openxmlformats.org/officeDocument/2006/relationships/hyperlink" Target="https://en.wikipedia.org/wiki/Compressive_strength" TargetMode="External"/><Relationship Id="rId28" Type="http://schemas.openxmlformats.org/officeDocument/2006/relationships/customXml" Target="../ink/ink25.xml"/><Relationship Id="rId10" Type="http://schemas.openxmlformats.org/officeDocument/2006/relationships/image" Target="../media/image16.png"/><Relationship Id="rId4" Type="http://schemas.openxmlformats.org/officeDocument/2006/relationships/hyperlink" Target="https://en.wikipedia.org/wiki/Coefficient_of_restitution" TargetMode="External"/><Relationship Id="rId9" Type="http://schemas.openxmlformats.org/officeDocument/2006/relationships/customXml" Target="../ink/ink21.xml"/><Relationship Id="rId27" Type="http://schemas.openxmlformats.org/officeDocument/2006/relationships/image" Target="../media/image17.png"/></Relationships>
</file>

<file path=ppt/slides/_rels/slide6.xml.rels><?xml version="1.0" encoding="UTF-8" standalone="yes"?>
<Relationships xmlns="http://schemas.openxmlformats.org/package/2006/relationships"><Relationship Id="rId8" Type="http://schemas.openxmlformats.org/officeDocument/2006/relationships/hyperlink" Target="https://en.wikipedia.org/wiki/Shear_modulus" TargetMode="External"/><Relationship Id="rId13" Type="http://schemas.openxmlformats.org/officeDocument/2006/relationships/customXml" Target="../ink/ink28.xml"/><Relationship Id="rId18" Type="http://schemas.openxmlformats.org/officeDocument/2006/relationships/image" Target="../media/image22.png"/><Relationship Id="rId3" Type="http://schemas.openxmlformats.org/officeDocument/2006/relationships/hyperlink" Target="https://en.wikipedia.org/wiki/Friction_coefficient" TargetMode="External"/><Relationship Id="rId7" Type="http://schemas.openxmlformats.org/officeDocument/2006/relationships/hyperlink" Target="https://en.wikipedia.org/wiki/Poisson%27s_ratio" TargetMode="External"/><Relationship Id="rId12" Type="http://schemas.openxmlformats.org/officeDocument/2006/relationships/image" Target="../media/image19.png"/><Relationship Id="rId17" Type="http://schemas.openxmlformats.org/officeDocument/2006/relationships/customXml" Target="../ink/ink30.xml"/><Relationship Id="rId2" Type="http://schemas.openxmlformats.org/officeDocument/2006/relationships/notesSlide" Target="../notesSlides/notesSlide6.xml"/><Relationship Id="rId16"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hyperlink" Target="https://en.wikipedia.org/wiki/Mass_diffusivity" TargetMode="External"/><Relationship Id="rId11" Type="http://schemas.openxmlformats.org/officeDocument/2006/relationships/customXml" Target="../ink/ink27.xml"/><Relationship Id="rId5" Type="http://schemas.openxmlformats.org/officeDocument/2006/relationships/hyperlink" Target="https://en.wikipedia.org/wiki/Malleability" TargetMode="External"/><Relationship Id="rId15" Type="http://schemas.openxmlformats.org/officeDocument/2006/relationships/customXml" Target="../ink/ink29.xml"/><Relationship Id="rId10" Type="http://schemas.openxmlformats.org/officeDocument/2006/relationships/image" Target="../media/image18.png"/><Relationship Id="rId4" Type="http://schemas.openxmlformats.org/officeDocument/2006/relationships/hyperlink" Target="https://en.wikipedia.org/wiki/Hardness" TargetMode="External"/><Relationship Id="rId9" Type="http://schemas.openxmlformats.org/officeDocument/2006/relationships/customXml" Target="../ink/ink26.xml"/><Relationship Id="rId14" Type="http://schemas.openxmlformats.org/officeDocument/2006/relationships/image" Target="../media/image20.png"/></Relationships>
</file>

<file path=ppt/slides/_rels/slide7.xml.rels><?xml version="1.0" encoding="UTF-8" standalone="yes"?>
<Relationships xmlns="http://schemas.openxmlformats.org/package/2006/relationships"><Relationship Id="rId8" Type="http://schemas.openxmlformats.org/officeDocument/2006/relationships/customXml" Target="../ink/ink31.xml"/><Relationship Id="rId13" Type="http://schemas.openxmlformats.org/officeDocument/2006/relationships/image" Target="../media/image10.png"/><Relationship Id="rId18" Type="http://schemas.openxmlformats.org/officeDocument/2006/relationships/customXml" Target="../ink/ink36.xml"/><Relationship Id="rId3" Type="http://schemas.openxmlformats.org/officeDocument/2006/relationships/hyperlink" Target="https://en.wikipedia.org/wiki/Shear_strength" TargetMode="External"/><Relationship Id="rId7" Type="http://schemas.openxmlformats.org/officeDocument/2006/relationships/hyperlink" Target="https://en.wikipedia.org/wiki/Yield_strength" TargetMode="External"/><Relationship Id="rId12" Type="http://schemas.openxmlformats.org/officeDocument/2006/relationships/customXml" Target="../ink/ink33.xml"/><Relationship Id="rId17" Type="http://schemas.openxmlformats.org/officeDocument/2006/relationships/image" Target="../media/image26.png"/><Relationship Id="rId2" Type="http://schemas.openxmlformats.org/officeDocument/2006/relationships/notesSlide" Target="../notesSlides/notesSlide7.xml"/><Relationship Id="rId16" Type="http://schemas.openxmlformats.org/officeDocument/2006/relationships/customXml" Target="../ink/ink35.xml"/><Relationship Id="rId20" Type="http://schemas.openxmlformats.org/officeDocument/2006/relationships/customXml" Target="../ink/ink37.xml"/><Relationship Id="rId1" Type="http://schemas.openxmlformats.org/officeDocument/2006/relationships/slideLayout" Target="../slideLayouts/slideLayout2.xml"/><Relationship Id="rId6" Type="http://schemas.openxmlformats.org/officeDocument/2006/relationships/hyperlink" Target="https://en.wikipedia.org/wiki/Toughness" TargetMode="External"/><Relationship Id="rId11" Type="http://schemas.openxmlformats.org/officeDocument/2006/relationships/image" Target="../media/image24.png"/><Relationship Id="rId5" Type="http://schemas.openxmlformats.org/officeDocument/2006/relationships/hyperlink" Target="https://en.wikipedia.org/wiki/Tensile_strength" TargetMode="External"/><Relationship Id="rId15" Type="http://schemas.openxmlformats.org/officeDocument/2006/relationships/image" Target="../media/image25.png"/><Relationship Id="rId10" Type="http://schemas.openxmlformats.org/officeDocument/2006/relationships/customXml" Target="../ink/ink32.xml"/><Relationship Id="rId19" Type="http://schemas.openxmlformats.org/officeDocument/2006/relationships/image" Target="../media/image27.png"/><Relationship Id="rId4" Type="http://schemas.openxmlformats.org/officeDocument/2006/relationships/hyperlink" Target="https://en.wikipedia.org/wiki/Specific_weight" TargetMode="External"/><Relationship Id="rId9" Type="http://schemas.openxmlformats.org/officeDocument/2006/relationships/image" Target="../media/image23.png"/><Relationship Id="rId14" Type="http://schemas.openxmlformats.org/officeDocument/2006/relationships/customXml" Target="../ink/ink34.xml"/></Relationships>
</file>

<file path=ppt/slides/_rels/slide8.xml.rels><?xml version="1.0" encoding="UTF-8" standalone="yes"?>
<Relationships xmlns="http://schemas.openxmlformats.org/package/2006/relationships"><Relationship Id="rId51" Type="http://schemas.openxmlformats.org/officeDocument/2006/relationships/customXml" Target="../ink/ink40.xml"/><Relationship Id="rId3" Type="http://schemas.openxmlformats.org/officeDocument/2006/relationships/customXml" Target="../ink/ink38.xml"/><Relationship Id="rId50"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2.xml"/><Relationship Id="rId53" Type="http://schemas.openxmlformats.org/officeDocument/2006/relationships/image" Target="../media/image10.png"/><Relationship Id="rId5" Type="http://schemas.openxmlformats.org/officeDocument/2006/relationships/customXml" Target="../ink/ink39.xml"/><Relationship Id="rId52" Type="http://schemas.openxmlformats.org/officeDocument/2006/relationships/customXml" Target="../ink/ink41.xml"/><Relationship Id="rId4" Type="http://schemas.openxmlformats.org/officeDocument/2006/relationships/image" Target="../media/image28.png"/></Relationships>
</file>

<file path=ppt/slides/_rels/slide9.xml.rels><?xml version="1.0" encoding="UTF-8" standalone="yes"?>
<Relationships xmlns="http://schemas.openxmlformats.org/package/2006/relationships"><Relationship Id="rId8" Type="http://schemas.openxmlformats.org/officeDocument/2006/relationships/image" Target="../media/image368.png"/><Relationship Id="rId26" Type="http://schemas.openxmlformats.org/officeDocument/2006/relationships/customXml" Target="../ink/ink48.xml"/><Relationship Id="rId3" Type="http://schemas.openxmlformats.org/officeDocument/2006/relationships/customXml" Target="../ink/ink42.xml"/><Relationship Id="rId7" Type="http://schemas.openxmlformats.org/officeDocument/2006/relationships/customXml" Target="../ink/ink44.xml"/><Relationship Id="rId12" Type="http://schemas.openxmlformats.org/officeDocument/2006/relationships/customXml" Target="../ink/ink47.xml"/><Relationship Id="rId25" Type="http://schemas.openxmlformats.org/officeDocument/2006/relationships/image" Target="../media/image375.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367.png"/><Relationship Id="rId11" Type="http://schemas.openxmlformats.org/officeDocument/2006/relationships/customXml" Target="../ink/ink46.xml"/><Relationship Id="rId37" Type="http://schemas.openxmlformats.org/officeDocument/2006/relationships/image" Target="../media/image381.png"/><Relationship Id="rId5" Type="http://schemas.openxmlformats.org/officeDocument/2006/relationships/customXml" Target="../ink/ink43.xml"/><Relationship Id="rId10" Type="http://schemas.openxmlformats.org/officeDocument/2006/relationships/image" Target="../media/image32.png"/><Relationship Id="rId4" Type="http://schemas.openxmlformats.org/officeDocument/2006/relationships/image" Target="../media/image366.png"/><Relationship Id="rId9" Type="http://schemas.openxmlformats.org/officeDocument/2006/relationships/customXml" Target="../ink/ink4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customXml" Target="../ink/ink49.xm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customXml" Target="../ink/ink50.xml"/><Relationship Id="rId24" Type="http://schemas.openxmlformats.org/officeDocument/2006/relationships/customXml" Target="../ink/ink51.xml"/><Relationship Id="rId5" Type="http://schemas.openxmlformats.org/officeDocument/2006/relationships/image" Target="../media/image31.png"/><Relationship Id="rId23" Type="http://schemas.openxmlformats.org/officeDocument/2006/relationships/image" Target="../media/image10.png"/><Relationship Id="rId4" Type="http://schemas.openxmlformats.org/officeDocument/2006/relationships/image" Target="../media/image30.png"/></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tpGhqQvftAo"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customXml" Target="../ink/ink52.xml"/></Relationships>
</file>

<file path=ppt/slides/_rels/slide15.xml.rels><?xml version="1.0" encoding="UTF-8" standalone="yes"?>
<Relationships xmlns="http://schemas.openxmlformats.org/package/2006/relationships"><Relationship Id="rId8" Type="http://schemas.openxmlformats.org/officeDocument/2006/relationships/hyperlink" Target="https://youtu.be/LhUclxBUV_E" TargetMode="External"/><Relationship Id="rId3" Type="http://schemas.openxmlformats.org/officeDocument/2006/relationships/hyperlink" Target="https://www.youtube.com/watch?v=k8Py4-SdjyU" TargetMode="External"/><Relationship Id="rId7" Type="http://schemas.openxmlformats.org/officeDocument/2006/relationships/hyperlink" Target="https://youtu.be/hASl6d3z3BM" TargetMode="External"/><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62.png"/><Relationship Id="rId5" Type="http://schemas.openxmlformats.org/officeDocument/2006/relationships/customXml" Target="../ink/ink53.xml"/><Relationship Id="rId4" Type="http://schemas.openxmlformats.org/officeDocument/2006/relationships/hyperlink" Target="https://youtu.be/zH05sDLKMoU"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CustomShape 1"/>
          <p:cNvSpPr/>
          <p:nvPr/>
        </p:nvSpPr>
        <p:spPr>
          <a:xfrm>
            <a:off x="504000" y="-5040"/>
            <a:ext cx="7559280" cy="187452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noAutofit/>
          </a:bodyPr>
          <a:lstStyle/>
          <a:p>
            <a:r>
              <a:rPr lang="en-US" sz="2400" b="1" dirty="0"/>
              <a:t>Materials &amp; Introduction to Processing (ACMA4000)</a:t>
            </a:r>
            <a:endParaRPr lang="en-US" sz="2400" b="1" spc="-1" dirty="0">
              <a:solidFill>
                <a:srgbClr val="000000"/>
              </a:solidFill>
              <a:latin typeface="Arial"/>
              <a:ea typeface="DejaVu Sans"/>
            </a:endParaRPr>
          </a:p>
          <a:p>
            <a:pPr>
              <a:lnSpc>
                <a:spcPct val="100000"/>
              </a:lnSpc>
            </a:pPr>
            <a:endParaRPr lang="en-US" sz="4000" b="1" strike="noStrike" spc="-1" dirty="0">
              <a:latin typeface="Arial"/>
            </a:endParaRPr>
          </a:p>
        </p:txBody>
      </p:sp>
      <p:sp>
        <p:nvSpPr>
          <p:cNvPr id="2" name="TextBox 1">
            <a:extLst>
              <a:ext uri="{FF2B5EF4-FFF2-40B4-BE49-F238E27FC236}">
                <a16:creationId xmlns:a16="http://schemas.microsoft.com/office/drawing/2014/main" id="{388E0174-7CC2-4827-8A43-685CAEA922D7}"/>
              </a:ext>
            </a:extLst>
          </p:cNvPr>
          <p:cNvSpPr txBox="1"/>
          <p:nvPr/>
        </p:nvSpPr>
        <p:spPr>
          <a:xfrm>
            <a:off x="416915" y="1869480"/>
            <a:ext cx="3222171" cy="369332"/>
          </a:xfrm>
          <a:prstGeom prst="rect">
            <a:avLst/>
          </a:prstGeom>
          <a:noFill/>
        </p:spPr>
        <p:txBody>
          <a:bodyPr wrap="square" rtlCol="0">
            <a:spAutoFit/>
          </a:bodyPr>
          <a:lstStyle/>
          <a:p>
            <a:r>
              <a:rPr lang="en-US" dirty="0"/>
              <a:t>From 1200 AD to 2020!</a:t>
            </a:r>
            <a:endParaRPr lang="en-GB" dirty="0"/>
          </a:p>
        </p:txBody>
      </p:sp>
      <p:sp>
        <p:nvSpPr>
          <p:cNvPr id="9" name="TextBox 8">
            <a:extLst>
              <a:ext uri="{FF2B5EF4-FFF2-40B4-BE49-F238E27FC236}">
                <a16:creationId xmlns:a16="http://schemas.microsoft.com/office/drawing/2014/main" id="{6B5A617E-6875-4F77-842F-9FA326B6BDEC}"/>
              </a:ext>
            </a:extLst>
          </p:cNvPr>
          <p:cNvSpPr txBox="1"/>
          <p:nvPr/>
        </p:nvSpPr>
        <p:spPr>
          <a:xfrm>
            <a:off x="416914" y="3410505"/>
            <a:ext cx="4372799" cy="646331"/>
          </a:xfrm>
          <a:prstGeom prst="rect">
            <a:avLst/>
          </a:prstGeom>
          <a:noFill/>
        </p:spPr>
        <p:txBody>
          <a:bodyPr wrap="square" rtlCol="0">
            <a:spAutoFit/>
          </a:bodyPr>
          <a:lstStyle/>
          <a:p>
            <a:r>
              <a:rPr lang="en-US" dirty="0"/>
              <a:t>Group discussion What has changed?</a:t>
            </a:r>
          </a:p>
          <a:p>
            <a:r>
              <a:rPr lang="en-US" dirty="0"/>
              <a:t>What hasn’t changed?</a:t>
            </a:r>
            <a:endParaRPr lang="en-GB" dirty="0"/>
          </a:p>
        </p:txBody>
      </p:sp>
      <p:grpSp>
        <p:nvGrpSpPr>
          <p:cNvPr id="140" name="Group 139">
            <a:extLst>
              <a:ext uri="{FF2B5EF4-FFF2-40B4-BE49-F238E27FC236}">
                <a16:creationId xmlns:a16="http://schemas.microsoft.com/office/drawing/2014/main" id="{E41B6FB6-1A59-46CC-9D64-C4C05721DF26}"/>
              </a:ext>
            </a:extLst>
          </p:cNvPr>
          <p:cNvGrpSpPr/>
          <p:nvPr/>
        </p:nvGrpSpPr>
        <p:grpSpPr>
          <a:xfrm>
            <a:off x="665396" y="4587046"/>
            <a:ext cx="8551080" cy="2171520"/>
            <a:chOff x="665396" y="4587046"/>
            <a:chExt cx="8551080" cy="2171520"/>
          </a:xfrm>
        </p:grpSpPr>
        <mc:AlternateContent xmlns:mc="http://schemas.openxmlformats.org/markup-compatibility/2006" xmlns:p14="http://schemas.microsoft.com/office/powerpoint/2010/main">
          <mc:Choice Requires="p14">
            <p:contentPart p14:bwMode="auto" r:id="rId3">
              <p14:nvContentPartPr>
                <p14:cNvPr id="66" name="Ink 65">
                  <a:extLst>
                    <a:ext uri="{FF2B5EF4-FFF2-40B4-BE49-F238E27FC236}">
                      <a16:creationId xmlns:a16="http://schemas.microsoft.com/office/drawing/2014/main" id="{3C2C7EF0-6AA7-4343-98B0-4030C4D4119D}"/>
                    </a:ext>
                  </a:extLst>
                </p14:cNvPr>
                <p14:cNvContentPartPr/>
                <p14:nvPr/>
              </p14:nvContentPartPr>
              <p14:xfrm>
                <a:off x="6483356" y="4587046"/>
                <a:ext cx="4320" cy="720"/>
              </p14:xfrm>
            </p:contentPart>
          </mc:Choice>
          <mc:Fallback xmlns="">
            <p:pic>
              <p:nvPicPr>
                <p:cNvPr id="66" name="Ink 65">
                  <a:extLst>
                    <a:ext uri="{FF2B5EF4-FFF2-40B4-BE49-F238E27FC236}">
                      <a16:creationId xmlns:a16="http://schemas.microsoft.com/office/drawing/2014/main" id="{3C2C7EF0-6AA7-4343-98B0-4030C4D4119D}"/>
                    </a:ext>
                  </a:extLst>
                </p:cNvPr>
                <p:cNvPicPr/>
                <p:nvPr/>
              </p:nvPicPr>
              <p:blipFill>
                <a:blip r:embed="rId4"/>
                <a:stretch>
                  <a:fillRect/>
                </a:stretch>
              </p:blipFill>
              <p:spPr>
                <a:xfrm>
                  <a:off x="6475381" y="4578406"/>
                  <a:ext cx="20603" cy="1836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86" name="Ink 85">
                  <a:extLst>
                    <a:ext uri="{FF2B5EF4-FFF2-40B4-BE49-F238E27FC236}">
                      <a16:creationId xmlns:a16="http://schemas.microsoft.com/office/drawing/2014/main" id="{27BB639A-A07B-4B6D-8111-ACF97F2A6096}"/>
                    </a:ext>
                  </a:extLst>
                </p14:cNvPr>
                <p14:cNvContentPartPr/>
                <p14:nvPr/>
              </p14:nvContentPartPr>
              <p14:xfrm>
                <a:off x="9197756" y="5876206"/>
                <a:ext cx="18720" cy="360"/>
              </p14:xfrm>
            </p:contentPart>
          </mc:Choice>
          <mc:Fallback xmlns="">
            <p:pic>
              <p:nvPicPr>
                <p:cNvPr id="86" name="Ink 85">
                  <a:extLst>
                    <a:ext uri="{FF2B5EF4-FFF2-40B4-BE49-F238E27FC236}">
                      <a16:creationId xmlns:a16="http://schemas.microsoft.com/office/drawing/2014/main" id="{27BB639A-A07B-4B6D-8111-ACF97F2A6096}"/>
                    </a:ext>
                  </a:extLst>
                </p:cNvPr>
                <p:cNvPicPr/>
                <p:nvPr/>
              </p:nvPicPr>
              <p:blipFill>
                <a:blip r:embed="rId146"/>
                <a:stretch>
                  <a:fillRect/>
                </a:stretch>
              </p:blipFill>
              <p:spPr>
                <a:xfrm>
                  <a:off x="9188756" y="5867206"/>
                  <a:ext cx="3636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47">
              <p14:nvContentPartPr>
                <p14:cNvPr id="107" name="Ink 106">
                  <a:extLst>
                    <a:ext uri="{FF2B5EF4-FFF2-40B4-BE49-F238E27FC236}">
                      <a16:creationId xmlns:a16="http://schemas.microsoft.com/office/drawing/2014/main" id="{9DB57AB9-66E6-42C4-9E09-AC3CBAD504F6}"/>
                    </a:ext>
                  </a:extLst>
                </p14:cNvPr>
                <p14:cNvContentPartPr/>
                <p14:nvPr/>
              </p14:nvContentPartPr>
              <p14:xfrm>
                <a:off x="665396" y="6266806"/>
                <a:ext cx="18720" cy="6480"/>
              </p14:xfrm>
            </p:contentPart>
          </mc:Choice>
          <mc:Fallback xmlns="">
            <p:pic>
              <p:nvPicPr>
                <p:cNvPr id="107" name="Ink 106">
                  <a:extLst>
                    <a:ext uri="{FF2B5EF4-FFF2-40B4-BE49-F238E27FC236}">
                      <a16:creationId xmlns:a16="http://schemas.microsoft.com/office/drawing/2014/main" id="{9DB57AB9-66E6-42C4-9E09-AC3CBAD504F6}"/>
                    </a:ext>
                  </a:extLst>
                </p:cNvPr>
                <p:cNvPicPr/>
                <p:nvPr/>
              </p:nvPicPr>
              <p:blipFill>
                <a:blip r:embed="rId184"/>
                <a:stretch>
                  <a:fillRect/>
                </a:stretch>
              </p:blipFill>
              <p:spPr>
                <a:xfrm>
                  <a:off x="656756" y="6257806"/>
                  <a:ext cx="36360" cy="24120"/>
                </a:xfrm>
                <a:prstGeom prst="rect">
                  <a:avLst/>
                </a:prstGeom>
              </p:spPr>
            </p:pic>
          </mc:Fallback>
        </mc:AlternateContent>
        <mc:AlternateContent xmlns:mc="http://schemas.openxmlformats.org/markup-compatibility/2006" xmlns:p14="http://schemas.microsoft.com/office/powerpoint/2010/main">
          <mc:Choice Requires="p14">
            <p:contentPart p14:bwMode="auto" r:id="rId185">
              <p14:nvContentPartPr>
                <p14:cNvPr id="114" name="Ink 113">
                  <a:extLst>
                    <a:ext uri="{FF2B5EF4-FFF2-40B4-BE49-F238E27FC236}">
                      <a16:creationId xmlns:a16="http://schemas.microsoft.com/office/drawing/2014/main" id="{2894F459-0F8F-4AE1-977D-D9B13F222400}"/>
                    </a:ext>
                  </a:extLst>
                </p14:cNvPr>
                <p14:cNvContentPartPr/>
                <p14:nvPr/>
              </p14:nvContentPartPr>
              <p14:xfrm>
                <a:off x="2669156" y="5129926"/>
                <a:ext cx="360" cy="360"/>
              </p14:xfrm>
            </p:contentPart>
          </mc:Choice>
          <mc:Fallback xmlns="">
            <p:pic>
              <p:nvPicPr>
                <p:cNvPr id="114" name="Ink 113">
                  <a:extLst>
                    <a:ext uri="{FF2B5EF4-FFF2-40B4-BE49-F238E27FC236}">
                      <a16:creationId xmlns:a16="http://schemas.microsoft.com/office/drawing/2014/main" id="{2894F459-0F8F-4AE1-977D-D9B13F222400}"/>
                    </a:ext>
                  </a:extLst>
                </p:cNvPr>
                <p:cNvPicPr/>
                <p:nvPr/>
              </p:nvPicPr>
              <p:blipFill>
                <a:blip r:embed="rId64"/>
                <a:stretch>
                  <a:fillRect/>
                </a:stretch>
              </p:blipFill>
              <p:spPr>
                <a:xfrm>
                  <a:off x="2660156" y="5120926"/>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86">
              <p14:nvContentPartPr>
                <p14:cNvPr id="23" name="Ink 22">
                  <a:extLst>
                    <a:ext uri="{FF2B5EF4-FFF2-40B4-BE49-F238E27FC236}">
                      <a16:creationId xmlns:a16="http://schemas.microsoft.com/office/drawing/2014/main" id="{E9443B77-76C1-4C4C-94BF-55A9583A172E}"/>
                    </a:ext>
                  </a:extLst>
                </p14:cNvPr>
                <p14:cNvContentPartPr/>
                <p14:nvPr/>
              </p14:nvContentPartPr>
              <p14:xfrm>
                <a:off x="3646916" y="6747406"/>
                <a:ext cx="5400" cy="11160"/>
              </p14:xfrm>
            </p:contentPart>
          </mc:Choice>
          <mc:Fallback xmlns="">
            <p:pic>
              <p:nvPicPr>
                <p:cNvPr id="23" name="Ink 22">
                  <a:extLst>
                    <a:ext uri="{FF2B5EF4-FFF2-40B4-BE49-F238E27FC236}">
                      <a16:creationId xmlns:a16="http://schemas.microsoft.com/office/drawing/2014/main" id="{E9443B77-76C1-4C4C-94BF-55A9583A172E}"/>
                    </a:ext>
                  </a:extLst>
                </p:cNvPr>
                <p:cNvPicPr/>
                <p:nvPr/>
              </p:nvPicPr>
              <p:blipFill>
                <a:blip r:embed="rId187"/>
                <a:stretch>
                  <a:fillRect/>
                </a:stretch>
              </p:blipFill>
              <p:spPr>
                <a:xfrm>
                  <a:off x="3637916" y="6738406"/>
                  <a:ext cx="23040" cy="28800"/>
                </a:xfrm>
                <a:prstGeom prst="rect">
                  <a:avLst/>
                </a:prstGeom>
              </p:spPr>
            </p:pic>
          </mc:Fallback>
        </mc:AlternateContent>
        <mc:AlternateContent xmlns:mc="http://schemas.openxmlformats.org/markup-compatibility/2006" xmlns:p14="http://schemas.microsoft.com/office/powerpoint/2010/main">
          <mc:Choice Requires="p14">
            <p:contentPart p14:bwMode="auto" r:id="rId188">
              <p14:nvContentPartPr>
                <p14:cNvPr id="34" name="Ink 33">
                  <a:extLst>
                    <a:ext uri="{FF2B5EF4-FFF2-40B4-BE49-F238E27FC236}">
                      <a16:creationId xmlns:a16="http://schemas.microsoft.com/office/drawing/2014/main" id="{CD5FF9B1-AFF6-4EBD-8279-9C90F7231A61}"/>
                    </a:ext>
                  </a:extLst>
                </p14:cNvPr>
                <p14:cNvContentPartPr/>
                <p14:nvPr/>
              </p14:nvContentPartPr>
              <p14:xfrm>
                <a:off x="3646916" y="6747406"/>
                <a:ext cx="3600" cy="1800"/>
              </p14:xfrm>
            </p:contentPart>
          </mc:Choice>
          <mc:Fallback xmlns="">
            <p:pic>
              <p:nvPicPr>
                <p:cNvPr id="34" name="Ink 33">
                  <a:extLst>
                    <a:ext uri="{FF2B5EF4-FFF2-40B4-BE49-F238E27FC236}">
                      <a16:creationId xmlns:a16="http://schemas.microsoft.com/office/drawing/2014/main" id="{CD5FF9B1-AFF6-4EBD-8279-9C90F7231A61}"/>
                    </a:ext>
                  </a:extLst>
                </p:cNvPr>
                <p:cNvPicPr/>
                <p:nvPr/>
              </p:nvPicPr>
              <p:blipFill>
                <a:blip r:embed="rId189"/>
                <a:stretch>
                  <a:fillRect/>
                </a:stretch>
              </p:blipFill>
              <p:spPr>
                <a:xfrm>
                  <a:off x="3637916" y="6738406"/>
                  <a:ext cx="21240" cy="19440"/>
                </a:xfrm>
                <a:prstGeom prst="rect">
                  <a:avLst/>
                </a:prstGeom>
              </p:spPr>
            </p:pic>
          </mc:Fallback>
        </mc:AlternateContent>
        <mc:AlternateContent xmlns:mc="http://schemas.openxmlformats.org/markup-compatibility/2006" xmlns:p14="http://schemas.microsoft.com/office/powerpoint/2010/main">
          <mc:Choice Requires="p14">
            <p:contentPart p14:bwMode="auto" r:id="rId190">
              <p14:nvContentPartPr>
                <p14:cNvPr id="134" name="Ink 133">
                  <a:extLst>
                    <a:ext uri="{FF2B5EF4-FFF2-40B4-BE49-F238E27FC236}">
                      <a16:creationId xmlns:a16="http://schemas.microsoft.com/office/drawing/2014/main" id="{AC169621-FF8A-43C3-A8E7-E2F82477991D}"/>
                    </a:ext>
                  </a:extLst>
                </p14:cNvPr>
                <p14:cNvContentPartPr/>
                <p14:nvPr/>
              </p14:nvContentPartPr>
              <p14:xfrm>
                <a:off x="6965396" y="6629326"/>
                <a:ext cx="24840" cy="12600"/>
              </p14:xfrm>
            </p:contentPart>
          </mc:Choice>
          <mc:Fallback xmlns="">
            <p:pic>
              <p:nvPicPr>
                <p:cNvPr id="134" name="Ink 133">
                  <a:extLst>
                    <a:ext uri="{FF2B5EF4-FFF2-40B4-BE49-F238E27FC236}">
                      <a16:creationId xmlns:a16="http://schemas.microsoft.com/office/drawing/2014/main" id="{AC169621-FF8A-43C3-A8E7-E2F82477991D}"/>
                    </a:ext>
                  </a:extLst>
                </p:cNvPr>
                <p:cNvPicPr/>
                <p:nvPr/>
              </p:nvPicPr>
              <p:blipFill>
                <a:blip r:embed="rId232"/>
                <a:stretch>
                  <a:fillRect/>
                </a:stretch>
              </p:blipFill>
              <p:spPr>
                <a:xfrm>
                  <a:off x="6956396" y="6620326"/>
                  <a:ext cx="42480" cy="30240"/>
                </a:xfrm>
                <a:prstGeom prst="rect">
                  <a:avLst/>
                </a:prstGeom>
              </p:spPr>
            </p:pic>
          </mc:Fallback>
        </mc:AlternateContent>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84C14-CC7B-491F-9FE5-F8C43B117B33}"/>
              </a:ext>
            </a:extLst>
          </p:cNvPr>
          <p:cNvSpPr>
            <a:spLocks noGrp="1"/>
          </p:cNvSpPr>
          <p:nvPr>
            <p:ph type="title"/>
          </p:nvPr>
        </p:nvSpPr>
        <p:spPr/>
        <p:txBody>
          <a:bodyPr/>
          <a:lstStyle/>
          <a:p>
            <a:r>
              <a:rPr lang="en-US" dirty="0"/>
              <a:t>Levels of testing specification and test</a:t>
            </a:r>
            <a:endParaRPr lang="en-GB" dirty="0"/>
          </a:p>
        </p:txBody>
      </p:sp>
      <p:sp>
        <p:nvSpPr>
          <p:cNvPr id="4" name="TextBox 3">
            <a:extLst>
              <a:ext uri="{FF2B5EF4-FFF2-40B4-BE49-F238E27FC236}">
                <a16:creationId xmlns:a16="http://schemas.microsoft.com/office/drawing/2014/main" id="{3BA31134-C1E4-47F9-96C2-3EF263402277}"/>
              </a:ext>
            </a:extLst>
          </p:cNvPr>
          <p:cNvSpPr txBox="1"/>
          <p:nvPr/>
        </p:nvSpPr>
        <p:spPr>
          <a:xfrm>
            <a:off x="656400" y="2151371"/>
            <a:ext cx="7072457" cy="369332"/>
          </a:xfrm>
          <a:prstGeom prst="rect">
            <a:avLst/>
          </a:prstGeom>
          <a:noFill/>
        </p:spPr>
        <p:txBody>
          <a:bodyPr wrap="square" rtlCol="0">
            <a:spAutoFit/>
          </a:bodyPr>
          <a:lstStyle/>
          <a:p>
            <a:r>
              <a:rPr lang="en-US" dirty="0"/>
              <a:t>Product</a:t>
            </a:r>
            <a:endParaRPr lang="en-GB" dirty="0"/>
          </a:p>
        </p:txBody>
      </p:sp>
      <p:sp>
        <p:nvSpPr>
          <p:cNvPr id="5" name="TextBox 4">
            <a:extLst>
              <a:ext uri="{FF2B5EF4-FFF2-40B4-BE49-F238E27FC236}">
                <a16:creationId xmlns:a16="http://schemas.microsoft.com/office/drawing/2014/main" id="{B95E1EC0-F0A3-4C37-A080-A489F88072E1}"/>
              </a:ext>
            </a:extLst>
          </p:cNvPr>
          <p:cNvSpPr txBox="1"/>
          <p:nvPr/>
        </p:nvSpPr>
        <p:spPr>
          <a:xfrm>
            <a:off x="1614343" y="3033114"/>
            <a:ext cx="2304514" cy="369332"/>
          </a:xfrm>
          <a:prstGeom prst="rect">
            <a:avLst/>
          </a:prstGeom>
          <a:noFill/>
        </p:spPr>
        <p:txBody>
          <a:bodyPr wrap="square" rtlCol="0">
            <a:spAutoFit/>
          </a:bodyPr>
          <a:lstStyle/>
          <a:p>
            <a:r>
              <a:rPr lang="en-US" dirty="0"/>
              <a:t>System</a:t>
            </a:r>
            <a:endParaRPr lang="en-GB" dirty="0"/>
          </a:p>
        </p:txBody>
      </p:sp>
      <p:sp>
        <p:nvSpPr>
          <p:cNvPr id="6" name="TextBox 5">
            <a:extLst>
              <a:ext uri="{FF2B5EF4-FFF2-40B4-BE49-F238E27FC236}">
                <a16:creationId xmlns:a16="http://schemas.microsoft.com/office/drawing/2014/main" id="{06A48C9D-FFBB-4096-AC89-0D4B01E88B32}"/>
              </a:ext>
            </a:extLst>
          </p:cNvPr>
          <p:cNvSpPr txBox="1"/>
          <p:nvPr/>
        </p:nvSpPr>
        <p:spPr>
          <a:xfrm>
            <a:off x="2766600" y="4157229"/>
            <a:ext cx="2304514" cy="369332"/>
          </a:xfrm>
          <a:prstGeom prst="rect">
            <a:avLst/>
          </a:prstGeom>
          <a:noFill/>
        </p:spPr>
        <p:txBody>
          <a:bodyPr wrap="square" rtlCol="0">
            <a:spAutoFit/>
          </a:bodyPr>
          <a:lstStyle/>
          <a:p>
            <a:r>
              <a:rPr lang="en-US" dirty="0"/>
              <a:t>Component</a:t>
            </a:r>
            <a:endParaRPr lang="en-GB" dirty="0"/>
          </a:p>
        </p:txBody>
      </p:sp>
      <p:sp>
        <p:nvSpPr>
          <p:cNvPr id="7" name="TextBox 6">
            <a:extLst>
              <a:ext uri="{FF2B5EF4-FFF2-40B4-BE49-F238E27FC236}">
                <a16:creationId xmlns:a16="http://schemas.microsoft.com/office/drawing/2014/main" id="{09DCE784-00AB-465D-B409-0D0EBC214B24}"/>
              </a:ext>
            </a:extLst>
          </p:cNvPr>
          <p:cNvSpPr txBox="1"/>
          <p:nvPr/>
        </p:nvSpPr>
        <p:spPr>
          <a:xfrm>
            <a:off x="4051114" y="5281344"/>
            <a:ext cx="2304514" cy="369332"/>
          </a:xfrm>
          <a:prstGeom prst="rect">
            <a:avLst/>
          </a:prstGeom>
          <a:noFill/>
        </p:spPr>
        <p:txBody>
          <a:bodyPr wrap="square" rtlCol="0">
            <a:spAutoFit/>
          </a:bodyPr>
          <a:lstStyle/>
          <a:p>
            <a:r>
              <a:rPr lang="en-US" dirty="0"/>
              <a:t>Material</a:t>
            </a:r>
            <a:endParaRPr lang="en-GB" dirty="0"/>
          </a:p>
        </p:txBody>
      </p:sp>
      <p:sp>
        <p:nvSpPr>
          <p:cNvPr id="3" name="Rectangle 2">
            <a:extLst>
              <a:ext uri="{FF2B5EF4-FFF2-40B4-BE49-F238E27FC236}">
                <a16:creationId xmlns:a16="http://schemas.microsoft.com/office/drawing/2014/main" id="{414A93E2-61E8-465A-99D7-7D069B1D2CD1}"/>
              </a:ext>
            </a:extLst>
          </p:cNvPr>
          <p:cNvSpPr/>
          <p:nvPr/>
        </p:nvSpPr>
        <p:spPr>
          <a:xfrm>
            <a:off x="3348265" y="2130577"/>
            <a:ext cx="5708649" cy="369332"/>
          </a:xfrm>
          <a:prstGeom prst="rect">
            <a:avLst/>
          </a:prstGeom>
        </p:spPr>
        <p:txBody>
          <a:bodyPr wrap="square">
            <a:spAutoFit/>
          </a:bodyPr>
          <a:lstStyle/>
          <a:p>
            <a:r>
              <a:rPr lang="en-GB" dirty="0"/>
              <a:t>https://www.youtube.com/watch?v=g2XtYRTIzYE</a:t>
            </a:r>
          </a:p>
        </p:txBody>
      </p:sp>
      <p:sp>
        <p:nvSpPr>
          <p:cNvPr id="8" name="Rectangle 7">
            <a:extLst>
              <a:ext uri="{FF2B5EF4-FFF2-40B4-BE49-F238E27FC236}">
                <a16:creationId xmlns:a16="http://schemas.microsoft.com/office/drawing/2014/main" id="{1F3668DA-59C7-43C2-B787-B895F0E1DDD1}"/>
              </a:ext>
            </a:extLst>
          </p:cNvPr>
          <p:cNvSpPr/>
          <p:nvPr/>
        </p:nvSpPr>
        <p:spPr>
          <a:xfrm>
            <a:off x="4051114" y="3033113"/>
            <a:ext cx="3236784" cy="369332"/>
          </a:xfrm>
          <a:prstGeom prst="rect">
            <a:avLst/>
          </a:prstGeom>
        </p:spPr>
        <p:txBody>
          <a:bodyPr wrap="none">
            <a:spAutoFit/>
          </a:bodyPr>
          <a:lstStyle/>
          <a:p>
            <a:r>
              <a:rPr lang="en-GB" dirty="0"/>
              <a:t>https://youtu.be/r3asX9iRQNs</a:t>
            </a:r>
          </a:p>
        </p:txBody>
      </p:sp>
      <p:sp>
        <p:nvSpPr>
          <p:cNvPr id="9" name="Rectangle 8">
            <a:extLst>
              <a:ext uri="{FF2B5EF4-FFF2-40B4-BE49-F238E27FC236}">
                <a16:creationId xmlns:a16="http://schemas.microsoft.com/office/drawing/2014/main" id="{B39E3432-0667-4CE7-876F-EA9BD18DB9E6}"/>
              </a:ext>
            </a:extLst>
          </p:cNvPr>
          <p:cNvSpPr/>
          <p:nvPr/>
        </p:nvSpPr>
        <p:spPr>
          <a:xfrm>
            <a:off x="4715142" y="4136435"/>
            <a:ext cx="6285593" cy="369332"/>
          </a:xfrm>
          <a:prstGeom prst="rect">
            <a:avLst/>
          </a:prstGeom>
        </p:spPr>
        <p:txBody>
          <a:bodyPr wrap="square">
            <a:spAutoFit/>
          </a:bodyPr>
          <a:lstStyle/>
          <a:p>
            <a:r>
              <a:rPr lang="en-GB" dirty="0"/>
              <a:t>https://www.youtube.com/watch?v=dTjO14uhUBQ</a:t>
            </a:r>
          </a:p>
        </p:txBody>
      </p:sp>
      <p:sp>
        <p:nvSpPr>
          <p:cNvPr id="10" name="Rectangle 9">
            <a:extLst>
              <a:ext uri="{FF2B5EF4-FFF2-40B4-BE49-F238E27FC236}">
                <a16:creationId xmlns:a16="http://schemas.microsoft.com/office/drawing/2014/main" id="{56CBB9CE-18B1-44D1-B77B-866C07F0EDC3}"/>
              </a:ext>
            </a:extLst>
          </p:cNvPr>
          <p:cNvSpPr/>
          <p:nvPr/>
        </p:nvSpPr>
        <p:spPr>
          <a:xfrm>
            <a:off x="4715142" y="5976120"/>
            <a:ext cx="5038725" cy="646331"/>
          </a:xfrm>
          <a:prstGeom prst="rect">
            <a:avLst/>
          </a:prstGeom>
        </p:spPr>
        <p:txBody>
          <a:bodyPr>
            <a:spAutoFit/>
          </a:bodyPr>
          <a:lstStyle/>
          <a:p>
            <a:r>
              <a:rPr lang="en-GB" dirty="0"/>
              <a:t>https://www.youtube.com/watch?v=kSbgHLXRMZ0&amp;t=18s</a:t>
            </a:r>
          </a:p>
        </p:txBody>
      </p:sp>
      <mc:AlternateContent xmlns:mc="http://schemas.openxmlformats.org/markup-compatibility/2006" xmlns:p14="http://schemas.microsoft.com/office/powerpoint/2010/main">
        <mc:Choice Requires="p14">
          <p:contentPart p14:bwMode="auto" r:id="rId3">
            <p14:nvContentPartPr>
              <p14:cNvPr id="36" name="Ink 35">
                <a:extLst>
                  <a:ext uri="{FF2B5EF4-FFF2-40B4-BE49-F238E27FC236}">
                    <a16:creationId xmlns:a16="http://schemas.microsoft.com/office/drawing/2014/main" id="{2D3246E7-66CF-450E-83D8-C918528FEBA7}"/>
                  </a:ext>
                </a:extLst>
              </p14:cNvPr>
              <p14:cNvContentPartPr/>
              <p14:nvPr/>
            </p14:nvContentPartPr>
            <p14:xfrm>
              <a:off x="10551515" y="1378006"/>
              <a:ext cx="360" cy="360"/>
            </p14:xfrm>
          </p:contentPart>
        </mc:Choice>
        <mc:Fallback xmlns="">
          <p:pic>
            <p:nvPicPr>
              <p:cNvPr id="36" name="Ink 35">
                <a:extLst>
                  <a:ext uri="{FF2B5EF4-FFF2-40B4-BE49-F238E27FC236}">
                    <a16:creationId xmlns:a16="http://schemas.microsoft.com/office/drawing/2014/main" id="{2D3246E7-66CF-450E-83D8-C918528FEBA7}"/>
                  </a:ext>
                </a:extLst>
              </p:cNvPr>
              <p:cNvPicPr/>
              <p:nvPr/>
            </p:nvPicPr>
            <p:blipFill>
              <a:blip r:embed="rId6"/>
              <a:stretch>
                <a:fillRect/>
              </a:stretch>
            </p:blipFill>
            <p:spPr>
              <a:xfrm>
                <a:off x="10542515" y="1369366"/>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33" name="Ink 32">
                <a:extLst>
                  <a:ext uri="{FF2B5EF4-FFF2-40B4-BE49-F238E27FC236}">
                    <a16:creationId xmlns:a16="http://schemas.microsoft.com/office/drawing/2014/main" id="{E59F39FD-3340-47DA-9FB8-0BD466F8DFE8}"/>
                  </a:ext>
                </a:extLst>
              </p14:cNvPr>
              <p14:cNvContentPartPr/>
              <p14:nvPr/>
            </p14:nvContentPartPr>
            <p14:xfrm>
              <a:off x="3853715" y="6292366"/>
              <a:ext cx="23400" cy="39960"/>
            </p14:xfrm>
          </p:contentPart>
        </mc:Choice>
        <mc:Fallback xmlns="">
          <p:pic>
            <p:nvPicPr>
              <p:cNvPr id="33" name="Ink 32">
                <a:extLst>
                  <a:ext uri="{FF2B5EF4-FFF2-40B4-BE49-F238E27FC236}">
                    <a16:creationId xmlns:a16="http://schemas.microsoft.com/office/drawing/2014/main" id="{E59F39FD-3340-47DA-9FB8-0BD466F8DFE8}"/>
                  </a:ext>
                </a:extLst>
              </p:cNvPr>
              <p:cNvPicPr/>
              <p:nvPr/>
            </p:nvPicPr>
            <p:blipFill>
              <a:blip r:embed="rId8"/>
              <a:stretch>
                <a:fillRect/>
              </a:stretch>
            </p:blipFill>
            <p:spPr>
              <a:xfrm>
                <a:off x="3844715" y="6283446"/>
                <a:ext cx="41040" cy="57443"/>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6" name="Ink 85">
                <a:extLst>
                  <a:ext uri="{FF2B5EF4-FFF2-40B4-BE49-F238E27FC236}">
                    <a16:creationId xmlns:a16="http://schemas.microsoft.com/office/drawing/2014/main" id="{E4690133-E73F-4D41-A57E-5FF86BCDDE16}"/>
                  </a:ext>
                </a:extLst>
              </p14:cNvPr>
              <p14:cNvContentPartPr/>
              <p14:nvPr/>
            </p14:nvContentPartPr>
            <p14:xfrm>
              <a:off x="2623955" y="3435406"/>
              <a:ext cx="99360" cy="13320"/>
            </p14:xfrm>
          </p:contentPart>
        </mc:Choice>
        <mc:Fallback xmlns="">
          <p:pic>
            <p:nvPicPr>
              <p:cNvPr id="86" name="Ink 85">
                <a:extLst>
                  <a:ext uri="{FF2B5EF4-FFF2-40B4-BE49-F238E27FC236}">
                    <a16:creationId xmlns:a16="http://schemas.microsoft.com/office/drawing/2014/main" id="{E4690133-E73F-4D41-A57E-5FF86BCDDE16}"/>
                  </a:ext>
                </a:extLst>
              </p:cNvPr>
              <p:cNvPicPr/>
              <p:nvPr/>
            </p:nvPicPr>
            <p:blipFill>
              <a:blip r:embed="rId10"/>
              <a:stretch>
                <a:fillRect/>
              </a:stretch>
            </p:blipFill>
            <p:spPr>
              <a:xfrm>
                <a:off x="2614922" y="3426406"/>
                <a:ext cx="117064" cy="3096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38" name="Ink 37">
                <a:extLst>
                  <a:ext uri="{FF2B5EF4-FFF2-40B4-BE49-F238E27FC236}">
                    <a16:creationId xmlns:a16="http://schemas.microsoft.com/office/drawing/2014/main" id="{5857FA0F-09AD-4964-9640-FFD529994A8E}"/>
                  </a:ext>
                </a:extLst>
              </p14:cNvPr>
              <p14:cNvContentPartPr/>
              <p14:nvPr/>
            </p14:nvContentPartPr>
            <p14:xfrm>
              <a:off x="916475" y="5163406"/>
              <a:ext cx="33840" cy="65520"/>
            </p14:xfrm>
          </p:contentPart>
        </mc:Choice>
        <mc:Fallback xmlns="">
          <p:pic>
            <p:nvPicPr>
              <p:cNvPr id="38" name="Ink 37">
                <a:extLst>
                  <a:ext uri="{FF2B5EF4-FFF2-40B4-BE49-F238E27FC236}">
                    <a16:creationId xmlns:a16="http://schemas.microsoft.com/office/drawing/2014/main" id="{5857FA0F-09AD-4964-9640-FFD529994A8E}"/>
                  </a:ext>
                </a:extLst>
              </p:cNvPr>
              <p:cNvPicPr/>
              <p:nvPr/>
            </p:nvPicPr>
            <p:blipFill>
              <a:blip r:embed="rId12"/>
              <a:stretch>
                <a:fillRect/>
              </a:stretch>
            </p:blipFill>
            <p:spPr>
              <a:xfrm>
                <a:off x="907475" y="5154406"/>
                <a:ext cx="51480" cy="8316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50" name="Ink 49">
                <a:extLst>
                  <a:ext uri="{FF2B5EF4-FFF2-40B4-BE49-F238E27FC236}">
                    <a16:creationId xmlns:a16="http://schemas.microsoft.com/office/drawing/2014/main" id="{7D61E99B-DFF4-41EC-BA93-137E9E4189D1}"/>
                  </a:ext>
                </a:extLst>
              </p14:cNvPr>
              <p14:cNvContentPartPr/>
              <p14:nvPr/>
            </p14:nvContentPartPr>
            <p14:xfrm>
              <a:off x="7048355" y="4981966"/>
              <a:ext cx="37080" cy="6480"/>
            </p14:xfrm>
          </p:contentPart>
        </mc:Choice>
        <mc:Fallback xmlns="">
          <p:pic>
            <p:nvPicPr>
              <p:cNvPr id="50" name="Ink 49">
                <a:extLst>
                  <a:ext uri="{FF2B5EF4-FFF2-40B4-BE49-F238E27FC236}">
                    <a16:creationId xmlns:a16="http://schemas.microsoft.com/office/drawing/2014/main" id="{7D61E99B-DFF4-41EC-BA93-137E9E4189D1}"/>
                  </a:ext>
                </a:extLst>
              </p:cNvPr>
              <p:cNvPicPr/>
              <p:nvPr/>
            </p:nvPicPr>
            <p:blipFill>
              <a:blip r:embed="rId14"/>
              <a:stretch>
                <a:fillRect/>
              </a:stretch>
            </p:blipFill>
            <p:spPr>
              <a:xfrm>
                <a:off x="7039355" y="4972966"/>
                <a:ext cx="54720" cy="2412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92" name="Ink 91">
                <a:extLst>
                  <a:ext uri="{FF2B5EF4-FFF2-40B4-BE49-F238E27FC236}">
                    <a16:creationId xmlns:a16="http://schemas.microsoft.com/office/drawing/2014/main" id="{9419FD18-6E0C-4B51-8D6E-E81FF8FD3BD9}"/>
                  </a:ext>
                </a:extLst>
              </p14:cNvPr>
              <p14:cNvContentPartPr/>
              <p14:nvPr/>
            </p14:nvContentPartPr>
            <p14:xfrm>
              <a:off x="6623195" y="7002561"/>
              <a:ext cx="51840" cy="21600"/>
            </p14:xfrm>
          </p:contentPart>
        </mc:Choice>
        <mc:Fallback xmlns="">
          <p:pic>
            <p:nvPicPr>
              <p:cNvPr id="92" name="Ink 91">
                <a:extLst>
                  <a:ext uri="{FF2B5EF4-FFF2-40B4-BE49-F238E27FC236}">
                    <a16:creationId xmlns:a16="http://schemas.microsoft.com/office/drawing/2014/main" id="{9419FD18-6E0C-4B51-8D6E-E81FF8FD3BD9}"/>
                  </a:ext>
                </a:extLst>
              </p:cNvPr>
              <p:cNvPicPr/>
              <p:nvPr/>
            </p:nvPicPr>
            <p:blipFill>
              <a:blip r:embed="rId16"/>
              <a:stretch>
                <a:fillRect/>
              </a:stretch>
            </p:blipFill>
            <p:spPr>
              <a:xfrm>
                <a:off x="6614195" y="6993561"/>
                <a:ext cx="69480" cy="3924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87" name="Ink 86">
                <a:extLst>
                  <a:ext uri="{FF2B5EF4-FFF2-40B4-BE49-F238E27FC236}">
                    <a16:creationId xmlns:a16="http://schemas.microsoft.com/office/drawing/2014/main" id="{A5D3AC51-4125-4926-A02D-64CECC5FA4F5}"/>
                  </a:ext>
                </a:extLst>
              </p14:cNvPr>
              <p14:cNvContentPartPr/>
              <p14:nvPr/>
            </p14:nvContentPartPr>
            <p14:xfrm>
              <a:off x="2043635" y="6736881"/>
              <a:ext cx="360" cy="360"/>
            </p14:xfrm>
          </p:contentPart>
        </mc:Choice>
        <mc:Fallback xmlns="">
          <p:pic>
            <p:nvPicPr>
              <p:cNvPr id="87" name="Ink 86">
                <a:extLst>
                  <a:ext uri="{FF2B5EF4-FFF2-40B4-BE49-F238E27FC236}">
                    <a16:creationId xmlns:a16="http://schemas.microsoft.com/office/drawing/2014/main" id="{A5D3AC51-4125-4926-A02D-64CECC5FA4F5}"/>
                  </a:ext>
                </a:extLst>
              </p:cNvPr>
              <p:cNvPicPr/>
              <p:nvPr/>
            </p:nvPicPr>
            <p:blipFill>
              <a:blip r:embed="rId18"/>
              <a:stretch>
                <a:fillRect/>
              </a:stretch>
            </p:blipFill>
            <p:spPr>
              <a:xfrm>
                <a:off x="2034635" y="6727881"/>
                <a:ext cx="18000" cy="18000"/>
              </a:xfrm>
              <a:prstGeom prst="rect">
                <a:avLst/>
              </a:prstGeom>
            </p:spPr>
          </p:pic>
        </mc:Fallback>
      </mc:AlternateContent>
    </p:spTree>
    <p:extLst>
      <p:ext uri="{BB962C8B-B14F-4D97-AF65-F5344CB8AC3E}">
        <p14:creationId xmlns:p14="http://schemas.microsoft.com/office/powerpoint/2010/main" val="3652169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21CE0AC-5D24-4F52-BF3B-E275928BAB34}"/>
              </a:ext>
            </a:extLst>
          </p:cNvPr>
          <p:cNvSpPr/>
          <p:nvPr/>
        </p:nvSpPr>
        <p:spPr>
          <a:xfrm>
            <a:off x="2520950" y="3041174"/>
            <a:ext cx="5038725" cy="1477328"/>
          </a:xfrm>
          <a:prstGeom prst="rect">
            <a:avLst/>
          </a:prstGeom>
        </p:spPr>
        <p:txBody>
          <a:bodyPr>
            <a:spAutoFit/>
          </a:bodyPr>
          <a:lstStyle/>
          <a:p>
            <a:r>
              <a:rPr lang="en-GB" i="1" dirty="0"/>
              <a:t>A property is a material trait in terms of the kind and magnitude of response to a specific imposed stimulus. Generally, definitions of properties are made independent of material shape and size.</a:t>
            </a:r>
          </a:p>
        </p:txBody>
      </p:sp>
      <p:sp>
        <p:nvSpPr>
          <p:cNvPr id="5" name="TextBox 4">
            <a:extLst>
              <a:ext uri="{FF2B5EF4-FFF2-40B4-BE49-F238E27FC236}">
                <a16:creationId xmlns:a16="http://schemas.microsoft.com/office/drawing/2014/main" id="{89A5455D-C39A-46BD-9F41-3E4234CACCB9}"/>
              </a:ext>
            </a:extLst>
          </p:cNvPr>
          <p:cNvSpPr txBox="1"/>
          <p:nvPr/>
        </p:nvSpPr>
        <p:spPr>
          <a:xfrm>
            <a:off x="3803073" y="4925291"/>
            <a:ext cx="2456440" cy="369332"/>
          </a:xfrm>
          <a:prstGeom prst="rect">
            <a:avLst/>
          </a:prstGeom>
          <a:noFill/>
        </p:spPr>
        <p:txBody>
          <a:bodyPr wrap="square" rtlCol="0">
            <a:spAutoFit/>
          </a:bodyPr>
          <a:lstStyle/>
          <a:p>
            <a:r>
              <a:rPr lang="en-US" dirty="0"/>
              <a:t>William D McCallister</a:t>
            </a:r>
            <a:endParaRPr lang="en-GB" dirty="0"/>
          </a:p>
        </p:txBody>
      </p:sp>
      <p:sp>
        <p:nvSpPr>
          <p:cNvPr id="6" name="Title 1">
            <a:extLst>
              <a:ext uri="{FF2B5EF4-FFF2-40B4-BE49-F238E27FC236}">
                <a16:creationId xmlns:a16="http://schemas.microsoft.com/office/drawing/2014/main" id="{97A25E5A-24D8-4230-9F36-806C2D0868DD}"/>
              </a:ext>
            </a:extLst>
          </p:cNvPr>
          <p:cNvSpPr>
            <a:spLocks noGrp="1"/>
          </p:cNvSpPr>
          <p:nvPr>
            <p:ph type="title"/>
          </p:nvPr>
        </p:nvSpPr>
        <p:spPr>
          <a:xfrm>
            <a:off x="504000" y="301320"/>
            <a:ext cx="9070920" cy="1261440"/>
          </a:xfrm>
        </p:spPr>
        <p:txBody>
          <a:bodyPr/>
          <a:lstStyle/>
          <a:p>
            <a:r>
              <a:rPr lang="en-US" dirty="0"/>
              <a:t>Levels of testing specification and test- Material property testing</a:t>
            </a:r>
            <a:endParaRPr lang="en-GB" dirty="0"/>
          </a:p>
        </p:txBody>
      </p:sp>
      <mc:AlternateContent xmlns:mc="http://schemas.openxmlformats.org/markup-compatibility/2006" xmlns:p14="http://schemas.microsoft.com/office/powerpoint/2010/main">
        <mc:Choice Requires="p14">
          <p:contentPart p14:bwMode="auto" r:id="rId3">
            <p14:nvContentPartPr>
              <p14:cNvPr id="52" name="Ink 51">
                <a:extLst>
                  <a:ext uri="{FF2B5EF4-FFF2-40B4-BE49-F238E27FC236}">
                    <a16:creationId xmlns:a16="http://schemas.microsoft.com/office/drawing/2014/main" id="{DD1FF878-35D6-4F28-B3ED-63804A2C4B5B}"/>
                  </a:ext>
                </a:extLst>
              </p14:cNvPr>
              <p14:cNvContentPartPr/>
              <p14:nvPr/>
            </p14:nvContentPartPr>
            <p14:xfrm>
              <a:off x="1304036" y="1835206"/>
              <a:ext cx="48240" cy="14040"/>
            </p14:xfrm>
          </p:contentPart>
        </mc:Choice>
        <mc:Fallback xmlns="">
          <p:pic>
            <p:nvPicPr>
              <p:cNvPr id="52" name="Ink 51">
                <a:extLst>
                  <a:ext uri="{FF2B5EF4-FFF2-40B4-BE49-F238E27FC236}">
                    <a16:creationId xmlns:a16="http://schemas.microsoft.com/office/drawing/2014/main" id="{DD1FF878-35D6-4F28-B3ED-63804A2C4B5B}"/>
                  </a:ext>
                </a:extLst>
              </p:cNvPr>
              <p:cNvPicPr/>
              <p:nvPr/>
            </p:nvPicPr>
            <p:blipFill>
              <a:blip r:embed="rId4"/>
              <a:stretch>
                <a:fillRect/>
              </a:stretch>
            </p:blipFill>
            <p:spPr>
              <a:xfrm>
                <a:off x="1295036" y="1826206"/>
                <a:ext cx="65880" cy="3168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15" name="Ink 114">
                <a:extLst>
                  <a:ext uri="{FF2B5EF4-FFF2-40B4-BE49-F238E27FC236}">
                    <a16:creationId xmlns:a16="http://schemas.microsoft.com/office/drawing/2014/main" id="{432245B9-6982-44E3-AB37-1F9CE45B3B96}"/>
                  </a:ext>
                </a:extLst>
              </p14:cNvPr>
              <p14:cNvContentPartPr/>
              <p14:nvPr/>
            </p14:nvContentPartPr>
            <p14:xfrm>
              <a:off x="6815996" y="2083966"/>
              <a:ext cx="1800" cy="41760"/>
            </p14:xfrm>
          </p:contentPart>
        </mc:Choice>
        <mc:Fallback xmlns="">
          <p:pic>
            <p:nvPicPr>
              <p:cNvPr id="115" name="Ink 114">
                <a:extLst>
                  <a:ext uri="{FF2B5EF4-FFF2-40B4-BE49-F238E27FC236}">
                    <a16:creationId xmlns:a16="http://schemas.microsoft.com/office/drawing/2014/main" id="{432245B9-6982-44E3-AB37-1F9CE45B3B96}"/>
                  </a:ext>
                </a:extLst>
              </p:cNvPr>
              <p:cNvPicPr/>
              <p:nvPr/>
            </p:nvPicPr>
            <p:blipFill>
              <a:blip r:embed="rId6"/>
              <a:stretch>
                <a:fillRect/>
              </a:stretch>
            </p:blipFill>
            <p:spPr>
              <a:xfrm>
                <a:off x="6807356" y="2074966"/>
                <a:ext cx="19440" cy="594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8" name="Ink 87">
                <a:extLst>
                  <a:ext uri="{FF2B5EF4-FFF2-40B4-BE49-F238E27FC236}">
                    <a16:creationId xmlns:a16="http://schemas.microsoft.com/office/drawing/2014/main" id="{F42E00CE-83DB-4B0F-B50C-19E3037A839C}"/>
                  </a:ext>
                </a:extLst>
              </p14:cNvPr>
              <p14:cNvContentPartPr/>
              <p14:nvPr/>
            </p14:nvContentPartPr>
            <p14:xfrm>
              <a:off x="7012556" y="6178606"/>
              <a:ext cx="24840" cy="7200"/>
            </p14:xfrm>
          </p:contentPart>
        </mc:Choice>
        <mc:Fallback xmlns="">
          <p:pic>
            <p:nvPicPr>
              <p:cNvPr id="88" name="Ink 87">
                <a:extLst>
                  <a:ext uri="{FF2B5EF4-FFF2-40B4-BE49-F238E27FC236}">
                    <a16:creationId xmlns:a16="http://schemas.microsoft.com/office/drawing/2014/main" id="{F42E00CE-83DB-4B0F-B50C-19E3037A839C}"/>
                  </a:ext>
                </a:extLst>
              </p:cNvPr>
              <p:cNvPicPr/>
              <p:nvPr/>
            </p:nvPicPr>
            <p:blipFill>
              <a:blip r:embed="rId8"/>
              <a:stretch>
                <a:fillRect/>
              </a:stretch>
            </p:blipFill>
            <p:spPr>
              <a:xfrm>
                <a:off x="7003556" y="6169606"/>
                <a:ext cx="42480" cy="2484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04" name="Ink 103">
                <a:extLst>
                  <a:ext uri="{FF2B5EF4-FFF2-40B4-BE49-F238E27FC236}">
                    <a16:creationId xmlns:a16="http://schemas.microsoft.com/office/drawing/2014/main" id="{C0BDADE6-5D08-473B-9B97-29C73DADF3FD}"/>
                  </a:ext>
                </a:extLst>
              </p14:cNvPr>
              <p14:cNvContentPartPr/>
              <p14:nvPr/>
            </p14:nvContentPartPr>
            <p14:xfrm>
              <a:off x="1250036" y="6834060"/>
              <a:ext cx="19080" cy="28440"/>
            </p14:xfrm>
          </p:contentPart>
        </mc:Choice>
        <mc:Fallback xmlns="">
          <p:pic>
            <p:nvPicPr>
              <p:cNvPr id="104" name="Ink 103">
                <a:extLst>
                  <a:ext uri="{FF2B5EF4-FFF2-40B4-BE49-F238E27FC236}">
                    <a16:creationId xmlns:a16="http://schemas.microsoft.com/office/drawing/2014/main" id="{C0BDADE6-5D08-473B-9B97-29C73DADF3FD}"/>
                  </a:ext>
                </a:extLst>
              </p:cNvPr>
              <p:cNvPicPr/>
              <p:nvPr/>
            </p:nvPicPr>
            <p:blipFill>
              <a:blip r:embed="rId10"/>
              <a:stretch>
                <a:fillRect/>
              </a:stretch>
            </p:blipFill>
            <p:spPr>
              <a:xfrm>
                <a:off x="1241036" y="6825060"/>
                <a:ext cx="36720" cy="460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12" name="Ink 111">
                <a:extLst>
                  <a:ext uri="{FF2B5EF4-FFF2-40B4-BE49-F238E27FC236}">
                    <a16:creationId xmlns:a16="http://schemas.microsoft.com/office/drawing/2014/main" id="{FD6C22AA-AD77-426D-8B51-D4A9C1CD0EA6}"/>
                  </a:ext>
                </a:extLst>
              </p14:cNvPr>
              <p14:cNvContentPartPr/>
              <p14:nvPr/>
            </p14:nvContentPartPr>
            <p14:xfrm>
              <a:off x="8774036" y="2928780"/>
              <a:ext cx="360" cy="360"/>
            </p14:xfrm>
          </p:contentPart>
        </mc:Choice>
        <mc:Fallback xmlns="">
          <p:pic>
            <p:nvPicPr>
              <p:cNvPr id="112" name="Ink 111">
                <a:extLst>
                  <a:ext uri="{FF2B5EF4-FFF2-40B4-BE49-F238E27FC236}">
                    <a16:creationId xmlns:a16="http://schemas.microsoft.com/office/drawing/2014/main" id="{FD6C22AA-AD77-426D-8B51-D4A9C1CD0EA6}"/>
                  </a:ext>
                </a:extLst>
              </p:cNvPr>
              <p:cNvPicPr/>
              <p:nvPr/>
            </p:nvPicPr>
            <p:blipFill>
              <a:blip r:embed="rId12"/>
              <a:stretch>
                <a:fillRect/>
              </a:stretch>
            </p:blipFill>
            <p:spPr>
              <a:xfrm>
                <a:off x="8765036" y="2919780"/>
                <a:ext cx="18000" cy="18000"/>
              </a:xfrm>
              <a:prstGeom prst="rect">
                <a:avLst/>
              </a:prstGeom>
            </p:spPr>
          </p:pic>
        </mc:Fallback>
      </mc:AlternateContent>
    </p:spTree>
    <p:extLst>
      <p:ext uri="{BB962C8B-B14F-4D97-AF65-F5344CB8AC3E}">
        <p14:creationId xmlns:p14="http://schemas.microsoft.com/office/powerpoint/2010/main" val="3398224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21CE0AC-5D24-4F52-BF3B-E275928BAB34}"/>
              </a:ext>
            </a:extLst>
          </p:cNvPr>
          <p:cNvSpPr/>
          <p:nvPr/>
        </p:nvSpPr>
        <p:spPr>
          <a:xfrm>
            <a:off x="588240" y="90156"/>
            <a:ext cx="8711623" cy="4801314"/>
          </a:xfrm>
          <a:prstGeom prst="rect">
            <a:avLst/>
          </a:prstGeom>
        </p:spPr>
        <p:txBody>
          <a:bodyPr wrap="square">
            <a:spAutoFit/>
          </a:bodyPr>
          <a:lstStyle/>
          <a:p>
            <a:r>
              <a:rPr lang="en-US" i="1" dirty="0"/>
              <a:t>Virtually all important properties of solid materials may be grouped into six differ- </a:t>
            </a:r>
            <a:r>
              <a:rPr lang="en-US" i="1" dirty="0" err="1"/>
              <a:t>ent</a:t>
            </a:r>
            <a:r>
              <a:rPr lang="en-US" i="1" dirty="0"/>
              <a:t> categories: </a:t>
            </a:r>
          </a:p>
          <a:p>
            <a:endParaRPr lang="en-US" sz="2800" i="1" dirty="0"/>
          </a:p>
          <a:p>
            <a:endParaRPr lang="en-US" sz="2800" i="1" dirty="0"/>
          </a:p>
          <a:p>
            <a:endParaRPr lang="en-US" sz="2800" i="1" dirty="0"/>
          </a:p>
          <a:p>
            <a:pPr marL="342900" indent="-342900">
              <a:buFont typeface="+mj-lt"/>
              <a:buAutoNum type="arabicPeriod"/>
            </a:pPr>
            <a:r>
              <a:rPr lang="en-US" sz="2800" b="1" i="1" dirty="0"/>
              <a:t>mechanical, </a:t>
            </a:r>
          </a:p>
          <a:p>
            <a:pPr marL="342900" indent="-342900">
              <a:buFont typeface="+mj-lt"/>
              <a:buAutoNum type="arabicPeriod"/>
            </a:pPr>
            <a:r>
              <a:rPr lang="en-US" sz="2800" b="1" i="1" dirty="0"/>
              <a:t>electrical, </a:t>
            </a:r>
          </a:p>
          <a:p>
            <a:pPr marL="342900" indent="-342900">
              <a:buFont typeface="+mj-lt"/>
              <a:buAutoNum type="arabicPeriod"/>
            </a:pPr>
            <a:r>
              <a:rPr lang="en-US" sz="2800" b="1" i="1" dirty="0"/>
              <a:t>thermal, </a:t>
            </a:r>
          </a:p>
          <a:p>
            <a:pPr marL="342900" indent="-342900">
              <a:buFont typeface="+mj-lt"/>
              <a:buAutoNum type="arabicPeriod"/>
            </a:pPr>
            <a:r>
              <a:rPr lang="en-US" sz="2800" b="1" i="1" dirty="0"/>
              <a:t>magnetic, </a:t>
            </a:r>
          </a:p>
          <a:p>
            <a:pPr marL="342900" indent="-342900">
              <a:buFont typeface="+mj-lt"/>
              <a:buAutoNum type="arabicPeriod"/>
            </a:pPr>
            <a:r>
              <a:rPr lang="en-US" sz="2800" b="1" i="1" dirty="0"/>
              <a:t>optical, </a:t>
            </a:r>
          </a:p>
          <a:p>
            <a:pPr marL="342900" indent="-342900">
              <a:buFont typeface="+mj-lt"/>
              <a:buAutoNum type="arabicPeriod"/>
            </a:pPr>
            <a:r>
              <a:rPr lang="en-US" sz="2800" b="1" i="1" dirty="0"/>
              <a:t>deteriorative.</a:t>
            </a:r>
          </a:p>
          <a:p>
            <a:r>
              <a:rPr lang="en-US" i="1" dirty="0"/>
              <a:t> </a:t>
            </a:r>
          </a:p>
        </p:txBody>
      </p:sp>
      <p:sp>
        <p:nvSpPr>
          <p:cNvPr id="5" name="TextBox 4">
            <a:extLst>
              <a:ext uri="{FF2B5EF4-FFF2-40B4-BE49-F238E27FC236}">
                <a16:creationId xmlns:a16="http://schemas.microsoft.com/office/drawing/2014/main" id="{89A5455D-C39A-46BD-9F41-3E4234CACCB9}"/>
              </a:ext>
            </a:extLst>
          </p:cNvPr>
          <p:cNvSpPr txBox="1"/>
          <p:nvPr/>
        </p:nvSpPr>
        <p:spPr>
          <a:xfrm>
            <a:off x="7013864" y="5860473"/>
            <a:ext cx="2456440" cy="369332"/>
          </a:xfrm>
          <a:prstGeom prst="rect">
            <a:avLst/>
          </a:prstGeom>
          <a:noFill/>
        </p:spPr>
        <p:txBody>
          <a:bodyPr wrap="square" rtlCol="0">
            <a:spAutoFit/>
          </a:bodyPr>
          <a:lstStyle/>
          <a:p>
            <a:r>
              <a:rPr lang="en-US" dirty="0"/>
              <a:t>William D McCallister</a:t>
            </a:r>
            <a:endParaRPr lang="en-GB" dirty="0"/>
          </a:p>
        </p:txBody>
      </p:sp>
      <mc:AlternateContent xmlns:mc="http://schemas.openxmlformats.org/markup-compatibility/2006" xmlns:p14="http://schemas.microsoft.com/office/powerpoint/2010/main">
        <mc:Choice Requires="p14">
          <p:contentPart p14:bwMode="auto" r:id="rId3">
            <p14:nvContentPartPr>
              <p14:cNvPr id="25" name="Ink 24">
                <a:extLst>
                  <a:ext uri="{FF2B5EF4-FFF2-40B4-BE49-F238E27FC236}">
                    <a16:creationId xmlns:a16="http://schemas.microsoft.com/office/drawing/2014/main" id="{F76AEDA9-1337-47B4-9891-BB75E444FE28}"/>
                  </a:ext>
                </a:extLst>
              </p14:cNvPr>
              <p14:cNvContentPartPr/>
              <p14:nvPr/>
            </p14:nvContentPartPr>
            <p14:xfrm>
              <a:off x="497276" y="2070646"/>
              <a:ext cx="360" cy="360"/>
            </p14:xfrm>
          </p:contentPart>
        </mc:Choice>
        <mc:Fallback xmlns="">
          <p:pic>
            <p:nvPicPr>
              <p:cNvPr id="25" name="Ink 24">
                <a:extLst>
                  <a:ext uri="{FF2B5EF4-FFF2-40B4-BE49-F238E27FC236}">
                    <a16:creationId xmlns:a16="http://schemas.microsoft.com/office/drawing/2014/main" id="{F76AEDA9-1337-47B4-9891-BB75E444FE28}"/>
                  </a:ext>
                </a:extLst>
              </p:cNvPr>
              <p:cNvPicPr/>
              <p:nvPr/>
            </p:nvPicPr>
            <p:blipFill>
              <a:blip r:embed="rId14"/>
              <a:stretch>
                <a:fillRect/>
              </a:stretch>
            </p:blipFill>
            <p:spPr>
              <a:xfrm>
                <a:off x="488636" y="2062006"/>
                <a:ext cx="18000" cy="18000"/>
              </a:xfrm>
              <a:prstGeom prst="rect">
                <a:avLst/>
              </a:prstGeom>
            </p:spPr>
          </p:pic>
        </mc:Fallback>
      </mc:AlternateContent>
    </p:spTree>
    <p:extLst>
      <p:ext uri="{BB962C8B-B14F-4D97-AF65-F5344CB8AC3E}">
        <p14:creationId xmlns:p14="http://schemas.microsoft.com/office/powerpoint/2010/main" val="13559159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84C14-CC7B-491F-9FE5-F8C43B117B33}"/>
              </a:ext>
            </a:extLst>
          </p:cNvPr>
          <p:cNvSpPr>
            <a:spLocks noGrp="1"/>
          </p:cNvSpPr>
          <p:nvPr>
            <p:ph type="title"/>
          </p:nvPr>
        </p:nvSpPr>
        <p:spPr>
          <a:xfrm>
            <a:off x="710829" y="203349"/>
            <a:ext cx="9070920" cy="1261440"/>
          </a:xfrm>
        </p:spPr>
        <p:txBody>
          <a:bodyPr/>
          <a:lstStyle/>
          <a:p>
            <a:r>
              <a:rPr lang="en-US" dirty="0"/>
              <a:t>Some material properties</a:t>
            </a:r>
            <a:endParaRPr lang="en-GB" dirty="0"/>
          </a:p>
        </p:txBody>
      </p:sp>
      <p:sp>
        <p:nvSpPr>
          <p:cNvPr id="3" name="Rectangle 2">
            <a:extLst>
              <a:ext uri="{FF2B5EF4-FFF2-40B4-BE49-F238E27FC236}">
                <a16:creationId xmlns:a16="http://schemas.microsoft.com/office/drawing/2014/main" id="{27AF5A64-8CCE-4710-91A2-9AC40827EDA3}"/>
              </a:ext>
            </a:extLst>
          </p:cNvPr>
          <p:cNvSpPr/>
          <p:nvPr/>
        </p:nvSpPr>
        <p:spPr>
          <a:xfrm>
            <a:off x="710829" y="1564063"/>
            <a:ext cx="5038725" cy="5109027"/>
          </a:xfrm>
          <a:prstGeom prst="rect">
            <a:avLst/>
          </a:prstGeom>
        </p:spPr>
        <p:txBody>
          <a:bodyPr>
            <a:spAutoFit/>
          </a:bodyPr>
          <a:lstStyle/>
          <a:p>
            <a:pPr marL="342900" marR="0" lvl="0" indent="-342900">
              <a:lnSpc>
                <a:spcPct val="107000"/>
              </a:lnSpc>
              <a:spcBef>
                <a:spcPts val="0"/>
              </a:spcBef>
              <a:spcAft>
                <a:spcPts val="0"/>
              </a:spcAft>
              <a:buFont typeface="Symbol" panose="05050102010706020507" pitchFamily="18" charset="2"/>
              <a:buChar char=""/>
            </a:pPr>
            <a:r>
              <a:rPr lang="en-GB" u="sng" dirty="0">
                <a:solidFill>
                  <a:srgbClr val="0B0080"/>
                </a:solidFill>
                <a:latin typeface="Arial" panose="020B0604020202020204" pitchFamily="34" charset="0"/>
                <a:ea typeface="Arial" panose="020B0604020202020204" pitchFamily="34" charset="0"/>
                <a:cs typeface="Arial" panose="020B0604020202020204" pitchFamily="34" charset="0"/>
                <a:hlinkClick r:id="rId3"/>
              </a:rPr>
              <a:t>Bulk modulus</a:t>
            </a:r>
            <a:r>
              <a:rPr lang="en-GB" dirty="0">
                <a:solidFill>
                  <a:srgbClr val="202122"/>
                </a:solidFill>
                <a:latin typeface="Arial" panose="020B0604020202020204" pitchFamily="34" charset="0"/>
                <a:ea typeface="Arial" panose="020B0604020202020204" pitchFamily="34" charset="0"/>
                <a:cs typeface="Arial" panose="020B0604020202020204" pitchFamily="34" charset="0"/>
              </a:rPr>
              <a:t>: Ratio of pressure to volumetric compression (</a:t>
            </a:r>
            <a:r>
              <a:rPr lang="en-GB" dirty="0" err="1">
                <a:solidFill>
                  <a:srgbClr val="202122"/>
                </a:solidFill>
                <a:latin typeface="Arial" panose="020B0604020202020204" pitchFamily="34" charset="0"/>
                <a:ea typeface="Arial" panose="020B0604020202020204" pitchFamily="34" charset="0"/>
                <a:cs typeface="Arial" panose="020B0604020202020204" pitchFamily="34" charset="0"/>
              </a:rPr>
              <a:t>GPa</a:t>
            </a:r>
            <a:r>
              <a:rPr lang="en-GB" dirty="0">
                <a:solidFill>
                  <a:srgbClr val="202122"/>
                </a:solidFill>
                <a:latin typeface="Arial" panose="020B0604020202020204" pitchFamily="34" charset="0"/>
                <a:ea typeface="Arial" panose="020B0604020202020204" pitchFamily="34" charset="0"/>
                <a:cs typeface="Arial" panose="020B0604020202020204" pitchFamily="34" charset="0"/>
              </a:rPr>
              <a:t>) or ratio of the infinitesimal pressure increase to the resulting relative decrease of the volume.</a:t>
            </a:r>
            <a:endParaRPr lang="en-GB" sz="32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GB" u="sng" dirty="0">
                <a:solidFill>
                  <a:srgbClr val="0B0080"/>
                </a:solidFill>
                <a:latin typeface="Arial" panose="020B0604020202020204" pitchFamily="34" charset="0"/>
                <a:ea typeface="Arial" panose="020B0604020202020204" pitchFamily="34" charset="0"/>
                <a:cs typeface="Arial" panose="020B0604020202020204" pitchFamily="34" charset="0"/>
                <a:hlinkClick r:id="rId4"/>
              </a:rPr>
              <a:t>Coefficient of </a:t>
            </a:r>
            <a:r>
              <a:rPr lang="en-GB" u="sng" dirty="0" err="1">
                <a:solidFill>
                  <a:srgbClr val="0B0080"/>
                </a:solidFill>
                <a:latin typeface="Arial" panose="020B0604020202020204" pitchFamily="34" charset="0"/>
                <a:ea typeface="Arial" panose="020B0604020202020204" pitchFamily="34" charset="0"/>
                <a:cs typeface="Arial" panose="020B0604020202020204" pitchFamily="34" charset="0"/>
                <a:hlinkClick r:id="rId4"/>
              </a:rPr>
              <a:t>restitution</a:t>
            </a:r>
            <a:r>
              <a:rPr lang="en-GB" dirty="0" err="1">
                <a:solidFill>
                  <a:srgbClr val="202122"/>
                </a:solidFill>
                <a:latin typeface="Arial" panose="020B0604020202020204" pitchFamily="34" charset="0"/>
                <a:ea typeface="Arial" panose="020B0604020202020204" pitchFamily="34" charset="0"/>
                <a:cs typeface="Arial" panose="020B0604020202020204" pitchFamily="34" charset="0"/>
              </a:rPr>
              <a:t>:the</a:t>
            </a:r>
            <a:r>
              <a:rPr lang="en-GB" dirty="0">
                <a:solidFill>
                  <a:srgbClr val="202122"/>
                </a:solidFill>
                <a:latin typeface="Arial" panose="020B0604020202020204" pitchFamily="34" charset="0"/>
                <a:ea typeface="Arial" panose="020B0604020202020204" pitchFamily="34" charset="0"/>
                <a:cs typeface="Arial" panose="020B0604020202020204" pitchFamily="34" charset="0"/>
              </a:rPr>
              <a:t> ratio of the final to initial relative velocity between two objects after they collide. Range : 0-1, 1 for perfectly elastic collision.</a:t>
            </a:r>
            <a:endParaRPr lang="en-GB" sz="32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GB" u="sng" dirty="0">
                <a:solidFill>
                  <a:srgbClr val="0B0080"/>
                </a:solidFill>
                <a:latin typeface="Arial" panose="020B0604020202020204" pitchFamily="34" charset="0"/>
                <a:ea typeface="Arial" panose="020B0604020202020204" pitchFamily="34" charset="0"/>
                <a:cs typeface="Arial" panose="020B0604020202020204" pitchFamily="34" charset="0"/>
                <a:hlinkClick r:id="rId5"/>
              </a:rPr>
              <a:t>Compressive strength</a:t>
            </a:r>
            <a:r>
              <a:rPr lang="en-GB" dirty="0">
                <a:solidFill>
                  <a:srgbClr val="202122"/>
                </a:solidFill>
                <a:latin typeface="Arial" panose="020B0604020202020204" pitchFamily="34" charset="0"/>
                <a:ea typeface="Arial" panose="020B0604020202020204" pitchFamily="34" charset="0"/>
                <a:cs typeface="Arial" panose="020B0604020202020204" pitchFamily="34" charset="0"/>
              </a:rPr>
              <a:t>: Maximum stress a material can withstand before compressive failure (MPa)</a:t>
            </a:r>
            <a:endParaRPr lang="en-GB" sz="32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GB" u="sng" dirty="0">
                <a:solidFill>
                  <a:srgbClr val="0B0080"/>
                </a:solidFill>
                <a:latin typeface="Arial" panose="020B0604020202020204" pitchFamily="34" charset="0"/>
                <a:ea typeface="Arial" panose="020B0604020202020204" pitchFamily="34" charset="0"/>
                <a:cs typeface="Arial" panose="020B0604020202020204" pitchFamily="34" charset="0"/>
                <a:hlinkClick r:id="rId6"/>
              </a:rPr>
              <a:t>Creep</a:t>
            </a:r>
            <a:r>
              <a:rPr lang="en-GB" dirty="0">
                <a:solidFill>
                  <a:srgbClr val="202122"/>
                </a:solidFill>
                <a:latin typeface="Arial" panose="020B0604020202020204" pitchFamily="34" charset="0"/>
                <a:ea typeface="Arial" panose="020B0604020202020204" pitchFamily="34" charset="0"/>
                <a:cs typeface="Arial" panose="020B0604020202020204" pitchFamily="34" charset="0"/>
              </a:rPr>
              <a:t>: The slow and gradual deformation of an object with respect to time</a:t>
            </a:r>
            <a:endParaRPr lang="en-GB" sz="32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GB" u="sng" dirty="0">
                <a:solidFill>
                  <a:srgbClr val="0B0080"/>
                </a:solidFill>
                <a:latin typeface="Arial" panose="020B0604020202020204" pitchFamily="34" charset="0"/>
                <a:ea typeface="Arial" panose="020B0604020202020204" pitchFamily="34" charset="0"/>
                <a:cs typeface="Arial" panose="020B0604020202020204" pitchFamily="34" charset="0"/>
                <a:hlinkClick r:id="rId7"/>
              </a:rPr>
              <a:t>Ductility</a:t>
            </a:r>
            <a:r>
              <a:rPr lang="en-GB" dirty="0">
                <a:solidFill>
                  <a:srgbClr val="202122"/>
                </a:solidFill>
                <a:latin typeface="Arial" panose="020B0604020202020204" pitchFamily="34" charset="0"/>
                <a:ea typeface="Arial" panose="020B0604020202020204" pitchFamily="34" charset="0"/>
                <a:cs typeface="Arial" panose="020B0604020202020204" pitchFamily="34" charset="0"/>
              </a:rPr>
              <a:t>: Ability of a material to deform under tensile load (% elongation)</a:t>
            </a:r>
            <a:endParaRPr lang="en-GB" sz="32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GB" u="sng" dirty="0">
                <a:solidFill>
                  <a:srgbClr val="0B0080"/>
                </a:solidFill>
                <a:latin typeface="Arial" panose="020B0604020202020204" pitchFamily="34" charset="0"/>
                <a:ea typeface="Arial" panose="020B0604020202020204" pitchFamily="34" charset="0"/>
                <a:cs typeface="Arial" panose="020B0604020202020204" pitchFamily="34" charset="0"/>
                <a:hlinkClick r:id="rId8"/>
              </a:rPr>
              <a:t>Fatigue limit</a:t>
            </a:r>
            <a:r>
              <a:rPr lang="en-GB" dirty="0">
                <a:solidFill>
                  <a:srgbClr val="202122"/>
                </a:solidFill>
                <a:latin typeface="Arial" panose="020B0604020202020204" pitchFamily="34" charset="0"/>
                <a:ea typeface="Arial" panose="020B0604020202020204" pitchFamily="34" charset="0"/>
                <a:cs typeface="Arial" panose="020B0604020202020204" pitchFamily="34" charset="0"/>
              </a:rPr>
              <a:t>: Maximum stress a material can withstand under repeated loading (MPa)</a:t>
            </a:r>
            <a:endParaRPr lang="en-GB" sz="32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mc:AlternateContent xmlns:mc="http://schemas.openxmlformats.org/markup-compatibility/2006" xmlns:p14="http://schemas.microsoft.com/office/powerpoint/2010/main">
        <mc:Choice Requires="p14">
          <p:contentPart p14:bwMode="auto" r:id="rId9">
            <p14:nvContentPartPr>
              <p14:cNvPr id="9" name="Ink 8">
                <a:extLst>
                  <a:ext uri="{FF2B5EF4-FFF2-40B4-BE49-F238E27FC236}">
                    <a16:creationId xmlns:a16="http://schemas.microsoft.com/office/drawing/2014/main" id="{10708B0B-9689-4963-A7FD-ED2F457803A3}"/>
                  </a:ext>
                </a:extLst>
              </p14:cNvPr>
              <p14:cNvContentPartPr/>
              <p14:nvPr/>
            </p14:nvContentPartPr>
            <p14:xfrm>
              <a:off x="6662996" y="3112846"/>
              <a:ext cx="12960" cy="51840"/>
            </p14:xfrm>
          </p:contentPart>
        </mc:Choice>
        <mc:Fallback xmlns="">
          <p:pic>
            <p:nvPicPr>
              <p:cNvPr id="9" name="Ink 8">
                <a:extLst>
                  <a:ext uri="{FF2B5EF4-FFF2-40B4-BE49-F238E27FC236}">
                    <a16:creationId xmlns:a16="http://schemas.microsoft.com/office/drawing/2014/main" id="{10708B0B-9689-4963-A7FD-ED2F457803A3}"/>
                  </a:ext>
                </a:extLst>
              </p:cNvPr>
              <p:cNvPicPr/>
              <p:nvPr/>
            </p:nvPicPr>
            <p:blipFill>
              <a:blip r:embed="rId10"/>
              <a:stretch>
                <a:fillRect/>
              </a:stretch>
            </p:blipFill>
            <p:spPr>
              <a:xfrm>
                <a:off x="6653996" y="3103846"/>
                <a:ext cx="30600" cy="69480"/>
              </a:xfrm>
              <a:prstGeom prst="rect">
                <a:avLst/>
              </a:prstGeom>
            </p:spPr>
          </p:pic>
        </mc:Fallback>
      </mc:AlternateContent>
      <p:grpSp>
        <p:nvGrpSpPr>
          <p:cNvPr id="18" name="Group 17">
            <a:extLst>
              <a:ext uri="{FF2B5EF4-FFF2-40B4-BE49-F238E27FC236}">
                <a16:creationId xmlns:a16="http://schemas.microsoft.com/office/drawing/2014/main" id="{837B95F6-19FA-40E1-957F-F6B0EDFD9080}"/>
              </a:ext>
            </a:extLst>
          </p:cNvPr>
          <p:cNvGrpSpPr/>
          <p:nvPr/>
        </p:nvGrpSpPr>
        <p:grpSpPr>
          <a:xfrm>
            <a:off x="7483076" y="2991886"/>
            <a:ext cx="1735200" cy="20520"/>
            <a:chOff x="7483076" y="2991886"/>
            <a:chExt cx="1735200" cy="20520"/>
          </a:xfrm>
        </p:grpSpPr>
        <mc:AlternateContent xmlns:mc="http://schemas.openxmlformats.org/markup-compatibility/2006" xmlns:p14="http://schemas.microsoft.com/office/powerpoint/2010/main">
          <mc:Choice Requires="p14">
            <p:contentPart p14:bwMode="auto" r:id="rId11">
              <p14:nvContentPartPr>
                <p14:cNvPr id="11" name="Ink 10">
                  <a:extLst>
                    <a:ext uri="{FF2B5EF4-FFF2-40B4-BE49-F238E27FC236}">
                      <a16:creationId xmlns:a16="http://schemas.microsoft.com/office/drawing/2014/main" id="{9D45BF72-0FF0-438F-B4EF-D4756181A823}"/>
                    </a:ext>
                  </a:extLst>
                </p14:cNvPr>
                <p14:cNvContentPartPr/>
                <p14:nvPr/>
              </p14:nvContentPartPr>
              <p14:xfrm>
                <a:off x="7483076" y="3012046"/>
                <a:ext cx="360" cy="360"/>
              </p14:xfrm>
            </p:contentPart>
          </mc:Choice>
          <mc:Fallback xmlns="">
            <p:pic>
              <p:nvPicPr>
                <p:cNvPr id="11" name="Ink 10">
                  <a:extLst>
                    <a:ext uri="{FF2B5EF4-FFF2-40B4-BE49-F238E27FC236}">
                      <a16:creationId xmlns:a16="http://schemas.microsoft.com/office/drawing/2014/main" id="{9D45BF72-0FF0-438F-B4EF-D4756181A823}"/>
                    </a:ext>
                  </a:extLst>
                </p:cNvPr>
                <p:cNvPicPr/>
                <p:nvPr/>
              </p:nvPicPr>
              <p:blipFill>
                <a:blip r:embed="rId24"/>
                <a:stretch>
                  <a:fillRect/>
                </a:stretch>
              </p:blipFill>
              <p:spPr>
                <a:xfrm>
                  <a:off x="7474436" y="3003046"/>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17" name="Ink 16">
                  <a:extLst>
                    <a:ext uri="{FF2B5EF4-FFF2-40B4-BE49-F238E27FC236}">
                      <a16:creationId xmlns:a16="http://schemas.microsoft.com/office/drawing/2014/main" id="{5DF0DE03-9DE4-46EA-9BEA-069FA888922F}"/>
                    </a:ext>
                  </a:extLst>
                </p14:cNvPr>
                <p14:cNvContentPartPr/>
                <p14:nvPr/>
              </p14:nvContentPartPr>
              <p14:xfrm>
                <a:off x="9217916" y="2991886"/>
                <a:ext cx="360" cy="360"/>
              </p14:xfrm>
            </p:contentPart>
          </mc:Choice>
          <mc:Fallback xmlns="">
            <p:pic>
              <p:nvPicPr>
                <p:cNvPr id="17" name="Ink 16">
                  <a:extLst>
                    <a:ext uri="{FF2B5EF4-FFF2-40B4-BE49-F238E27FC236}">
                      <a16:creationId xmlns:a16="http://schemas.microsoft.com/office/drawing/2014/main" id="{5DF0DE03-9DE4-46EA-9BEA-069FA888922F}"/>
                    </a:ext>
                  </a:extLst>
                </p:cNvPr>
                <p:cNvPicPr/>
                <p:nvPr/>
              </p:nvPicPr>
              <p:blipFill>
                <a:blip r:embed="rId24"/>
                <a:stretch>
                  <a:fillRect/>
                </a:stretch>
              </p:blipFill>
              <p:spPr>
                <a:xfrm>
                  <a:off x="9208916" y="2982886"/>
                  <a:ext cx="18000" cy="18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26">
            <p14:nvContentPartPr>
              <p14:cNvPr id="29" name="Ink 28">
                <a:extLst>
                  <a:ext uri="{FF2B5EF4-FFF2-40B4-BE49-F238E27FC236}">
                    <a16:creationId xmlns:a16="http://schemas.microsoft.com/office/drawing/2014/main" id="{6344D540-974F-4CAD-B6A0-D62E1078E375}"/>
                  </a:ext>
                </a:extLst>
              </p14:cNvPr>
              <p14:cNvContentPartPr/>
              <p14:nvPr/>
            </p14:nvContentPartPr>
            <p14:xfrm>
              <a:off x="8044316" y="4000246"/>
              <a:ext cx="30960" cy="24840"/>
            </p14:xfrm>
          </p:contentPart>
        </mc:Choice>
        <mc:Fallback xmlns="">
          <p:pic>
            <p:nvPicPr>
              <p:cNvPr id="29" name="Ink 28">
                <a:extLst>
                  <a:ext uri="{FF2B5EF4-FFF2-40B4-BE49-F238E27FC236}">
                    <a16:creationId xmlns:a16="http://schemas.microsoft.com/office/drawing/2014/main" id="{6344D540-974F-4CAD-B6A0-D62E1078E375}"/>
                  </a:ext>
                </a:extLst>
              </p:cNvPr>
              <p:cNvPicPr/>
              <p:nvPr/>
            </p:nvPicPr>
            <p:blipFill>
              <a:blip r:embed="rId27"/>
              <a:stretch>
                <a:fillRect/>
              </a:stretch>
            </p:blipFill>
            <p:spPr>
              <a:xfrm>
                <a:off x="8035316" y="3991246"/>
                <a:ext cx="48600" cy="4248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49" name="Ink 48">
                <a:extLst>
                  <a:ext uri="{FF2B5EF4-FFF2-40B4-BE49-F238E27FC236}">
                    <a16:creationId xmlns:a16="http://schemas.microsoft.com/office/drawing/2014/main" id="{4B70CEA2-3F5C-476E-B67C-9046A65BF622}"/>
                  </a:ext>
                </a:extLst>
              </p14:cNvPr>
              <p14:cNvContentPartPr/>
              <p14:nvPr/>
            </p14:nvContentPartPr>
            <p14:xfrm>
              <a:off x="1082276" y="1673926"/>
              <a:ext cx="360" cy="360"/>
            </p14:xfrm>
          </p:contentPart>
        </mc:Choice>
        <mc:Fallback xmlns="">
          <p:pic>
            <p:nvPicPr>
              <p:cNvPr id="49" name="Ink 48">
                <a:extLst>
                  <a:ext uri="{FF2B5EF4-FFF2-40B4-BE49-F238E27FC236}">
                    <a16:creationId xmlns:a16="http://schemas.microsoft.com/office/drawing/2014/main" id="{4B70CEA2-3F5C-476E-B67C-9046A65BF622}"/>
                  </a:ext>
                </a:extLst>
              </p:cNvPr>
              <p:cNvPicPr/>
              <p:nvPr/>
            </p:nvPicPr>
            <p:blipFill>
              <a:blip r:embed="rId29"/>
              <a:stretch>
                <a:fillRect/>
              </a:stretch>
            </p:blipFill>
            <p:spPr>
              <a:xfrm>
                <a:off x="1073636" y="1665286"/>
                <a:ext cx="18000" cy="18000"/>
              </a:xfrm>
              <a:prstGeom prst="rect">
                <a:avLst/>
              </a:prstGeom>
            </p:spPr>
          </p:pic>
        </mc:Fallback>
      </mc:AlternateContent>
    </p:spTree>
    <p:extLst>
      <p:ext uri="{BB962C8B-B14F-4D97-AF65-F5344CB8AC3E}">
        <p14:creationId xmlns:p14="http://schemas.microsoft.com/office/powerpoint/2010/main" val="14733694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84C14-CC7B-491F-9FE5-F8C43B117B33}"/>
              </a:ext>
            </a:extLst>
          </p:cNvPr>
          <p:cNvSpPr>
            <a:spLocks noGrp="1"/>
          </p:cNvSpPr>
          <p:nvPr>
            <p:ph type="title"/>
          </p:nvPr>
        </p:nvSpPr>
        <p:spPr>
          <a:xfrm>
            <a:off x="710829" y="203349"/>
            <a:ext cx="9070920" cy="1261440"/>
          </a:xfrm>
        </p:spPr>
        <p:txBody>
          <a:bodyPr/>
          <a:lstStyle/>
          <a:p>
            <a:r>
              <a:rPr lang="en-US" dirty="0"/>
              <a:t>Some material properties</a:t>
            </a:r>
            <a:endParaRPr lang="en-GB" dirty="0"/>
          </a:p>
        </p:txBody>
      </p:sp>
      <p:sp>
        <p:nvSpPr>
          <p:cNvPr id="3" name="Rectangle 2">
            <a:extLst>
              <a:ext uri="{FF2B5EF4-FFF2-40B4-BE49-F238E27FC236}">
                <a16:creationId xmlns:a16="http://schemas.microsoft.com/office/drawing/2014/main" id="{27AF5A64-8CCE-4710-91A2-9AC40827EDA3}"/>
              </a:ext>
            </a:extLst>
          </p:cNvPr>
          <p:cNvSpPr/>
          <p:nvPr/>
        </p:nvSpPr>
        <p:spPr>
          <a:xfrm>
            <a:off x="710829" y="1564063"/>
            <a:ext cx="5038725" cy="5109027"/>
          </a:xfrm>
          <a:prstGeom prst="rect">
            <a:avLst/>
          </a:prstGeom>
        </p:spPr>
        <p:txBody>
          <a:bodyPr>
            <a:spAutoFit/>
          </a:bodyPr>
          <a:lstStyle/>
          <a:p>
            <a:pPr marL="342900" marR="0" lvl="0" indent="-342900">
              <a:lnSpc>
                <a:spcPct val="107000"/>
              </a:lnSpc>
              <a:spcBef>
                <a:spcPts val="0"/>
              </a:spcBef>
              <a:spcAft>
                <a:spcPts val="0"/>
              </a:spcAft>
              <a:buFont typeface="Symbol" panose="05050102010706020507" pitchFamily="18" charset="2"/>
              <a:buChar char=""/>
            </a:pPr>
            <a:r>
              <a:rPr lang="en-GB" u="sng" dirty="0">
                <a:solidFill>
                  <a:srgbClr val="0B0080"/>
                </a:solidFill>
                <a:latin typeface="Arial" panose="020B0604020202020204" pitchFamily="34" charset="0"/>
                <a:ea typeface="Arial" panose="020B0604020202020204" pitchFamily="34" charset="0"/>
                <a:cs typeface="Arial" panose="020B0604020202020204" pitchFamily="34" charset="0"/>
                <a:hlinkClick r:id="rId3"/>
              </a:rPr>
              <a:t>Friction coefficient</a:t>
            </a:r>
            <a:r>
              <a:rPr lang="en-GB" dirty="0">
                <a:solidFill>
                  <a:srgbClr val="202122"/>
                </a:solidFill>
                <a:latin typeface="Arial" panose="020B0604020202020204" pitchFamily="34" charset="0"/>
                <a:ea typeface="Arial" panose="020B0604020202020204" pitchFamily="34" charset="0"/>
                <a:cs typeface="Arial" panose="020B0604020202020204" pitchFamily="34" charset="0"/>
              </a:rPr>
              <a:t>: The amount of force normal to surface which converts to force resisting relative movement of contacting surfaces between material pair</a:t>
            </a:r>
            <a:endParaRPr lang="en-GB" sz="32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GB" u="sng" dirty="0">
                <a:solidFill>
                  <a:srgbClr val="0B0080"/>
                </a:solidFill>
                <a:latin typeface="Arial" panose="020B0604020202020204" pitchFamily="34" charset="0"/>
                <a:ea typeface="Arial" panose="020B0604020202020204" pitchFamily="34" charset="0"/>
                <a:cs typeface="Arial" panose="020B0604020202020204" pitchFamily="34" charset="0"/>
                <a:hlinkClick r:id="rId4"/>
              </a:rPr>
              <a:t>Hardness</a:t>
            </a:r>
            <a:r>
              <a:rPr lang="en-GB" dirty="0">
                <a:solidFill>
                  <a:srgbClr val="202122"/>
                </a:solidFill>
                <a:latin typeface="Arial" panose="020B0604020202020204" pitchFamily="34" charset="0"/>
                <a:ea typeface="Arial" panose="020B0604020202020204" pitchFamily="34" charset="0"/>
                <a:cs typeface="Arial" panose="020B0604020202020204" pitchFamily="34" charset="0"/>
              </a:rPr>
              <a:t>: Ability to withstand surface indentation and scratching (e.g. Brinell hardness number)</a:t>
            </a:r>
            <a:endParaRPr lang="en-GB" sz="32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GB" u="sng" dirty="0">
                <a:solidFill>
                  <a:srgbClr val="0B0080"/>
                </a:solidFill>
                <a:latin typeface="Arial" panose="020B0604020202020204" pitchFamily="34" charset="0"/>
                <a:ea typeface="Arial" panose="020B0604020202020204" pitchFamily="34" charset="0"/>
                <a:cs typeface="Arial" panose="020B0604020202020204" pitchFamily="34" charset="0"/>
                <a:hlinkClick r:id="rId5"/>
              </a:rPr>
              <a:t>Malleability</a:t>
            </a:r>
            <a:r>
              <a:rPr lang="en-GB" dirty="0">
                <a:solidFill>
                  <a:srgbClr val="202122"/>
                </a:solidFill>
                <a:latin typeface="Arial" panose="020B0604020202020204" pitchFamily="34" charset="0"/>
                <a:ea typeface="Arial" panose="020B0604020202020204" pitchFamily="34" charset="0"/>
                <a:cs typeface="Arial" panose="020B0604020202020204" pitchFamily="34" charset="0"/>
              </a:rPr>
              <a:t>: Ability of the material to be flattened into thin sheets under applications of heavy compressive forces without cracking by hot or cold working means.</a:t>
            </a:r>
            <a:endParaRPr lang="en-GB" sz="32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GB" u="sng" dirty="0">
                <a:solidFill>
                  <a:srgbClr val="0B0080"/>
                </a:solidFill>
                <a:latin typeface="Arial" panose="020B0604020202020204" pitchFamily="34" charset="0"/>
                <a:ea typeface="Arial" panose="020B0604020202020204" pitchFamily="34" charset="0"/>
                <a:cs typeface="Arial" panose="020B0604020202020204" pitchFamily="34" charset="0"/>
                <a:hlinkClick r:id="rId6"/>
              </a:rPr>
              <a:t>Mass diffusivity</a:t>
            </a:r>
            <a:r>
              <a:rPr lang="en-GB" dirty="0">
                <a:solidFill>
                  <a:srgbClr val="202122"/>
                </a:solidFill>
                <a:latin typeface="Arial" panose="020B0604020202020204" pitchFamily="34" charset="0"/>
                <a:ea typeface="Arial" panose="020B0604020202020204" pitchFamily="34" charset="0"/>
                <a:cs typeface="Arial" panose="020B0604020202020204" pitchFamily="34" charset="0"/>
              </a:rPr>
              <a:t>: Ability of one substance to diffuse through another</a:t>
            </a:r>
            <a:endParaRPr lang="en-GB" sz="32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GB" u="sng" dirty="0">
                <a:solidFill>
                  <a:srgbClr val="0B0080"/>
                </a:solidFill>
                <a:latin typeface="Arial" panose="020B0604020202020204" pitchFamily="34" charset="0"/>
                <a:ea typeface="Arial" panose="020B0604020202020204" pitchFamily="34" charset="0"/>
                <a:cs typeface="Arial" panose="020B0604020202020204" pitchFamily="34" charset="0"/>
                <a:hlinkClick r:id="rId7"/>
              </a:rPr>
              <a:t>Poisson's ratio</a:t>
            </a:r>
            <a:r>
              <a:rPr lang="en-GB" dirty="0">
                <a:solidFill>
                  <a:srgbClr val="202122"/>
                </a:solidFill>
                <a:latin typeface="Arial" panose="020B0604020202020204" pitchFamily="34" charset="0"/>
                <a:ea typeface="Arial" panose="020B0604020202020204" pitchFamily="34" charset="0"/>
                <a:cs typeface="Arial" panose="020B0604020202020204" pitchFamily="34" charset="0"/>
              </a:rPr>
              <a:t>: Ratio of lateral strain to axial strain (no units)</a:t>
            </a:r>
            <a:endParaRPr lang="en-GB" sz="32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GB" u="sng" dirty="0">
                <a:solidFill>
                  <a:srgbClr val="0B0080"/>
                </a:solidFill>
                <a:latin typeface="Arial" panose="020B0604020202020204" pitchFamily="34" charset="0"/>
                <a:ea typeface="Arial" panose="020B0604020202020204" pitchFamily="34" charset="0"/>
                <a:cs typeface="Arial" panose="020B0604020202020204" pitchFamily="34" charset="0"/>
                <a:hlinkClick r:id="rId8"/>
              </a:rPr>
              <a:t>Shear modulus</a:t>
            </a:r>
            <a:r>
              <a:rPr lang="en-GB" dirty="0">
                <a:solidFill>
                  <a:srgbClr val="202122"/>
                </a:solidFill>
                <a:latin typeface="Arial" panose="020B0604020202020204" pitchFamily="34" charset="0"/>
                <a:ea typeface="Arial" panose="020B0604020202020204" pitchFamily="34" charset="0"/>
                <a:cs typeface="Arial" panose="020B0604020202020204" pitchFamily="34" charset="0"/>
              </a:rPr>
              <a:t>: Ratio of shear stress to shear strain (MPa)</a:t>
            </a:r>
            <a:endParaRPr lang="en-GB" sz="32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47D932B8-4B85-49F0-8A19-2A358ECB30EE}"/>
                  </a:ext>
                </a:extLst>
              </p14:cNvPr>
              <p14:cNvContentPartPr/>
              <p14:nvPr/>
            </p14:nvContentPartPr>
            <p14:xfrm>
              <a:off x="6471836" y="2611006"/>
              <a:ext cx="50400" cy="32760"/>
            </p14:xfrm>
          </p:contentPart>
        </mc:Choice>
        <mc:Fallback xmlns="">
          <p:pic>
            <p:nvPicPr>
              <p:cNvPr id="8" name="Ink 7">
                <a:extLst>
                  <a:ext uri="{FF2B5EF4-FFF2-40B4-BE49-F238E27FC236}">
                    <a16:creationId xmlns:a16="http://schemas.microsoft.com/office/drawing/2014/main" id="{47D932B8-4B85-49F0-8A19-2A358ECB30EE}"/>
                  </a:ext>
                </a:extLst>
              </p:cNvPr>
              <p:cNvPicPr/>
              <p:nvPr/>
            </p:nvPicPr>
            <p:blipFill>
              <a:blip r:embed="rId10"/>
              <a:stretch>
                <a:fillRect/>
              </a:stretch>
            </p:blipFill>
            <p:spPr>
              <a:xfrm>
                <a:off x="6462836" y="2602006"/>
                <a:ext cx="68040" cy="504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73" name="Ink 72">
                <a:extLst>
                  <a:ext uri="{FF2B5EF4-FFF2-40B4-BE49-F238E27FC236}">
                    <a16:creationId xmlns:a16="http://schemas.microsoft.com/office/drawing/2014/main" id="{5D7CC503-9D70-4A39-B1D2-0369AEDAF57D}"/>
                  </a:ext>
                </a:extLst>
              </p14:cNvPr>
              <p14:cNvContentPartPr/>
              <p14:nvPr/>
            </p14:nvContentPartPr>
            <p14:xfrm>
              <a:off x="544796" y="2891086"/>
              <a:ext cx="7560" cy="100080"/>
            </p14:xfrm>
          </p:contentPart>
        </mc:Choice>
        <mc:Fallback xmlns="">
          <p:pic>
            <p:nvPicPr>
              <p:cNvPr id="73" name="Ink 72">
                <a:extLst>
                  <a:ext uri="{FF2B5EF4-FFF2-40B4-BE49-F238E27FC236}">
                    <a16:creationId xmlns:a16="http://schemas.microsoft.com/office/drawing/2014/main" id="{5D7CC503-9D70-4A39-B1D2-0369AEDAF57D}"/>
                  </a:ext>
                </a:extLst>
              </p:cNvPr>
              <p:cNvPicPr/>
              <p:nvPr/>
            </p:nvPicPr>
            <p:blipFill>
              <a:blip r:embed="rId12"/>
              <a:stretch>
                <a:fillRect/>
              </a:stretch>
            </p:blipFill>
            <p:spPr>
              <a:xfrm>
                <a:off x="536156" y="2882446"/>
                <a:ext cx="25200" cy="11772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75" name="Ink 74">
                <a:extLst>
                  <a:ext uri="{FF2B5EF4-FFF2-40B4-BE49-F238E27FC236}">
                    <a16:creationId xmlns:a16="http://schemas.microsoft.com/office/drawing/2014/main" id="{B44C36FC-3342-451A-93A0-0B2158F5AAF1}"/>
                  </a:ext>
                </a:extLst>
              </p14:cNvPr>
              <p14:cNvContentPartPr/>
              <p14:nvPr/>
            </p14:nvContentPartPr>
            <p14:xfrm>
              <a:off x="6426836" y="3811966"/>
              <a:ext cx="8280" cy="13320"/>
            </p14:xfrm>
          </p:contentPart>
        </mc:Choice>
        <mc:Fallback xmlns="">
          <p:pic>
            <p:nvPicPr>
              <p:cNvPr id="75" name="Ink 74">
                <a:extLst>
                  <a:ext uri="{FF2B5EF4-FFF2-40B4-BE49-F238E27FC236}">
                    <a16:creationId xmlns:a16="http://schemas.microsoft.com/office/drawing/2014/main" id="{B44C36FC-3342-451A-93A0-0B2158F5AAF1}"/>
                  </a:ext>
                </a:extLst>
              </p:cNvPr>
              <p:cNvPicPr/>
              <p:nvPr/>
            </p:nvPicPr>
            <p:blipFill>
              <a:blip r:embed="rId14"/>
              <a:stretch>
                <a:fillRect/>
              </a:stretch>
            </p:blipFill>
            <p:spPr>
              <a:xfrm>
                <a:off x="6417836" y="3802966"/>
                <a:ext cx="25920" cy="30960"/>
              </a:xfrm>
              <a:prstGeom prst="rect">
                <a:avLst/>
              </a:prstGeom>
            </p:spPr>
          </p:pic>
        </mc:Fallback>
      </mc:AlternateContent>
      <p:grpSp>
        <p:nvGrpSpPr>
          <p:cNvPr id="69" name="Group 68">
            <a:extLst>
              <a:ext uri="{FF2B5EF4-FFF2-40B4-BE49-F238E27FC236}">
                <a16:creationId xmlns:a16="http://schemas.microsoft.com/office/drawing/2014/main" id="{EBC55FFB-06E2-4CEA-9445-4B7BFDE39FFD}"/>
              </a:ext>
            </a:extLst>
          </p:cNvPr>
          <p:cNvGrpSpPr/>
          <p:nvPr/>
        </p:nvGrpSpPr>
        <p:grpSpPr>
          <a:xfrm>
            <a:off x="9178316" y="6889246"/>
            <a:ext cx="69480" cy="21240"/>
            <a:chOff x="9178316" y="6889246"/>
            <a:chExt cx="69480" cy="21240"/>
          </a:xfrm>
        </p:grpSpPr>
        <mc:AlternateContent xmlns:mc="http://schemas.openxmlformats.org/markup-compatibility/2006" xmlns:p14="http://schemas.microsoft.com/office/powerpoint/2010/main">
          <mc:Choice Requires="p14">
            <p:contentPart p14:bwMode="auto" r:id="rId15">
              <p14:nvContentPartPr>
                <p14:cNvPr id="76" name="Ink 75">
                  <a:extLst>
                    <a:ext uri="{FF2B5EF4-FFF2-40B4-BE49-F238E27FC236}">
                      <a16:creationId xmlns:a16="http://schemas.microsoft.com/office/drawing/2014/main" id="{7F487E3E-638F-470C-A4DB-4B0F5AB7D2DB}"/>
                    </a:ext>
                  </a:extLst>
                </p14:cNvPr>
                <p14:cNvContentPartPr/>
                <p14:nvPr/>
              </p14:nvContentPartPr>
              <p14:xfrm>
                <a:off x="9178316" y="6908326"/>
                <a:ext cx="69480" cy="2160"/>
              </p14:xfrm>
            </p:contentPart>
          </mc:Choice>
          <mc:Fallback xmlns="">
            <p:pic>
              <p:nvPicPr>
                <p:cNvPr id="76" name="Ink 75">
                  <a:extLst>
                    <a:ext uri="{FF2B5EF4-FFF2-40B4-BE49-F238E27FC236}">
                      <a16:creationId xmlns:a16="http://schemas.microsoft.com/office/drawing/2014/main" id="{7F487E3E-638F-470C-A4DB-4B0F5AB7D2DB}"/>
                    </a:ext>
                  </a:extLst>
                </p:cNvPr>
                <p:cNvPicPr/>
                <p:nvPr/>
              </p:nvPicPr>
              <p:blipFill>
                <a:blip r:embed="rId16"/>
                <a:stretch>
                  <a:fillRect/>
                </a:stretch>
              </p:blipFill>
              <p:spPr>
                <a:xfrm>
                  <a:off x="9169316" y="6899686"/>
                  <a:ext cx="87120" cy="198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77" name="Ink 76">
                  <a:extLst>
                    <a:ext uri="{FF2B5EF4-FFF2-40B4-BE49-F238E27FC236}">
                      <a16:creationId xmlns:a16="http://schemas.microsoft.com/office/drawing/2014/main" id="{943B6E5E-E7E4-4D48-8068-35927C144C03}"/>
                    </a:ext>
                  </a:extLst>
                </p14:cNvPr>
                <p14:cNvContentPartPr/>
                <p14:nvPr/>
              </p14:nvContentPartPr>
              <p14:xfrm>
                <a:off x="9178316" y="6889246"/>
                <a:ext cx="69480" cy="21240"/>
              </p14:xfrm>
            </p:contentPart>
          </mc:Choice>
          <mc:Fallback xmlns="">
            <p:pic>
              <p:nvPicPr>
                <p:cNvPr id="77" name="Ink 76">
                  <a:extLst>
                    <a:ext uri="{FF2B5EF4-FFF2-40B4-BE49-F238E27FC236}">
                      <a16:creationId xmlns:a16="http://schemas.microsoft.com/office/drawing/2014/main" id="{943B6E5E-E7E4-4D48-8068-35927C144C03}"/>
                    </a:ext>
                  </a:extLst>
                </p:cNvPr>
                <p:cNvPicPr/>
                <p:nvPr/>
              </p:nvPicPr>
              <p:blipFill>
                <a:blip r:embed="rId18"/>
                <a:stretch>
                  <a:fillRect/>
                </a:stretch>
              </p:blipFill>
              <p:spPr>
                <a:xfrm>
                  <a:off x="9169316" y="6880246"/>
                  <a:ext cx="87120" cy="38880"/>
                </a:xfrm>
                <a:prstGeom prst="rect">
                  <a:avLst/>
                </a:prstGeom>
              </p:spPr>
            </p:pic>
          </mc:Fallback>
        </mc:AlternateContent>
      </p:grpSp>
    </p:spTree>
    <p:extLst>
      <p:ext uri="{BB962C8B-B14F-4D97-AF65-F5344CB8AC3E}">
        <p14:creationId xmlns:p14="http://schemas.microsoft.com/office/powerpoint/2010/main" val="603040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84C14-CC7B-491F-9FE5-F8C43B117B33}"/>
              </a:ext>
            </a:extLst>
          </p:cNvPr>
          <p:cNvSpPr>
            <a:spLocks noGrp="1"/>
          </p:cNvSpPr>
          <p:nvPr>
            <p:ph type="title"/>
          </p:nvPr>
        </p:nvSpPr>
        <p:spPr>
          <a:xfrm>
            <a:off x="710829" y="203349"/>
            <a:ext cx="9070920" cy="1261440"/>
          </a:xfrm>
        </p:spPr>
        <p:txBody>
          <a:bodyPr/>
          <a:lstStyle/>
          <a:p>
            <a:r>
              <a:rPr lang="en-US" dirty="0"/>
              <a:t>Some material properties</a:t>
            </a:r>
            <a:endParaRPr lang="en-GB" dirty="0"/>
          </a:p>
        </p:txBody>
      </p:sp>
      <p:sp>
        <p:nvSpPr>
          <p:cNvPr id="4" name="Rectangle 3">
            <a:extLst>
              <a:ext uri="{FF2B5EF4-FFF2-40B4-BE49-F238E27FC236}">
                <a16:creationId xmlns:a16="http://schemas.microsoft.com/office/drawing/2014/main" id="{CB0AD25E-B4C3-4794-8627-945804D5FD26}"/>
              </a:ext>
            </a:extLst>
          </p:cNvPr>
          <p:cNvSpPr/>
          <p:nvPr/>
        </p:nvSpPr>
        <p:spPr>
          <a:xfrm>
            <a:off x="1587" y="1775598"/>
            <a:ext cx="5038725" cy="1849032"/>
          </a:xfrm>
          <a:prstGeom prst="rect">
            <a:avLst/>
          </a:prstGeom>
        </p:spPr>
        <p:txBody>
          <a:bodyPr>
            <a:spAutoFit/>
          </a:bodyPr>
          <a:lstStyle/>
          <a:p>
            <a:pPr marL="342900" marR="0" lvl="0" indent="-342900">
              <a:lnSpc>
                <a:spcPct val="107000"/>
              </a:lnSpc>
              <a:spcBef>
                <a:spcPts val="0"/>
              </a:spcBef>
              <a:spcAft>
                <a:spcPts val="0"/>
              </a:spcAft>
              <a:buFont typeface="Symbol" panose="05050102010706020507" pitchFamily="18" charset="2"/>
              <a:buChar char=""/>
            </a:pPr>
            <a:r>
              <a:rPr lang="en-GB" u="sng" dirty="0">
                <a:solidFill>
                  <a:srgbClr val="0B0080"/>
                </a:solidFill>
                <a:latin typeface="Arial" panose="020B0604020202020204" pitchFamily="34" charset="0"/>
                <a:ea typeface="Arial" panose="020B0604020202020204" pitchFamily="34" charset="0"/>
                <a:cs typeface="Arial" panose="020B0604020202020204" pitchFamily="34" charset="0"/>
                <a:hlinkClick r:id="rId3"/>
              </a:rPr>
              <a:t>Shear strength</a:t>
            </a:r>
            <a:r>
              <a:rPr lang="en-GB" dirty="0">
                <a:solidFill>
                  <a:srgbClr val="202122"/>
                </a:solidFill>
                <a:latin typeface="Arial" panose="020B0604020202020204" pitchFamily="34" charset="0"/>
                <a:ea typeface="Arial" panose="020B0604020202020204" pitchFamily="34" charset="0"/>
                <a:cs typeface="Arial" panose="020B0604020202020204" pitchFamily="34" charset="0"/>
              </a:rPr>
              <a:t>: Maximum shear stress a material can withstand</a:t>
            </a:r>
            <a:endParaRPr lang="en-GB" sz="32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GB" u="sng" dirty="0">
                <a:solidFill>
                  <a:srgbClr val="0B0080"/>
                </a:solidFill>
                <a:latin typeface="Arial" panose="020B0604020202020204" pitchFamily="34" charset="0"/>
                <a:ea typeface="Arial" panose="020B0604020202020204" pitchFamily="34" charset="0"/>
                <a:cs typeface="Arial" panose="020B0604020202020204" pitchFamily="34" charset="0"/>
                <a:hlinkClick r:id="rId4"/>
              </a:rPr>
              <a:t>Density</a:t>
            </a:r>
            <a:r>
              <a:rPr lang="en-GB" dirty="0">
                <a:solidFill>
                  <a:srgbClr val="202122"/>
                </a:solidFill>
                <a:latin typeface="Arial" panose="020B0604020202020204" pitchFamily="34" charset="0"/>
                <a:ea typeface="Arial" panose="020B0604020202020204" pitchFamily="34" charset="0"/>
                <a:cs typeface="Arial" panose="020B0604020202020204" pitchFamily="34" charset="0"/>
              </a:rPr>
              <a:t>: Mass per unit volume (N/m^3)</a:t>
            </a:r>
            <a:endParaRPr lang="en-GB" sz="32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0"/>
              </a:spcAft>
              <a:buFont typeface="Symbol" panose="05050102010706020507" pitchFamily="18" charset="2"/>
              <a:buChar char=""/>
            </a:pPr>
            <a:r>
              <a:rPr lang="en-GB" u="sng" dirty="0">
                <a:solidFill>
                  <a:srgbClr val="0B0080"/>
                </a:solidFill>
                <a:latin typeface="Arial" panose="020B0604020202020204" pitchFamily="34" charset="0"/>
                <a:ea typeface="Arial" panose="020B0604020202020204" pitchFamily="34" charset="0"/>
                <a:cs typeface="Arial" panose="020B0604020202020204" pitchFamily="34" charset="0"/>
                <a:hlinkClick r:id="rId5"/>
              </a:rPr>
              <a:t>Maximum Tensile strength</a:t>
            </a:r>
            <a:r>
              <a:rPr lang="en-GB" dirty="0">
                <a:solidFill>
                  <a:srgbClr val="202122"/>
                </a:solidFill>
                <a:latin typeface="Arial" panose="020B0604020202020204" pitchFamily="34" charset="0"/>
                <a:ea typeface="Arial" panose="020B0604020202020204" pitchFamily="34" charset="0"/>
                <a:cs typeface="Arial" panose="020B0604020202020204" pitchFamily="34" charset="0"/>
              </a:rPr>
              <a:t>: Maximum tensile stress of a material can withstand before failure (MPa)</a:t>
            </a:r>
            <a:endParaRPr lang="en-GB" sz="32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BA772178-E752-479E-B826-3DEA11C5B31A}"/>
              </a:ext>
            </a:extLst>
          </p:cNvPr>
          <p:cNvSpPr/>
          <p:nvPr/>
        </p:nvSpPr>
        <p:spPr>
          <a:xfrm>
            <a:off x="5246289" y="1888263"/>
            <a:ext cx="5038725" cy="2738122"/>
          </a:xfrm>
          <a:prstGeom prst="rect">
            <a:avLst/>
          </a:prstGeom>
        </p:spPr>
        <p:txBody>
          <a:bodyPr>
            <a:spAutoFit/>
          </a:bodyPr>
          <a:lstStyle/>
          <a:p>
            <a:pPr marL="342900" marR="0" lvl="0" indent="-342900">
              <a:lnSpc>
                <a:spcPct val="107000"/>
              </a:lnSpc>
              <a:spcBef>
                <a:spcPts val="0"/>
              </a:spcBef>
              <a:spcAft>
                <a:spcPts val="0"/>
              </a:spcAft>
              <a:buFont typeface="Symbol" panose="05050102010706020507" pitchFamily="18" charset="2"/>
              <a:buChar char=""/>
            </a:pPr>
            <a:r>
              <a:rPr lang="en-GB" u="sng" dirty="0">
                <a:solidFill>
                  <a:srgbClr val="0B0080"/>
                </a:solidFill>
                <a:latin typeface="Arial" panose="020B0604020202020204" pitchFamily="34" charset="0"/>
                <a:ea typeface="Arial" panose="020B0604020202020204" pitchFamily="34" charset="0"/>
                <a:cs typeface="Arial" panose="020B0604020202020204" pitchFamily="34" charset="0"/>
                <a:hlinkClick r:id="rId6"/>
              </a:rPr>
              <a:t>Toughness</a:t>
            </a:r>
            <a:r>
              <a:rPr lang="en-GB" dirty="0">
                <a:solidFill>
                  <a:srgbClr val="202122"/>
                </a:solidFill>
                <a:latin typeface="Arial" panose="020B0604020202020204" pitchFamily="34" charset="0"/>
                <a:ea typeface="Arial" panose="020B0604020202020204" pitchFamily="34" charset="0"/>
                <a:cs typeface="Arial" panose="020B0604020202020204" pitchFamily="34" charset="0"/>
              </a:rPr>
              <a:t>: Ability of a material to absorb energy (or withstand shock) and plastically deform without fracturing (or rupturing); a material's resistance to fracture when stressed; combination of strength and plasticity</a:t>
            </a:r>
            <a:endParaRPr lang="en-GB" sz="32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457200" marR="0">
              <a:lnSpc>
                <a:spcPct val="107000"/>
              </a:lnSpc>
              <a:spcBef>
                <a:spcPts val="0"/>
              </a:spcBef>
              <a:spcAft>
                <a:spcPts val="0"/>
              </a:spcAft>
            </a:pPr>
            <a:r>
              <a:rPr lang="en-US" dirty="0">
                <a:solidFill>
                  <a:srgbClr val="0B0080"/>
                </a:solidFill>
                <a:latin typeface="Arial" panose="020B0604020202020204" pitchFamily="34" charset="0"/>
                <a:ea typeface="SimHei" panose="02010609060101010101" pitchFamily="49" charset="-122"/>
                <a:cs typeface="Times New Roman" panose="02020603050405020304" pitchFamily="18" charset="0"/>
              </a:rPr>
              <a:t> </a:t>
            </a:r>
            <a:endParaRPr lang="en-GB" sz="32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a:p>
            <a:pPr marL="342900" marR="0" lvl="0" indent="-342900">
              <a:lnSpc>
                <a:spcPct val="107000"/>
              </a:lnSpc>
              <a:spcBef>
                <a:spcPts val="0"/>
              </a:spcBef>
              <a:spcAft>
                <a:spcPts val="600"/>
              </a:spcAft>
              <a:buFont typeface="Symbol" panose="05050102010706020507" pitchFamily="18" charset="2"/>
              <a:buChar char=""/>
            </a:pPr>
            <a:r>
              <a:rPr lang="en-GB" u="sng" dirty="0">
                <a:solidFill>
                  <a:srgbClr val="0B0080"/>
                </a:solidFill>
                <a:latin typeface="Arial" panose="020B0604020202020204" pitchFamily="34" charset="0"/>
                <a:ea typeface="Arial" panose="020B0604020202020204" pitchFamily="34" charset="0"/>
                <a:cs typeface="Arial" panose="020B0604020202020204" pitchFamily="34" charset="0"/>
                <a:hlinkClick r:id="rId7"/>
              </a:rPr>
              <a:t>Yield strength</a:t>
            </a:r>
            <a:r>
              <a:rPr lang="en-GB" dirty="0">
                <a:solidFill>
                  <a:srgbClr val="202122"/>
                </a:solidFill>
                <a:latin typeface="Arial" panose="020B0604020202020204" pitchFamily="34" charset="0"/>
                <a:ea typeface="Arial" panose="020B0604020202020204" pitchFamily="34" charset="0"/>
                <a:cs typeface="Arial" panose="020B0604020202020204" pitchFamily="34" charset="0"/>
              </a:rPr>
              <a:t>: The stress at which a material starts to yield plastically (MPa)</a:t>
            </a:r>
            <a:endParaRPr lang="en-GB" sz="3200" dirty="0">
              <a:solidFill>
                <a:srgbClr val="595959"/>
              </a:solidFill>
              <a:latin typeface="Arial" panose="020B0604020202020204" pitchFamily="34" charset="0"/>
              <a:ea typeface="Arial" panose="020B0604020202020204" pitchFamily="34" charset="0"/>
              <a:cs typeface="Times New Roman" panose="02020603050405020304" pitchFamily="18" charset="0"/>
            </a:endParaRPr>
          </a:p>
        </p:txBody>
      </p:sp>
      <p:grpSp>
        <p:nvGrpSpPr>
          <p:cNvPr id="45" name="Group 44">
            <a:extLst>
              <a:ext uri="{FF2B5EF4-FFF2-40B4-BE49-F238E27FC236}">
                <a16:creationId xmlns:a16="http://schemas.microsoft.com/office/drawing/2014/main" id="{135E7F6D-3C68-4E46-B319-B792CCFF7F9B}"/>
              </a:ext>
            </a:extLst>
          </p:cNvPr>
          <p:cNvGrpSpPr/>
          <p:nvPr/>
        </p:nvGrpSpPr>
        <p:grpSpPr>
          <a:xfrm>
            <a:off x="1364876" y="4531606"/>
            <a:ext cx="1116360" cy="656280"/>
            <a:chOff x="1364876" y="4531606"/>
            <a:chExt cx="1116360" cy="656280"/>
          </a:xfrm>
        </p:grpSpPr>
        <mc:AlternateContent xmlns:mc="http://schemas.openxmlformats.org/markup-compatibility/2006" xmlns:p14="http://schemas.microsoft.com/office/powerpoint/2010/main">
          <mc:Choice Requires="p14">
            <p:contentPart p14:bwMode="auto" r:id="rId8">
              <p14:nvContentPartPr>
                <p14:cNvPr id="77" name="Ink 76">
                  <a:extLst>
                    <a:ext uri="{FF2B5EF4-FFF2-40B4-BE49-F238E27FC236}">
                      <a16:creationId xmlns:a16="http://schemas.microsoft.com/office/drawing/2014/main" id="{1397FE49-132A-4F67-ADB8-8187B53D215B}"/>
                    </a:ext>
                  </a:extLst>
                </p14:cNvPr>
                <p14:cNvContentPartPr/>
                <p14:nvPr/>
              </p14:nvContentPartPr>
              <p14:xfrm>
                <a:off x="1714436" y="5176726"/>
                <a:ext cx="37800" cy="11160"/>
              </p14:xfrm>
            </p:contentPart>
          </mc:Choice>
          <mc:Fallback xmlns="">
            <p:pic>
              <p:nvPicPr>
                <p:cNvPr id="77" name="Ink 76">
                  <a:extLst>
                    <a:ext uri="{FF2B5EF4-FFF2-40B4-BE49-F238E27FC236}">
                      <a16:creationId xmlns:a16="http://schemas.microsoft.com/office/drawing/2014/main" id="{1397FE49-132A-4F67-ADB8-8187B53D215B}"/>
                    </a:ext>
                  </a:extLst>
                </p:cNvPr>
                <p:cNvPicPr/>
                <p:nvPr/>
              </p:nvPicPr>
              <p:blipFill>
                <a:blip r:embed="rId9"/>
                <a:stretch>
                  <a:fillRect/>
                </a:stretch>
              </p:blipFill>
              <p:spPr>
                <a:xfrm>
                  <a:off x="1705436" y="5167726"/>
                  <a:ext cx="55440" cy="288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78" name="Ink 77">
                  <a:extLst>
                    <a:ext uri="{FF2B5EF4-FFF2-40B4-BE49-F238E27FC236}">
                      <a16:creationId xmlns:a16="http://schemas.microsoft.com/office/drawing/2014/main" id="{CC437CBA-A19C-4190-80F2-26458CC34B92}"/>
                    </a:ext>
                  </a:extLst>
                </p14:cNvPr>
                <p14:cNvContentPartPr/>
                <p14:nvPr/>
              </p14:nvContentPartPr>
              <p14:xfrm>
                <a:off x="2451356" y="5133166"/>
                <a:ext cx="29880" cy="3600"/>
              </p14:xfrm>
            </p:contentPart>
          </mc:Choice>
          <mc:Fallback xmlns="">
            <p:pic>
              <p:nvPicPr>
                <p:cNvPr id="78" name="Ink 77">
                  <a:extLst>
                    <a:ext uri="{FF2B5EF4-FFF2-40B4-BE49-F238E27FC236}">
                      <a16:creationId xmlns:a16="http://schemas.microsoft.com/office/drawing/2014/main" id="{CC437CBA-A19C-4190-80F2-26458CC34B92}"/>
                    </a:ext>
                  </a:extLst>
                </p:cNvPr>
                <p:cNvPicPr/>
                <p:nvPr/>
              </p:nvPicPr>
              <p:blipFill>
                <a:blip r:embed="rId11"/>
                <a:stretch>
                  <a:fillRect/>
                </a:stretch>
              </p:blipFill>
              <p:spPr>
                <a:xfrm>
                  <a:off x="2442356" y="5124166"/>
                  <a:ext cx="47520" cy="2124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6" name="Ink 25">
                  <a:extLst>
                    <a:ext uri="{FF2B5EF4-FFF2-40B4-BE49-F238E27FC236}">
                      <a16:creationId xmlns:a16="http://schemas.microsoft.com/office/drawing/2014/main" id="{119B55CE-973F-470B-B723-1554C5E32BF1}"/>
                    </a:ext>
                  </a:extLst>
                </p14:cNvPr>
                <p14:cNvContentPartPr/>
                <p14:nvPr/>
              </p14:nvContentPartPr>
              <p14:xfrm>
                <a:off x="1364876" y="4531606"/>
                <a:ext cx="360" cy="360"/>
              </p14:xfrm>
            </p:contentPart>
          </mc:Choice>
          <mc:Fallback xmlns="">
            <p:pic>
              <p:nvPicPr>
                <p:cNvPr id="26" name="Ink 25">
                  <a:extLst>
                    <a:ext uri="{FF2B5EF4-FFF2-40B4-BE49-F238E27FC236}">
                      <a16:creationId xmlns:a16="http://schemas.microsoft.com/office/drawing/2014/main" id="{119B55CE-973F-470B-B723-1554C5E32BF1}"/>
                    </a:ext>
                  </a:extLst>
                </p:cNvPr>
                <p:cNvPicPr/>
                <p:nvPr/>
              </p:nvPicPr>
              <p:blipFill>
                <a:blip r:embed="rId13"/>
                <a:stretch>
                  <a:fillRect/>
                </a:stretch>
              </p:blipFill>
              <p:spPr>
                <a:xfrm>
                  <a:off x="1355876" y="4522606"/>
                  <a:ext cx="18000" cy="18000"/>
                </a:xfrm>
                <a:prstGeom prst="rect">
                  <a:avLst/>
                </a:prstGeom>
              </p:spPr>
            </p:pic>
          </mc:Fallback>
        </mc:AlternateContent>
      </p:grpSp>
      <p:grpSp>
        <p:nvGrpSpPr>
          <p:cNvPr id="70" name="Group 69">
            <a:extLst>
              <a:ext uri="{FF2B5EF4-FFF2-40B4-BE49-F238E27FC236}">
                <a16:creationId xmlns:a16="http://schemas.microsoft.com/office/drawing/2014/main" id="{C4C98A56-12C3-423F-A552-F7136A16BA99}"/>
              </a:ext>
            </a:extLst>
          </p:cNvPr>
          <p:cNvGrpSpPr/>
          <p:nvPr/>
        </p:nvGrpSpPr>
        <p:grpSpPr>
          <a:xfrm>
            <a:off x="6998876" y="4950286"/>
            <a:ext cx="2681280" cy="532080"/>
            <a:chOff x="6998876" y="4950286"/>
            <a:chExt cx="2681280" cy="532080"/>
          </a:xfrm>
        </p:grpSpPr>
        <mc:AlternateContent xmlns:mc="http://schemas.openxmlformats.org/markup-compatibility/2006" xmlns:p14="http://schemas.microsoft.com/office/powerpoint/2010/main">
          <mc:Choice Requires="p14">
            <p:contentPart p14:bwMode="auto" r:id="rId14">
              <p14:nvContentPartPr>
                <p14:cNvPr id="52" name="Ink 51">
                  <a:extLst>
                    <a:ext uri="{FF2B5EF4-FFF2-40B4-BE49-F238E27FC236}">
                      <a16:creationId xmlns:a16="http://schemas.microsoft.com/office/drawing/2014/main" id="{B5105C22-8297-4CE8-8143-5032BF78640C}"/>
                    </a:ext>
                  </a:extLst>
                </p14:cNvPr>
                <p14:cNvContentPartPr/>
                <p14:nvPr/>
              </p14:nvContentPartPr>
              <p14:xfrm>
                <a:off x="6998876" y="4950286"/>
                <a:ext cx="18720" cy="18720"/>
              </p14:xfrm>
            </p:contentPart>
          </mc:Choice>
          <mc:Fallback xmlns="">
            <p:pic>
              <p:nvPicPr>
                <p:cNvPr id="52" name="Ink 51">
                  <a:extLst>
                    <a:ext uri="{FF2B5EF4-FFF2-40B4-BE49-F238E27FC236}">
                      <a16:creationId xmlns:a16="http://schemas.microsoft.com/office/drawing/2014/main" id="{B5105C22-8297-4CE8-8143-5032BF78640C}"/>
                    </a:ext>
                  </a:extLst>
                </p:cNvPr>
                <p:cNvPicPr/>
                <p:nvPr/>
              </p:nvPicPr>
              <p:blipFill>
                <a:blip r:embed="rId15"/>
                <a:stretch>
                  <a:fillRect/>
                </a:stretch>
              </p:blipFill>
              <p:spPr>
                <a:xfrm>
                  <a:off x="6989876" y="4941286"/>
                  <a:ext cx="36360" cy="3636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90" name="Ink 89">
                  <a:extLst>
                    <a:ext uri="{FF2B5EF4-FFF2-40B4-BE49-F238E27FC236}">
                      <a16:creationId xmlns:a16="http://schemas.microsoft.com/office/drawing/2014/main" id="{374D2690-F8EB-4FDB-977B-25778423E3F2}"/>
                    </a:ext>
                  </a:extLst>
                </p14:cNvPr>
                <p14:cNvContentPartPr/>
                <p14:nvPr/>
              </p14:nvContentPartPr>
              <p14:xfrm>
                <a:off x="9673316" y="5458246"/>
                <a:ext cx="6480" cy="24120"/>
              </p14:xfrm>
            </p:contentPart>
          </mc:Choice>
          <mc:Fallback xmlns="">
            <p:pic>
              <p:nvPicPr>
                <p:cNvPr id="90" name="Ink 89">
                  <a:extLst>
                    <a:ext uri="{FF2B5EF4-FFF2-40B4-BE49-F238E27FC236}">
                      <a16:creationId xmlns:a16="http://schemas.microsoft.com/office/drawing/2014/main" id="{374D2690-F8EB-4FDB-977B-25778423E3F2}"/>
                    </a:ext>
                  </a:extLst>
                </p:cNvPr>
                <p:cNvPicPr/>
                <p:nvPr/>
              </p:nvPicPr>
              <p:blipFill>
                <a:blip r:embed="rId17"/>
                <a:stretch>
                  <a:fillRect/>
                </a:stretch>
              </p:blipFill>
              <p:spPr>
                <a:xfrm>
                  <a:off x="9664316" y="5449246"/>
                  <a:ext cx="24120" cy="4176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89" name="Ink 88">
                  <a:extLst>
                    <a:ext uri="{FF2B5EF4-FFF2-40B4-BE49-F238E27FC236}">
                      <a16:creationId xmlns:a16="http://schemas.microsoft.com/office/drawing/2014/main" id="{11277902-D75D-40C1-AEB8-1AE2C63BC0F5}"/>
                    </a:ext>
                  </a:extLst>
                </p14:cNvPr>
                <p14:cNvContentPartPr/>
                <p14:nvPr/>
              </p14:nvContentPartPr>
              <p14:xfrm>
                <a:off x="9673316" y="5458246"/>
                <a:ext cx="6840" cy="1080"/>
              </p14:xfrm>
            </p:contentPart>
          </mc:Choice>
          <mc:Fallback xmlns="">
            <p:pic>
              <p:nvPicPr>
                <p:cNvPr id="89" name="Ink 88">
                  <a:extLst>
                    <a:ext uri="{FF2B5EF4-FFF2-40B4-BE49-F238E27FC236}">
                      <a16:creationId xmlns:a16="http://schemas.microsoft.com/office/drawing/2014/main" id="{11277902-D75D-40C1-AEB8-1AE2C63BC0F5}"/>
                    </a:ext>
                  </a:extLst>
                </p:cNvPr>
                <p:cNvPicPr/>
                <p:nvPr/>
              </p:nvPicPr>
              <p:blipFill>
                <a:blip r:embed="rId19"/>
                <a:stretch>
                  <a:fillRect/>
                </a:stretch>
              </p:blipFill>
              <p:spPr>
                <a:xfrm>
                  <a:off x="9664316" y="5449246"/>
                  <a:ext cx="24480" cy="1872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20">
            <p14:nvContentPartPr>
              <p14:cNvPr id="74" name="Ink 73">
                <a:extLst>
                  <a:ext uri="{FF2B5EF4-FFF2-40B4-BE49-F238E27FC236}">
                    <a16:creationId xmlns:a16="http://schemas.microsoft.com/office/drawing/2014/main" id="{CF436570-9994-477B-B991-C10AA62CE437}"/>
                  </a:ext>
                </a:extLst>
              </p14:cNvPr>
              <p14:cNvContentPartPr/>
              <p14:nvPr/>
            </p14:nvContentPartPr>
            <p14:xfrm>
              <a:off x="5438996" y="4551766"/>
              <a:ext cx="360" cy="360"/>
            </p14:xfrm>
          </p:contentPart>
        </mc:Choice>
        <mc:Fallback xmlns="">
          <p:pic>
            <p:nvPicPr>
              <p:cNvPr id="74" name="Ink 73">
                <a:extLst>
                  <a:ext uri="{FF2B5EF4-FFF2-40B4-BE49-F238E27FC236}">
                    <a16:creationId xmlns:a16="http://schemas.microsoft.com/office/drawing/2014/main" id="{CF436570-9994-477B-B991-C10AA62CE437}"/>
                  </a:ext>
                </a:extLst>
              </p:cNvPr>
              <p:cNvPicPr/>
              <p:nvPr/>
            </p:nvPicPr>
            <p:blipFill>
              <a:blip r:embed="rId13"/>
              <a:stretch>
                <a:fillRect/>
              </a:stretch>
            </p:blipFill>
            <p:spPr>
              <a:xfrm>
                <a:off x="5429996" y="4542766"/>
                <a:ext cx="18000" cy="18000"/>
              </a:xfrm>
              <a:prstGeom prst="rect">
                <a:avLst/>
              </a:prstGeom>
            </p:spPr>
          </p:pic>
        </mc:Fallback>
      </mc:AlternateContent>
    </p:spTree>
    <p:extLst>
      <p:ext uri="{BB962C8B-B14F-4D97-AF65-F5344CB8AC3E}">
        <p14:creationId xmlns:p14="http://schemas.microsoft.com/office/powerpoint/2010/main" val="24380470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84C14-CC7B-491F-9FE5-F8C43B117B33}"/>
              </a:ext>
            </a:extLst>
          </p:cNvPr>
          <p:cNvSpPr>
            <a:spLocks noGrp="1"/>
          </p:cNvSpPr>
          <p:nvPr>
            <p:ph type="title"/>
          </p:nvPr>
        </p:nvSpPr>
        <p:spPr>
          <a:xfrm>
            <a:off x="710829" y="203349"/>
            <a:ext cx="9070920" cy="1261440"/>
          </a:xfrm>
        </p:spPr>
        <p:txBody>
          <a:bodyPr/>
          <a:lstStyle/>
          <a:p>
            <a:r>
              <a:rPr lang="en-US" dirty="0"/>
              <a:t>Key material properties</a:t>
            </a:r>
            <a:endParaRPr lang="en-GB" dirty="0"/>
          </a:p>
        </p:txBody>
      </p:sp>
      <mc:AlternateContent xmlns:mc="http://schemas.openxmlformats.org/markup-compatibility/2006" xmlns:p14="http://schemas.microsoft.com/office/powerpoint/2010/main">
        <mc:Choice Requires="p14">
          <p:contentPart p14:bwMode="auto" r:id="rId3">
            <p14:nvContentPartPr>
              <p14:cNvPr id="15" name="Ink 14">
                <a:extLst>
                  <a:ext uri="{FF2B5EF4-FFF2-40B4-BE49-F238E27FC236}">
                    <a16:creationId xmlns:a16="http://schemas.microsoft.com/office/drawing/2014/main" id="{D9045555-BAEF-4FE5-BDB5-376BFE9F990A}"/>
                  </a:ext>
                </a:extLst>
              </p14:cNvPr>
              <p14:cNvContentPartPr/>
              <p14:nvPr/>
            </p14:nvContentPartPr>
            <p14:xfrm>
              <a:off x="981476" y="2816926"/>
              <a:ext cx="18720" cy="360"/>
            </p14:xfrm>
          </p:contentPart>
        </mc:Choice>
        <mc:Fallback xmlns="">
          <p:pic>
            <p:nvPicPr>
              <p:cNvPr id="15" name="Ink 14">
                <a:extLst>
                  <a:ext uri="{FF2B5EF4-FFF2-40B4-BE49-F238E27FC236}">
                    <a16:creationId xmlns:a16="http://schemas.microsoft.com/office/drawing/2014/main" id="{D9045555-BAEF-4FE5-BDB5-376BFE9F990A}"/>
                  </a:ext>
                </a:extLst>
              </p:cNvPr>
              <p:cNvPicPr/>
              <p:nvPr/>
            </p:nvPicPr>
            <p:blipFill>
              <a:blip r:embed="rId4"/>
              <a:stretch>
                <a:fillRect/>
              </a:stretch>
            </p:blipFill>
            <p:spPr>
              <a:xfrm>
                <a:off x="972476" y="2807926"/>
                <a:ext cx="36360" cy="18000"/>
              </a:xfrm>
              <a:prstGeom prst="rect">
                <a:avLst/>
              </a:prstGeom>
            </p:spPr>
          </p:pic>
        </mc:Fallback>
      </mc:AlternateContent>
      <p:grpSp>
        <p:nvGrpSpPr>
          <p:cNvPr id="39" name="Group 38">
            <a:extLst>
              <a:ext uri="{FF2B5EF4-FFF2-40B4-BE49-F238E27FC236}">
                <a16:creationId xmlns:a16="http://schemas.microsoft.com/office/drawing/2014/main" id="{0DD88402-29B8-44D3-BA39-81DB454DDF84}"/>
              </a:ext>
            </a:extLst>
          </p:cNvPr>
          <p:cNvGrpSpPr/>
          <p:nvPr/>
        </p:nvGrpSpPr>
        <p:grpSpPr>
          <a:xfrm>
            <a:off x="1425356" y="4269166"/>
            <a:ext cx="1976760" cy="54360"/>
            <a:chOff x="1425356" y="4269166"/>
            <a:chExt cx="1976760" cy="54360"/>
          </a:xfrm>
        </p:grpSpPr>
        <mc:AlternateContent xmlns:mc="http://schemas.openxmlformats.org/markup-compatibility/2006" xmlns:p14="http://schemas.microsoft.com/office/powerpoint/2010/main">
          <mc:Choice Requires="p14">
            <p:contentPart p14:bwMode="auto" r:id="rId5">
              <p14:nvContentPartPr>
                <p14:cNvPr id="30" name="Ink 29">
                  <a:extLst>
                    <a:ext uri="{FF2B5EF4-FFF2-40B4-BE49-F238E27FC236}">
                      <a16:creationId xmlns:a16="http://schemas.microsoft.com/office/drawing/2014/main" id="{4A990933-613C-4A5D-AEDA-DD82A84428C6}"/>
                    </a:ext>
                  </a:extLst>
                </p14:cNvPr>
                <p14:cNvContentPartPr/>
                <p14:nvPr/>
              </p14:nvContentPartPr>
              <p14:xfrm>
                <a:off x="1425356" y="4323166"/>
                <a:ext cx="360" cy="360"/>
              </p14:xfrm>
            </p:contentPart>
          </mc:Choice>
          <mc:Fallback xmlns="">
            <p:pic>
              <p:nvPicPr>
                <p:cNvPr id="30" name="Ink 29">
                  <a:extLst>
                    <a:ext uri="{FF2B5EF4-FFF2-40B4-BE49-F238E27FC236}">
                      <a16:creationId xmlns:a16="http://schemas.microsoft.com/office/drawing/2014/main" id="{4A990933-613C-4A5D-AEDA-DD82A84428C6}"/>
                    </a:ext>
                  </a:extLst>
                </p:cNvPr>
                <p:cNvPicPr/>
                <p:nvPr/>
              </p:nvPicPr>
              <p:blipFill>
                <a:blip r:embed="rId50"/>
                <a:stretch>
                  <a:fillRect/>
                </a:stretch>
              </p:blipFill>
              <p:spPr>
                <a:xfrm>
                  <a:off x="1416356" y="4314166"/>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38" name="Ink 37">
                  <a:extLst>
                    <a:ext uri="{FF2B5EF4-FFF2-40B4-BE49-F238E27FC236}">
                      <a16:creationId xmlns:a16="http://schemas.microsoft.com/office/drawing/2014/main" id="{A5459540-BFC6-4D01-B8AB-6C0CF3751A69}"/>
                    </a:ext>
                  </a:extLst>
                </p14:cNvPr>
                <p14:cNvContentPartPr/>
                <p14:nvPr/>
              </p14:nvContentPartPr>
              <p14:xfrm>
                <a:off x="3401756" y="4269166"/>
                <a:ext cx="360" cy="360"/>
              </p14:xfrm>
            </p:contentPart>
          </mc:Choice>
          <mc:Fallback xmlns="">
            <p:pic>
              <p:nvPicPr>
                <p:cNvPr id="38" name="Ink 37">
                  <a:extLst>
                    <a:ext uri="{FF2B5EF4-FFF2-40B4-BE49-F238E27FC236}">
                      <a16:creationId xmlns:a16="http://schemas.microsoft.com/office/drawing/2014/main" id="{A5459540-BFC6-4D01-B8AB-6C0CF3751A69}"/>
                    </a:ext>
                  </a:extLst>
                </p:cNvPr>
                <p:cNvPicPr/>
                <p:nvPr/>
              </p:nvPicPr>
              <p:blipFill>
                <a:blip r:embed="rId50"/>
                <a:stretch>
                  <a:fillRect/>
                </a:stretch>
              </p:blipFill>
              <p:spPr>
                <a:xfrm>
                  <a:off x="3393116" y="4260526"/>
                  <a:ext cx="18000" cy="18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52">
            <p14:nvContentPartPr>
              <p14:cNvPr id="46" name="Ink 45">
                <a:extLst>
                  <a:ext uri="{FF2B5EF4-FFF2-40B4-BE49-F238E27FC236}">
                    <a16:creationId xmlns:a16="http://schemas.microsoft.com/office/drawing/2014/main" id="{3F014E35-4D6B-4655-B03F-08DBA4F95CE4}"/>
                  </a:ext>
                </a:extLst>
              </p14:cNvPr>
              <p14:cNvContentPartPr/>
              <p14:nvPr/>
            </p14:nvContentPartPr>
            <p14:xfrm>
              <a:off x="2279276" y="5432326"/>
              <a:ext cx="360" cy="360"/>
            </p14:xfrm>
          </p:contentPart>
        </mc:Choice>
        <mc:Fallback xmlns="">
          <p:pic>
            <p:nvPicPr>
              <p:cNvPr id="46" name="Ink 45">
                <a:extLst>
                  <a:ext uri="{FF2B5EF4-FFF2-40B4-BE49-F238E27FC236}">
                    <a16:creationId xmlns:a16="http://schemas.microsoft.com/office/drawing/2014/main" id="{3F014E35-4D6B-4655-B03F-08DBA4F95CE4}"/>
                  </a:ext>
                </a:extLst>
              </p:cNvPr>
              <p:cNvPicPr/>
              <p:nvPr/>
            </p:nvPicPr>
            <p:blipFill>
              <a:blip r:embed="rId53"/>
              <a:stretch>
                <a:fillRect/>
              </a:stretch>
            </p:blipFill>
            <p:spPr>
              <a:xfrm>
                <a:off x="2270276" y="5423326"/>
                <a:ext cx="18000" cy="18000"/>
              </a:xfrm>
              <a:prstGeom prst="rect">
                <a:avLst/>
              </a:prstGeom>
            </p:spPr>
          </p:pic>
        </mc:Fallback>
      </mc:AlternateContent>
    </p:spTree>
    <p:extLst>
      <p:ext uri="{BB962C8B-B14F-4D97-AF65-F5344CB8AC3E}">
        <p14:creationId xmlns:p14="http://schemas.microsoft.com/office/powerpoint/2010/main" val="16857048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84C14-CC7B-491F-9FE5-F8C43B117B33}"/>
              </a:ext>
            </a:extLst>
          </p:cNvPr>
          <p:cNvSpPr>
            <a:spLocks noGrp="1"/>
          </p:cNvSpPr>
          <p:nvPr>
            <p:ph type="title"/>
          </p:nvPr>
        </p:nvSpPr>
        <p:spPr>
          <a:xfrm>
            <a:off x="710829" y="203349"/>
            <a:ext cx="9070920" cy="1261440"/>
          </a:xfrm>
        </p:spPr>
        <p:txBody>
          <a:bodyPr/>
          <a:lstStyle/>
          <a:p>
            <a:r>
              <a:rPr lang="en-US" dirty="0"/>
              <a:t>Property Problems </a:t>
            </a:r>
            <a:endParaRPr lang="en-GB" dirty="0"/>
          </a:p>
        </p:txBody>
      </p:sp>
      <p:sp>
        <p:nvSpPr>
          <p:cNvPr id="3" name="TextBox 2">
            <a:extLst>
              <a:ext uri="{FF2B5EF4-FFF2-40B4-BE49-F238E27FC236}">
                <a16:creationId xmlns:a16="http://schemas.microsoft.com/office/drawing/2014/main" id="{5398BC4C-5C16-4E94-B049-92B442B6C573}"/>
              </a:ext>
            </a:extLst>
          </p:cNvPr>
          <p:cNvSpPr txBox="1"/>
          <p:nvPr/>
        </p:nvSpPr>
        <p:spPr>
          <a:xfrm>
            <a:off x="969818" y="1801091"/>
            <a:ext cx="1676400" cy="369332"/>
          </a:xfrm>
          <a:prstGeom prst="rect">
            <a:avLst/>
          </a:prstGeom>
          <a:noFill/>
        </p:spPr>
        <p:txBody>
          <a:bodyPr wrap="square" rtlCol="0">
            <a:spAutoFit/>
          </a:bodyPr>
          <a:lstStyle/>
          <a:p>
            <a:r>
              <a:rPr lang="en-US" b="1" dirty="0"/>
              <a:t>Density : </a:t>
            </a:r>
            <a:endParaRPr lang="en-GB" b="1" dirty="0"/>
          </a:p>
        </p:txBody>
      </p:sp>
      <p:sp>
        <p:nvSpPr>
          <p:cNvPr id="6" name="TextBox 5">
            <a:extLst>
              <a:ext uri="{FF2B5EF4-FFF2-40B4-BE49-F238E27FC236}">
                <a16:creationId xmlns:a16="http://schemas.microsoft.com/office/drawing/2014/main" id="{F9132BE0-1A49-428A-B476-9833FB247841}"/>
              </a:ext>
            </a:extLst>
          </p:cNvPr>
          <p:cNvSpPr txBox="1"/>
          <p:nvPr/>
        </p:nvSpPr>
        <p:spPr>
          <a:xfrm>
            <a:off x="2396836" y="1464789"/>
            <a:ext cx="6972960" cy="4524315"/>
          </a:xfrm>
          <a:prstGeom prst="rect">
            <a:avLst/>
          </a:prstGeom>
          <a:noFill/>
        </p:spPr>
        <p:txBody>
          <a:bodyPr wrap="square" rtlCol="0">
            <a:spAutoFit/>
          </a:bodyPr>
          <a:lstStyle/>
          <a:p>
            <a:r>
              <a:rPr lang="en-US" dirty="0"/>
              <a:t>1) A lump of iron  is 1 cm cubed.  The density of iron is </a:t>
            </a:r>
            <a:r>
              <a:rPr lang="en-GB" dirty="0"/>
              <a:t>7, 873 kg/m³  What is the mass of the iron.</a:t>
            </a:r>
          </a:p>
          <a:p>
            <a:endParaRPr lang="en-GB" dirty="0"/>
          </a:p>
          <a:p>
            <a:endParaRPr lang="en-GB" dirty="0"/>
          </a:p>
          <a:p>
            <a:r>
              <a:rPr lang="en-US" dirty="0"/>
              <a:t>2) A lump of </a:t>
            </a:r>
            <a:r>
              <a:rPr lang="en-US" dirty="0" err="1"/>
              <a:t>Aluminimium</a:t>
            </a:r>
            <a:r>
              <a:rPr lang="en-US" dirty="0"/>
              <a:t>  is 1 cm cubed.  The density of </a:t>
            </a:r>
            <a:r>
              <a:rPr lang="en-US" dirty="0" err="1"/>
              <a:t>Aluminium</a:t>
            </a:r>
            <a:r>
              <a:rPr lang="en-US" dirty="0"/>
              <a:t> is </a:t>
            </a:r>
            <a:r>
              <a:rPr lang="en-GB" dirty="0"/>
              <a:t>2700  kg/m³  What is the mass of the Aluminium.</a:t>
            </a:r>
          </a:p>
          <a:p>
            <a:endParaRPr lang="en-GB" dirty="0"/>
          </a:p>
          <a:p>
            <a:r>
              <a:rPr lang="en-GB" dirty="0"/>
              <a:t>3) If Ice  floats on water, which has the higher density?</a:t>
            </a:r>
          </a:p>
          <a:p>
            <a:endParaRPr lang="en-GB" dirty="0"/>
          </a:p>
          <a:p>
            <a:r>
              <a:rPr lang="en-GB" dirty="0"/>
              <a:t>4) A Problem – how can you find the density of a pebble  with a kitchen scale, a teapot  , a cup and some </a:t>
            </a:r>
            <a:r>
              <a:rPr lang="en-GB" dirty="0" err="1"/>
              <a:t>some</a:t>
            </a:r>
            <a:r>
              <a:rPr lang="en-GB" dirty="0"/>
              <a:t> water?</a:t>
            </a:r>
          </a:p>
          <a:p>
            <a:endParaRPr lang="en-GB" dirty="0"/>
          </a:p>
          <a:p>
            <a:endParaRPr lang="en-GB" dirty="0"/>
          </a:p>
          <a:p>
            <a:endParaRPr lang="en-GB" dirty="0"/>
          </a:p>
          <a:p>
            <a:endParaRPr lang="en-GB" dirty="0"/>
          </a:p>
          <a:p>
            <a:endParaRPr lang="en-GB" dirty="0"/>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AB370DE1-C06A-4D97-998F-571B4D304805}"/>
                  </a:ext>
                </a:extLst>
              </p14:cNvPr>
              <p14:cNvContentPartPr/>
              <p14:nvPr/>
            </p14:nvContentPartPr>
            <p14:xfrm>
              <a:off x="1095596" y="7116406"/>
              <a:ext cx="6480" cy="30960"/>
            </p14:xfrm>
          </p:contentPart>
        </mc:Choice>
        <mc:Fallback xmlns="">
          <p:pic>
            <p:nvPicPr>
              <p:cNvPr id="4" name="Ink 3">
                <a:extLst>
                  <a:ext uri="{FF2B5EF4-FFF2-40B4-BE49-F238E27FC236}">
                    <a16:creationId xmlns:a16="http://schemas.microsoft.com/office/drawing/2014/main" id="{AB370DE1-C06A-4D97-998F-571B4D304805}"/>
                  </a:ext>
                </a:extLst>
              </p:cNvPr>
              <p:cNvPicPr/>
              <p:nvPr/>
            </p:nvPicPr>
            <p:blipFill>
              <a:blip r:embed="rId4"/>
              <a:stretch>
                <a:fillRect/>
              </a:stretch>
            </p:blipFill>
            <p:spPr>
              <a:xfrm>
                <a:off x="1086956" y="7107406"/>
                <a:ext cx="24120" cy="486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C6B6C804-FFA7-4C2D-8E29-41E3F8D4675C}"/>
                  </a:ext>
                </a:extLst>
              </p14:cNvPr>
              <p14:cNvContentPartPr/>
              <p14:nvPr/>
            </p14:nvContentPartPr>
            <p14:xfrm>
              <a:off x="4242356" y="6810046"/>
              <a:ext cx="21240" cy="14400"/>
            </p14:xfrm>
          </p:contentPart>
        </mc:Choice>
        <mc:Fallback xmlns="">
          <p:pic>
            <p:nvPicPr>
              <p:cNvPr id="5" name="Ink 4">
                <a:extLst>
                  <a:ext uri="{FF2B5EF4-FFF2-40B4-BE49-F238E27FC236}">
                    <a16:creationId xmlns:a16="http://schemas.microsoft.com/office/drawing/2014/main" id="{C6B6C804-FFA7-4C2D-8E29-41E3F8D4675C}"/>
                  </a:ext>
                </a:extLst>
              </p:cNvPr>
              <p:cNvPicPr/>
              <p:nvPr/>
            </p:nvPicPr>
            <p:blipFill>
              <a:blip r:embed="rId6"/>
              <a:stretch>
                <a:fillRect/>
              </a:stretch>
            </p:blipFill>
            <p:spPr>
              <a:xfrm>
                <a:off x="4233716" y="6801406"/>
                <a:ext cx="38880" cy="320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004EAD51-62E7-4855-9477-2A6FC5C5F4EA}"/>
                  </a:ext>
                </a:extLst>
              </p14:cNvPr>
              <p14:cNvContentPartPr/>
              <p14:nvPr/>
            </p14:nvContentPartPr>
            <p14:xfrm>
              <a:off x="1277396" y="7019206"/>
              <a:ext cx="14400" cy="360"/>
            </p14:xfrm>
          </p:contentPart>
        </mc:Choice>
        <mc:Fallback xmlns="">
          <p:pic>
            <p:nvPicPr>
              <p:cNvPr id="7" name="Ink 6">
                <a:extLst>
                  <a:ext uri="{FF2B5EF4-FFF2-40B4-BE49-F238E27FC236}">
                    <a16:creationId xmlns:a16="http://schemas.microsoft.com/office/drawing/2014/main" id="{004EAD51-62E7-4855-9477-2A6FC5C5F4EA}"/>
                  </a:ext>
                </a:extLst>
              </p:cNvPr>
              <p:cNvPicPr/>
              <p:nvPr/>
            </p:nvPicPr>
            <p:blipFill>
              <a:blip r:embed="rId8"/>
              <a:stretch>
                <a:fillRect/>
              </a:stretch>
            </p:blipFill>
            <p:spPr>
              <a:xfrm>
                <a:off x="1268396" y="7010206"/>
                <a:ext cx="3204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8" name="Ink 7">
                <a:extLst>
                  <a:ext uri="{FF2B5EF4-FFF2-40B4-BE49-F238E27FC236}">
                    <a16:creationId xmlns:a16="http://schemas.microsoft.com/office/drawing/2014/main" id="{25F9DD1F-0344-4D4B-82FD-B3D59F188E85}"/>
                  </a:ext>
                </a:extLst>
              </p14:cNvPr>
              <p14:cNvContentPartPr/>
              <p14:nvPr/>
            </p14:nvContentPartPr>
            <p14:xfrm>
              <a:off x="5170076" y="6676126"/>
              <a:ext cx="360" cy="360"/>
            </p14:xfrm>
          </p:contentPart>
        </mc:Choice>
        <mc:Fallback xmlns="">
          <p:pic>
            <p:nvPicPr>
              <p:cNvPr id="8" name="Ink 7">
                <a:extLst>
                  <a:ext uri="{FF2B5EF4-FFF2-40B4-BE49-F238E27FC236}">
                    <a16:creationId xmlns:a16="http://schemas.microsoft.com/office/drawing/2014/main" id="{25F9DD1F-0344-4D4B-82FD-B3D59F188E85}"/>
                  </a:ext>
                </a:extLst>
              </p:cNvPr>
              <p:cNvPicPr/>
              <p:nvPr/>
            </p:nvPicPr>
            <p:blipFill>
              <a:blip r:embed="rId10"/>
              <a:stretch>
                <a:fillRect/>
              </a:stretch>
            </p:blipFill>
            <p:spPr>
              <a:xfrm>
                <a:off x="5161436" y="6667486"/>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99FA9526-76FF-411D-9638-634BD2D47B37}"/>
                  </a:ext>
                </a:extLst>
              </p14:cNvPr>
              <p14:cNvContentPartPr/>
              <p14:nvPr/>
            </p14:nvContentPartPr>
            <p14:xfrm>
              <a:off x="3132836" y="7194166"/>
              <a:ext cx="360" cy="360"/>
            </p14:xfrm>
          </p:contentPart>
        </mc:Choice>
        <mc:Fallback xmlns="">
          <p:pic>
            <p:nvPicPr>
              <p:cNvPr id="9" name="Ink 8">
                <a:extLst>
                  <a:ext uri="{FF2B5EF4-FFF2-40B4-BE49-F238E27FC236}">
                    <a16:creationId xmlns:a16="http://schemas.microsoft.com/office/drawing/2014/main" id="{99FA9526-76FF-411D-9638-634BD2D47B37}"/>
                  </a:ext>
                </a:extLst>
              </p:cNvPr>
              <p:cNvPicPr/>
              <p:nvPr/>
            </p:nvPicPr>
            <p:blipFill>
              <a:blip r:embed="rId10"/>
              <a:stretch>
                <a:fillRect/>
              </a:stretch>
            </p:blipFill>
            <p:spPr>
              <a:xfrm>
                <a:off x="3124196" y="7185166"/>
                <a:ext cx="18000" cy="18000"/>
              </a:xfrm>
              <a:prstGeom prst="rect">
                <a:avLst/>
              </a:prstGeom>
            </p:spPr>
          </p:pic>
        </mc:Fallback>
      </mc:AlternateContent>
      <p:grpSp>
        <p:nvGrpSpPr>
          <p:cNvPr id="84" name="Group 83">
            <a:extLst>
              <a:ext uri="{FF2B5EF4-FFF2-40B4-BE49-F238E27FC236}">
                <a16:creationId xmlns:a16="http://schemas.microsoft.com/office/drawing/2014/main" id="{A69D0DBB-BEE7-4752-97FA-721A7D3A3628}"/>
              </a:ext>
            </a:extLst>
          </p:cNvPr>
          <p:cNvGrpSpPr/>
          <p:nvPr/>
        </p:nvGrpSpPr>
        <p:grpSpPr>
          <a:xfrm>
            <a:off x="1781036" y="4809526"/>
            <a:ext cx="132840" cy="670320"/>
            <a:chOff x="1781036" y="4809526"/>
            <a:chExt cx="132840" cy="670320"/>
          </a:xfrm>
        </p:grpSpPr>
        <mc:AlternateContent xmlns:mc="http://schemas.openxmlformats.org/markup-compatibility/2006" xmlns:p14="http://schemas.microsoft.com/office/powerpoint/2010/main">
          <mc:Choice Requires="p14">
            <p:contentPart p14:bwMode="auto" r:id="rId12">
              <p14:nvContentPartPr>
                <p14:cNvPr id="68" name="Ink 67">
                  <a:extLst>
                    <a:ext uri="{FF2B5EF4-FFF2-40B4-BE49-F238E27FC236}">
                      <a16:creationId xmlns:a16="http://schemas.microsoft.com/office/drawing/2014/main" id="{1E190EAB-CCB2-455C-8789-1F2ADF376CC5}"/>
                    </a:ext>
                  </a:extLst>
                </p14:cNvPr>
                <p14:cNvContentPartPr/>
                <p14:nvPr/>
              </p14:nvContentPartPr>
              <p14:xfrm>
                <a:off x="1889036" y="5467246"/>
                <a:ext cx="24840" cy="12600"/>
              </p14:xfrm>
            </p:contentPart>
          </mc:Choice>
          <mc:Fallback xmlns="">
            <p:pic>
              <p:nvPicPr>
                <p:cNvPr id="68" name="Ink 67">
                  <a:extLst>
                    <a:ext uri="{FF2B5EF4-FFF2-40B4-BE49-F238E27FC236}">
                      <a16:creationId xmlns:a16="http://schemas.microsoft.com/office/drawing/2014/main" id="{1E190EAB-CCB2-455C-8789-1F2ADF376CC5}"/>
                    </a:ext>
                  </a:extLst>
                </p:cNvPr>
                <p:cNvPicPr/>
                <p:nvPr/>
              </p:nvPicPr>
              <p:blipFill>
                <a:blip r:embed="rId25"/>
                <a:stretch>
                  <a:fillRect/>
                </a:stretch>
              </p:blipFill>
              <p:spPr>
                <a:xfrm>
                  <a:off x="1880396" y="5458606"/>
                  <a:ext cx="42480" cy="3024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75" name="Ink 74">
                  <a:extLst>
                    <a:ext uri="{FF2B5EF4-FFF2-40B4-BE49-F238E27FC236}">
                      <a16:creationId xmlns:a16="http://schemas.microsoft.com/office/drawing/2014/main" id="{D7A46B5F-9A96-4E61-B1D8-8A8D41E1D1DB}"/>
                    </a:ext>
                  </a:extLst>
                </p14:cNvPr>
                <p14:cNvContentPartPr/>
                <p14:nvPr/>
              </p14:nvContentPartPr>
              <p14:xfrm>
                <a:off x="1781036" y="4809526"/>
                <a:ext cx="27720" cy="30600"/>
              </p14:xfrm>
            </p:contentPart>
          </mc:Choice>
          <mc:Fallback xmlns="">
            <p:pic>
              <p:nvPicPr>
                <p:cNvPr id="75" name="Ink 74">
                  <a:extLst>
                    <a:ext uri="{FF2B5EF4-FFF2-40B4-BE49-F238E27FC236}">
                      <a16:creationId xmlns:a16="http://schemas.microsoft.com/office/drawing/2014/main" id="{D7A46B5F-9A96-4E61-B1D8-8A8D41E1D1DB}"/>
                    </a:ext>
                  </a:extLst>
                </p:cNvPr>
                <p:cNvPicPr/>
                <p:nvPr/>
              </p:nvPicPr>
              <p:blipFill>
                <a:blip r:embed="rId37"/>
                <a:stretch>
                  <a:fillRect/>
                </a:stretch>
              </p:blipFill>
              <p:spPr>
                <a:xfrm>
                  <a:off x="1772036" y="4800526"/>
                  <a:ext cx="45360" cy="48240"/>
                </a:xfrm>
                <a:prstGeom prst="rect">
                  <a:avLst/>
                </a:prstGeom>
              </p:spPr>
            </p:pic>
          </mc:Fallback>
        </mc:AlternateContent>
      </p:grpSp>
    </p:spTree>
    <p:extLst>
      <p:ext uri="{BB962C8B-B14F-4D97-AF65-F5344CB8AC3E}">
        <p14:creationId xmlns:p14="http://schemas.microsoft.com/office/powerpoint/2010/main" val="2125696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84C14-CC7B-491F-9FE5-F8C43B117B33}"/>
              </a:ext>
            </a:extLst>
          </p:cNvPr>
          <p:cNvSpPr>
            <a:spLocks noGrp="1"/>
          </p:cNvSpPr>
          <p:nvPr>
            <p:ph type="title"/>
          </p:nvPr>
        </p:nvSpPr>
        <p:spPr>
          <a:xfrm>
            <a:off x="710829" y="203349"/>
            <a:ext cx="9070920" cy="1261440"/>
          </a:xfrm>
        </p:spPr>
        <p:txBody>
          <a:bodyPr/>
          <a:lstStyle/>
          <a:p>
            <a:r>
              <a:rPr lang="en-US" dirty="0"/>
              <a:t>Mini </a:t>
            </a:r>
            <a:r>
              <a:rPr lang="en-US" dirty="0" err="1"/>
              <a:t>Prac</a:t>
            </a:r>
            <a:r>
              <a:rPr lang="en-US" dirty="0"/>
              <a:t> - teapot</a:t>
            </a:r>
            <a:endParaRPr lang="en-GB" dirty="0"/>
          </a:p>
        </p:txBody>
      </p:sp>
    </p:spTree>
    <p:extLst>
      <p:ext uri="{BB962C8B-B14F-4D97-AF65-F5344CB8AC3E}">
        <p14:creationId xmlns:p14="http://schemas.microsoft.com/office/powerpoint/2010/main" val="30662451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84C14-CC7B-491F-9FE5-F8C43B117B33}"/>
              </a:ext>
            </a:extLst>
          </p:cNvPr>
          <p:cNvSpPr>
            <a:spLocks noGrp="1"/>
          </p:cNvSpPr>
          <p:nvPr>
            <p:ph type="title"/>
          </p:nvPr>
        </p:nvSpPr>
        <p:spPr>
          <a:xfrm>
            <a:off x="710829" y="203349"/>
            <a:ext cx="9070920" cy="1261440"/>
          </a:xfrm>
        </p:spPr>
        <p:txBody>
          <a:bodyPr/>
          <a:lstStyle/>
          <a:p>
            <a:r>
              <a:rPr lang="en-US" dirty="0"/>
              <a:t>Property Problems </a:t>
            </a:r>
            <a:endParaRPr lang="en-GB" dirty="0"/>
          </a:p>
        </p:txBody>
      </p:sp>
      <p:sp>
        <p:nvSpPr>
          <p:cNvPr id="3" name="TextBox 2">
            <a:extLst>
              <a:ext uri="{FF2B5EF4-FFF2-40B4-BE49-F238E27FC236}">
                <a16:creationId xmlns:a16="http://schemas.microsoft.com/office/drawing/2014/main" id="{5398BC4C-5C16-4E94-B049-92B442B6C573}"/>
              </a:ext>
            </a:extLst>
          </p:cNvPr>
          <p:cNvSpPr txBox="1"/>
          <p:nvPr/>
        </p:nvSpPr>
        <p:spPr>
          <a:xfrm>
            <a:off x="457199" y="2203452"/>
            <a:ext cx="1676400" cy="646331"/>
          </a:xfrm>
          <a:prstGeom prst="rect">
            <a:avLst/>
          </a:prstGeom>
          <a:noFill/>
        </p:spPr>
        <p:txBody>
          <a:bodyPr wrap="square" rtlCol="0">
            <a:spAutoFit/>
          </a:bodyPr>
          <a:lstStyle/>
          <a:p>
            <a:r>
              <a:rPr lang="en-US" b="1" dirty="0"/>
              <a:t>UTS , YM and Yield  stress: </a:t>
            </a:r>
            <a:endParaRPr lang="en-GB" b="1" dirty="0"/>
          </a:p>
        </p:txBody>
      </p:sp>
      <p:sp>
        <p:nvSpPr>
          <p:cNvPr id="6" name="TextBox 5">
            <a:extLst>
              <a:ext uri="{FF2B5EF4-FFF2-40B4-BE49-F238E27FC236}">
                <a16:creationId xmlns:a16="http://schemas.microsoft.com/office/drawing/2014/main" id="{F9132BE0-1A49-428A-B476-9833FB247841}"/>
              </a:ext>
            </a:extLst>
          </p:cNvPr>
          <p:cNvSpPr txBox="1"/>
          <p:nvPr/>
        </p:nvSpPr>
        <p:spPr>
          <a:xfrm>
            <a:off x="2396836" y="1464789"/>
            <a:ext cx="6972960" cy="7294305"/>
          </a:xfrm>
          <a:prstGeom prst="rect">
            <a:avLst/>
          </a:prstGeom>
          <a:noFill/>
        </p:spPr>
        <p:txBody>
          <a:bodyPr wrap="square" rtlCol="0">
            <a:spAutoFit/>
          </a:bodyPr>
          <a:lstStyle/>
          <a:p>
            <a:r>
              <a:rPr lang="en-US" dirty="0"/>
              <a:t>1) A brass  of length 1m wire is 0.1 mm thick . It is loaded . It breaks when the force is 150 N.  What is the UTS</a:t>
            </a:r>
            <a:endParaRPr lang="en-GB" dirty="0"/>
          </a:p>
          <a:p>
            <a:endParaRPr lang="en-GB" dirty="0"/>
          </a:p>
          <a:p>
            <a:r>
              <a:rPr lang="en-US" dirty="0"/>
              <a:t>2) A brass wire of length 1m is 0.1 mm thick . It is successively loaded  with 1 kg weights and the stretch is measured .  The stretch measurements are 0 ( with no weights) then 1,2, 3, 4, 5, 6 , 7 , 9, 12, 20.  What is </a:t>
            </a:r>
            <a:r>
              <a:rPr lang="en-US" dirty="0" err="1"/>
              <a:t>youngs</a:t>
            </a:r>
            <a:r>
              <a:rPr lang="en-US" dirty="0"/>
              <a:t> modulus and what is the yield point.</a:t>
            </a:r>
          </a:p>
          <a:p>
            <a:endParaRPr lang="en-US" dirty="0"/>
          </a:p>
          <a:p>
            <a:r>
              <a:rPr lang="en-US" dirty="0"/>
              <a:t>3) Two beams have identical dimensions and are  loaded with the same  small load.  It can be shown that beam A displaces twice as much as Beam B when a small load is applied.  What does this tell you about the materials.</a:t>
            </a:r>
          </a:p>
          <a:p>
            <a:endParaRPr lang="en-US" dirty="0"/>
          </a:p>
          <a:p>
            <a:r>
              <a:rPr lang="en-US" dirty="0"/>
              <a:t>4) Two beams have identical dimensions and are  loaded with the same  large load. The load is then removed.   It can be shown that beam A  has been deformed whereas beam B springs back to its original shape. What does this tell you about the materials</a:t>
            </a:r>
          </a:p>
          <a:p>
            <a:endParaRPr lang="en-US" dirty="0"/>
          </a:p>
          <a:p>
            <a:r>
              <a:rPr lang="en-US" dirty="0">
                <a:highlight>
                  <a:srgbClr val="C0C0C0"/>
                </a:highlight>
              </a:rPr>
              <a:t>5) What would you expect the diameter of the wire in 2) to be when it is loaded to 3 kg and the </a:t>
            </a:r>
            <a:r>
              <a:rPr lang="en-US" dirty="0" err="1">
                <a:highlight>
                  <a:srgbClr val="C0C0C0"/>
                </a:highlight>
              </a:rPr>
              <a:t>poissons</a:t>
            </a:r>
            <a:r>
              <a:rPr lang="en-US" dirty="0">
                <a:highlight>
                  <a:srgbClr val="C0C0C0"/>
                </a:highlight>
              </a:rPr>
              <a:t> ratio is 0.25.</a:t>
            </a:r>
            <a:endParaRPr lang="en-GB" dirty="0">
              <a:highlight>
                <a:srgbClr val="C0C0C0"/>
              </a:highlight>
            </a:endParaRPr>
          </a:p>
          <a:p>
            <a:endParaRPr lang="en-GB" dirty="0"/>
          </a:p>
          <a:p>
            <a:endParaRPr lang="en-GB" dirty="0"/>
          </a:p>
          <a:p>
            <a:endParaRPr lang="en-GB" dirty="0"/>
          </a:p>
          <a:p>
            <a:endParaRPr lang="en-GB" dirty="0"/>
          </a:p>
          <a:p>
            <a:endParaRPr lang="en-GB" dirty="0"/>
          </a:p>
          <a:p>
            <a:endParaRPr lang="en-GB" dirty="0"/>
          </a:p>
        </p:txBody>
      </p:sp>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2A16221B-050D-4536-A81C-AD555D914D12}"/>
                  </a:ext>
                </a:extLst>
              </p14:cNvPr>
              <p14:cNvContentPartPr/>
              <p14:nvPr/>
            </p14:nvContentPartPr>
            <p14:xfrm>
              <a:off x="7100036" y="3314361"/>
              <a:ext cx="360" cy="360"/>
            </p14:xfrm>
          </p:contentPart>
        </mc:Choice>
        <mc:Fallback xmlns="">
          <p:pic>
            <p:nvPicPr>
              <p:cNvPr id="5" name="Ink 4">
                <a:extLst>
                  <a:ext uri="{FF2B5EF4-FFF2-40B4-BE49-F238E27FC236}">
                    <a16:creationId xmlns:a16="http://schemas.microsoft.com/office/drawing/2014/main" id="{2A16221B-050D-4536-A81C-AD555D914D12}"/>
                  </a:ext>
                </a:extLst>
              </p:cNvPr>
              <p:cNvPicPr/>
              <p:nvPr/>
            </p:nvPicPr>
            <p:blipFill>
              <a:blip r:embed="rId4"/>
              <a:stretch>
                <a:fillRect/>
              </a:stretch>
            </p:blipFill>
            <p:spPr>
              <a:xfrm>
                <a:off x="7091036" y="3305721"/>
                <a:ext cx="18000" cy="18000"/>
              </a:xfrm>
              <a:prstGeom prst="rect">
                <a:avLst/>
              </a:prstGeom>
            </p:spPr>
          </p:pic>
        </mc:Fallback>
      </mc:AlternateContent>
    </p:spTree>
    <p:extLst>
      <p:ext uri="{BB962C8B-B14F-4D97-AF65-F5344CB8AC3E}">
        <p14:creationId xmlns:p14="http://schemas.microsoft.com/office/powerpoint/2010/main" val="2029843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1B9EB-D454-4F2A-A3F3-3D8E18E11B32}"/>
              </a:ext>
            </a:extLst>
          </p:cNvPr>
          <p:cNvSpPr>
            <a:spLocks noGrp="1"/>
          </p:cNvSpPr>
          <p:nvPr>
            <p:ph type="title"/>
          </p:nvPr>
        </p:nvSpPr>
        <p:spPr/>
        <p:txBody>
          <a:bodyPr/>
          <a:lstStyle/>
          <a:p>
            <a:endParaRPr lang="en-GB"/>
          </a:p>
        </p:txBody>
      </p:sp>
      <p:sp>
        <p:nvSpPr>
          <p:cNvPr id="3" name="Subtitle 2">
            <a:extLst>
              <a:ext uri="{FF2B5EF4-FFF2-40B4-BE49-F238E27FC236}">
                <a16:creationId xmlns:a16="http://schemas.microsoft.com/office/drawing/2014/main" id="{04BFAA14-F178-43D8-AF1C-2467EBDD8431}"/>
              </a:ext>
            </a:extLst>
          </p:cNvPr>
          <p:cNvSpPr>
            <a:spLocks noGrp="1"/>
          </p:cNvSpPr>
          <p:nvPr>
            <p:ph type="subTitle"/>
          </p:nvPr>
        </p:nvSpPr>
        <p:spPr/>
        <p:txBody>
          <a:bodyPr/>
          <a:lstStyle/>
          <a:p>
            <a:endParaRPr lang="en-GB"/>
          </a:p>
        </p:txBody>
      </p:sp>
    </p:spTree>
    <p:extLst>
      <p:ext uri="{BB962C8B-B14F-4D97-AF65-F5344CB8AC3E}">
        <p14:creationId xmlns:p14="http://schemas.microsoft.com/office/powerpoint/2010/main" val="13712999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 name="CustomShape 1"/>
          <p:cNvSpPr/>
          <p:nvPr/>
        </p:nvSpPr>
        <p:spPr>
          <a:xfrm>
            <a:off x="360000" y="-542520"/>
            <a:ext cx="7559280" cy="223632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noAutofit/>
          </a:bodyPr>
          <a:lstStyle/>
          <a:p>
            <a:pPr>
              <a:lnSpc>
                <a:spcPct val="100000"/>
              </a:lnSpc>
            </a:pPr>
            <a:r>
              <a:rPr lang="en-US" sz="4000" b="0" strike="noStrike" spc="-1" dirty="0">
                <a:solidFill>
                  <a:srgbClr val="000000"/>
                </a:solidFill>
                <a:latin typeface="Arial"/>
                <a:ea typeface="DejaVu Sans"/>
              </a:rPr>
              <a:t>Sampling</a:t>
            </a:r>
            <a:endParaRPr lang="en-US" sz="4000" b="0" strike="noStrike" spc="-1" dirty="0">
              <a:latin typeface="Arial"/>
            </a:endParaRPr>
          </a:p>
        </p:txBody>
      </p:sp>
      <p:sp>
        <p:nvSpPr>
          <p:cNvPr id="4" name="TextBox 3">
            <a:extLst>
              <a:ext uri="{FF2B5EF4-FFF2-40B4-BE49-F238E27FC236}">
                <a16:creationId xmlns:a16="http://schemas.microsoft.com/office/drawing/2014/main" id="{81248E8F-CBF6-4968-8E0D-4934D37695AA}"/>
              </a:ext>
            </a:extLst>
          </p:cNvPr>
          <p:cNvSpPr txBox="1"/>
          <p:nvPr/>
        </p:nvSpPr>
        <p:spPr>
          <a:xfrm>
            <a:off x="272143" y="1693800"/>
            <a:ext cx="2917371" cy="1200329"/>
          </a:xfrm>
          <a:prstGeom prst="rect">
            <a:avLst/>
          </a:prstGeom>
          <a:noFill/>
        </p:spPr>
        <p:txBody>
          <a:bodyPr wrap="square" rtlCol="0">
            <a:spAutoFit/>
          </a:bodyPr>
          <a:lstStyle/>
          <a:p>
            <a:r>
              <a:rPr lang="en-US" dirty="0"/>
              <a:t>The problem of destructive testing. The solution ::</a:t>
            </a:r>
          </a:p>
          <a:p>
            <a:endParaRPr lang="en-US" dirty="0"/>
          </a:p>
          <a:p>
            <a:r>
              <a:rPr lang="en-US" dirty="0"/>
              <a:t>Sampling</a:t>
            </a:r>
            <a:endParaRPr lang="en-GB" dirty="0"/>
          </a:p>
        </p:txBody>
      </p:sp>
      <p:pic>
        <p:nvPicPr>
          <p:cNvPr id="2" name="Picture 1">
            <a:extLst>
              <a:ext uri="{FF2B5EF4-FFF2-40B4-BE49-F238E27FC236}">
                <a16:creationId xmlns:a16="http://schemas.microsoft.com/office/drawing/2014/main" id="{A352A57C-272B-470A-B6DB-F58DFEA06DB8}"/>
              </a:ext>
            </a:extLst>
          </p:cNvPr>
          <p:cNvPicPr>
            <a:picLocks noChangeAspect="1"/>
          </p:cNvPicPr>
          <p:nvPr/>
        </p:nvPicPr>
        <p:blipFill>
          <a:blip r:embed="rId3"/>
          <a:stretch>
            <a:fillRect/>
          </a:stretch>
        </p:blipFill>
        <p:spPr>
          <a:xfrm>
            <a:off x="360000" y="3243942"/>
            <a:ext cx="4648200" cy="3190875"/>
          </a:xfrm>
          <a:prstGeom prst="rect">
            <a:avLst/>
          </a:prstGeom>
        </p:spPr>
      </p:pic>
      <p:pic>
        <p:nvPicPr>
          <p:cNvPr id="3" name="Picture 2">
            <a:extLst>
              <a:ext uri="{FF2B5EF4-FFF2-40B4-BE49-F238E27FC236}">
                <a16:creationId xmlns:a16="http://schemas.microsoft.com/office/drawing/2014/main" id="{CA161E2C-CA79-421E-B31B-F00B8EB9D638}"/>
              </a:ext>
            </a:extLst>
          </p:cNvPr>
          <p:cNvPicPr>
            <a:picLocks noChangeAspect="1"/>
          </p:cNvPicPr>
          <p:nvPr/>
        </p:nvPicPr>
        <p:blipFill>
          <a:blip r:embed="rId4"/>
          <a:stretch>
            <a:fillRect/>
          </a:stretch>
        </p:blipFill>
        <p:spPr>
          <a:xfrm>
            <a:off x="5206090" y="3243942"/>
            <a:ext cx="4409397" cy="3190875"/>
          </a:xfrm>
          <a:prstGeom prst="rect">
            <a:avLst/>
          </a:prstGeom>
        </p:spPr>
      </p:pic>
      <p:pic>
        <p:nvPicPr>
          <p:cNvPr id="5" name="Picture 4">
            <a:extLst>
              <a:ext uri="{FF2B5EF4-FFF2-40B4-BE49-F238E27FC236}">
                <a16:creationId xmlns:a16="http://schemas.microsoft.com/office/drawing/2014/main" id="{3325C6B3-B714-4A06-9441-099D684FEFBB}"/>
              </a:ext>
            </a:extLst>
          </p:cNvPr>
          <p:cNvPicPr>
            <a:picLocks noChangeAspect="1"/>
          </p:cNvPicPr>
          <p:nvPr/>
        </p:nvPicPr>
        <p:blipFill>
          <a:blip r:embed="rId5"/>
          <a:stretch>
            <a:fillRect/>
          </a:stretch>
        </p:blipFill>
        <p:spPr>
          <a:xfrm>
            <a:off x="4020321" y="184960"/>
            <a:ext cx="4648200" cy="2816842"/>
          </a:xfrm>
          <a:prstGeom prst="rect">
            <a:avLst/>
          </a:prstGeom>
        </p:spPr>
      </p:pic>
      <mc:AlternateContent xmlns:mc="http://schemas.openxmlformats.org/markup-compatibility/2006" xmlns:p14="http://schemas.microsoft.com/office/powerpoint/2010/main">
        <mc:Choice Requires="p14">
          <p:contentPart p14:bwMode="auto" r:id="rId6">
            <p14:nvContentPartPr>
              <p14:cNvPr id="14" name="Ink 13">
                <a:extLst>
                  <a:ext uri="{FF2B5EF4-FFF2-40B4-BE49-F238E27FC236}">
                    <a16:creationId xmlns:a16="http://schemas.microsoft.com/office/drawing/2014/main" id="{0402B706-8866-4ED5-9422-2055D27C36CE}"/>
                  </a:ext>
                </a:extLst>
              </p14:cNvPr>
              <p14:cNvContentPartPr/>
              <p14:nvPr/>
            </p14:nvContentPartPr>
            <p14:xfrm>
              <a:off x="1714436" y="5418858"/>
              <a:ext cx="360" cy="360"/>
            </p14:xfrm>
          </p:contentPart>
        </mc:Choice>
        <mc:Fallback xmlns="">
          <p:pic>
            <p:nvPicPr>
              <p:cNvPr id="14" name="Ink 13">
                <a:extLst>
                  <a:ext uri="{FF2B5EF4-FFF2-40B4-BE49-F238E27FC236}">
                    <a16:creationId xmlns:a16="http://schemas.microsoft.com/office/drawing/2014/main" id="{0402B706-8866-4ED5-9422-2055D27C36CE}"/>
                  </a:ext>
                </a:extLst>
              </p:cNvPr>
              <p:cNvPicPr/>
              <p:nvPr/>
            </p:nvPicPr>
            <p:blipFill>
              <a:blip r:embed="rId23"/>
              <a:stretch>
                <a:fillRect/>
              </a:stretch>
            </p:blipFill>
            <p:spPr>
              <a:xfrm>
                <a:off x="1705436" y="5410218"/>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15" name="Ink 14">
                <a:extLst>
                  <a:ext uri="{FF2B5EF4-FFF2-40B4-BE49-F238E27FC236}">
                    <a16:creationId xmlns:a16="http://schemas.microsoft.com/office/drawing/2014/main" id="{1E5099C9-E30A-46DB-AE73-72901E399377}"/>
                  </a:ext>
                </a:extLst>
              </p14:cNvPr>
              <p14:cNvContentPartPr/>
              <p14:nvPr/>
            </p14:nvContentPartPr>
            <p14:xfrm>
              <a:off x="1626956" y="4329858"/>
              <a:ext cx="360" cy="360"/>
            </p14:xfrm>
          </p:contentPart>
        </mc:Choice>
        <mc:Fallback xmlns="">
          <p:pic>
            <p:nvPicPr>
              <p:cNvPr id="15" name="Ink 14">
                <a:extLst>
                  <a:ext uri="{FF2B5EF4-FFF2-40B4-BE49-F238E27FC236}">
                    <a16:creationId xmlns:a16="http://schemas.microsoft.com/office/drawing/2014/main" id="{1E5099C9-E30A-46DB-AE73-72901E399377}"/>
                  </a:ext>
                </a:extLst>
              </p:cNvPr>
              <p:cNvPicPr/>
              <p:nvPr/>
            </p:nvPicPr>
            <p:blipFill>
              <a:blip r:embed="rId23"/>
              <a:stretch>
                <a:fillRect/>
              </a:stretch>
            </p:blipFill>
            <p:spPr>
              <a:xfrm>
                <a:off x="1617956" y="4320858"/>
                <a:ext cx="18000" cy="18000"/>
              </a:xfrm>
              <a:prstGeom prst="rect">
                <a:avLst/>
              </a:prstGeom>
            </p:spPr>
          </p:pic>
        </mc:Fallback>
      </mc:AlternateContent>
    </p:spTree>
    <p:extLst>
      <p:ext uri="{BB962C8B-B14F-4D97-AF65-F5344CB8AC3E}">
        <p14:creationId xmlns:p14="http://schemas.microsoft.com/office/powerpoint/2010/main" val="1169167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 name="CustomShape 1"/>
          <p:cNvSpPr/>
          <p:nvPr/>
        </p:nvSpPr>
        <p:spPr>
          <a:xfrm>
            <a:off x="360000" y="-542520"/>
            <a:ext cx="7559280" cy="223632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noAutofit/>
          </a:bodyPr>
          <a:lstStyle/>
          <a:p>
            <a:pPr>
              <a:lnSpc>
                <a:spcPct val="100000"/>
              </a:lnSpc>
            </a:pPr>
            <a:r>
              <a:rPr lang="en-US" sz="4000" b="0" strike="noStrike" spc="-1" dirty="0">
                <a:solidFill>
                  <a:srgbClr val="000000"/>
                </a:solidFill>
                <a:latin typeface="Arial"/>
                <a:ea typeface="DejaVu Sans"/>
              </a:rPr>
              <a:t>Material property measurement</a:t>
            </a:r>
            <a:endParaRPr lang="en-US" sz="4000" b="0" strike="noStrike" spc="-1" dirty="0">
              <a:latin typeface="Arial"/>
            </a:endParaRPr>
          </a:p>
        </p:txBody>
      </p:sp>
      <p:graphicFrame>
        <p:nvGraphicFramePr>
          <p:cNvPr id="4" name="Table 5">
            <a:extLst>
              <a:ext uri="{FF2B5EF4-FFF2-40B4-BE49-F238E27FC236}">
                <a16:creationId xmlns:a16="http://schemas.microsoft.com/office/drawing/2014/main" id="{1EE9C8F2-822C-48E7-A965-FC30D33D7B65}"/>
              </a:ext>
            </a:extLst>
          </p:cNvPr>
          <p:cNvGraphicFramePr>
            <a:graphicFrameLocks noGrp="1"/>
          </p:cNvGraphicFramePr>
          <p:nvPr>
            <p:extLst>
              <p:ext uri="{D42A27DB-BD31-4B8C-83A1-F6EECF244321}">
                <p14:modId xmlns:p14="http://schemas.microsoft.com/office/powerpoint/2010/main" val="464105211"/>
              </p:ext>
            </p:extLst>
          </p:nvPr>
        </p:nvGraphicFramePr>
        <p:xfrm>
          <a:off x="1680104" y="1539698"/>
          <a:ext cx="6720418" cy="2595880"/>
        </p:xfrm>
        <a:graphic>
          <a:graphicData uri="http://schemas.openxmlformats.org/drawingml/2006/table">
            <a:tbl>
              <a:tblPr firstRow="1" bandRow="1">
                <a:tableStyleId>{5C22544A-7EE6-4342-B048-85BDC9FD1C3A}</a:tableStyleId>
              </a:tblPr>
              <a:tblGrid>
                <a:gridCol w="3360209">
                  <a:extLst>
                    <a:ext uri="{9D8B030D-6E8A-4147-A177-3AD203B41FA5}">
                      <a16:colId xmlns:a16="http://schemas.microsoft.com/office/drawing/2014/main" val="4169151730"/>
                    </a:ext>
                  </a:extLst>
                </a:gridCol>
                <a:gridCol w="3360209">
                  <a:extLst>
                    <a:ext uri="{9D8B030D-6E8A-4147-A177-3AD203B41FA5}">
                      <a16:colId xmlns:a16="http://schemas.microsoft.com/office/drawing/2014/main" val="883792945"/>
                    </a:ext>
                  </a:extLst>
                </a:gridCol>
              </a:tblGrid>
              <a:tr h="370840">
                <a:tc>
                  <a:txBody>
                    <a:bodyPr/>
                    <a:lstStyle/>
                    <a:p>
                      <a:r>
                        <a:rPr lang="en-US" dirty="0"/>
                        <a:t>Basic mechanical properties</a:t>
                      </a:r>
                      <a:endParaRPr lang="en-GB" dirty="0"/>
                    </a:p>
                  </a:txBody>
                  <a:tcPr/>
                </a:tc>
                <a:tc>
                  <a:txBody>
                    <a:bodyPr/>
                    <a:lstStyle/>
                    <a:p>
                      <a:endParaRPr lang="en-GB" dirty="0"/>
                    </a:p>
                  </a:txBody>
                  <a:tcPr/>
                </a:tc>
                <a:extLst>
                  <a:ext uri="{0D108BD9-81ED-4DB2-BD59-A6C34878D82A}">
                    <a16:rowId xmlns:a16="http://schemas.microsoft.com/office/drawing/2014/main" val="1889536882"/>
                  </a:ext>
                </a:extLst>
              </a:tr>
              <a:tr h="370840">
                <a:tc>
                  <a:txBody>
                    <a:bodyPr/>
                    <a:lstStyle/>
                    <a:p>
                      <a:r>
                        <a:rPr lang="en-US" dirty="0"/>
                        <a:t>UTS</a:t>
                      </a:r>
                      <a:endParaRPr lang="en-GB" dirty="0"/>
                    </a:p>
                  </a:txBody>
                  <a:tcPr/>
                </a:tc>
                <a:tc>
                  <a:txBody>
                    <a:bodyPr/>
                    <a:lstStyle/>
                    <a:p>
                      <a:endParaRPr lang="en-GB"/>
                    </a:p>
                  </a:txBody>
                  <a:tcPr/>
                </a:tc>
                <a:extLst>
                  <a:ext uri="{0D108BD9-81ED-4DB2-BD59-A6C34878D82A}">
                    <a16:rowId xmlns:a16="http://schemas.microsoft.com/office/drawing/2014/main" val="3609585328"/>
                  </a:ext>
                </a:extLst>
              </a:tr>
              <a:tr h="370840">
                <a:tc>
                  <a:txBody>
                    <a:bodyPr/>
                    <a:lstStyle/>
                    <a:p>
                      <a:r>
                        <a:rPr lang="en-US" dirty="0"/>
                        <a:t>Yield strength</a:t>
                      </a:r>
                      <a:endParaRPr lang="en-GB" dirty="0"/>
                    </a:p>
                  </a:txBody>
                  <a:tcPr/>
                </a:tc>
                <a:tc>
                  <a:txBody>
                    <a:bodyPr/>
                    <a:lstStyle/>
                    <a:p>
                      <a:endParaRPr lang="en-GB"/>
                    </a:p>
                  </a:txBody>
                  <a:tcPr/>
                </a:tc>
                <a:extLst>
                  <a:ext uri="{0D108BD9-81ED-4DB2-BD59-A6C34878D82A}">
                    <a16:rowId xmlns:a16="http://schemas.microsoft.com/office/drawing/2014/main" val="3914655900"/>
                  </a:ext>
                </a:extLst>
              </a:tr>
              <a:tr h="370840">
                <a:tc>
                  <a:txBody>
                    <a:bodyPr/>
                    <a:lstStyle/>
                    <a:p>
                      <a:r>
                        <a:rPr lang="en-US" dirty="0"/>
                        <a:t>Ductility</a:t>
                      </a:r>
                      <a:endParaRPr lang="en-GB" dirty="0"/>
                    </a:p>
                  </a:txBody>
                  <a:tcPr/>
                </a:tc>
                <a:tc>
                  <a:txBody>
                    <a:bodyPr/>
                    <a:lstStyle/>
                    <a:p>
                      <a:endParaRPr lang="en-GB"/>
                    </a:p>
                  </a:txBody>
                  <a:tcPr/>
                </a:tc>
                <a:extLst>
                  <a:ext uri="{0D108BD9-81ED-4DB2-BD59-A6C34878D82A}">
                    <a16:rowId xmlns:a16="http://schemas.microsoft.com/office/drawing/2014/main" val="2523421056"/>
                  </a:ext>
                </a:extLst>
              </a:tr>
              <a:tr h="370840">
                <a:tc>
                  <a:txBody>
                    <a:bodyPr/>
                    <a:lstStyle/>
                    <a:p>
                      <a:r>
                        <a:rPr lang="en-US" dirty="0"/>
                        <a:t>Hardness</a:t>
                      </a:r>
                      <a:endParaRPr lang="en-GB" dirty="0"/>
                    </a:p>
                  </a:txBody>
                  <a:tcPr/>
                </a:tc>
                <a:tc>
                  <a:txBody>
                    <a:bodyPr/>
                    <a:lstStyle/>
                    <a:p>
                      <a:endParaRPr lang="en-GB"/>
                    </a:p>
                  </a:txBody>
                  <a:tcPr/>
                </a:tc>
                <a:extLst>
                  <a:ext uri="{0D108BD9-81ED-4DB2-BD59-A6C34878D82A}">
                    <a16:rowId xmlns:a16="http://schemas.microsoft.com/office/drawing/2014/main" val="220634378"/>
                  </a:ext>
                </a:extLst>
              </a:tr>
              <a:tr h="370840">
                <a:tc>
                  <a:txBody>
                    <a:bodyPr/>
                    <a:lstStyle/>
                    <a:p>
                      <a:r>
                        <a:rPr lang="en-US" dirty="0"/>
                        <a:t>Toughness</a:t>
                      </a:r>
                      <a:endParaRPr lang="en-GB" dirty="0"/>
                    </a:p>
                  </a:txBody>
                  <a:tcPr/>
                </a:tc>
                <a:tc>
                  <a:txBody>
                    <a:bodyPr/>
                    <a:lstStyle/>
                    <a:p>
                      <a:endParaRPr lang="en-GB"/>
                    </a:p>
                  </a:txBody>
                  <a:tcPr/>
                </a:tc>
                <a:extLst>
                  <a:ext uri="{0D108BD9-81ED-4DB2-BD59-A6C34878D82A}">
                    <a16:rowId xmlns:a16="http://schemas.microsoft.com/office/drawing/2014/main" val="2532875566"/>
                  </a:ext>
                </a:extLst>
              </a:tr>
              <a:tr h="370840">
                <a:tc>
                  <a:txBody>
                    <a:bodyPr/>
                    <a:lstStyle/>
                    <a:p>
                      <a:r>
                        <a:rPr lang="en-US" dirty="0"/>
                        <a:t>Density</a:t>
                      </a:r>
                      <a:endParaRPr lang="en-GB" dirty="0"/>
                    </a:p>
                  </a:txBody>
                  <a:tcPr/>
                </a:tc>
                <a:tc>
                  <a:txBody>
                    <a:bodyPr/>
                    <a:lstStyle/>
                    <a:p>
                      <a:endParaRPr lang="en-GB" dirty="0"/>
                    </a:p>
                  </a:txBody>
                  <a:tcPr/>
                </a:tc>
                <a:extLst>
                  <a:ext uri="{0D108BD9-81ED-4DB2-BD59-A6C34878D82A}">
                    <a16:rowId xmlns:a16="http://schemas.microsoft.com/office/drawing/2014/main" val="3169020352"/>
                  </a:ext>
                </a:extLst>
              </a:tr>
            </a:tbl>
          </a:graphicData>
        </a:graphic>
      </p:graphicFrame>
      <p:sp>
        <p:nvSpPr>
          <p:cNvPr id="6" name="Rectangle 5">
            <a:extLst>
              <a:ext uri="{FF2B5EF4-FFF2-40B4-BE49-F238E27FC236}">
                <a16:creationId xmlns:a16="http://schemas.microsoft.com/office/drawing/2014/main" id="{35993F66-FF94-4F4B-9042-7581156AD359}"/>
              </a:ext>
            </a:extLst>
          </p:cNvPr>
          <p:cNvSpPr/>
          <p:nvPr/>
        </p:nvSpPr>
        <p:spPr>
          <a:xfrm>
            <a:off x="4446731" y="5894630"/>
            <a:ext cx="5038725" cy="646331"/>
          </a:xfrm>
          <a:prstGeom prst="rect">
            <a:avLst/>
          </a:prstGeom>
        </p:spPr>
        <p:txBody>
          <a:bodyPr>
            <a:spAutoFit/>
          </a:bodyPr>
          <a:lstStyle/>
          <a:p>
            <a:r>
              <a:rPr lang="en-GB" dirty="0">
                <a:hlinkClick r:id="rId3"/>
              </a:rPr>
              <a:t>https://www.youtube.com/watch?v=tpGhqQvftAo</a:t>
            </a:r>
            <a:r>
              <a:rPr lang="en-GB" dirty="0"/>
              <a:t>  (toughness)</a:t>
            </a:r>
          </a:p>
        </p:txBody>
      </p:sp>
      <p:sp>
        <p:nvSpPr>
          <p:cNvPr id="8" name="Rectangle 7">
            <a:extLst>
              <a:ext uri="{FF2B5EF4-FFF2-40B4-BE49-F238E27FC236}">
                <a16:creationId xmlns:a16="http://schemas.microsoft.com/office/drawing/2014/main" id="{C63E7975-4074-4911-82D0-AF39EA580412}"/>
              </a:ext>
            </a:extLst>
          </p:cNvPr>
          <p:cNvSpPr/>
          <p:nvPr/>
        </p:nvSpPr>
        <p:spPr>
          <a:xfrm>
            <a:off x="4345791" y="5313948"/>
            <a:ext cx="6187622" cy="369332"/>
          </a:xfrm>
          <a:prstGeom prst="rect">
            <a:avLst/>
          </a:prstGeom>
        </p:spPr>
        <p:txBody>
          <a:bodyPr wrap="square">
            <a:spAutoFit/>
          </a:bodyPr>
          <a:lstStyle/>
          <a:p>
            <a:r>
              <a:rPr lang="en-GB" dirty="0"/>
              <a:t>https://www.youtube.com/watch?v=G2JGNlIvNC4</a:t>
            </a:r>
          </a:p>
        </p:txBody>
      </p:sp>
      <mc:AlternateContent xmlns:mc="http://schemas.openxmlformats.org/markup-compatibility/2006" xmlns:p14="http://schemas.microsoft.com/office/powerpoint/2010/main">
        <mc:Choice Requires="p14">
          <p:contentPart p14:bwMode="auto" r:id="rId4">
            <p14:nvContentPartPr>
              <p14:cNvPr id="2" name="Ink 1">
                <a:extLst>
                  <a:ext uri="{FF2B5EF4-FFF2-40B4-BE49-F238E27FC236}">
                    <a16:creationId xmlns:a16="http://schemas.microsoft.com/office/drawing/2014/main" id="{19F94EA6-AE6E-444D-B246-8A0E98E38B31}"/>
                  </a:ext>
                </a:extLst>
              </p14:cNvPr>
              <p14:cNvContentPartPr/>
              <p14:nvPr/>
            </p14:nvContentPartPr>
            <p14:xfrm>
              <a:off x="5190236" y="5566818"/>
              <a:ext cx="360" cy="360"/>
            </p14:xfrm>
          </p:contentPart>
        </mc:Choice>
        <mc:Fallback xmlns="">
          <p:pic>
            <p:nvPicPr>
              <p:cNvPr id="2" name="Ink 1">
                <a:extLst>
                  <a:ext uri="{FF2B5EF4-FFF2-40B4-BE49-F238E27FC236}">
                    <a16:creationId xmlns:a16="http://schemas.microsoft.com/office/drawing/2014/main" id="{19F94EA6-AE6E-444D-B246-8A0E98E38B31}"/>
                  </a:ext>
                </a:extLst>
              </p:cNvPr>
              <p:cNvPicPr/>
              <p:nvPr/>
            </p:nvPicPr>
            <p:blipFill>
              <a:blip r:embed="rId5"/>
              <a:stretch>
                <a:fillRect/>
              </a:stretch>
            </p:blipFill>
            <p:spPr>
              <a:xfrm>
                <a:off x="5181596" y="5558178"/>
                <a:ext cx="18000" cy="18000"/>
              </a:xfrm>
              <a:prstGeom prst="rect">
                <a:avLst/>
              </a:prstGeom>
            </p:spPr>
          </p:pic>
        </mc:Fallback>
      </mc:AlternateContent>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 name="CustomShape 1"/>
          <p:cNvSpPr/>
          <p:nvPr/>
        </p:nvSpPr>
        <p:spPr>
          <a:xfrm>
            <a:off x="360000" y="-542520"/>
            <a:ext cx="7559280" cy="223632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noAutofit/>
          </a:bodyPr>
          <a:lstStyle/>
          <a:p>
            <a:pPr>
              <a:lnSpc>
                <a:spcPct val="100000"/>
              </a:lnSpc>
            </a:pPr>
            <a:r>
              <a:rPr lang="en-US" sz="4000" b="0" strike="noStrike" spc="-1" dirty="0">
                <a:solidFill>
                  <a:srgbClr val="000000"/>
                </a:solidFill>
                <a:latin typeface="Arial"/>
                <a:ea typeface="DejaVu Sans"/>
              </a:rPr>
              <a:t>Material property measurement</a:t>
            </a:r>
            <a:endParaRPr lang="en-US" sz="4000" b="0" strike="noStrike" spc="-1" dirty="0">
              <a:latin typeface="Arial"/>
            </a:endParaRPr>
          </a:p>
        </p:txBody>
      </p:sp>
      <p:graphicFrame>
        <p:nvGraphicFramePr>
          <p:cNvPr id="4" name="Table 5">
            <a:extLst>
              <a:ext uri="{FF2B5EF4-FFF2-40B4-BE49-F238E27FC236}">
                <a16:creationId xmlns:a16="http://schemas.microsoft.com/office/drawing/2014/main" id="{1EE9C8F2-822C-48E7-A965-FC30D33D7B65}"/>
              </a:ext>
            </a:extLst>
          </p:cNvPr>
          <p:cNvGraphicFramePr>
            <a:graphicFrameLocks noGrp="1"/>
          </p:cNvGraphicFramePr>
          <p:nvPr>
            <p:extLst>
              <p:ext uri="{D42A27DB-BD31-4B8C-83A1-F6EECF244321}">
                <p14:modId xmlns:p14="http://schemas.microsoft.com/office/powerpoint/2010/main" val="2940176514"/>
              </p:ext>
            </p:extLst>
          </p:nvPr>
        </p:nvGraphicFramePr>
        <p:xfrm>
          <a:off x="1680104" y="1539698"/>
          <a:ext cx="6720418" cy="2865120"/>
        </p:xfrm>
        <a:graphic>
          <a:graphicData uri="http://schemas.openxmlformats.org/drawingml/2006/table">
            <a:tbl>
              <a:tblPr firstRow="1" bandRow="1">
                <a:tableStyleId>{5C22544A-7EE6-4342-B048-85BDC9FD1C3A}</a:tableStyleId>
              </a:tblPr>
              <a:tblGrid>
                <a:gridCol w="3360209">
                  <a:extLst>
                    <a:ext uri="{9D8B030D-6E8A-4147-A177-3AD203B41FA5}">
                      <a16:colId xmlns:a16="http://schemas.microsoft.com/office/drawing/2014/main" val="4169151730"/>
                    </a:ext>
                  </a:extLst>
                </a:gridCol>
                <a:gridCol w="3360209">
                  <a:extLst>
                    <a:ext uri="{9D8B030D-6E8A-4147-A177-3AD203B41FA5}">
                      <a16:colId xmlns:a16="http://schemas.microsoft.com/office/drawing/2014/main" val="883792945"/>
                    </a:ext>
                  </a:extLst>
                </a:gridCol>
              </a:tblGrid>
              <a:tr h="370840">
                <a:tc>
                  <a:txBody>
                    <a:bodyPr/>
                    <a:lstStyle/>
                    <a:p>
                      <a:r>
                        <a:rPr lang="en-US" dirty="0"/>
                        <a:t>Advanced  mechanical properties</a:t>
                      </a:r>
                      <a:endParaRPr lang="en-GB" dirty="0"/>
                    </a:p>
                  </a:txBody>
                  <a:tcPr/>
                </a:tc>
                <a:tc>
                  <a:txBody>
                    <a:bodyPr/>
                    <a:lstStyle/>
                    <a:p>
                      <a:endParaRPr lang="en-GB" dirty="0"/>
                    </a:p>
                  </a:txBody>
                  <a:tcPr/>
                </a:tc>
                <a:extLst>
                  <a:ext uri="{0D108BD9-81ED-4DB2-BD59-A6C34878D82A}">
                    <a16:rowId xmlns:a16="http://schemas.microsoft.com/office/drawing/2014/main" val="1889536882"/>
                  </a:ext>
                </a:extLst>
              </a:tr>
              <a:tr h="370840">
                <a:tc>
                  <a:txBody>
                    <a:bodyPr/>
                    <a:lstStyle/>
                    <a:p>
                      <a:r>
                        <a:rPr lang="en-US" dirty="0"/>
                        <a:t>Shear strength</a:t>
                      </a:r>
                      <a:endParaRPr lang="en-GB" dirty="0"/>
                    </a:p>
                  </a:txBody>
                  <a:tcPr/>
                </a:tc>
                <a:tc>
                  <a:txBody>
                    <a:bodyPr/>
                    <a:lstStyle/>
                    <a:p>
                      <a:endParaRPr lang="en-GB"/>
                    </a:p>
                  </a:txBody>
                  <a:tcPr/>
                </a:tc>
                <a:extLst>
                  <a:ext uri="{0D108BD9-81ED-4DB2-BD59-A6C34878D82A}">
                    <a16:rowId xmlns:a16="http://schemas.microsoft.com/office/drawing/2014/main" val="3609585328"/>
                  </a:ext>
                </a:extLst>
              </a:tr>
              <a:tr h="370840">
                <a:tc>
                  <a:txBody>
                    <a:bodyPr/>
                    <a:lstStyle/>
                    <a:p>
                      <a:r>
                        <a:rPr lang="en-US" dirty="0"/>
                        <a:t>Creep</a:t>
                      </a:r>
                      <a:endParaRPr lang="en-GB" dirty="0"/>
                    </a:p>
                  </a:txBody>
                  <a:tcPr/>
                </a:tc>
                <a:tc>
                  <a:txBody>
                    <a:bodyPr/>
                    <a:lstStyle/>
                    <a:p>
                      <a:endParaRPr lang="en-GB"/>
                    </a:p>
                  </a:txBody>
                  <a:tcPr/>
                </a:tc>
                <a:extLst>
                  <a:ext uri="{0D108BD9-81ED-4DB2-BD59-A6C34878D82A}">
                    <a16:rowId xmlns:a16="http://schemas.microsoft.com/office/drawing/2014/main" val="3914655900"/>
                  </a:ext>
                </a:extLst>
              </a:tr>
              <a:tr h="370840">
                <a:tc>
                  <a:txBody>
                    <a:bodyPr/>
                    <a:lstStyle/>
                    <a:p>
                      <a:r>
                        <a:rPr lang="en-US" dirty="0" err="1"/>
                        <a:t>Poissons</a:t>
                      </a:r>
                      <a:r>
                        <a:rPr lang="en-US" dirty="0"/>
                        <a:t> ratio</a:t>
                      </a:r>
                      <a:endParaRPr lang="en-GB" dirty="0"/>
                    </a:p>
                  </a:txBody>
                  <a:tcPr/>
                </a:tc>
                <a:tc>
                  <a:txBody>
                    <a:bodyPr/>
                    <a:lstStyle/>
                    <a:p>
                      <a:endParaRPr lang="en-GB"/>
                    </a:p>
                  </a:txBody>
                  <a:tcPr/>
                </a:tc>
                <a:extLst>
                  <a:ext uri="{0D108BD9-81ED-4DB2-BD59-A6C34878D82A}">
                    <a16:rowId xmlns:a16="http://schemas.microsoft.com/office/drawing/2014/main" val="2523421056"/>
                  </a:ext>
                </a:extLst>
              </a:tr>
              <a:tr h="370840">
                <a:tc>
                  <a:txBody>
                    <a:bodyPr/>
                    <a:lstStyle/>
                    <a:p>
                      <a:r>
                        <a:rPr lang="en-US" dirty="0"/>
                        <a:t>Fatigue limit</a:t>
                      </a:r>
                      <a:endParaRPr lang="en-GB" dirty="0"/>
                    </a:p>
                  </a:txBody>
                  <a:tcPr/>
                </a:tc>
                <a:tc>
                  <a:txBody>
                    <a:bodyPr/>
                    <a:lstStyle/>
                    <a:p>
                      <a:endParaRPr lang="en-GB"/>
                    </a:p>
                  </a:txBody>
                  <a:tcPr/>
                </a:tc>
                <a:extLst>
                  <a:ext uri="{0D108BD9-81ED-4DB2-BD59-A6C34878D82A}">
                    <a16:rowId xmlns:a16="http://schemas.microsoft.com/office/drawing/2014/main" val="220634378"/>
                  </a:ext>
                </a:extLst>
              </a:tr>
              <a:tr h="370840">
                <a:tc>
                  <a:txBody>
                    <a:bodyPr/>
                    <a:lstStyle/>
                    <a:p>
                      <a:endParaRPr lang="en-GB" dirty="0"/>
                    </a:p>
                  </a:txBody>
                  <a:tcPr/>
                </a:tc>
                <a:tc>
                  <a:txBody>
                    <a:bodyPr/>
                    <a:lstStyle/>
                    <a:p>
                      <a:endParaRPr lang="en-GB"/>
                    </a:p>
                  </a:txBody>
                  <a:tcPr/>
                </a:tc>
                <a:extLst>
                  <a:ext uri="{0D108BD9-81ED-4DB2-BD59-A6C34878D82A}">
                    <a16:rowId xmlns:a16="http://schemas.microsoft.com/office/drawing/2014/main" val="2532875566"/>
                  </a:ext>
                </a:extLst>
              </a:tr>
              <a:tr h="370840">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169020352"/>
                  </a:ext>
                </a:extLst>
              </a:tr>
            </a:tbl>
          </a:graphicData>
        </a:graphic>
      </p:graphicFrame>
      <p:sp>
        <p:nvSpPr>
          <p:cNvPr id="2" name="Rectangle 1">
            <a:extLst>
              <a:ext uri="{FF2B5EF4-FFF2-40B4-BE49-F238E27FC236}">
                <a16:creationId xmlns:a16="http://schemas.microsoft.com/office/drawing/2014/main" id="{C08852EA-3B63-40FD-89EA-94EE7197E7A0}"/>
              </a:ext>
            </a:extLst>
          </p:cNvPr>
          <p:cNvSpPr/>
          <p:nvPr/>
        </p:nvSpPr>
        <p:spPr>
          <a:xfrm>
            <a:off x="1875453" y="5193800"/>
            <a:ext cx="5038725" cy="646331"/>
          </a:xfrm>
          <a:prstGeom prst="rect">
            <a:avLst/>
          </a:prstGeom>
        </p:spPr>
        <p:txBody>
          <a:bodyPr>
            <a:spAutoFit/>
          </a:bodyPr>
          <a:lstStyle/>
          <a:p>
            <a:r>
              <a:rPr lang="en-GB" dirty="0">
                <a:hlinkClick r:id="rId3"/>
              </a:rPr>
              <a:t>https://www.youtube.com/watch?v=k8Py4-SdjyU</a:t>
            </a:r>
            <a:r>
              <a:rPr lang="en-GB" dirty="0"/>
              <a:t> testing machine - Advanced</a:t>
            </a:r>
          </a:p>
        </p:txBody>
      </p:sp>
      <p:sp>
        <p:nvSpPr>
          <p:cNvPr id="3" name="Rectangle 2">
            <a:extLst>
              <a:ext uri="{FF2B5EF4-FFF2-40B4-BE49-F238E27FC236}">
                <a16:creationId xmlns:a16="http://schemas.microsoft.com/office/drawing/2014/main" id="{41ABB443-0781-4BA2-85FD-697F2733C3F8}"/>
              </a:ext>
            </a:extLst>
          </p:cNvPr>
          <p:cNvSpPr/>
          <p:nvPr/>
        </p:nvSpPr>
        <p:spPr>
          <a:xfrm>
            <a:off x="1840917" y="4662255"/>
            <a:ext cx="7584127" cy="369332"/>
          </a:xfrm>
          <a:prstGeom prst="rect">
            <a:avLst/>
          </a:prstGeom>
        </p:spPr>
        <p:txBody>
          <a:bodyPr wrap="none">
            <a:spAutoFit/>
          </a:bodyPr>
          <a:lstStyle/>
          <a:p>
            <a:r>
              <a:rPr lang="en-GB" dirty="0">
                <a:hlinkClick r:id="rId4"/>
              </a:rPr>
              <a:t>https://youtu.be/zH05sDLKMoU</a:t>
            </a:r>
            <a:r>
              <a:rPr lang="en-GB" dirty="0"/>
              <a:t>.  Lecture advanced Prof Rashed Prasad</a:t>
            </a:r>
          </a:p>
        </p:txBody>
      </p:sp>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38E29D25-1968-49E2-8599-0B9EF3EC746B}"/>
                  </a:ext>
                </a:extLst>
              </p14:cNvPr>
              <p14:cNvContentPartPr/>
              <p14:nvPr/>
            </p14:nvContentPartPr>
            <p14:xfrm>
              <a:off x="4365476" y="5291418"/>
              <a:ext cx="58680" cy="1440"/>
            </p14:xfrm>
          </p:contentPart>
        </mc:Choice>
        <mc:Fallback xmlns="">
          <p:pic>
            <p:nvPicPr>
              <p:cNvPr id="5" name="Ink 4">
                <a:extLst>
                  <a:ext uri="{FF2B5EF4-FFF2-40B4-BE49-F238E27FC236}">
                    <a16:creationId xmlns:a16="http://schemas.microsoft.com/office/drawing/2014/main" id="{38E29D25-1968-49E2-8599-0B9EF3EC746B}"/>
                  </a:ext>
                </a:extLst>
              </p:cNvPr>
              <p:cNvPicPr/>
              <p:nvPr/>
            </p:nvPicPr>
            <p:blipFill>
              <a:blip r:embed="rId6"/>
              <a:stretch>
                <a:fillRect/>
              </a:stretch>
            </p:blipFill>
            <p:spPr>
              <a:xfrm>
                <a:off x="4356836" y="5282418"/>
                <a:ext cx="76320" cy="19080"/>
              </a:xfrm>
              <a:prstGeom prst="rect">
                <a:avLst/>
              </a:prstGeom>
            </p:spPr>
          </p:pic>
        </mc:Fallback>
      </mc:AlternateContent>
      <p:sp>
        <p:nvSpPr>
          <p:cNvPr id="7" name="Rectangle 6">
            <a:extLst>
              <a:ext uri="{FF2B5EF4-FFF2-40B4-BE49-F238E27FC236}">
                <a16:creationId xmlns:a16="http://schemas.microsoft.com/office/drawing/2014/main" id="{28515BEE-54CE-4C24-A67B-05AE7AE4B0AE}"/>
              </a:ext>
            </a:extLst>
          </p:cNvPr>
          <p:cNvSpPr/>
          <p:nvPr/>
        </p:nvSpPr>
        <p:spPr>
          <a:xfrm>
            <a:off x="1967917" y="6816386"/>
            <a:ext cx="5865708" cy="369332"/>
          </a:xfrm>
          <a:prstGeom prst="rect">
            <a:avLst/>
          </a:prstGeom>
        </p:spPr>
        <p:txBody>
          <a:bodyPr wrap="none">
            <a:spAutoFit/>
          </a:bodyPr>
          <a:lstStyle/>
          <a:p>
            <a:r>
              <a:rPr lang="en-GB" dirty="0">
                <a:hlinkClick r:id="rId7"/>
              </a:rPr>
              <a:t>https://youtu.be/hASl6d3z3BM</a:t>
            </a:r>
            <a:r>
              <a:rPr lang="en-GB" dirty="0"/>
              <a:t>  - real damage approach</a:t>
            </a:r>
          </a:p>
        </p:txBody>
      </p:sp>
      <p:sp>
        <p:nvSpPr>
          <p:cNvPr id="8" name="Rectangle 7">
            <a:extLst>
              <a:ext uri="{FF2B5EF4-FFF2-40B4-BE49-F238E27FC236}">
                <a16:creationId xmlns:a16="http://schemas.microsoft.com/office/drawing/2014/main" id="{FA7F34F5-51DE-4AA3-8059-992006148AA1}"/>
              </a:ext>
            </a:extLst>
          </p:cNvPr>
          <p:cNvSpPr/>
          <p:nvPr/>
        </p:nvSpPr>
        <p:spPr>
          <a:xfrm>
            <a:off x="1967917" y="6466900"/>
            <a:ext cx="4121641" cy="369332"/>
          </a:xfrm>
          <a:prstGeom prst="rect">
            <a:avLst/>
          </a:prstGeom>
        </p:spPr>
        <p:txBody>
          <a:bodyPr wrap="none">
            <a:spAutoFit/>
          </a:bodyPr>
          <a:lstStyle/>
          <a:p>
            <a:r>
              <a:rPr lang="en-GB" dirty="0">
                <a:hlinkClick r:id="rId8"/>
              </a:rPr>
              <a:t>https://youtu.be/LhUclxBUV_E</a:t>
            </a:r>
            <a:r>
              <a:rPr lang="en-GB" dirty="0"/>
              <a:t> Fatigue</a:t>
            </a:r>
          </a:p>
        </p:txBody>
      </p:sp>
    </p:spTree>
    <p:extLst>
      <p:ext uri="{BB962C8B-B14F-4D97-AF65-F5344CB8AC3E}">
        <p14:creationId xmlns:p14="http://schemas.microsoft.com/office/powerpoint/2010/main" val="3582874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FD01B-4FEA-4402-A097-D5E1C9083D1C}"/>
              </a:ext>
            </a:extLst>
          </p:cNvPr>
          <p:cNvSpPr>
            <a:spLocks noGrp="1"/>
          </p:cNvSpPr>
          <p:nvPr>
            <p:ph type="title"/>
          </p:nvPr>
        </p:nvSpPr>
        <p:spPr/>
        <p:txBody>
          <a:bodyPr/>
          <a:lstStyle/>
          <a:p>
            <a:r>
              <a:rPr lang="en-US" dirty="0"/>
              <a:t>What affects the hardness of steel</a:t>
            </a:r>
            <a:endParaRPr lang="en-GB" dirty="0"/>
          </a:p>
        </p:txBody>
      </p:sp>
      <p:sp>
        <p:nvSpPr>
          <p:cNvPr id="4" name="TextBox 3">
            <a:extLst>
              <a:ext uri="{FF2B5EF4-FFF2-40B4-BE49-F238E27FC236}">
                <a16:creationId xmlns:a16="http://schemas.microsoft.com/office/drawing/2014/main" id="{318B7632-0A68-4974-9348-04B145A675E0}"/>
              </a:ext>
            </a:extLst>
          </p:cNvPr>
          <p:cNvSpPr txBox="1"/>
          <p:nvPr/>
        </p:nvSpPr>
        <p:spPr>
          <a:xfrm>
            <a:off x="620485" y="2067504"/>
            <a:ext cx="2971800" cy="369332"/>
          </a:xfrm>
          <a:prstGeom prst="rect">
            <a:avLst/>
          </a:prstGeom>
          <a:noFill/>
        </p:spPr>
        <p:txBody>
          <a:bodyPr wrap="square" rtlCol="0">
            <a:spAutoFit/>
          </a:bodyPr>
          <a:lstStyle/>
          <a:p>
            <a:r>
              <a:rPr lang="en-US" dirty="0"/>
              <a:t>Carbon content</a:t>
            </a:r>
            <a:endParaRPr lang="en-GB" dirty="0"/>
          </a:p>
        </p:txBody>
      </p:sp>
      <p:sp>
        <p:nvSpPr>
          <p:cNvPr id="5" name="TextBox 4">
            <a:extLst>
              <a:ext uri="{FF2B5EF4-FFF2-40B4-BE49-F238E27FC236}">
                <a16:creationId xmlns:a16="http://schemas.microsoft.com/office/drawing/2014/main" id="{99FBA2F8-1628-493A-935F-88031B05FA73}"/>
              </a:ext>
            </a:extLst>
          </p:cNvPr>
          <p:cNvSpPr txBox="1"/>
          <p:nvPr/>
        </p:nvSpPr>
        <p:spPr>
          <a:xfrm>
            <a:off x="598714" y="3037114"/>
            <a:ext cx="3222172" cy="369332"/>
          </a:xfrm>
          <a:prstGeom prst="rect">
            <a:avLst/>
          </a:prstGeom>
          <a:noFill/>
        </p:spPr>
        <p:txBody>
          <a:bodyPr wrap="square" rtlCol="0">
            <a:spAutoFit/>
          </a:bodyPr>
          <a:lstStyle/>
          <a:p>
            <a:r>
              <a:rPr lang="en-US" dirty="0"/>
              <a:t>Cooling time</a:t>
            </a:r>
            <a:endParaRPr lang="en-GB" dirty="0"/>
          </a:p>
        </p:txBody>
      </p:sp>
      <p:sp>
        <p:nvSpPr>
          <p:cNvPr id="6" name="TextBox 5">
            <a:extLst>
              <a:ext uri="{FF2B5EF4-FFF2-40B4-BE49-F238E27FC236}">
                <a16:creationId xmlns:a16="http://schemas.microsoft.com/office/drawing/2014/main" id="{A1E220DC-71E7-419C-BC7B-6E15121679ED}"/>
              </a:ext>
            </a:extLst>
          </p:cNvPr>
          <p:cNvSpPr txBox="1"/>
          <p:nvPr/>
        </p:nvSpPr>
        <p:spPr>
          <a:xfrm>
            <a:off x="620485" y="3880245"/>
            <a:ext cx="1393372" cy="923330"/>
          </a:xfrm>
          <a:prstGeom prst="rect">
            <a:avLst/>
          </a:prstGeom>
          <a:noFill/>
        </p:spPr>
        <p:txBody>
          <a:bodyPr wrap="square" rtlCol="0">
            <a:spAutoFit/>
          </a:bodyPr>
          <a:lstStyle/>
          <a:p>
            <a:r>
              <a:rPr lang="en-US" dirty="0"/>
              <a:t>Hammering(work hardening)</a:t>
            </a:r>
            <a:endParaRPr lang="en-GB" dirty="0"/>
          </a:p>
        </p:txBody>
      </p:sp>
      <p:sp>
        <p:nvSpPr>
          <p:cNvPr id="7" name="TextBox 6">
            <a:extLst>
              <a:ext uri="{FF2B5EF4-FFF2-40B4-BE49-F238E27FC236}">
                <a16:creationId xmlns:a16="http://schemas.microsoft.com/office/drawing/2014/main" id="{6C65B1EF-9DC9-4B07-9F9F-07FAF4028FCB}"/>
              </a:ext>
            </a:extLst>
          </p:cNvPr>
          <p:cNvSpPr txBox="1"/>
          <p:nvPr/>
        </p:nvSpPr>
        <p:spPr>
          <a:xfrm>
            <a:off x="620485" y="5279571"/>
            <a:ext cx="2122714" cy="369332"/>
          </a:xfrm>
          <a:prstGeom prst="rect">
            <a:avLst/>
          </a:prstGeom>
          <a:noFill/>
        </p:spPr>
        <p:txBody>
          <a:bodyPr wrap="square" rtlCol="0">
            <a:spAutoFit/>
          </a:bodyPr>
          <a:lstStyle/>
          <a:p>
            <a:r>
              <a:rPr lang="en-US" dirty="0"/>
              <a:t>Alloying elements</a:t>
            </a:r>
            <a:endParaRPr lang="en-GB" dirty="0"/>
          </a:p>
        </p:txBody>
      </p:sp>
      <p:sp>
        <p:nvSpPr>
          <p:cNvPr id="8" name="TextBox 7">
            <a:extLst>
              <a:ext uri="{FF2B5EF4-FFF2-40B4-BE49-F238E27FC236}">
                <a16:creationId xmlns:a16="http://schemas.microsoft.com/office/drawing/2014/main" id="{3C63A972-4B7C-4E97-97F0-1E99EB06D802}"/>
              </a:ext>
            </a:extLst>
          </p:cNvPr>
          <p:cNvSpPr txBox="1"/>
          <p:nvPr/>
        </p:nvSpPr>
        <p:spPr>
          <a:xfrm>
            <a:off x="620485" y="6676700"/>
            <a:ext cx="2645229" cy="369332"/>
          </a:xfrm>
          <a:prstGeom prst="rect">
            <a:avLst/>
          </a:prstGeom>
          <a:noFill/>
        </p:spPr>
        <p:txBody>
          <a:bodyPr wrap="square" rtlCol="0">
            <a:spAutoFit/>
          </a:bodyPr>
          <a:lstStyle/>
          <a:p>
            <a:r>
              <a:rPr lang="en-US" dirty="0"/>
              <a:t>Non metallic impurity</a:t>
            </a:r>
            <a:endParaRPr lang="en-GB" dirty="0"/>
          </a:p>
        </p:txBody>
      </p:sp>
      <p:pic>
        <p:nvPicPr>
          <p:cNvPr id="16386" name="Picture 2">
            <a:extLst>
              <a:ext uri="{FF2B5EF4-FFF2-40B4-BE49-F238E27FC236}">
                <a16:creationId xmlns:a16="http://schemas.microsoft.com/office/drawing/2014/main" id="{4FE0AB58-DEC3-4BCD-B408-4D8BB60747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7420" y="3340904"/>
            <a:ext cx="2857500" cy="226695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2996A9E5-09B5-40D6-B814-215B94166C1A}"/>
              </a:ext>
            </a:extLst>
          </p:cNvPr>
          <p:cNvSpPr txBox="1"/>
          <p:nvPr/>
        </p:nvSpPr>
        <p:spPr>
          <a:xfrm>
            <a:off x="4067555" y="6676700"/>
            <a:ext cx="2645229" cy="369332"/>
          </a:xfrm>
          <a:prstGeom prst="rect">
            <a:avLst/>
          </a:prstGeom>
          <a:noFill/>
        </p:spPr>
        <p:txBody>
          <a:bodyPr wrap="square" rtlCol="0">
            <a:spAutoFit/>
          </a:bodyPr>
          <a:lstStyle/>
          <a:p>
            <a:r>
              <a:rPr lang="en-US" dirty="0"/>
              <a:t>More on his later</a:t>
            </a:r>
            <a:endParaRPr lang="en-GB" dirty="0"/>
          </a:p>
        </p:txBody>
      </p:sp>
    </p:spTree>
    <p:extLst>
      <p:ext uri="{BB962C8B-B14F-4D97-AF65-F5344CB8AC3E}">
        <p14:creationId xmlns:p14="http://schemas.microsoft.com/office/powerpoint/2010/main" val="28917749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4275916-0986-403D-977C-F0B255A15F9E}"/>
              </a:ext>
            </a:extLst>
          </p:cNvPr>
          <p:cNvPicPr>
            <a:picLocks noChangeAspect="1"/>
          </p:cNvPicPr>
          <p:nvPr/>
        </p:nvPicPr>
        <p:blipFill>
          <a:blip r:embed="rId2"/>
          <a:stretch>
            <a:fillRect/>
          </a:stretch>
        </p:blipFill>
        <p:spPr>
          <a:xfrm>
            <a:off x="-1" y="1351521"/>
            <a:ext cx="10080625" cy="4856632"/>
          </a:xfrm>
          <a:prstGeom prst="rect">
            <a:avLst/>
          </a:prstGeom>
        </p:spPr>
      </p:pic>
    </p:spTree>
    <p:extLst>
      <p:ext uri="{BB962C8B-B14F-4D97-AF65-F5344CB8AC3E}">
        <p14:creationId xmlns:p14="http://schemas.microsoft.com/office/powerpoint/2010/main" val="25900747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520DC-C773-436A-88F2-9E232812DFF3}"/>
              </a:ext>
            </a:extLst>
          </p:cNvPr>
          <p:cNvSpPr>
            <a:spLocks noGrp="1"/>
          </p:cNvSpPr>
          <p:nvPr>
            <p:ph type="title"/>
          </p:nvPr>
        </p:nvSpPr>
        <p:spPr/>
        <p:txBody>
          <a:bodyPr/>
          <a:lstStyle/>
          <a:p>
            <a:r>
              <a:rPr lang="en-US" dirty="0"/>
              <a:t>Summary – Topics covered</a:t>
            </a:r>
            <a:endParaRPr lang="en-GB" dirty="0"/>
          </a:p>
        </p:txBody>
      </p:sp>
      <p:sp>
        <p:nvSpPr>
          <p:cNvPr id="3" name="Subtitle 2">
            <a:extLst>
              <a:ext uri="{FF2B5EF4-FFF2-40B4-BE49-F238E27FC236}">
                <a16:creationId xmlns:a16="http://schemas.microsoft.com/office/drawing/2014/main" id="{F0B1DB0F-4010-44F8-B827-7564024180F3}"/>
              </a:ext>
            </a:extLst>
          </p:cNvPr>
          <p:cNvSpPr>
            <a:spLocks noGrp="1"/>
          </p:cNvSpPr>
          <p:nvPr>
            <p:ph type="subTitle"/>
          </p:nvPr>
        </p:nvSpPr>
        <p:spPr>
          <a:xfrm>
            <a:off x="504000" y="3779837"/>
            <a:ext cx="9070920" cy="1261440"/>
          </a:xfrm>
        </p:spPr>
        <p:txBody>
          <a:bodyPr/>
          <a:lstStyle/>
          <a:p>
            <a:r>
              <a:rPr lang="en-US" dirty="0"/>
              <a:t>Quantification and verification</a:t>
            </a:r>
          </a:p>
          <a:p>
            <a:r>
              <a:rPr lang="en-US" dirty="0"/>
              <a:t>Introduction to material properties</a:t>
            </a:r>
          </a:p>
          <a:p>
            <a:r>
              <a:rPr lang="en-US" dirty="0"/>
              <a:t>Testing levels =Product, system, component and material.</a:t>
            </a:r>
          </a:p>
          <a:p>
            <a:r>
              <a:rPr lang="en-US" dirty="0"/>
              <a:t>Sampling</a:t>
            </a:r>
          </a:p>
          <a:p>
            <a:r>
              <a:rPr lang="en-US" dirty="0"/>
              <a:t>Reducing variation</a:t>
            </a:r>
          </a:p>
          <a:p>
            <a:endParaRPr lang="en-US" dirty="0"/>
          </a:p>
          <a:p>
            <a:endParaRPr lang="en-GB" dirty="0"/>
          </a:p>
        </p:txBody>
      </p:sp>
    </p:spTree>
    <p:extLst>
      <p:ext uri="{BB962C8B-B14F-4D97-AF65-F5344CB8AC3E}">
        <p14:creationId xmlns:p14="http://schemas.microsoft.com/office/powerpoint/2010/main" val="18472530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C7C43AF6CECC74EAC65831D9D5D83EB" ma:contentTypeVersion="2" ma:contentTypeDescription="Create a new document." ma:contentTypeScope="" ma:versionID="dc91a5c7193d65a256a521df7cd359d2">
  <xsd:schema xmlns:xsd="http://www.w3.org/2001/XMLSchema" xmlns:xs="http://www.w3.org/2001/XMLSchema" xmlns:p="http://schemas.microsoft.com/office/2006/metadata/properties" xmlns:ns2="41b96547-b897-41f2-b926-9ee56c49c4c2" targetNamespace="http://schemas.microsoft.com/office/2006/metadata/properties" ma:root="true" ma:fieldsID="5779766cbb87b41c0fda0d0c061dc913" ns2:_="">
    <xsd:import namespace="41b96547-b897-41f2-b926-9ee56c49c4c2"/>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1b96547-b897-41f2-b926-9ee56c49c4c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F43832-2A3A-4425-A3DD-DE3FC4B8B8A4}">
  <ds:schemaRefs>
    <ds:schemaRef ds:uri="http://schemas.microsoft.com/sharepoint/v3/contenttype/forms"/>
  </ds:schemaRefs>
</ds:datastoreItem>
</file>

<file path=customXml/itemProps2.xml><?xml version="1.0" encoding="utf-8"?>
<ds:datastoreItem xmlns:ds="http://schemas.openxmlformats.org/officeDocument/2006/customXml" ds:itemID="{410F70F9-7691-4696-A86B-F956DA3CE569}">
  <ds:schemaRefs>
    <ds:schemaRef ds:uri="http://schemas.microsoft.com/office/infopath/2007/PartnerControls"/>
    <ds:schemaRef ds:uri="http://purl.org/dc/elements/1.1/"/>
    <ds:schemaRef ds:uri="http://schemas.microsoft.com/office/2006/metadata/properties"/>
    <ds:schemaRef ds:uri="http://purl.org/dc/terms/"/>
    <ds:schemaRef ds:uri="41b96547-b897-41f2-b926-9ee56c49c4c2"/>
    <ds:schemaRef ds:uri="http://schemas.microsoft.com/office/2006/documentManagement/type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5D5A4BB9-726A-4B50-9AE9-025D6DDA9E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1b96547-b897-41f2-b926-9ee56c49c4c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19949</TotalTime>
  <Words>1275</Words>
  <Application>Microsoft Office PowerPoint</Application>
  <PresentationFormat>Custom</PresentationFormat>
  <Paragraphs>164</Paragraphs>
  <Slides>18</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Symbol</vt:lpstr>
      <vt:lpstr>Times New Roman</vt:lpstr>
      <vt:lpstr>Wingdings</vt:lpstr>
      <vt:lpstr>Office Theme</vt:lpstr>
      <vt:lpstr>PowerPoint Presentation</vt:lpstr>
      <vt:lpstr>Levels of testing specification and test</vt:lpstr>
      <vt:lpstr>Levels of testing specification and test- Material property testing</vt:lpstr>
      <vt:lpstr>PowerPoint Presentation</vt:lpstr>
      <vt:lpstr>Some material properties</vt:lpstr>
      <vt:lpstr>Some material properties</vt:lpstr>
      <vt:lpstr>Some material properties</vt:lpstr>
      <vt:lpstr>Key material properties</vt:lpstr>
      <vt:lpstr>Property Problems </vt:lpstr>
      <vt:lpstr>Mini Prac - teapot</vt:lpstr>
      <vt:lpstr>Property Problems </vt:lpstr>
      <vt:lpstr>PowerPoint Presentation</vt:lpstr>
      <vt:lpstr>PowerPoint Presentation</vt:lpstr>
      <vt:lpstr>PowerPoint Presentation</vt:lpstr>
      <vt:lpstr>PowerPoint Presentation</vt:lpstr>
      <vt:lpstr>What affects the hardness of steel</vt:lpstr>
      <vt:lpstr>PowerPoint Presentation</vt:lpstr>
      <vt:lpstr>Summary – Topics covered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chris</dc:creator>
  <dc:description/>
  <cp:lastModifiedBy>Chris</cp:lastModifiedBy>
  <cp:revision>138</cp:revision>
  <dcterms:modified xsi:type="dcterms:W3CDTF">2021-02-08T17:40:11Z</dcterms:modified>
  <dc:language>en-US</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HiddenSlides">
    <vt:i4>0</vt:i4>
  </property>
  <property fmtid="{D5CDD505-2E9C-101B-9397-08002B2CF9AE}" pid="4" name="HyperlinksChanged">
    <vt:bool>false</vt:bool>
  </property>
  <property fmtid="{D5CDD505-2E9C-101B-9397-08002B2CF9AE}" pid="5" name="LinksUpToDate">
    <vt:bool>false</vt:bool>
  </property>
  <property fmtid="{D5CDD505-2E9C-101B-9397-08002B2CF9AE}" pid="6" name="MMClips">
    <vt:i4>0</vt:i4>
  </property>
  <property fmtid="{D5CDD505-2E9C-101B-9397-08002B2CF9AE}" pid="7" name="Notes">
    <vt:i4>4</vt:i4>
  </property>
  <property fmtid="{D5CDD505-2E9C-101B-9397-08002B2CF9AE}" pid="8" name="PresentationFormat">
    <vt:lpwstr>Custom</vt:lpwstr>
  </property>
  <property fmtid="{D5CDD505-2E9C-101B-9397-08002B2CF9AE}" pid="9" name="ScaleCrop">
    <vt:bool>false</vt:bool>
  </property>
  <property fmtid="{D5CDD505-2E9C-101B-9397-08002B2CF9AE}" pid="10" name="ShareDoc">
    <vt:bool>false</vt:bool>
  </property>
  <property fmtid="{D5CDD505-2E9C-101B-9397-08002B2CF9AE}" pid="11" name="Slides">
    <vt:i4>26</vt:i4>
  </property>
  <property fmtid="{D5CDD505-2E9C-101B-9397-08002B2CF9AE}" pid="12" name="ContentTypeId">
    <vt:lpwstr>0x010100AC7C43AF6CECC74EAC65831D9D5D83EB</vt:lpwstr>
  </property>
</Properties>
</file>