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99"/>
  </p:normalViewPr>
  <p:slideViewPr>
    <p:cSldViewPr snapToGrid="0">
      <p:cViewPr varScale="1">
        <p:scale>
          <a:sx n="106" d="100"/>
          <a:sy n="106" d="100"/>
        </p:scale>
        <p:origin x="79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C6A2168-EEE9-F347-B228-8F9F628914D2}"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517741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6A2168-EEE9-F347-B228-8F9F628914D2}"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3196340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6A2168-EEE9-F347-B228-8F9F628914D2}"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1444111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6A2168-EEE9-F347-B228-8F9F628914D2}"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3763460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6A2168-EEE9-F347-B228-8F9F628914D2}" type="datetimeFigureOut">
              <a:rPr lang="en-US" smtClean="0"/>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3616863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6A2168-EEE9-F347-B228-8F9F628914D2}" type="datetimeFigureOut">
              <a:rPr lang="en-US" smtClean="0"/>
              <a:t>1/19/25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4239933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6A2168-EEE9-F347-B228-8F9F628914D2}" type="datetimeFigureOut">
              <a:rPr lang="en-US" smtClean="0"/>
              <a:t>1/19/25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2847024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6A2168-EEE9-F347-B228-8F9F628914D2}"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511792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6D9F74-A7FF-5C4A-99D9-6E7A15F77177}" type="slidenum">
              <a:rPr lang="en-US" smtClean="0"/>
              <a:t>‹#›</a:t>
            </a:fld>
            <a:endParaRPr lang="en-US"/>
          </a:p>
        </p:txBody>
      </p:sp>
      <p:sp>
        <p:nvSpPr>
          <p:cNvPr id="5" name="Date Placeholder 4"/>
          <p:cNvSpPr>
            <a:spLocks noGrp="1"/>
          </p:cNvSpPr>
          <p:nvPr>
            <p:ph type="dt" sz="half" idx="10"/>
          </p:nvPr>
        </p:nvSpPr>
        <p:spPr/>
        <p:txBody>
          <a:bodyPr/>
          <a:lstStyle/>
          <a:p>
            <a:fld id="{5C6A2168-EEE9-F347-B228-8F9F628914D2}" type="datetimeFigureOut">
              <a:rPr lang="en-US" smtClean="0"/>
              <a:t>1/19/25</a:t>
            </a:fld>
            <a:endParaRPr lang="en-US"/>
          </a:p>
        </p:txBody>
      </p:sp>
    </p:spTree>
    <p:extLst>
      <p:ext uri="{BB962C8B-B14F-4D97-AF65-F5344CB8AC3E}">
        <p14:creationId xmlns:p14="http://schemas.microsoft.com/office/powerpoint/2010/main" val="70039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6A2168-EEE9-F347-B228-8F9F628914D2}"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653606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6A2168-EEE9-F347-B228-8F9F628914D2}"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6D9F74-A7FF-5C4A-99D9-6E7A15F77177}"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8949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6A2168-EEE9-F347-B228-8F9F628914D2}"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17540886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6A2168-EEE9-F347-B228-8F9F628914D2}"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6D9F74-A7FF-5C4A-99D9-6E7A15F77177}"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9232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6A2168-EEE9-F347-B228-8F9F628914D2}"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21584855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6A2168-EEE9-F347-B228-8F9F628914D2}"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16502943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6A2168-EEE9-F347-B228-8F9F628914D2}"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6D9F74-A7FF-5C4A-99D9-6E7A15F77177}" type="slidenum">
              <a:rPr lang="en-US" smtClean="0"/>
              <a:t>‹#›</a:t>
            </a:fld>
            <a:endParaRPr lang="en-US"/>
          </a:p>
        </p:txBody>
      </p:sp>
    </p:spTree>
    <p:extLst>
      <p:ext uri="{BB962C8B-B14F-4D97-AF65-F5344CB8AC3E}">
        <p14:creationId xmlns:p14="http://schemas.microsoft.com/office/powerpoint/2010/main" val="3435152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C6A2168-EEE9-F347-B228-8F9F628914D2}" type="datetimeFigureOut">
              <a:rPr lang="en-US" smtClean="0"/>
              <a:t>1/19/25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76D9F74-A7FF-5C4A-99D9-6E7A15F77177}" type="slidenum">
              <a:rPr lang="en-US" smtClean="0"/>
              <a:t>‹#›</a:t>
            </a:fld>
            <a:endParaRPr lang="en-US"/>
          </a:p>
        </p:txBody>
      </p:sp>
    </p:spTree>
    <p:extLst>
      <p:ext uri="{BB962C8B-B14F-4D97-AF65-F5344CB8AC3E}">
        <p14:creationId xmlns:p14="http://schemas.microsoft.com/office/powerpoint/2010/main" val="3464056802"/>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usnutria-nutrition-institute.com/knowledge-base/gentle-nutrition/"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housanddays.org/resource/combating-severe-malnutrition-in-the-first-1000-days/" TargetMode="External"/><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ausnutria-nutrition-institute.com/knowledge-base/gentle-nutrition/"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s://ausnutria-nutrition-institute.com/knowledge-base/gentle-nutrition/"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www.earlyyears.tv/john-bowlbys-attachment-theory-and-developmental-phases/" TargetMode="External"/><Relationship Id="rId5" Type="http://schemas.openxmlformats.org/officeDocument/2006/relationships/image" Target="../media/image7.png"/><Relationship Id="rId4" Type="http://schemas.openxmlformats.org/officeDocument/2006/relationships/hyperlink" Target="https://www.structural-learning.com/post/bowlbys-attachment-theory#:~:text=early%20childhood%20development.-,This%20theory%20proposes%20that%20the%20emotional%20and%20social%20development%20of,serves%20as%20a%20survival%20strategy"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whocaresscotland.org/education-2/international-day-of-education-2023/"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phw.nhs.wales/topics/the-first-1000-days-programme/resources/a-public-health-approach-to-supporting-parents-summary-report/"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publications/health-matters-giving-every-child-the-best-start-in-life/health-matters-giving-every-child-the-best-start-in-life"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ature.com/articles/s41390-020-01236-1"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maryspriory.co.uk/page/?title=Safeguarding&amp;pid=93"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medium.com/datatobiz/11-challenges-in-education-industry-with-solutions-c33db4b3b7f7"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eden-ts.com/hot-topics/benefits-of-sensory-play-for-children/"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hyperlink" Target="https://ncntsp.org/why-every-class-needs-read-alouds-the-importance-of-reading-to-students-of-all-ages-and-stages/"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earlyyears.tv/loris-malaguzzi-reggio-emilia/"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www.newcrosshealthcare.com/the-importance-of-quality-care-in-sen-schools/" TargetMode="External"/><Relationship Id="rId3" Type="http://schemas.openxmlformats.org/officeDocument/2006/relationships/hyperlink" Target="https://www.local.gov.uk/publications/early-education-and-childcare-changes-and-challenges-future" TargetMode="External"/><Relationship Id="rId7" Type="http://schemas.openxmlformats.org/officeDocument/2006/relationships/hyperlink" Target="https://www.theravive.com/therapedia/exceptional-children"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 Id="rId6" Type="http://schemas.openxmlformats.org/officeDocument/2006/relationships/hyperlink" Target="https://send.eani.org.uk/support-services/exceptional-teaching" TargetMode="External"/><Relationship Id="rId5" Type="http://schemas.openxmlformats.org/officeDocument/2006/relationships/hyperlink" Target="https://www.euroschoolindia.com/blogs/challenges-in-quality-education-ways-to-improve-it/" TargetMode="External"/><Relationship Id="rId4" Type="http://schemas.openxmlformats.org/officeDocument/2006/relationships/hyperlink" Target="https://blueskyeducation.co.uk/quality-assurance-in-education-best-practices-in-schools/#:~:text=Schools%20must%20ensure%20that%20the,with%20the%20intended%20learning%20outcome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linkedin.com/pulse/comparative-analysis-reggio-emilia-approach-forest-erica-paques-dias#:~:text=The%20Reggio%20Emilia%20approach%20emphasizes,with%20nature%20and%20outdoor%20exploration" TargetMode="External"/><Relationship Id="rId2" Type="http://schemas.openxmlformats.org/officeDocument/2006/relationships/hyperlink" Target="https://www.thefirst1000days.news/the-life-changing-power-of-reading-alou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8" name="Straight Connector 47">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0"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2"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3"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4"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5"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A5CD0-895C-0E54-FBBA-706B7654E5EB}"/>
              </a:ext>
            </a:extLst>
          </p:cNvPr>
          <p:cNvSpPr>
            <a:spLocks noGrp="1"/>
          </p:cNvSpPr>
          <p:nvPr>
            <p:ph type="ctrTitle"/>
          </p:nvPr>
        </p:nvSpPr>
        <p:spPr>
          <a:xfrm>
            <a:off x="4302625" y="1009229"/>
            <a:ext cx="7382720" cy="2849671"/>
          </a:xfrm>
        </p:spPr>
        <p:txBody>
          <a:bodyPr>
            <a:normAutofit/>
          </a:bodyPr>
          <a:lstStyle/>
          <a:p>
            <a:pPr algn="l"/>
            <a:r>
              <a:rPr lang="en-US" sz="6000" dirty="0">
                <a:solidFill>
                  <a:srgbClr val="FFFFFF"/>
                </a:solidFill>
              </a:rPr>
              <a:t>1000 </a:t>
            </a:r>
            <a:r>
              <a:rPr lang="en-US" sz="6000" dirty="0" err="1">
                <a:solidFill>
                  <a:srgbClr val="FFFFFF"/>
                </a:solidFill>
              </a:rPr>
              <a:t>Diwrnod</a:t>
            </a:r>
            <a:r>
              <a:rPr lang="en-US" sz="6000" dirty="0">
                <a:solidFill>
                  <a:srgbClr val="FFFFFF"/>
                </a:solidFill>
              </a:rPr>
              <a:t> </a:t>
            </a:r>
            <a:r>
              <a:rPr lang="en-US" sz="6000" dirty="0" err="1">
                <a:solidFill>
                  <a:srgbClr val="FFFFFF"/>
                </a:solidFill>
              </a:rPr>
              <a:t>Cyntaf</a:t>
            </a:r>
            <a:endParaRPr lang="en-US" sz="6000" dirty="0">
              <a:solidFill>
                <a:srgbClr val="FFFFFF"/>
              </a:solidFill>
            </a:endParaRPr>
          </a:p>
        </p:txBody>
      </p:sp>
      <p:sp>
        <p:nvSpPr>
          <p:cNvPr id="3" name="Subtitle 2">
            <a:extLst>
              <a:ext uri="{FF2B5EF4-FFF2-40B4-BE49-F238E27FC236}">
                <a16:creationId xmlns:a16="http://schemas.microsoft.com/office/drawing/2014/main" id="{2C3BC0C3-2B83-5F14-AA6F-9F2F0043344D}"/>
              </a:ext>
            </a:extLst>
          </p:cNvPr>
          <p:cNvSpPr>
            <a:spLocks noGrp="1"/>
          </p:cNvSpPr>
          <p:nvPr>
            <p:ph type="subTitle" idx="1"/>
          </p:nvPr>
        </p:nvSpPr>
        <p:spPr>
          <a:xfrm>
            <a:off x="4456386" y="3962088"/>
            <a:ext cx="6203795" cy="1186108"/>
          </a:xfrm>
        </p:spPr>
        <p:txBody>
          <a:bodyPr>
            <a:normAutofit/>
          </a:bodyPr>
          <a:lstStyle/>
          <a:p>
            <a:pPr algn="l"/>
            <a:r>
              <a:rPr lang="en-US" dirty="0">
                <a:solidFill>
                  <a:srgbClr val="FFFFFF">
                    <a:alpha val="70000"/>
                  </a:srgbClr>
                </a:solidFill>
              </a:rPr>
              <a:t>Module number – ECEY4005</a:t>
            </a:r>
          </a:p>
          <a:p>
            <a:pPr algn="l"/>
            <a:r>
              <a:rPr lang="en-US" dirty="0">
                <a:solidFill>
                  <a:srgbClr val="FFFFFF">
                    <a:alpha val="70000"/>
                  </a:srgbClr>
                </a:solidFill>
              </a:rPr>
              <a:t>Student Number - 2418421</a:t>
            </a:r>
          </a:p>
        </p:txBody>
      </p:sp>
      <p:sp>
        <p:nvSpPr>
          <p:cNvPr id="5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708628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25" name="Straight Connector 24">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33" name="Rectangle 32">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24" name="Straight Connector 23">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26" name="Isosceles Triangle 25">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itle 3">
            <a:extLst>
              <a:ext uri="{FF2B5EF4-FFF2-40B4-BE49-F238E27FC236}">
                <a16:creationId xmlns:a16="http://schemas.microsoft.com/office/drawing/2014/main" id="{D6A5908E-80A6-3F4E-3DF6-C62D83509637}"/>
              </a:ext>
            </a:extLst>
          </p:cNvPr>
          <p:cNvSpPr>
            <a:spLocks noGrp="1"/>
          </p:cNvSpPr>
          <p:nvPr>
            <p:ph type="title"/>
          </p:nvPr>
        </p:nvSpPr>
        <p:spPr>
          <a:xfrm>
            <a:off x="770468" y="81128"/>
            <a:ext cx="6857321" cy="910675"/>
          </a:xfrm>
        </p:spPr>
        <p:txBody>
          <a:bodyPr/>
          <a:lstStyle/>
          <a:p>
            <a:r>
              <a:rPr lang="en-US" dirty="0"/>
              <a:t>Beth </a:t>
            </a:r>
            <a:r>
              <a:rPr lang="en-US" dirty="0" err="1"/>
              <a:t>yw’r</a:t>
            </a:r>
            <a:r>
              <a:rPr lang="en-US" dirty="0"/>
              <a:t> 1000 </a:t>
            </a:r>
            <a:r>
              <a:rPr lang="en-US" dirty="0" err="1"/>
              <a:t>diwrnod</a:t>
            </a:r>
            <a:r>
              <a:rPr lang="en-US" dirty="0"/>
              <a:t> </a:t>
            </a:r>
            <a:r>
              <a:rPr lang="en-US" dirty="0" err="1"/>
              <a:t>cyntaf</a:t>
            </a:r>
            <a:r>
              <a:rPr lang="en-US" dirty="0"/>
              <a:t>?</a:t>
            </a:r>
          </a:p>
        </p:txBody>
      </p:sp>
      <p:sp>
        <p:nvSpPr>
          <p:cNvPr id="5" name="TextBox 4">
            <a:extLst>
              <a:ext uri="{FF2B5EF4-FFF2-40B4-BE49-F238E27FC236}">
                <a16:creationId xmlns:a16="http://schemas.microsoft.com/office/drawing/2014/main" id="{1F5200A2-1D0E-7AD8-BD6B-729BFDE0B2C6}"/>
              </a:ext>
            </a:extLst>
          </p:cNvPr>
          <p:cNvSpPr txBox="1"/>
          <p:nvPr/>
        </p:nvSpPr>
        <p:spPr>
          <a:xfrm>
            <a:off x="986752" y="1003916"/>
            <a:ext cx="5974078" cy="2123658"/>
          </a:xfrm>
          <a:prstGeom prst="rect">
            <a:avLst/>
          </a:prstGeom>
          <a:noFill/>
        </p:spPr>
        <p:txBody>
          <a:bodyPr wrap="square" rtlCol="0">
            <a:spAutoFit/>
          </a:bodyPr>
          <a:lstStyle/>
          <a:p>
            <a:r>
              <a:rPr lang="cy-GB" sz="1200" dirty="0">
                <a:latin typeface="Arial" panose="020B0604020202020204" pitchFamily="34" charset="0"/>
                <a:cs typeface="Arial" panose="020B0604020202020204" pitchFamily="34" charset="0"/>
              </a:rPr>
              <a:t>Mae’r 1000 diwrnod cyntaf yn rhaglen gwella iechyd a arweinir gan iechyd cyhoeddus cymru. Fe’i sefydlwyd mewn ymateb i dystiolaeth gref sy’n awgrymu mai’r cyfnod yn ystod beichiogrwydd a hyd at ail ben-blwydd y plentyn sy’n cynnig y potensial mwyaf i gael effaith o ran gwella canlyniadau a lleihau anghydraddoldebau (Public Health Wales). </a:t>
            </a:r>
            <a:br>
              <a:rPr lang="cy-GB" sz="1200" dirty="0">
                <a:latin typeface="Arial" panose="020B0604020202020204" pitchFamily="34" charset="0"/>
                <a:cs typeface="Arial" panose="020B0604020202020204" pitchFamily="34" charset="0"/>
              </a:rPr>
            </a:br>
            <a:r>
              <a:rPr lang="cy-GB" sz="1200" dirty="0">
                <a:latin typeface="Arial" panose="020B0604020202020204" pitchFamily="34" charset="0"/>
                <a:cs typeface="Arial" panose="020B0604020202020204" pitchFamily="34" charset="0"/>
              </a:rPr>
              <a:t>Mae'r 1000 diwrnod cyntaf yn cyfeirio at fywyd plentyn o'i genhedlu hyd nes iddo gyrraedd 2 flwydd oed. Mae hyn yn amser pan fydd eu ymennydd, corff a system imiwnedd yn tyfu ac yn datblygu'n sylweddol. Yn ystod beichiogrwydd, gall lefelau iechyd, maeth a straen merched gael effaith ar ddyfodol y fabi. Ar ôl i’r babi gael ei eni, gall ei amgylchedd ffisegol, maeth a pherthnasoedd gael effaith gydol oes ar eu hiechyd a'u lles (Pregnancy Birth Baby). </a:t>
            </a:r>
          </a:p>
        </p:txBody>
      </p:sp>
      <p:pic>
        <p:nvPicPr>
          <p:cNvPr id="7" name="Picture 6" descr="A screenshot of a computer&#10;&#10;Description automatically generated">
            <a:extLst>
              <a:ext uri="{FF2B5EF4-FFF2-40B4-BE49-F238E27FC236}">
                <a16:creationId xmlns:a16="http://schemas.microsoft.com/office/drawing/2014/main" id="{F78CCCB5-9EFA-4BC0-2443-E2208CA44A66}"/>
              </a:ext>
            </a:extLst>
          </p:cNvPr>
          <p:cNvPicPr>
            <a:picLocks noChangeAspect="1"/>
          </p:cNvPicPr>
          <p:nvPr/>
        </p:nvPicPr>
        <p:blipFill>
          <a:blip r:embed="rId2"/>
          <a:srcRect l="22388" t="29705" r="30292" b="29413"/>
          <a:stretch/>
        </p:blipFill>
        <p:spPr>
          <a:xfrm>
            <a:off x="7563224" y="249000"/>
            <a:ext cx="4415953" cy="2384472"/>
          </a:xfrm>
          <a:prstGeom prst="rect">
            <a:avLst/>
          </a:prstGeom>
        </p:spPr>
      </p:pic>
      <p:sp>
        <p:nvSpPr>
          <p:cNvPr id="10" name="TextBox 9">
            <a:extLst>
              <a:ext uri="{FF2B5EF4-FFF2-40B4-BE49-F238E27FC236}">
                <a16:creationId xmlns:a16="http://schemas.microsoft.com/office/drawing/2014/main" id="{3A7D8B3D-52AB-57EF-89EA-25A084CAE158}"/>
              </a:ext>
            </a:extLst>
          </p:cNvPr>
          <p:cNvSpPr txBox="1"/>
          <p:nvPr/>
        </p:nvSpPr>
        <p:spPr>
          <a:xfrm>
            <a:off x="977758" y="3127574"/>
            <a:ext cx="5927884" cy="2862322"/>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Yr </a:t>
            </a:r>
            <a:r>
              <a:rPr lang="en-US" sz="1200" dirty="0" err="1">
                <a:latin typeface="Arial" panose="020B0604020202020204" pitchFamily="34" charset="0"/>
                <a:cs typeface="Arial" panose="020B0604020202020204" pitchFamily="34" charset="0"/>
              </a:rPr>
              <a:t>ymenydd</a:t>
            </a:r>
            <a:r>
              <a:rPr lang="en-US" sz="1200" dirty="0">
                <a:latin typeface="Arial" panose="020B0604020202020204" pitchFamily="34" charset="0"/>
                <a:cs typeface="Arial" panose="020B0604020202020204" pitchFamily="34" charset="0"/>
              </a:rPr>
              <a:t> –</a:t>
            </a:r>
          </a:p>
          <a:p>
            <a:r>
              <a:rPr lang="cy-GB" sz="1200" dirty="0">
                <a:latin typeface="Arial" panose="020B0604020202020204" pitchFamily="34" charset="0"/>
                <a:cs typeface="Arial" panose="020B0604020202020204" pitchFamily="34" charset="0"/>
              </a:rPr>
              <a:t>Mae ymennydd y babi yn datblygu'n gyflymach yn ystod y 1000 diwrnod cyntaf nag unrhyw adeg arall mewn bywyd. Mae'r ffordd y mae eu hymennydd yn addasu i'w hamgylchedd yn cyfrannu at y math o berson y byddant yn tyfu i mewn iddo. Bydd y diet iawn yn ystod beichiogrwydd a phlentyndod cynnar yn helpu'r babi i ddysgu sgiliau corfforol ac emosiynau i ddatblygu'n iawn. Gall amgylchedd anniogel neu afiach yn ystod y 1000 diwrnod cyntaf effeithio ar iechyd corfforol plentyn eto yn ddiweddarach mewn bywyd. </a:t>
            </a:r>
          </a:p>
          <a:p>
            <a:r>
              <a:rPr lang="cy-GB" sz="1200" dirty="0">
                <a:latin typeface="Arial" panose="020B0604020202020204" pitchFamily="34" charset="0"/>
                <a:cs typeface="Arial" panose="020B0604020202020204" pitchFamily="34" charset="0"/>
              </a:rPr>
              <a:t>Maeth – </a:t>
            </a:r>
          </a:p>
          <a:p>
            <a:r>
              <a:rPr lang="cy-GB" sz="1200" dirty="0">
                <a:latin typeface="Arial" panose="020B0604020202020204" pitchFamily="34" charset="0"/>
                <a:cs typeface="Arial" panose="020B0604020202020204" pitchFamily="34" charset="0"/>
              </a:rPr>
              <a:t>Mae cael maethiad da yn y groth a thrwy fywyd cynnar yn hanfodol ar gyfer iechyd plentyn yn y dyfodol. Pan fyddant yn feichiog, gall eu pwysau a'u harferion ffordd o fyw ddylanwadu ar y ffordd y mae metaboledd, system imiwnedd ac organau eu baban yn datblygu. Gall maethiad gwael yn ystod beichiogrwydd a bywyd cynnar arwain at fyw gyda gordewdra, clefyd y galon a strôc yn nes ymlaen.</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A93F8032-8700-8C11-A4F6-081C1E6F2E50}"/>
              </a:ext>
            </a:extLst>
          </p:cNvPr>
          <p:cNvSpPr txBox="1"/>
          <p:nvPr/>
        </p:nvSpPr>
        <p:spPr>
          <a:xfrm>
            <a:off x="974584" y="5842168"/>
            <a:ext cx="6579496" cy="830997"/>
          </a:xfrm>
          <a:prstGeom prst="rect">
            <a:avLst/>
          </a:prstGeom>
          <a:noFill/>
        </p:spPr>
        <p:txBody>
          <a:bodyPr wrap="square" rtlCol="0">
            <a:spAutoFit/>
          </a:bodyPr>
          <a:lstStyle/>
          <a:p>
            <a:r>
              <a:rPr lang="cy-GB" sz="1200" dirty="0">
                <a:latin typeface="Arial" panose="020B0604020202020204" pitchFamily="34" charset="0"/>
                <a:cs typeface="Arial" panose="020B0604020202020204" pitchFamily="34" charset="0"/>
              </a:rPr>
              <a:t>Mae perthnasoedd cariadus, diogel yn hanfodol ar gyfer datblygiad plentyn. Trwy eu perthnasoedd mae babanod yn dysgu meddwl, deall, cyfathrebu, dangos emosiynau ac ymddwyn yn briodol. Mae perthnasoedd yn effeithio ar sut maen nhw'n gweld y byd ac yn eu helpu i ddeall sut maen nhw'n ffitio i mewn i gymdeithas (Pregnancy Birth Baby). </a:t>
            </a:r>
            <a:endParaRPr lang="en-US" sz="12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C67BD5B7-3E83-6763-E5DF-88B44662A98E}"/>
              </a:ext>
            </a:extLst>
          </p:cNvPr>
          <p:cNvSpPr txBox="1"/>
          <p:nvPr/>
        </p:nvSpPr>
        <p:spPr>
          <a:xfrm>
            <a:off x="8103847" y="2618224"/>
            <a:ext cx="3541102" cy="400110"/>
          </a:xfrm>
          <a:prstGeom prst="rect">
            <a:avLst/>
          </a:prstGeom>
          <a:noFill/>
        </p:spPr>
        <p:txBody>
          <a:bodyPr wrap="square" rtlCol="0">
            <a:spAutoFit/>
          </a:bodyPr>
          <a:lstStyle/>
          <a:p>
            <a:r>
              <a:rPr lang="en-US" sz="1000" dirty="0">
                <a:hlinkClick r:id="rId3"/>
              </a:rPr>
              <a:t>https://ausnutria-nutrition-institute.com/knowledge-base/gentle-nutrition/</a:t>
            </a:r>
            <a:endParaRPr lang="en-US" sz="1000" dirty="0"/>
          </a:p>
        </p:txBody>
      </p:sp>
      <p:sp>
        <p:nvSpPr>
          <p:cNvPr id="15" name="TextBox 14">
            <a:extLst>
              <a:ext uri="{FF2B5EF4-FFF2-40B4-BE49-F238E27FC236}">
                <a16:creationId xmlns:a16="http://schemas.microsoft.com/office/drawing/2014/main" id="{A553B1F1-5545-B27D-606B-F050697C6B12}"/>
              </a:ext>
            </a:extLst>
          </p:cNvPr>
          <p:cNvSpPr txBox="1"/>
          <p:nvPr/>
        </p:nvSpPr>
        <p:spPr>
          <a:xfrm>
            <a:off x="7864030" y="3334246"/>
            <a:ext cx="3699881" cy="2308324"/>
          </a:xfrm>
          <a:prstGeom prst="rect">
            <a:avLst/>
          </a:prstGeom>
          <a:noFill/>
        </p:spPr>
        <p:txBody>
          <a:bodyPr wrap="square" rtlCol="0">
            <a:spAutoFit/>
          </a:bodyPr>
          <a:lstStyle/>
          <a:p>
            <a:r>
              <a:rPr lang="cy-GB" sz="1200" dirty="0">
                <a:latin typeface="Arial" panose="020B0604020202020204" pitchFamily="34" charset="0"/>
                <a:cs typeface="Arial" panose="020B0604020202020204" pitchFamily="34" charset="0"/>
              </a:rPr>
              <a:t>Mae'r cyfnod cynnar hwn o fywyd yn cynnwys gwahanol gamau datblygiadol, lle mae corff y baban yn aeddfedu ac yn datblygu. Nodweddir y cyfnod hwn nid yn unig gan dwf esbonyddol corff y baban, ond hefyd gan ddatblygiad cryf yr ymennydd. Mae'r system dreulio a'r system imiwnedd hefyd yn mynd trwy aeddfedu pwysig. Mae datblygiad microbiota'r perfedd yn chwarae rhan ganolog yn natblygiad yr holl systemau corff gwahanol hyn. Mae'r aeddfedu yn gosod y sylfaen ar gyfer iechyd gydol oes a gall newidiadau neu oedi yn yr aeddfedu gael effaith negyddol ar y canlyniad iechyd hirdymor.</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5328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20" name="Rectangle 19">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24" name="Straight Connector 23">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26" name="Isosceles Triangle 25">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TextBox 3">
            <a:extLst>
              <a:ext uri="{FF2B5EF4-FFF2-40B4-BE49-F238E27FC236}">
                <a16:creationId xmlns:a16="http://schemas.microsoft.com/office/drawing/2014/main" id="{E95AEBB0-8F4A-3B8F-02B3-13CA86010BBF}"/>
              </a:ext>
            </a:extLst>
          </p:cNvPr>
          <p:cNvSpPr txBox="1"/>
          <p:nvPr/>
        </p:nvSpPr>
        <p:spPr>
          <a:xfrm>
            <a:off x="900112" y="122150"/>
            <a:ext cx="6634528" cy="1200329"/>
          </a:xfrm>
          <a:prstGeom prst="rect">
            <a:avLst/>
          </a:prstGeom>
          <a:noFill/>
        </p:spPr>
        <p:txBody>
          <a:bodyPr wrap="square" rtlCol="0">
            <a:spAutoFit/>
          </a:bodyPr>
          <a:lstStyle/>
          <a:p>
            <a:pPr algn="ctr"/>
            <a:r>
              <a:rPr lang="en-US" sz="3600" dirty="0">
                <a:solidFill>
                  <a:schemeClr val="accent1"/>
                </a:solidFill>
              </a:rPr>
              <a:t>Pam </a:t>
            </a:r>
            <a:r>
              <a:rPr lang="en-US" sz="3600" dirty="0" err="1">
                <a:solidFill>
                  <a:schemeClr val="accent1"/>
                </a:solidFill>
              </a:rPr>
              <a:t>mae’r</a:t>
            </a:r>
            <a:r>
              <a:rPr lang="en-US" sz="3600" dirty="0">
                <a:solidFill>
                  <a:schemeClr val="accent1"/>
                </a:solidFill>
              </a:rPr>
              <a:t> 1000 </a:t>
            </a:r>
            <a:r>
              <a:rPr lang="en-US" sz="3600" dirty="0" err="1">
                <a:solidFill>
                  <a:schemeClr val="accent1"/>
                </a:solidFill>
              </a:rPr>
              <a:t>diwrnod</a:t>
            </a:r>
            <a:r>
              <a:rPr lang="en-US" sz="3600" dirty="0">
                <a:solidFill>
                  <a:schemeClr val="accent1"/>
                </a:solidFill>
              </a:rPr>
              <a:t> </a:t>
            </a:r>
            <a:r>
              <a:rPr lang="en-US" sz="3600" dirty="0" err="1">
                <a:solidFill>
                  <a:schemeClr val="accent1"/>
                </a:solidFill>
              </a:rPr>
              <a:t>cyntaf</a:t>
            </a:r>
            <a:r>
              <a:rPr lang="en-US" sz="3600" dirty="0">
                <a:solidFill>
                  <a:schemeClr val="accent1"/>
                </a:solidFill>
              </a:rPr>
              <a:t> </a:t>
            </a:r>
            <a:r>
              <a:rPr lang="en-US" sz="3600" dirty="0" err="1">
                <a:solidFill>
                  <a:schemeClr val="accent1"/>
                </a:solidFill>
              </a:rPr>
              <a:t>yn</a:t>
            </a:r>
            <a:r>
              <a:rPr lang="en-US" sz="3600" dirty="0">
                <a:solidFill>
                  <a:schemeClr val="accent1"/>
                </a:solidFill>
              </a:rPr>
              <a:t> </a:t>
            </a:r>
            <a:r>
              <a:rPr lang="en-US" sz="3600" dirty="0" err="1">
                <a:solidFill>
                  <a:schemeClr val="accent1"/>
                </a:solidFill>
              </a:rPr>
              <a:t>bwysig</a:t>
            </a:r>
            <a:r>
              <a:rPr lang="en-US" sz="3600" dirty="0">
                <a:solidFill>
                  <a:schemeClr val="accent1"/>
                </a:solidFill>
              </a:rPr>
              <a:t>?</a:t>
            </a:r>
          </a:p>
        </p:txBody>
      </p:sp>
      <p:sp>
        <p:nvSpPr>
          <p:cNvPr id="5" name="TextBox 4">
            <a:extLst>
              <a:ext uri="{FF2B5EF4-FFF2-40B4-BE49-F238E27FC236}">
                <a16:creationId xmlns:a16="http://schemas.microsoft.com/office/drawing/2014/main" id="{8CCF06D4-E724-7234-DF16-5D73BA1BBD4E}"/>
              </a:ext>
            </a:extLst>
          </p:cNvPr>
          <p:cNvSpPr txBox="1"/>
          <p:nvPr/>
        </p:nvSpPr>
        <p:spPr>
          <a:xfrm>
            <a:off x="863600" y="1509684"/>
            <a:ext cx="5559552" cy="1569660"/>
          </a:xfrm>
          <a:prstGeom prst="rect">
            <a:avLst/>
          </a:prstGeom>
          <a:noFill/>
        </p:spPr>
        <p:txBody>
          <a:bodyPr wrap="square" rtlCol="0">
            <a:spAutoFit/>
          </a:bodyPr>
          <a:lstStyle/>
          <a:p>
            <a:r>
              <a:rPr lang="cy-GB" sz="1200" dirty="0"/>
              <a:t>Y blynyddoedd cynnar yw'r cyfnod mwyaf o dwf yn yr ymennydd dynol. </a:t>
            </a:r>
          </a:p>
          <a:p>
            <a:pPr marL="171450" indent="-171450">
              <a:buFontTx/>
              <a:buChar char="-"/>
            </a:pPr>
            <a:r>
              <a:rPr lang="cy-GB" sz="1200" dirty="0"/>
              <a:t>Mae babanod yn cael eu geni gyda 25% o'u hymennydd wedi datblygu. </a:t>
            </a:r>
          </a:p>
          <a:p>
            <a:pPr marL="171450" indent="-171450">
              <a:buFontTx/>
              <a:buChar char="-"/>
            </a:pPr>
            <a:r>
              <a:rPr lang="cy-GB" sz="1200" dirty="0"/>
              <a:t>Erbyn dwy oed mae hyn wedi cynyddu'n gyflym i 75%. </a:t>
            </a:r>
          </a:p>
          <a:p>
            <a:pPr marL="171450" indent="-171450">
              <a:buFontTx/>
              <a:buChar char="-"/>
            </a:pPr>
            <a:r>
              <a:rPr lang="cy-GB" sz="1200" dirty="0"/>
              <a:t>O enedigaeth i 18 mis oed mae cysylltiadau yn yr ymennydd yn cael eu creu ar gyfradd o 1 miliwn yr eiliad. </a:t>
            </a:r>
          </a:p>
          <a:p>
            <a:pPr marL="171450" indent="-171450">
              <a:buFontTx/>
              <a:buChar char="-"/>
            </a:pPr>
            <a:r>
              <a:rPr lang="cy-GB" sz="1200" dirty="0"/>
              <a:t>Gall sgôr datblygiad plentyn yn 22 mis oed fod yn rhagfynegydd cywir o ganlyniad addysgol yn 26 oed.</a:t>
            </a:r>
          </a:p>
          <a:p>
            <a:r>
              <a:rPr lang="cy-GB" sz="1200" dirty="0">
                <a:latin typeface="Arial" panose="020B0604020202020204" pitchFamily="34" charset="0"/>
                <a:cs typeface="Arial" panose="020B0604020202020204" pitchFamily="34" charset="0"/>
              </a:rPr>
              <a:t>(P Butcher).</a:t>
            </a:r>
          </a:p>
        </p:txBody>
      </p:sp>
      <p:sp>
        <p:nvSpPr>
          <p:cNvPr id="6" name="TextBox 5">
            <a:extLst>
              <a:ext uri="{FF2B5EF4-FFF2-40B4-BE49-F238E27FC236}">
                <a16:creationId xmlns:a16="http://schemas.microsoft.com/office/drawing/2014/main" id="{2EF5BD08-0839-0C24-3E3E-70CE96D4E9B3}"/>
              </a:ext>
            </a:extLst>
          </p:cNvPr>
          <p:cNvSpPr txBox="1"/>
          <p:nvPr/>
        </p:nvSpPr>
        <p:spPr>
          <a:xfrm>
            <a:off x="876988" y="3206866"/>
            <a:ext cx="6035873" cy="3600986"/>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300 </a:t>
            </a:r>
            <a:r>
              <a:rPr lang="en-US" sz="1200" dirty="0" err="1">
                <a:latin typeface="Arial" panose="020B0604020202020204" pitchFamily="34" charset="0"/>
                <a:cs typeface="Arial" panose="020B0604020202020204" pitchFamily="34" charset="0"/>
              </a:rPr>
              <a:t>diwrnod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cyntaf</a:t>
            </a:r>
            <a:r>
              <a:rPr lang="en-US" sz="1200" dirty="0">
                <a:latin typeface="Arial" panose="020B0604020202020204" pitchFamily="34" charset="0"/>
                <a:cs typeface="Arial" panose="020B0604020202020204" pitchFamily="34" charset="0"/>
              </a:rPr>
              <a:t> –</a:t>
            </a:r>
          </a:p>
          <a:p>
            <a:r>
              <a:rPr lang="cy-GB" sz="1200" dirty="0">
                <a:latin typeface="Arial" panose="020B0604020202020204" pitchFamily="34" charset="0"/>
                <a:cs typeface="Arial" panose="020B0604020202020204" pitchFamily="34" charset="0"/>
              </a:rPr>
              <a:t>Gan ddechrau tua'r amser cenhedlu, mae'r 300 diwrnod cyntaf yn rhychwantu ffenestr sy'n crynhoi amser beichiogrwydd benywaidd dynol ar gyfartaledd, yn ogystal â sawl wythnos gyntaf bywyd.</a:t>
            </a:r>
            <a:endParaRPr lang="en-US" sz="1200" dirty="0">
              <a:latin typeface="Arial" panose="020B0604020202020204" pitchFamily="34" charset="0"/>
              <a:cs typeface="Arial" panose="020B0604020202020204" pitchFamily="34" charset="0"/>
            </a:endParaRPr>
          </a:p>
          <a:p>
            <a:r>
              <a:rPr lang="cy-GB" sz="1200" dirty="0">
                <a:latin typeface="Arial" panose="020B0604020202020204" pitchFamily="34" charset="0"/>
                <a:cs typeface="Arial" panose="020B0604020202020204" pitchFamily="34" charset="0"/>
              </a:rPr>
              <a:t>Mae statws maethol menyw wrth iddi ddechrau beichiogrwydd (y cyfnod pericenhedlu) yn ffocws pwysig o ddiddordeb gwyddonol cynyddol. Mae gan rai microfaetholion rolau wrth reoleiddio agweddau ar fewnblannu, lleoliad, a gwahaniaethu celloedd, prosesau a all gael effeithiau tymor byr a hirdymor ar ganlyniadau beichiogrwydd, twf a datblygiad y ffetws. </a:t>
            </a:r>
          </a:p>
          <a:p>
            <a:r>
              <a:rPr lang="cy-GB" sz="1200" dirty="0"/>
              <a:t>Yn ystod yr ail a’r trydydd tymor, mae’n ymddangos bod cymeriant ynni a phrotein yn bwysicach, wedi’i gefnogi gan feta-ddadansoddiad o bum treial cyfun sy’n awgrymu bod treialon atchwanegiadau protein-ynni cytbwys yn ystod beichiogrwydd yn lleihau’r risg o LBW o 32%, gyda mwy o effeithiau ar fenywod heb faeth. SGA o 34% a marw-enedigaeth o 38%.</a:t>
            </a:r>
          </a:p>
          <a:p>
            <a:r>
              <a:rPr lang="cy-GB" sz="1200" dirty="0">
                <a:latin typeface="Arial" panose="020B0604020202020204" pitchFamily="34" charset="0"/>
                <a:cs typeface="Arial" panose="020B0604020202020204" pitchFamily="34" charset="0"/>
              </a:rPr>
              <a:t>Yr 700 diwrnod nesaf – </a:t>
            </a:r>
          </a:p>
          <a:p>
            <a:r>
              <a:rPr lang="cy-GB" sz="1200" dirty="0"/>
              <a:t>Mae diwrnod cyntaf bywyd yn gyfnod o drawsnewid ac yn ffenestr risg hollbwysig i'r newydd-anedig. Yn ystod y cyfnod hwn, mae sefydlu bwydo ar y fron yn llwyddiannus yn hanfodol ac yn heriol (C D Karakochuk, K Whitfield, T Green, K Kraemer).</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pic>
        <p:nvPicPr>
          <p:cNvPr id="19" name="Picture 18" descr="A screenshot of a computer&#10;&#10;Description automatically generated">
            <a:extLst>
              <a:ext uri="{FF2B5EF4-FFF2-40B4-BE49-F238E27FC236}">
                <a16:creationId xmlns:a16="http://schemas.microsoft.com/office/drawing/2014/main" id="{62710F42-6D77-8D8A-98B6-C0E9B1EA8539}"/>
              </a:ext>
            </a:extLst>
          </p:cNvPr>
          <p:cNvPicPr>
            <a:picLocks noChangeAspect="1"/>
          </p:cNvPicPr>
          <p:nvPr/>
        </p:nvPicPr>
        <p:blipFill>
          <a:blip r:embed="rId2"/>
          <a:srcRect l="63843" t="37898" r="6323" b="23570"/>
          <a:stretch/>
        </p:blipFill>
        <p:spPr>
          <a:xfrm>
            <a:off x="7745081" y="337127"/>
            <a:ext cx="3937445" cy="3178282"/>
          </a:xfrm>
          <a:prstGeom prst="rect">
            <a:avLst/>
          </a:prstGeom>
        </p:spPr>
      </p:pic>
      <p:sp>
        <p:nvSpPr>
          <p:cNvPr id="21" name="TextBox 20">
            <a:extLst>
              <a:ext uri="{FF2B5EF4-FFF2-40B4-BE49-F238E27FC236}">
                <a16:creationId xmlns:a16="http://schemas.microsoft.com/office/drawing/2014/main" id="{A953013F-75D4-5147-B3D8-F2E4F58B23A6}"/>
              </a:ext>
            </a:extLst>
          </p:cNvPr>
          <p:cNvSpPr txBox="1"/>
          <p:nvPr/>
        </p:nvSpPr>
        <p:spPr>
          <a:xfrm>
            <a:off x="7745081" y="3515409"/>
            <a:ext cx="3849508" cy="430887"/>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hlinkClick r:id="rId3"/>
              </a:rPr>
              <a:t>https://thousanddays.org/resource/combating-severe-malnutrition-in-the-first-1000-days/</a:t>
            </a:r>
            <a:endParaRPr lang="en-US" sz="1100" dirty="0">
              <a:latin typeface="Arial" panose="020B0604020202020204" pitchFamily="34" charset="0"/>
              <a:cs typeface="Arial" panose="020B0604020202020204" pitchFamily="34" charset="0"/>
            </a:endParaRPr>
          </a:p>
        </p:txBody>
      </p:sp>
      <p:pic>
        <p:nvPicPr>
          <p:cNvPr id="25" name="Picture 24" descr="A screenshot of a computer&#10;&#10;Description automatically generated">
            <a:extLst>
              <a:ext uri="{FF2B5EF4-FFF2-40B4-BE49-F238E27FC236}">
                <a16:creationId xmlns:a16="http://schemas.microsoft.com/office/drawing/2014/main" id="{CFB3CC0B-8175-7BFE-9FA6-DE7D5BAD33F2}"/>
              </a:ext>
            </a:extLst>
          </p:cNvPr>
          <p:cNvPicPr>
            <a:picLocks noChangeAspect="1"/>
          </p:cNvPicPr>
          <p:nvPr/>
        </p:nvPicPr>
        <p:blipFill>
          <a:blip r:embed="rId4"/>
          <a:srcRect l="30891" t="31078" r="33804" b="18763"/>
          <a:stretch/>
        </p:blipFill>
        <p:spPr>
          <a:xfrm>
            <a:off x="7706030" y="4003331"/>
            <a:ext cx="2744100" cy="2436612"/>
          </a:xfrm>
          <a:prstGeom prst="rect">
            <a:avLst/>
          </a:prstGeom>
        </p:spPr>
      </p:pic>
      <p:sp>
        <p:nvSpPr>
          <p:cNvPr id="27" name="TextBox 26">
            <a:extLst>
              <a:ext uri="{FF2B5EF4-FFF2-40B4-BE49-F238E27FC236}">
                <a16:creationId xmlns:a16="http://schemas.microsoft.com/office/drawing/2014/main" id="{2151AFA1-ACDD-A3A6-B129-3C467F7EC1D3}"/>
              </a:ext>
            </a:extLst>
          </p:cNvPr>
          <p:cNvSpPr txBox="1"/>
          <p:nvPr/>
        </p:nvSpPr>
        <p:spPr>
          <a:xfrm>
            <a:off x="7545705" y="6316045"/>
            <a:ext cx="3905961" cy="430887"/>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hlinkClick r:id="rId5"/>
              </a:rPr>
              <a:t>https://ausnutria-nutrition-institute.com/knowledge-base/gentle-nutrition/</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1004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42" name="Rectangle 4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4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Isosceles Triangle 4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7" name="Isosceles Triangle 4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9" name="Freeform: Shape 4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screenshot of a computer&#10;&#10;Description automatically generated">
            <a:extLst>
              <a:ext uri="{FF2B5EF4-FFF2-40B4-BE49-F238E27FC236}">
                <a16:creationId xmlns:a16="http://schemas.microsoft.com/office/drawing/2014/main" id="{642298C0-5FA2-9B2B-447B-A5946EFF3092}"/>
              </a:ext>
            </a:extLst>
          </p:cNvPr>
          <p:cNvPicPr>
            <a:picLocks noChangeAspect="1"/>
          </p:cNvPicPr>
          <p:nvPr/>
        </p:nvPicPr>
        <p:blipFill>
          <a:blip r:embed="rId2"/>
          <a:srcRect l="19601" t="34412" r="26376" b="37255"/>
          <a:stretch/>
        </p:blipFill>
        <p:spPr>
          <a:xfrm>
            <a:off x="205626" y="2232679"/>
            <a:ext cx="4974674" cy="1630642"/>
          </a:xfrm>
          <a:prstGeom prst="rect">
            <a:avLst/>
          </a:prstGeom>
        </p:spPr>
      </p:pic>
      <p:sp>
        <p:nvSpPr>
          <p:cNvPr id="3" name="Content Placeholder 2">
            <a:extLst>
              <a:ext uri="{FF2B5EF4-FFF2-40B4-BE49-F238E27FC236}">
                <a16:creationId xmlns:a16="http://schemas.microsoft.com/office/drawing/2014/main" id="{CCC603F1-1E9E-844F-69D0-076FD651F520}"/>
              </a:ext>
            </a:extLst>
          </p:cNvPr>
          <p:cNvSpPr>
            <a:spLocks noGrp="1"/>
          </p:cNvSpPr>
          <p:nvPr>
            <p:ph idx="1"/>
          </p:nvPr>
        </p:nvSpPr>
        <p:spPr>
          <a:xfrm>
            <a:off x="7147753" y="1705738"/>
            <a:ext cx="4512988" cy="3317938"/>
          </a:xfrm>
        </p:spPr>
        <p:txBody>
          <a:bodyPr anchor="t">
            <a:normAutofit/>
          </a:bodyPr>
          <a:lstStyle/>
          <a:p>
            <a:pPr>
              <a:lnSpc>
                <a:spcPct val="90000"/>
              </a:lnSpc>
            </a:pPr>
            <a:r>
              <a:rPr lang="cy-GB" sz="1500" dirty="0">
                <a:solidFill>
                  <a:srgbClr val="FFFFFF"/>
                </a:solidFill>
                <a:latin typeface="Arial" panose="020B0604020202020204" pitchFamily="34" charset="0"/>
                <a:cs typeface="Arial" panose="020B0604020202020204" pitchFamily="34" charset="0"/>
              </a:rPr>
              <a:t>Mae datblygiad y system dreulio yn ystod cyfnod cynnar bywyd o bwysigrwydd mawr. Mae'r system dreulio yn sicrhau treuliad ac amsugno maetholion ond hefyd yn darparu rhwystr perfedd yn erbyn cyfryngau heintus a gollwng alergenau. Mae'r system imiwnedd yn gymharol anaeddfed adeg geni ac mae angen dysgu sut i amddiffyn y baban rhag goresgynwyr niweidiol a goddef alergenau diniwed yn ystod bywyd cynnar. Gall system imiwnedd effeithiol gael gwared ar bathogenau ac mae wedi'i hyfforddi i ddiffinio ymatebion imiwn priodol i alergenau amgylcheddol diniwed (Ausnutria). </a:t>
            </a:r>
            <a:endParaRPr lang="en-US" sz="15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565B0A8-1D7A-AC51-C956-C1207C818958}"/>
              </a:ext>
            </a:extLst>
          </p:cNvPr>
          <p:cNvSpPr txBox="1"/>
          <p:nvPr/>
        </p:nvSpPr>
        <p:spPr>
          <a:xfrm>
            <a:off x="455562" y="3871788"/>
            <a:ext cx="4763033"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hlinkClick r:id="rId3"/>
              </a:rPr>
              <a:t>https://ausnutria-nutrition-institute.com/knowledge-base/gentle-nutrition/</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5228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D36DC-BE39-962D-F54F-8CB1973A27CB}"/>
              </a:ext>
            </a:extLst>
          </p:cNvPr>
          <p:cNvSpPr>
            <a:spLocks noGrp="1"/>
          </p:cNvSpPr>
          <p:nvPr>
            <p:ph type="title"/>
          </p:nvPr>
        </p:nvSpPr>
        <p:spPr>
          <a:xfrm>
            <a:off x="677334" y="268224"/>
            <a:ext cx="1846410" cy="646176"/>
          </a:xfrm>
        </p:spPr>
        <p:txBody>
          <a:bodyPr/>
          <a:lstStyle/>
          <a:p>
            <a:r>
              <a:rPr lang="en-US" dirty="0" err="1"/>
              <a:t>Gofalu</a:t>
            </a:r>
            <a:endParaRPr lang="en-US" dirty="0"/>
          </a:p>
        </p:txBody>
      </p:sp>
      <p:sp>
        <p:nvSpPr>
          <p:cNvPr id="3" name="Content Placeholder 2">
            <a:extLst>
              <a:ext uri="{FF2B5EF4-FFF2-40B4-BE49-F238E27FC236}">
                <a16:creationId xmlns:a16="http://schemas.microsoft.com/office/drawing/2014/main" id="{430C012F-CA59-CBCF-FD33-96D008F6C3B4}"/>
              </a:ext>
            </a:extLst>
          </p:cNvPr>
          <p:cNvSpPr>
            <a:spLocks noGrp="1"/>
          </p:cNvSpPr>
          <p:nvPr>
            <p:ph idx="1"/>
          </p:nvPr>
        </p:nvSpPr>
        <p:spPr>
          <a:xfrm>
            <a:off x="323766" y="1148653"/>
            <a:ext cx="8596668" cy="3880773"/>
          </a:xfrm>
        </p:spPr>
        <p:txBody>
          <a:bodyPr>
            <a:normAutofit lnSpcReduction="10000"/>
          </a:bodyPr>
          <a:lstStyle/>
          <a:p>
            <a:pPr marL="0" indent="0">
              <a:buNone/>
            </a:pPr>
            <a:r>
              <a:rPr lang="en-US" sz="1200" dirty="0">
                <a:latin typeface="Arial" panose="020B0604020202020204" pitchFamily="34" charset="0"/>
                <a:cs typeface="Arial" panose="020B0604020202020204" pitchFamily="34" charset="0"/>
              </a:rPr>
              <a:t>Beth </a:t>
            </a:r>
            <a:r>
              <a:rPr lang="en-US" sz="1200" dirty="0" err="1">
                <a:latin typeface="Arial" panose="020B0604020202020204" pitchFamily="34" charset="0"/>
                <a:cs typeface="Arial" panose="020B0604020202020204" pitchFamily="34" charset="0"/>
              </a:rPr>
              <a:t>yw</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gofal</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eithriadol</a:t>
            </a:r>
            <a:r>
              <a:rPr lang="en-US" sz="1200" dirty="0">
                <a:latin typeface="Arial" panose="020B0604020202020204" pitchFamily="34" charset="0"/>
                <a:cs typeface="Arial" panose="020B0604020202020204" pitchFamily="34" charset="0"/>
              </a:rPr>
              <a:t>? </a:t>
            </a:r>
          </a:p>
          <a:p>
            <a:r>
              <a:rPr lang="cy-GB" sz="1200" dirty="0">
                <a:latin typeface="Arial" panose="020B0604020202020204" pitchFamily="34" charset="0"/>
                <a:cs typeface="Arial" panose="020B0604020202020204" pitchFamily="34" charset="0"/>
              </a:rPr>
              <a:t>Gall trefniadau addysgu eithriadol gynnig cymorth ar gyfer cynllun ailintegreiddio a ddatblygwyd gan yr ysgol am hyd at chwe wythnos i gynorthwyo’r disgybl i ddychwelyd i’w leoliad addysgol.</a:t>
            </a:r>
          </a:p>
          <a:p>
            <a:r>
              <a:rPr lang="cy-GB" sz="1200" dirty="0">
                <a:latin typeface="Arial" panose="020B0604020202020204" pitchFamily="34" charset="0"/>
                <a:cs typeface="Arial" panose="020B0604020202020204" pitchFamily="34" charset="0"/>
              </a:rPr>
              <a:t>Mae dysgwr eithriadol yn unigolyn sydd, oherwydd ei natur unigryw o ran gallu synhwyraidd, corfforol, niwrolegol, anian neu ddeallusol ac o ran natur neu ystod profiad blaenorol, angen mabwysiadu rhaglen reolaidd yr ysgol er mwyn uchafu ei lefel gweithredu.</a:t>
            </a:r>
          </a:p>
          <a:p>
            <a:r>
              <a:rPr lang="cy-GB" sz="1200" dirty="0">
                <a:latin typeface="Arial" panose="020B0604020202020204" pitchFamily="34" charset="0"/>
                <a:cs typeface="Arial" panose="020B0604020202020204" pitchFamily="34" charset="0"/>
              </a:rPr>
              <a:t>Mae trefniadau addysgu eithriadol yn gymorth i blant a phobl ifanc nad ydynt yn gallu mynychu’r ysgol oherwydd salwch corfforol neu feddyliol (Special educational needs). </a:t>
            </a:r>
          </a:p>
          <a:p>
            <a:r>
              <a:rPr lang="cy-GB" sz="1200" dirty="0">
                <a:latin typeface="Arial" panose="020B0604020202020204" pitchFamily="34" charset="0"/>
                <a:cs typeface="Arial" panose="020B0604020202020204" pitchFamily="34" charset="0"/>
              </a:rPr>
              <a:t>Mae plant eithriadol fel connotation, yn derm cynhwysol sy’n cwmpasu plant â phroblemau dysgu a/neu ymddygiad, plant ag anableddau corfforol neu namau synhwyraidd, a phlant sy’n ddeallus dawnus neu sydd â dawn arbennig.</a:t>
            </a:r>
          </a:p>
          <a:p>
            <a:r>
              <a:rPr lang="cy-GB" sz="1200" dirty="0">
                <a:latin typeface="Arial" panose="020B0604020202020204" pitchFamily="34" charset="0"/>
                <a:cs typeface="Arial" panose="020B0604020202020204" pitchFamily="34" charset="0"/>
              </a:rPr>
              <a:t>Mae’r categorïau o eithriadoldeb a gydnabyddir yn gyffredinol mewn addysg arbennig yn cynnwys: dawnus neu dalentog, anableddau lluosog, anhwylderau meddygol, anaf trawmatig i’r ymennydd, nam ar y golwg neu’r clyw, anhwylderau cyfathrebu, anhwylderau awtistig ac anhwylderau cysylltiedig, anhwylderau emosiynol ac ymddygiadol, anableddau dysgu ac arafwch meddwl neu ddatblygiadol (Theravive). </a:t>
            </a:r>
          </a:p>
          <a:p>
            <a:r>
              <a:rPr lang="cy-GB" sz="1200" dirty="0">
                <a:latin typeface="Arial" panose="020B0604020202020204" pitchFamily="34" charset="0"/>
                <a:cs typeface="Arial" panose="020B0604020202020204" pitchFamily="34" charset="0"/>
              </a:rPr>
              <a:t>Mae plant eithriadol yn wahanol i’r norm, naill ai uwchlaw neu’n is, o ran priodoleddau corfforol gallu dysgu i’r fath raddau fel bod angen gwasanaethau addysgol arbenigol neu lety corfforol arnynt i elwa’n llawn ar addysg (Heward, 2012).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4615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BDCEE-1461-A9F8-6D51-BE71ABFD2D39}"/>
              </a:ext>
            </a:extLst>
          </p:cNvPr>
          <p:cNvSpPr>
            <a:spLocks noGrp="1"/>
          </p:cNvSpPr>
          <p:nvPr>
            <p:ph type="title"/>
          </p:nvPr>
        </p:nvSpPr>
        <p:spPr>
          <a:xfrm>
            <a:off x="677334" y="609600"/>
            <a:ext cx="8596668" cy="743712"/>
          </a:xfrm>
        </p:spPr>
        <p:txBody>
          <a:bodyPr/>
          <a:lstStyle/>
          <a:p>
            <a:r>
              <a:rPr lang="en-US" dirty="0"/>
              <a:t>Beth </a:t>
            </a:r>
            <a:r>
              <a:rPr lang="en-US" dirty="0" err="1"/>
              <a:t>mae</a:t>
            </a:r>
            <a:r>
              <a:rPr lang="en-US" dirty="0"/>
              <a:t> </a:t>
            </a:r>
            <a:r>
              <a:rPr lang="en-US" dirty="0" err="1"/>
              <a:t>Bowbly</a:t>
            </a:r>
            <a:r>
              <a:rPr lang="en-US" dirty="0"/>
              <a:t> </a:t>
            </a:r>
            <a:r>
              <a:rPr lang="en-US" dirty="0" err="1"/>
              <a:t>yn</a:t>
            </a:r>
            <a:r>
              <a:rPr lang="en-US" dirty="0"/>
              <a:t> </a:t>
            </a:r>
            <a:r>
              <a:rPr lang="en-US" dirty="0" err="1"/>
              <a:t>dweud</a:t>
            </a:r>
            <a:r>
              <a:rPr lang="en-US" dirty="0"/>
              <a:t>. </a:t>
            </a:r>
          </a:p>
        </p:txBody>
      </p:sp>
      <p:sp>
        <p:nvSpPr>
          <p:cNvPr id="3" name="Content Placeholder 2">
            <a:extLst>
              <a:ext uri="{FF2B5EF4-FFF2-40B4-BE49-F238E27FC236}">
                <a16:creationId xmlns:a16="http://schemas.microsoft.com/office/drawing/2014/main" id="{3A464752-319B-8761-D3B5-F0081CE10563}"/>
              </a:ext>
            </a:extLst>
          </p:cNvPr>
          <p:cNvSpPr>
            <a:spLocks noGrp="1"/>
          </p:cNvSpPr>
          <p:nvPr>
            <p:ph idx="1"/>
          </p:nvPr>
        </p:nvSpPr>
        <p:spPr>
          <a:xfrm>
            <a:off x="140886" y="1488613"/>
            <a:ext cx="7245752" cy="2108027"/>
          </a:xfrm>
        </p:spPr>
        <p:txBody>
          <a:bodyPr>
            <a:normAutofit/>
          </a:bodyPr>
          <a:lstStyle/>
          <a:p>
            <a:r>
              <a:rPr lang="cy-GB" sz="1200" dirty="0">
                <a:latin typeface="Arial" panose="020B0604020202020204" pitchFamily="34" charset="0"/>
                <a:cs typeface="Arial" panose="020B0604020202020204" pitchFamily="34" charset="0"/>
              </a:rPr>
              <a:t>Mae damcaniaeth Bowlby yn cynnig bod datblygiad emosiynol a chymdeithasol baban yn cael ei lywio'n ddwfn gan eu perthynas â'u gofalwyr sylfaenol. Mae damcaniaeth Bowlby wedi'i gwreiddio yn y gred bod babanod wedi'u gwifrau'n fiolegol i ffurfio ymlyniadau, mecanwaith sy'n gweithredu fel strategaeth goroesi.</a:t>
            </a:r>
          </a:p>
          <a:p>
            <a:r>
              <a:rPr lang="cy-GB" sz="1200" dirty="0">
                <a:latin typeface="Arial" panose="020B0604020202020204" pitchFamily="34" charset="0"/>
                <a:cs typeface="Arial" panose="020B0604020202020204" pitchFamily="34" charset="0"/>
              </a:rPr>
              <a:t>Mae Theori Ymlyniad Bowlby hefyd yn trafod y cysyniad o amddifadedd mamol. Yn ôl Bowlby, gall gwahanu oddi wrth y gofalwr sylfaenol yn ystod y cyfnod hanfodol o ddatblygiad ymlyniad arwain at ganlyniadau di-droi'n-ôl yn natblygiad deallusol, cymdeithasol ac emosiynol y plentyn. Cyfeirir yn aml at y cysyniad hwn fel y Rhagdybiaeth Amddifadedd Mamol (Structural Learning). </a:t>
            </a:r>
          </a:p>
          <a:p>
            <a:endParaRPr lang="cy-GB"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pic>
        <p:nvPicPr>
          <p:cNvPr id="5" name="Picture 4" descr="A screenshot of a computer&#10;&#10;Description automatically generated">
            <a:extLst>
              <a:ext uri="{FF2B5EF4-FFF2-40B4-BE49-F238E27FC236}">
                <a16:creationId xmlns:a16="http://schemas.microsoft.com/office/drawing/2014/main" id="{7FD9983F-5EF5-B904-1597-202E0BFB38F4}"/>
              </a:ext>
            </a:extLst>
          </p:cNvPr>
          <p:cNvPicPr>
            <a:picLocks noChangeAspect="1"/>
          </p:cNvPicPr>
          <p:nvPr/>
        </p:nvPicPr>
        <p:blipFill>
          <a:blip r:embed="rId2"/>
          <a:srcRect l="28003" t="25294" r="31740" b="33530"/>
          <a:stretch/>
        </p:blipFill>
        <p:spPr>
          <a:xfrm>
            <a:off x="8129588" y="0"/>
            <a:ext cx="3921526" cy="2506912"/>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1B2604FE-F2DB-8BA3-B02D-6893B83706B8}"/>
              </a:ext>
            </a:extLst>
          </p:cNvPr>
          <p:cNvPicPr>
            <a:picLocks noChangeAspect="1"/>
          </p:cNvPicPr>
          <p:nvPr/>
        </p:nvPicPr>
        <p:blipFill>
          <a:blip r:embed="rId3"/>
          <a:srcRect l="31128" t="23235" r="35417" b="25158"/>
          <a:stretch/>
        </p:blipFill>
        <p:spPr>
          <a:xfrm>
            <a:off x="908007" y="3254325"/>
            <a:ext cx="3571875" cy="3443562"/>
          </a:xfrm>
          <a:prstGeom prst="rect">
            <a:avLst/>
          </a:prstGeom>
        </p:spPr>
      </p:pic>
      <p:sp>
        <p:nvSpPr>
          <p:cNvPr id="8" name="TextBox 7">
            <a:extLst>
              <a:ext uri="{FF2B5EF4-FFF2-40B4-BE49-F238E27FC236}">
                <a16:creationId xmlns:a16="http://schemas.microsoft.com/office/drawing/2014/main" id="{D91DC13B-D1F3-890C-24E4-08BABBD19DCF}"/>
              </a:ext>
            </a:extLst>
          </p:cNvPr>
          <p:cNvSpPr txBox="1"/>
          <p:nvPr/>
        </p:nvSpPr>
        <p:spPr>
          <a:xfrm>
            <a:off x="8004893" y="2546439"/>
            <a:ext cx="4520565" cy="707886"/>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https://www.structural-learning.com/post/bowlbys-attachment-theory#:~:text=early%20childhood%20development.-,This%20theory%20proposes%20that%20the%20emotional%20and%20social%20development%20of,serves%20as%20a%20survival%20strategy</a:t>
            </a:r>
            <a:r>
              <a:rPr lang="en-US" sz="1000" dirty="0">
                <a:latin typeface="Arial" panose="020B0604020202020204" pitchFamily="34" charset="0"/>
                <a:cs typeface="Arial" panose="020B0604020202020204" pitchFamily="34" charset="0"/>
              </a:rPr>
              <a:t>.</a:t>
            </a:r>
          </a:p>
        </p:txBody>
      </p:sp>
      <p:pic>
        <p:nvPicPr>
          <p:cNvPr id="10" name="Picture 9" descr="A screenshot of a computer&#10;&#10;Description automatically generated">
            <a:extLst>
              <a:ext uri="{FF2B5EF4-FFF2-40B4-BE49-F238E27FC236}">
                <a16:creationId xmlns:a16="http://schemas.microsoft.com/office/drawing/2014/main" id="{850D0A21-F8C3-6CC7-80ED-7EB7D55450F1}"/>
              </a:ext>
            </a:extLst>
          </p:cNvPr>
          <p:cNvPicPr>
            <a:picLocks noChangeAspect="1"/>
          </p:cNvPicPr>
          <p:nvPr/>
        </p:nvPicPr>
        <p:blipFill>
          <a:blip r:embed="rId5"/>
          <a:srcRect l="14117" t="46431" r="39926" b="25961"/>
          <a:stretch/>
        </p:blipFill>
        <p:spPr>
          <a:xfrm>
            <a:off x="6096000" y="4140373"/>
            <a:ext cx="5614419" cy="2108027"/>
          </a:xfrm>
          <a:prstGeom prst="rect">
            <a:avLst/>
          </a:prstGeom>
        </p:spPr>
      </p:pic>
      <p:sp>
        <p:nvSpPr>
          <p:cNvPr id="11" name="TextBox 10">
            <a:extLst>
              <a:ext uri="{FF2B5EF4-FFF2-40B4-BE49-F238E27FC236}">
                <a16:creationId xmlns:a16="http://schemas.microsoft.com/office/drawing/2014/main" id="{23CC7D63-F324-314C-8B66-5D386E50E09D}"/>
              </a:ext>
            </a:extLst>
          </p:cNvPr>
          <p:cNvSpPr txBox="1"/>
          <p:nvPr/>
        </p:nvSpPr>
        <p:spPr>
          <a:xfrm>
            <a:off x="6577587" y="6282389"/>
            <a:ext cx="5132832" cy="415498"/>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hlinkClick r:id="rId6"/>
              </a:rPr>
              <a:t>https://www.earlyyears.tv/john-bowlbys-attachment-theory-and-developmental-phases/</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4995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75CE4-D3D0-5ECA-70DD-6BD3E447FFB0}"/>
              </a:ext>
            </a:extLst>
          </p:cNvPr>
          <p:cNvSpPr>
            <a:spLocks noGrp="1"/>
          </p:cNvSpPr>
          <p:nvPr>
            <p:ph type="title"/>
          </p:nvPr>
        </p:nvSpPr>
        <p:spPr>
          <a:xfrm>
            <a:off x="677334" y="609600"/>
            <a:ext cx="8596668" cy="707136"/>
          </a:xfrm>
        </p:spPr>
        <p:txBody>
          <a:bodyPr/>
          <a:lstStyle/>
          <a:p>
            <a:r>
              <a:rPr lang="en-US" dirty="0"/>
              <a:t>Pam </a:t>
            </a:r>
            <a:r>
              <a:rPr lang="en-US" dirty="0" err="1"/>
              <a:t>mae’n</a:t>
            </a:r>
            <a:r>
              <a:rPr lang="en-US" dirty="0"/>
              <a:t> </a:t>
            </a:r>
            <a:r>
              <a:rPr lang="en-US" dirty="0" err="1"/>
              <a:t>bwysig</a:t>
            </a:r>
            <a:r>
              <a:rPr lang="en-US" dirty="0"/>
              <a:t>? </a:t>
            </a:r>
          </a:p>
        </p:txBody>
      </p:sp>
      <p:sp>
        <p:nvSpPr>
          <p:cNvPr id="3" name="Content Placeholder 2">
            <a:extLst>
              <a:ext uri="{FF2B5EF4-FFF2-40B4-BE49-F238E27FC236}">
                <a16:creationId xmlns:a16="http://schemas.microsoft.com/office/drawing/2014/main" id="{F2CED29D-3B21-8681-C4C9-3E19EB9C2389}"/>
              </a:ext>
            </a:extLst>
          </p:cNvPr>
          <p:cNvSpPr>
            <a:spLocks noGrp="1"/>
          </p:cNvSpPr>
          <p:nvPr>
            <p:ph idx="1"/>
          </p:nvPr>
        </p:nvSpPr>
        <p:spPr>
          <a:xfrm>
            <a:off x="762678" y="1558387"/>
            <a:ext cx="6881706" cy="4513229"/>
          </a:xfrm>
        </p:spPr>
        <p:txBody>
          <a:bodyPr>
            <a:normAutofit lnSpcReduction="10000"/>
          </a:bodyPr>
          <a:lstStyle/>
          <a:p>
            <a:r>
              <a:rPr lang="cy-GB" sz="1200" dirty="0">
                <a:latin typeface="Arial" panose="020B0604020202020204" pitchFamily="34" charset="0"/>
                <a:cs typeface="Arial" panose="020B0604020202020204" pitchFamily="34" charset="0"/>
              </a:rPr>
              <a:t>Mae anghenion addysgol arbennig yn cyfeirio at y cymorth ychwanegol a estynnir i blant ag anawsterau dysgu neu anableddau mewn ysgolion. Mae deall anghenion addysgol arbennig yn hanfodol i ddarparu gofal o safon mewn ysgolion.</a:t>
            </a:r>
          </a:p>
          <a:p>
            <a:r>
              <a:rPr lang="cy-GB" sz="1200" dirty="0">
                <a:latin typeface="Arial" panose="020B0604020202020204" pitchFamily="34" charset="0"/>
                <a:cs typeface="Arial" panose="020B0604020202020204" pitchFamily="34" charset="0"/>
              </a:rPr>
              <a:t>Mae anghenion addysgol arbennig yn cynnwys sbectrwm eang o gyflyrau a all effeithio ar ddysgu a datblygiad plentyn.</a:t>
            </a:r>
          </a:p>
          <a:p>
            <a:r>
              <a:rPr lang="cy-GB" sz="1200" dirty="0">
                <a:latin typeface="Arial" panose="020B0604020202020204" pitchFamily="34" charset="0"/>
                <a:cs typeface="Arial" panose="020B0604020202020204" pitchFamily="34" charset="0"/>
              </a:rPr>
              <a:t>Gall y cyflyrau amrywio o ddyslecsia ac anhwylder sbectrwm awtistiaeth i anhwylder diffyg canolbwyntio a gorfywiogrwydd a namau lleferydd ac iaith (C Madle). </a:t>
            </a:r>
          </a:p>
          <a:p>
            <a:r>
              <a:rPr lang="cy-GB" sz="1200" dirty="0">
                <a:latin typeface="Arial" panose="020B0604020202020204" pitchFamily="34" charset="0"/>
                <a:cs typeface="Arial" panose="020B0604020202020204" pitchFamily="34" charset="0"/>
              </a:rPr>
              <a:t>Gall datblygu eu hannibyniaeth yn yr ysgol olygu bod angen llai o ymyrraeth a gofal yn ddiweddarach mewn bywyd. Yn aml mae llai o wydnwch ar wasanaethau cymorth arbenigol a gofal cymdeithasol. Gall addysg arbennig hefyd roi hwb i hyder, hunan-barch a lles, a chefnogi llwyddiant swyddi a gyrfa yn y dyfodol.</a:t>
            </a:r>
          </a:p>
          <a:p>
            <a:r>
              <a:rPr lang="cy-GB" sz="1200" dirty="0">
                <a:latin typeface="Arial" panose="020B0604020202020204" pitchFamily="34" charset="0"/>
                <a:cs typeface="Arial" panose="020B0604020202020204" pitchFamily="34" charset="0"/>
              </a:rPr>
              <a:t>Mae Confensiwn y Cenhedloedd Unedig ar Hawliau’r Plentyn (CCUHP) yn gytundeb pwysig, sy’n gyfreithiol-rwym, wedi’i lofnodi gan 196 o wledydd (ar 12 Gorffennaf 2022) sy’n amlinellu hawliau sylfaenol pob plentyn, waeth beth fo’i hil, crefydd neu allu. Mae ysgolion nid yn unig yn cefnogi plant a phobl ifanc anabl yn y presennol ond maent yn helpu i'w grymuso nhw a'u teuluoedd ar gyfer y dyfodol. Mae’r Confensiwn ar gyfer pawb o dan ddeunaw oed ond wrth gwrs mae hawliau dynol am oes (UNCRC). </a:t>
            </a:r>
          </a:p>
          <a:p>
            <a:r>
              <a:rPr lang="cy-GB" sz="1200" dirty="0">
                <a:latin typeface="Arial" panose="020B0604020202020204" pitchFamily="34" charset="0"/>
                <a:cs typeface="Arial" panose="020B0604020202020204" pitchFamily="34" charset="0"/>
              </a:rPr>
              <a:t>Mae CCUHP yn datgan bod gan bob plentyn yr hawl i addysg. Rhaid i addysg gynradd fod am ddim a rhaid i wahanol fathau o addysg uwchradd fod ar gael i bob plentyn. Rhaid i ddisgyblaeth mewn ysgolion barchu urddas plant a’u hawliau. Rhaid i wledydd cyfoethocach helpu gwledydd tlotach i gyflawni hyn (Unicef). </a:t>
            </a:r>
            <a:endParaRPr lang="en-US" sz="1200" dirty="0">
              <a:latin typeface="Arial" panose="020B0604020202020204" pitchFamily="34" charset="0"/>
              <a:cs typeface="Arial" panose="020B0604020202020204" pitchFamily="34" charset="0"/>
            </a:endParaRPr>
          </a:p>
        </p:txBody>
      </p:sp>
      <p:pic>
        <p:nvPicPr>
          <p:cNvPr id="5" name="Picture 4" descr="A screenshot of a computer&#10;&#10;Description automatically generated">
            <a:extLst>
              <a:ext uri="{FF2B5EF4-FFF2-40B4-BE49-F238E27FC236}">
                <a16:creationId xmlns:a16="http://schemas.microsoft.com/office/drawing/2014/main" id="{690A2E62-59BD-B118-AF41-6B1DA846A5EE}"/>
              </a:ext>
            </a:extLst>
          </p:cNvPr>
          <p:cNvPicPr>
            <a:picLocks noChangeAspect="1"/>
          </p:cNvPicPr>
          <p:nvPr/>
        </p:nvPicPr>
        <p:blipFill>
          <a:blip r:embed="rId2"/>
          <a:srcRect l="28602" t="32080" r="32659" b="29412"/>
          <a:stretch/>
        </p:blipFill>
        <p:spPr>
          <a:xfrm>
            <a:off x="7747553" y="3791999"/>
            <a:ext cx="3953815" cy="2456401"/>
          </a:xfrm>
          <a:prstGeom prst="rect">
            <a:avLst/>
          </a:prstGeom>
        </p:spPr>
      </p:pic>
      <p:sp>
        <p:nvSpPr>
          <p:cNvPr id="6" name="TextBox 5">
            <a:extLst>
              <a:ext uri="{FF2B5EF4-FFF2-40B4-BE49-F238E27FC236}">
                <a16:creationId xmlns:a16="http://schemas.microsoft.com/office/drawing/2014/main" id="{9D7B834A-AECF-3EE9-0C04-218EE9D26958}"/>
              </a:ext>
            </a:extLst>
          </p:cNvPr>
          <p:cNvSpPr txBox="1"/>
          <p:nvPr/>
        </p:nvSpPr>
        <p:spPr>
          <a:xfrm>
            <a:off x="7747553" y="6248400"/>
            <a:ext cx="2267140" cy="577081"/>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hlinkClick r:id="rId3"/>
              </a:rPr>
              <a:t>https://www.whocaresscotland.org/education-2/international-day-of-education-2023/</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6475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3A5B7-572A-14A6-265D-418C899BD1AC}"/>
              </a:ext>
            </a:extLst>
          </p:cNvPr>
          <p:cNvSpPr>
            <a:spLocks noGrp="1"/>
          </p:cNvSpPr>
          <p:nvPr>
            <p:ph type="title"/>
          </p:nvPr>
        </p:nvSpPr>
        <p:spPr>
          <a:xfrm>
            <a:off x="677334" y="609600"/>
            <a:ext cx="8596668" cy="1320800"/>
          </a:xfrm>
        </p:spPr>
        <p:txBody>
          <a:bodyPr vert="horz" lIns="91440" tIns="45720" rIns="91440" bIns="45720" rtlCol="0" anchor="t">
            <a:normAutofit/>
          </a:bodyPr>
          <a:lstStyle/>
          <a:p>
            <a:r>
              <a:rPr lang="en-US" dirty="0" err="1">
                <a:latin typeface="Arial" panose="020B0604020202020204" pitchFamily="34" charset="0"/>
                <a:cs typeface="Arial" panose="020B0604020202020204" pitchFamily="34" charset="0"/>
              </a:rPr>
              <a:t>Partneriaeth</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Broffesiynol</a:t>
            </a:r>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7D2300F-4FD6-2D55-DDBF-49B577E0C663}"/>
              </a:ext>
            </a:extLst>
          </p:cNvPr>
          <p:cNvSpPr txBox="1"/>
          <p:nvPr/>
        </p:nvSpPr>
        <p:spPr>
          <a:xfrm>
            <a:off x="7618547" y="293551"/>
            <a:ext cx="4410718" cy="1268411"/>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hlinkClick r:id="rId2"/>
              </a:rPr>
              <a:t>https://phw.nhs.wales/topics/the-first-1000-days-programme/resources/a-public-health-approach-to-supporting-parents-summary-report/</a:t>
            </a:r>
            <a:endParaRPr lang="en-US" sz="120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5" name="Content Placeholder 4" descr="A screenshot of a computer screen&#10;&#10;Description automatically generated">
            <a:extLst>
              <a:ext uri="{FF2B5EF4-FFF2-40B4-BE49-F238E27FC236}">
                <a16:creationId xmlns:a16="http://schemas.microsoft.com/office/drawing/2014/main" id="{4348BFA8-5C54-40E9-5EE7-35873FFB1CE0}"/>
              </a:ext>
            </a:extLst>
          </p:cNvPr>
          <p:cNvPicPr>
            <a:picLocks noGrp="1" noChangeAspect="1"/>
          </p:cNvPicPr>
          <p:nvPr>
            <p:ph idx="1"/>
          </p:nvPr>
        </p:nvPicPr>
        <p:blipFill>
          <a:blip r:embed="rId3"/>
          <a:srcRect l="20028" t="8752" r="19926"/>
          <a:stretch/>
        </p:blipFill>
        <p:spPr>
          <a:xfrm>
            <a:off x="6216467" y="2408730"/>
            <a:ext cx="4375490" cy="4155719"/>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6BC91A9F-DB57-C5E5-1C8C-3D172FB0C428}"/>
              </a:ext>
            </a:extLst>
          </p:cNvPr>
          <p:cNvPicPr>
            <a:picLocks noChangeAspect="1"/>
          </p:cNvPicPr>
          <p:nvPr/>
        </p:nvPicPr>
        <p:blipFill>
          <a:blip r:embed="rId4"/>
          <a:srcRect l="22304" t="11765" r="26363" b="7258"/>
          <a:stretch/>
        </p:blipFill>
        <p:spPr>
          <a:xfrm>
            <a:off x="1065378" y="2762392"/>
            <a:ext cx="3910290" cy="3855262"/>
          </a:xfrm>
          <a:prstGeom prst="rect">
            <a:avLst/>
          </a:prstGeom>
        </p:spPr>
      </p:pic>
      <p:sp>
        <p:nvSpPr>
          <p:cNvPr id="9" name="TextBox 8">
            <a:extLst>
              <a:ext uri="{FF2B5EF4-FFF2-40B4-BE49-F238E27FC236}">
                <a16:creationId xmlns:a16="http://schemas.microsoft.com/office/drawing/2014/main" id="{CFDA036F-19A8-C4DB-9EBE-3E5072C6B84A}"/>
              </a:ext>
            </a:extLst>
          </p:cNvPr>
          <p:cNvSpPr txBox="1"/>
          <p:nvPr/>
        </p:nvSpPr>
        <p:spPr>
          <a:xfrm>
            <a:off x="463296" y="1328917"/>
            <a:ext cx="5913120" cy="830997"/>
          </a:xfrm>
          <a:prstGeom prst="rect">
            <a:avLst/>
          </a:prstGeom>
          <a:noFill/>
        </p:spPr>
        <p:txBody>
          <a:bodyPr wrap="square" rtlCol="0">
            <a:spAutoFit/>
          </a:bodyPr>
          <a:lstStyle/>
          <a:p>
            <a:r>
              <a:rPr lang="cy-GB" sz="1200" dirty="0">
                <a:latin typeface="Arial" panose="020B0604020202020204" pitchFamily="34" charset="0"/>
                <a:cs typeface="Arial" panose="020B0604020202020204" pitchFamily="34" charset="0"/>
              </a:rPr>
              <a:t>Mae ffigwwr 2 yn dangos y fframwaith llwybrau dylanwad drwy dynnu ar ymchwil a safbwyntiau a phrofiadau rhieni a gweithwyr proffesiynol i nodi’r blociau adeiladu strwythurol, cymunedol ac unigol penodol sy’n galluogi rhieni i ffynnu yn eu rôl magu plant.</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0612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2FF345-C89F-7030-0CB5-3A58DA89E9FC}"/>
              </a:ext>
            </a:extLst>
          </p:cNvPr>
          <p:cNvSpPr>
            <a:spLocks noGrp="1"/>
          </p:cNvSpPr>
          <p:nvPr>
            <p:ph idx="1"/>
          </p:nvPr>
        </p:nvSpPr>
        <p:spPr>
          <a:xfrm>
            <a:off x="506646" y="1488613"/>
            <a:ext cx="8596668" cy="3880773"/>
          </a:xfrm>
        </p:spPr>
        <p:txBody>
          <a:bodyPr/>
          <a:lstStyle/>
          <a:p>
            <a:r>
              <a:rPr lang="cy-GB" sz="1200" dirty="0">
                <a:latin typeface="Arial" panose="020B0604020202020204" pitchFamily="34" charset="0"/>
                <a:cs typeface="Arial" panose="020B0604020202020204" pitchFamily="34" charset="0"/>
              </a:rPr>
              <a:t>Mae magu plant yn chwarae rhan allweddol wrth ddylanwadu ar ganlyniadau presennol a hirdymor plant a llesiant cenedlaethau’r dyfodol. Mae’r 1000 diwrnod cyntaf yn gyfnod o ddatblygiad cyflym yr ymennydd ac mae corff cryf o dystiolaeth bod ein profiadau cynharaf yn siapio ein hymennydd sy’n datblygu ac yn creu’r sylfeini ar gyfer iechyd, lles a dysgu yn y dyfodol.</a:t>
            </a:r>
          </a:p>
          <a:p>
            <a:r>
              <a:rPr lang="cy-GB" sz="1200" dirty="0">
                <a:latin typeface="Arial" panose="020B0604020202020204" pitchFamily="34" charset="0"/>
                <a:cs typeface="Arial" panose="020B0604020202020204" pitchFamily="34" charset="0"/>
              </a:rPr>
              <a:t>Yn draddodiadol bu ffocws ar sicrhau bod plant dan ddwy oed yn ddiogel ac yn iach. Fodd bynnag, mae chwarae, perthnasoedd a theimlo’n annwyl yr un mor bwysig ac yn creu’r sylfeini ar gyfer iechyd, lles a dysgu yn y dyfodol (Public Health Wales).</a:t>
            </a:r>
          </a:p>
          <a:p>
            <a:r>
              <a:rPr lang="cy-GB" sz="1200" dirty="0">
                <a:latin typeface="Arial" panose="020B0604020202020204" pitchFamily="34" charset="0"/>
                <a:cs typeface="Arial" panose="020B0604020202020204" pitchFamily="34" charset="0"/>
              </a:rPr>
              <a:t>Bydd y rhan fwyaf o staff meithrinfeydd yn gwybod bod awyr iach, ymarfer corff, byrbrydau a phrydau iach, a hapusrwydd i gyd yn cyfrannu at iechyd plentyn. Yn aml mae gan ymarferwyr blynyddoedd cynnar berthynas agos â rhieni ac maent yn llawer mwy tebygol na gweithwyr gofal iechyd proffesiynol o wybod beth sy'n digwydd yn eu bywydau mewn gwirionedd (L Jenkin). </a:t>
            </a:r>
          </a:p>
          <a:p>
            <a:r>
              <a:rPr lang="cy-GB" sz="1200" dirty="0">
                <a:latin typeface="Arial" panose="020B0604020202020204" pitchFamily="34" charset="0"/>
                <a:cs typeface="Arial" panose="020B0604020202020204" pitchFamily="34" charset="0"/>
              </a:rPr>
              <a:t>Mae Cychwyn Iach yn rhoi cyfle gwych i weithwyr iechyd proffesiynol ac eraill sy’n gweithio gyda merched beichiog a theuluoedd i gynnig anogaeth, gwybodaeth a chyngor ar faterion fel bwyta’n iach, bwydo ar y fron a fitaminau.</a:t>
            </a:r>
          </a:p>
          <a:p>
            <a:r>
              <a:rPr lang="cy-GB" sz="1200" dirty="0">
                <a:latin typeface="Arial" panose="020B0604020202020204" pitchFamily="34" charset="0"/>
                <a:cs typeface="Arial" panose="020B0604020202020204" pitchFamily="34" charset="0"/>
              </a:rPr>
              <a:t>Cynigir yr adolygiad 2 i 2.5 mlynedd i bob teulu. Mae’n cael ei arwain gan ymwelydd iechyd a gall ddigwydd yn y cartref, clinig lleol neu ganolfan blant. Mae’r adolygiad 2 flynedd cyffredinol yn gyfle i drafod a hybu iechyd a datblygiad plentyn ac i nodi plant nad ydynt yn datblygu yn ôl y disgwyl ac y gallai fod angen cymorth ychwanegol arnynt (GOV.UK). </a:t>
            </a:r>
            <a:endParaRPr lang="en-US" sz="1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8D287F6-50BE-9022-B962-1453FC6047D4}"/>
              </a:ext>
            </a:extLst>
          </p:cNvPr>
          <p:cNvSpPr txBox="1"/>
          <p:nvPr/>
        </p:nvSpPr>
        <p:spPr>
          <a:xfrm>
            <a:off x="506646" y="341376"/>
            <a:ext cx="6278880" cy="646331"/>
          </a:xfrm>
          <a:prstGeom prst="rect">
            <a:avLst/>
          </a:prstGeom>
          <a:noFill/>
        </p:spPr>
        <p:txBody>
          <a:bodyPr wrap="square" rtlCol="0">
            <a:spAutoFit/>
          </a:bodyPr>
          <a:lstStyle/>
          <a:p>
            <a:r>
              <a:rPr lang="en-US" sz="3600" dirty="0" err="1">
                <a:solidFill>
                  <a:schemeClr val="accent1"/>
                </a:solidFill>
                <a:latin typeface="Arial" panose="020B0604020202020204" pitchFamily="34" charset="0"/>
                <a:cs typeface="Arial" panose="020B0604020202020204" pitchFamily="34" charset="0"/>
              </a:rPr>
              <a:t>Partneriaeth</a:t>
            </a:r>
            <a:r>
              <a:rPr lang="en-US" sz="3600" dirty="0">
                <a:solidFill>
                  <a:schemeClr val="accent1"/>
                </a:solidFill>
                <a:latin typeface="Arial" panose="020B0604020202020204" pitchFamily="34" charset="0"/>
                <a:cs typeface="Arial" panose="020B0604020202020204" pitchFamily="34" charset="0"/>
              </a:rPr>
              <a:t> </a:t>
            </a:r>
            <a:r>
              <a:rPr lang="en-US" sz="3600" dirty="0" err="1">
                <a:solidFill>
                  <a:schemeClr val="accent1"/>
                </a:solidFill>
                <a:latin typeface="Arial" panose="020B0604020202020204" pitchFamily="34" charset="0"/>
                <a:cs typeface="Arial" panose="020B0604020202020204" pitchFamily="34" charset="0"/>
              </a:rPr>
              <a:t>Broffesiynol</a:t>
            </a:r>
            <a:r>
              <a:rPr lang="en-US" sz="3600" dirty="0">
                <a:solidFill>
                  <a:schemeClr val="accent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228247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7326F-DEE0-898B-7733-5AF25D0AC2DC}"/>
              </a:ext>
            </a:extLst>
          </p:cNvPr>
          <p:cNvSpPr>
            <a:spLocks noGrp="1"/>
          </p:cNvSpPr>
          <p:nvPr>
            <p:ph type="title"/>
          </p:nvPr>
        </p:nvSpPr>
        <p:spPr>
          <a:xfrm>
            <a:off x="677334" y="609600"/>
            <a:ext cx="8596668" cy="1320800"/>
          </a:xfrm>
        </p:spPr>
        <p:txBody>
          <a:bodyPr anchor="t">
            <a:normAutofit/>
          </a:bodyPr>
          <a:lstStyle/>
          <a:p>
            <a:r>
              <a:rPr lang="cy-GB" dirty="0"/>
              <a:t>Pwysigrwydd partneriaeth effeithiol</a:t>
            </a:r>
            <a:endParaRPr lang="en-US" dirty="0"/>
          </a:p>
        </p:txBody>
      </p:sp>
      <p:pic>
        <p:nvPicPr>
          <p:cNvPr id="5" name="Picture 4" descr="A screenshot of a computer&#10;&#10;Description automatically generated">
            <a:extLst>
              <a:ext uri="{FF2B5EF4-FFF2-40B4-BE49-F238E27FC236}">
                <a16:creationId xmlns:a16="http://schemas.microsoft.com/office/drawing/2014/main" id="{6E0B5982-CAB4-9CAA-B381-107984380B7D}"/>
              </a:ext>
            </a:extLst>
          </p:cNvPr>
          <p:cNvPicPr>
            <a:picLocks noChangeAspect="1"/>
          </p:cNvPicPr>
          <p:nvPr/>
        </p:nvPicPr>
        <p:blipFill>
          <a:blip r:embed="rId2"/>
          <a:srcRect l="33885" t="27353" r="16483" b="21177"/>
          <a:stretch/>
        </p:blipFill>
        <p:spPr>
          <a:xfrm>
            <a:off x="817474" y="2159331"/>
            <a:ext cx="2915973" cy="1889973"/>
          </a:xfrm>
          <a:prstGeom prst="rect">
            <a:avLst/>
          </a:prstGeom>
        </p:spPr>
      </p:pic>
      <p:sp>
        <p:nvSpPr>
          <p:cNvPr id="3" name="Content Placeholder 2">
            <a:extLst>
              <a:ext uri="{FF2B5EF4-FFF2-40B4-BE49-F238E27FC236}">
                <a16:creationId xmlns:a16="http://schemas.microsoft.com/office/drawing/2014/main" id="{B4375F80-2EC5-8493-A8F2-53B9F40583AF}"/>
              </a:ext>
            </a:extLst>
          </p:cNvPr>
          <p:cNvSpPr>
            <a:spLocks noGrp="1"/>
          </p:cNvSpPr>
          <p:nvPr>
            <p:ph idx="1"/>
          </p:nvPr>
        </p:nvSpPr>
        <p:spPr>
          <a:xfrm>
            <a:off x="4066163" y="1599757"/>
            <a:ext cx="5207839" cy="4648643"/>
          </a:xfrm>
        </p:spPr>
        <p:txBody>
          <a:bodyPr>
            <a:normAutofit/>
          </a:bodyPr>
          <a:lstStyle/>
          <a:p>
            <a:pPr>
              <a:lnSpc>
                <a:spcPct val="90000"/>
              </a:lnSpc>
            </a:pPr>
            <a:r>
              <a:rPr lang="cy-GB" sz="1200" dirty="0">
                <a:latin typeface="Arial" panose="020B0604020202020204" pitchFamily="34" charset="0"/>
                <a:cs typeface="Arial" panose="020B0604020202020204" pitchFamily="34" charset="0"/>
              </a:rPr>
              <a:t>Mae ymarferwyr yn dibynnu ar wybodaeth gan rieni am eu babanod, o arferion gofal i ddewisiadau bwyd a thechnegau lleddfol.</a:t>
            </a:r>
            <a:endParaRPr lang="en-US" sz="1200" dirty="0">
              <a:latin typeface="Arial" panose="020B0604020202020204" pitchFamily="34" charset="0"/>
              <a:cs typeface="Arial" panose="020B0604020202020204" pitchFamily="34" charset="0"/>
            </a:endParaRPr>
          </a:p>
          <a:p>
            <a:pPr>
              <a:lnSpc>
                <a:spcPct val="90000"/>
              </a:lnSpc>
            </a:pPr>
            <a:r>
              <a:rPr lang="cy-GB" sz="1200" dirty="0">
                <a:latin typeface="Arial" panose="020B0604020202020204" pitchFamily="34" charset="0"/>
                <a:cs typeface="Arial" panose="020B0604020202020204" pitchFamily="34" charset="0"/>
              </a:rPr>
              <a:t>Pa bynnag mor hir yr amser i adnabod y rhieni, mae cael perthynas effeithiol, ystyrlon a dilys gyda rhieni a'r rhai sydd â chyfrifoldeb rhiant yn rhan hanfodol o rôl yr ymarferwyr a'r person allweddol. Mae hyn yn hanfodol ar gyfer rhannu gwybodaeth yn llwyddiannus, a all weithiau gynnwys gwybodaeth bersonol am y babi mewn gofal neu o bosibl unrhyw bryderon a oedd.</a:t>
            </a:r>
          </a:p>
          <a:p>
            <a:pPr>
              <a:lnSpc>
                <a:spcPct val="90000"/>
              </a:lnSpc>
            </a:pPr>
            <a:r>
              <a:rPr lang="cy-GB" sz="1200" dirty="0">
                <a:latin typeface="Arial" panose="020B0604020202020204" pitchFamily="34" charset="0"/>
                <a:cs typeface="Arial" panose="020B0604020202020204" pitchFamily="34" charset="0"/>
              </a:rPr>
              <a:t>Rhaid i leoliadau roi gwybodaeth i rieni am gyfnod sylfaen y blynyddoedd cynnar, y mathau o weithgareddau y mae’r plant yn eu gwneud, sut y cefnogir anghenion addysgol arbennig, y bwyd a’r diod a ddarperir, polisi a gweithdrefnau’r lleoliad, a staffio, megis person allweddol.</a:t>
            </a:r>
          </a:p>
          <a:p>
            <a:pPr>
              <a:lnSpc>
                <a:spcPct val="90000"/>
              </a:lnSpc>
            </a:pPr>
            <a:r>
              <a:rPr lang="cy-GB" sz="1200" dirty="0">
                <a:latin typeface="Arial" panose="020B0604020202020204" pitchFamily="34" charset="0"/>
                <a:cs typeface="Arial" panose="020B0604020202020204" pitchFamily="34" charset="0"/>
              </a:rPr>
              <a:t>Mae'r defnydd cynyddol o systemau electronig neu recordiadau wedi gwneud rhannu clipiau fideo neu luniau yn haws nag erioed, a dylid cael eu annog.</a:t>
            </a:r>
          </a:p>
          <a:p>
            <a:pPr>
              <a:lnSpc>
                <a:spcPct val="90000"/>
              </a:lnSpc>
            </a:pPr>
            <a:r>
              <a:rPr lang="cy-GB" sz="1200" dirty="0">
                <a:latin typeface="Arial" panose="020B0604020202020204" pitchFamily="34" charset="0"/>
                <a:cs typeface="Arial" panose="020B0604020202020204" pitchFamily="34" charset="0"/>
              </a:rPr>
              <a:t>Mae’n bwysicach fyth wrth weithio gyda babanod a phlant ifanc, oherwydd rhieni fydd yr unig ffynhonnell wybodaeth am amgylchedd dysgu’r cartref a llesiant plant (K Brodie). </a:t>
            </a:r>
          </a:p>
          <a:p>
            <a:pPr>
              <a:lnSpc>
                <a:spcPct val="90000"/>
              </a:lnSpc>
            </a:pPr>
            <a:endParaRPr lang="cy-GB"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9077A03-EAC3-CF4F-99FF-3CF3E48EEB12}"/>
              </a:ext>
            </a:extLst>
          </p:cNvPr>
          <p:cNvSpPr txBox="1"/>
          <p:nvPr/>
        </p:nvSpPr>
        <p:spPr>
          <a:xfrm>
            <a:off x="817474" y="4278235"/>
            <a:ext cx="2657246" cy="738664"/>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hlinkClick r:id="rId3"/>
              </a:rPr>
              <a:t>https://www.gov.uk/government/publications/health-matters-giving-every-child-the-best-start-in-life/health-matters-giving-every-child-the-best-start-in-life</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7096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89DAE-67A3-A4E6-919A-44906E1A0F36}"/>
              </a:ext>
            </a:extLst>
          </p:cNvPr>
          <p:cNvSpPr>
            <a:spLocks noGrp="1"/>
          </p:cNvSpPr>
          <p:nvPr>
            <p:ph type="title"/>
          </p:nvPr>
        </p:nvSpPr>
        <p:spPr>
          <a:xfrm>
            <a:off x="307464" y="329184"/>
            <a:ext cx="8966538" cy="1320800"/>
          </a:xfrm>
        </p:spPr>
        <p:txBody>
          <a:bodyPr/>
          <a:lstStyle/>
          <a:p>
            <a:r>
              <a:rPr lang="en-US" dirty="0" err="1"/>
              <a:t>Ffactorau</a:t>
            </a:r>
            <a:r>
              <a:rPr lang="en-US" dirty="0"/>
              <a:t> </a:t>
            </a:r>
            <a:r>
              <a:rPr lang="en-US" dirty="0" err="1"/>
              <a:t>mamol</a:t>
            </a:r>
            <a:r>
              <a:rPr lang="en-US" dirty="0"/>
              <a:t> gall </a:t>
            </a:r>
            <a:r>
              <a:rPr lang="en-US" dirty="0" err="1"/>
              <a:t>effeithio</a:t>
            </a:r>
            <a:r>
              <a:rPr lang="en-US" dirty="0"/>
              <a:t> </a:t>
            </a:r>
            <a:r>
              <a:rPr lang="en-US" dirty="0" err="1"/>
              <a:t>datblygiad</a:t>
            </a:r>
            <a:endParaRPr lang="en-US" dirty="0"/>
          </a:p>
        </p:txBody>
      </p:sp>
      <p:sp>
        <p:nvSpPr>
          <p:cNvPr id="3" name="Content Placeholder 2">
            <a:extLst>
              <a:ext uri="{FF2B5EF4-FFF2-40B4-BE49-F238E27FC236}">
                <a16:creationId xmlns:a16="http://schemas.microsoft.com/office/drawing/2014/main" id="{3C59C176-134D-52C2-B7E6-373C137EDC99}"/>
              </a:ext>
            </a:extLst>
          </p:cNvPr>
          <p:cNvSpPr>
            <a:spLocks noGrp="1"/>
          </p:cNvSpPr>
          <p:nvPr>
            <p:ph idx="1"/>
          </p:nvPr>
        </p:nvSpPr>
        <p:spPr>
          <a:xfrm>
            <a:off x="307464" y="1355917"/>
            <a:ext cx="5788536" cy="4788851"/>
          </a:xfrm>
        </p:spPr>
        <p:txBody>
          <a:bodyPr>
            <a:noAutofit/>
          </a:bodyPr>
          <a:lstStyle/>
          <a:p>
            <a:r>
              <a:rPr lang="cy-GB" sz="1200" dirty="0">
                <a:latin typeface="Arial" panose="020B0604020202020204" pitchFamily="34" charset="0"/>
                <a:cs typeface="Arial" panose="020B0604020202020204" pitchFamily="34" charset="0"/>
              </a:rPr>
              <a:t>Mae'n hysbys bod myrdd o ffactorau mamol yn dylanwadu ar feichiogrwydd, genedigaeth, ac iechyd y fam a'i phlentyn yn ystod beichiogrwydd ac ymhell ar ôl genedigaeth. Gyda’i gilydd, mae’r materion hyn yn cynrychioli baich difrifol a chynyddol ar ddarpar famau a’u plant. </a:t>
            </a:r>
          </a:p>
          <a:p>
            <a:r>
              <a:rPr lang="cy-GB" sz="1200" dirty="0">
                <a:latin typeface="Arial" panose="020B0604020202020204" pitchFamily="34" charset="0"/>
                <a:cs typeface="Arial" panose="020B0604020202020204" pitchFamily="34" charset="0"/>
              </a:rPr>
              <a:t>Mae deall sut y gall y ffactorau hyn ddylanwadu ar ganlyniadau i'r fam a'r plentyn, yn ogystal â nodi ffactorau newydd sy'n cyfryngu'r effeithiau hyn, yn hanfodol i fynd i'r afael â'r broblem fyd-eang hon.</a:t>
            </a:r>
          </a:p>
          <a:p>
            <a:r>
              <a:rPr lang="cy-GB" sz="1200" dirty="0">
                <a:latin typeface="Arial" panose="020B0604020202020204" pitchFamily="34" charset="0"/>
                <a:cs typeface="Arial" panose="020B0604020202020204" pitchFamily="34" charset="0"/>
              </a:rPr>
              <a:t>Rhai ffactorau mamol a allai effeithio ar ddatblygiad y plentyn yw; geneteg, straen mamol ac iechyd meddwl, maeth, gordewdra, a datguddiadau amgylcheddol. Felly, mae'r canlyniadau'n cynnwys canlyniadau ffetws yn ystod beichiogrwydd, manteision bwydo ar y fron i famau a'r plant, a'r risg i famau o ddatblygu clefydau yn ddiweddarach mewn bywyd (Dr L Muglia, Professor S Tong, Professor S Ozanne, Professor K Benhalima).</a:t>
            </a:r>
          </a:p>
          <a:p>
            <a:r>
              <a:rPr lang="cy-GB" sz="1200" dirty="0">
                <a:latin typeface="Arial" panose="020B0604020202020204" pitchFamily="34" charset="0"/>
                <a:cs typeface="Arial" panose="020B0604020202020204" pitchFamily="34" charset="0"/>
              </a:rPr>
              <a:t>Mae ffactorau twf tebyg i inswlin mamol (IGFs) yn chwarae rhan ganolog mewn modiwleiddio twf y ffetws trwy eu gweithredoedd ar y fam a'r brych. Mae cylchredeg IGFs yn dylanwadu ar dwf trwy mamau a metaboledd, a thrwy hynny yn rheoleiddio argaeledd maetholion ar gyfer twf y cysyniad.</a:t>
            </a:r>
          </a:p>
          <a:p>
            <a:r>
              <a:rPr lang="cy-GB" sz="1200" dirty="0">
                <a:latin typeface="Arial" panose="020B0604020202020204" pitchFamily="34" charset="0"/>
                <a:cs typeface="Arial" panose="020B0604020202020204" pitchFamily="34" charset="0"/>
              </a:rPr>
              <a:t>Mae oedran mamol ifanc (≤19 oed) ac uwch (≥35 oed) yn ystod beichiogrwydd wedi'i gysylltu â chanlyniadau anffafriol y ffetws a genedigaeth. Mae oedran mamol ifanc yn gysylltiedig â risg uwch o gyfyngu ar dwf y ffetws, geni cyn amser, pwysau geni isel (LBW), bach ar gyfer oedran beichiogrwydd (SGA), a marwolaethau newyddenedigol.</a:t>
            </a:r>
            <a:endParaRPr lang="en-US" sz="1200" dirty="0">
              <a:latin typeface="Arial" panose="020B0604020202020204" pitchFamily="34" charset="0"/>
              <a:cs typeface="Arial" panose="020B0604020202020204" pitchFamily="34" charset="0"/>
            </a:endParaRPr>
          </a:p>
        </p:txBody>
      </p:sp>
      <p:pic>
        <p:nvPicPr>
          <p:cNvPr id="5" name="Picture 4" descr="A screenshot of a computer screen&#10;&#10;Description automatically generated">
            <a:extLst>
              <a:ext uri="{FF2B5EF4-FFF2-40B4-BE49-F238E27FC236}">
                <a16:creationId xmlns:a16="http://schemas.microsoft.com/office/drawing/2014/main" id="{F9825EBA-A19D-AF98-D02B-789B046EF554}"/>
              </a:ext>
            </a:extLst>
          </p:cNvPr>
          <p:cNvPicPr>
            <a:picLocks noChangeAspect="1"/>
          </p:cNvPicPr>
          <p:nvPr/>
        </p:nvPicPr>
        <p:blipFill>
          <a:blip r:embed="rId2"/>
          <a:srcRect l="6680" t="30000" r="41298" b="29412"/>
          <a:stretch/>
        </p:blipFill>
        <p:spPr>
          <a:xfrm>
            <a:off x="6519828" y="1953278"/>
            <a:ext cx="5508347" cy="2686050"/>
          </a:xfrm>
          <a:prstGeom prst="rect">
            <a:avLst/>
          </a:prstGeom>
        </p:spPr>
      </p:pic>
      <p:sp>
        <p:nvSpPr>
          <p:cNvPr id="6" name="TextBox 5">
            <a:extLst>
              <a:ext uri="{FF2B5EF4-FFF2-40B4-BE49-F238E27FC236}">
                <a16:creationId xmlns:a16="http://schemas.microsoft.com/office/drawing/2014/main" id="{E0FB8768-4187-B34B-CACD-6BCA49FF06F7}"/>
              </a:ext>
            </a:extLst>
          </p:cNvPr>
          <p:cNvSpPr txBox="1"/>
          <p:nvPr/>
        </p:nvSpPr>
        <p:spPr>
          <a:xfrm>
            <a:off x="6519828" y="4688706"/>
            <a:ext cx="4096512" cy="253916"/>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hlinkClick r:id="rId3"/>
              </a:rPr>
              <a:t>https://www.nature.com/articles/s41390-020-01236-1</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1607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E8635-7FAF-92DB-ACAE-14671734C2B2}"/>
              </a:ext>
            </a:extLst>
          </p:cNvPr>
          <p:cNvSpPr>
            <a:spLocks noGrp="1"/>
          </p:cNvSpPr>
          <p:nvPr>
            <p:ph type="title"/>
          </p:nvPr>
        </p:nvSpPr>
        <p:spPr>
          <a:xfrm>
            <a:off x="311574" y="450062"/>
            <a:ext cx="8596668" cy="1320800"/>
          </a:xfrm>
        </p:spPr>
        <p:txBody>
          <a:bodyPr/>
          <a:lstStyle/>
          <a:p>
            <a:r>
              <a:rPr lang="cy-GB" dirty="0">
                <a:latin typeface="Arial" panose="020B0604020202020204" pitchFamily="34" charset="0"/>
                <a:cs typeface="Arial" panose="020B0604020202020204" pitchFamily="34" charset="0"/>
              </a:rPr>
              <a:t>Cynnal darpariaeth blynyddoedd cynnar o safon yn wyneb heriau gweithlu. </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09260F-0835-2300-DD4E-23CACB83A975}"/>
              </a:ext>
            </a:extLst>
          </p:cNvPr>
          <p:cNvSpPr>
            <a:spLocks noGrp="1"/>
          </p:cNvSpPr>
          <p:nvPr>
            <p:ph idx="1"/>
          </p:nvPr>
        </p:nvSpPr>
        <p:spPr>
          <a:xfrm>
            <a:off x="571416" y="2204611"/>
            <a:ext cx="6909329" cy="3880773"/>
          </a:xfrm>
        </p:spPr>
        <p:txBody>
          <a:bodyPr>
            <a:normAutofit/>
          </a:bodyPr>
          <a:lstStyle/>
          <a:p>
            <a:r>
              <a:rPr lang="en-GB" sz="1200" b="0" i="0" u="none" strike="noStrike" dirty="0">
                <a:solidFill>
                  <a:schemeClr val="tx1"/>
                </a:solidFill>
                <a:effectLst/>
                <a:latin typeface="Arial" panose="020B0604020202020204" pitchFamily="34" charset="0"/>
                <a:cs typeface="Arial" panose="020B0604020202020204" pitchFamily="34" charset="0"/>
              </a:rPr>
              <a:t>Mae </a:t>
            </a:r>
            <a:r>
              <a:rPr lang="en-GB" sz="1200" b="0" i="0" u="none" strike="noStrike" dirty="0" err="1">
                <a:solidFill>
                  <a:schemeClr val="tx1"/>
                </a:solidFill>
                <a:effectLst/>
                <a:latin typeface="Arial" panose="020B0604020202020204" pitchFamily="34" charset="0"/>
                <a:cs typeface="Arial" panose="020B0604020202020204" pitchFamily="34" charset="0"/>
              </a:rPr>
              <a:t>rhai</a:t>
            </a:r>
            <a:r>
              <a:rPr lang="en-GB" sz="1200" b="0" i="0" u="none" strike="noStrike" dirty="0">
                <a:solidFill>
                  <a:schemeClr val="tx1"/>
                </a:solidFill>
                <a:effectLst/>
                <a:latin typeface="Arial" panose="020B0604020202020204" pitchFamily="34" charset="0"/>
                <a:cs typeface="Arial" panose="020B0604020202020204" pitchFamily="34" charset="0"/>
              </a:rPr>
              <a:t> o </a:t>
            </a:r>
            <a:r>
              <a:rPr lang="en-GB" sz="1200" b="0" i="0" u="none" strike="noStrike" dirty="0" err="1">
                <a:solidFill>
                  <a:schemeClr val="tx1"/>
                </a:solidFill>
                <a:effectLst/>
                <a:latin typeface="Arial" panose="020B0604020202020204" pitchFamily="34" charset="0"/>
                <a:cs typeface="Arial" panose="020B0604020202020204" pitchFamily="34" charset="0"/>
              </a:rPr>
              <a:t>brif</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faterion</a:t>
            </a:r>
            <a:r>
              <a:rPr lang="en-GB" sz="1200" b="0" i="0" u="none" strike="noStrike" dirty="0">
                <a:solidFill>
                  <a:schemeClr val="tx1"/>
                </a:solidFill>
                <a:effectLst/>
                <a:latin typeface="Arial" panose="020B0604020202020204" pitchFamily="34" charset="0"/>
                <a:cs typeface="Arial" panose="020B0604020202020204" pitchFamily="34" charset="0"/>
              </a:rPr>
              <a:t> y </a:t>
            </a:r>
            <a:r>
              <a:rPr lang="en-GB" sz="1200" b="0" i="0" u="none" strike="noStrike" dirty="0" err="1">
                <a:solidFill>
                  <a:schemeClr val="tx1"/>
                </a:solidFill>
                <a:effectLst/>
                <a:latin typeface="Arial" panose="020B0604020202020204" pitchFamily="34" charset="0"/>
                <a:cs typeface="Arial" panose="020B0604020202020204" pitchFamily="34" charset="0"/>
              </a:rPr>
              <a:t>gweithlu</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yn</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cynnwys</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cyflog</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isel</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amodau</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gwaith</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heriol</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diffyg</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datblygiad</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proffesiynol</a:t>
            </a:r>
            <a:r>
              <a:rPr lang="en-GB" sz="1200" b="0" i="0" u="none" strike="noStrike" dirty="0">
                <a:solidFill>
                  <a:schemeClr val="tx1"/>
                </a:solidFill>
                <a:effectLst/>
                <a:latin typeface="Arial" panose="020B0604020202020204" pitchFamily="34" charset="0"/>
                <a:cs typeface="Arial" panose="020B0604020202020204" pitchFamily="34" charset="0"/>
              </a:rPr>
              <a:t>, staff </a:t>
            </a:r>
            <a:r>
              <a:rPr lang="en-GB" sz="1200" b="0" i="0" u="none" strike="noStrike" dirty="0" err="1">
                <a:solidFill>
                  <a:schemeClr val="tx1"/>
                </a:solidFill>
                <a:effectLst/>
                <a:latin typeface="Arial" panose="020B0604020202020204" pitchFamily="34" charset="0"/>
                <a:cs typeface="Arial" panose="020B0604020202020204" pitchFamily="34" charset="0"/>
              </a:rPr>
              <a:t>heb</a:t>
            </a:r>
            <a:r>
              <a:rPr lang="en-GB" sz="1200" b="0" i="0" u="none" strike="noStrike" dirty="0">
                <a:solidFill>
                  <a:schemeClr val="tx1"/>
                </a:solidFill>
                <a:effectLst/>
                <a:latin typeface="Arial" panose="020B0604020202020204" pitchFamily="34" charset="0"/>
                <a:cs typeface="Arial" panose="020B0604020202020204" pitchFamily="34" charset="0"/>
              </a:rPr>
              <a:t> y </a:t>
            </a:r>
            <a:r>
              <a:rPr lang="en-GB" sz="1200" b="0" i="0" u="none" strike="noStrike" dirty="0" err="1">
                <a:solidFill>
                  <a:schemeClr val="tx1"/>
                </a:solidFill>
                <a:effectLst/>
                <a:latin typeface="Arial" panose="020B0604020202020204" pitchFamily="34" charset="0"/>
                <a:cs typeface="Arial" panose="020B0604020202020204" pitchFamily="34" charset="0"/>
              </a:rPr>
              <a:t>cymwysterau</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cywir</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arweinyddiaeth</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wael</a:t>
            </a:r>
            <a:r>
              <a:rPr lang="en-GB" sz="1200" b="0" i="0" u="none" strike="noStrike" dirty="0">
                <a:solidFill>
                  <a:schemeClr val="tx1"/>
                </a:solidFill>
                <a:effectLst/>
                <a:latin typeface="Arial" panose="020B0604020202020204" pitchFamily="34" charset="0"/>
                <a:cs typeface="Arial" panose="020B0604020202020204" pitchFamily="34" charset="0"/>
              </a:rPr>
              <a:t> a </a:t>
            </a:r>
            <a:r>
              <a:rPr lang="en-GB" sz="1200" b="0" i="0" u="none" strike="noStrike" dirty="0" err="1">
                <a:solidFill>
                  <a:schemeClr val="tx1"/>
                </a:solidFill>
                <a:effectLst/>
                <a:latin typeface="Arial" panose="020B0604020202020204" pitchFamily="34" charset="0"/>
                <a:cs typeface="Arial" panose="020B0604020202020204" pitchFamily="34" charset="0"/>
              </a:rPr>
              <a:t>lefelau</a:t>
            </a:r>
            <a:r>
              <a:rPr lang="en-GB" sz="1200" b="0" i="0" u="none" strike="noStrike" dirty="0">
                <a:solidFill>
                  <a:schemeClr val="tx1"/>
                </a:solidFill>
                <a:effectLst/>
                <a:latin typeface="Arial" panose="020B0604020202020204" pitchFamily="34" charset="0"/>
                <a:cs typeface="Arial" panose="020B0604020202020204" pitchFamily="34" charset="0"/>
              </a:rPr>
              <a:t> </a:t>
            </a:r>
            <a:r>
              <a:rPr lang="en-GB" sz="1200" b="0" i="0" u="none" strike="noStrike" dirty="0" err="1">
                <a:solidFill>
                  <a:schemeClr val="tx1"/>
                </a:solidFill>
                <a:effectLst/>
                <a:latin typeface="Arial" panose="020B0604020202020204" pitchFamily="34" charset="0"/>
                <a:cs typeface="Arial" panose="020B0604020202020204" pitchFamily="34" charset="0"/>
              </a:rPr>
              <a:t>isel</a:t>
            </a:r>
            <a:r>
              <a:rPr lang="en-GB" sz="1200" b="0" i="0" u="none" strike="noStrike" dirty="0">
                <a:solidFill>
                  <a:schemeClr val="tx1"/>
                </a:solidFill>
                <a:effectLst/>
                <a:latin typeface="Arial" panose="020B0604020202020204" pitchFamily="34" charset="0"/>
                <a:cs typeface="Arial" panose="020B0604020202020204" pitchFamily="34" charset="0"/>
              </a:rPr>
              <a:t> o </a:t>
            </a:r>
            <a:r>
              <a:rPr lang="en-GB" sz="1200" b="0" i="0" u="none" strike="noStrike" dirty="0" err="1">
                <a:solidFill>
                  <a:schemeClr val="tx1"/>
                </a:solidFill>
                <a:effectLst/>
                <a:latin typeface="Arial" panose="020B0604020202020204" pitchFamily="34" charset="0"/>
                <a:cs typeface="Arial" panose="020B0604020202020204" pitchFamily="34" charset="0"/>
              </a:rPr>
              <a:t>lesiant</a:t>
            </a:r>
            <a:r>
              <a:rPr lang="en-GB" sz="1200" b="0" i="0" u="none" strike="noStrike" dirty="0">
                <a:solidFill>
                  <a:schemeClr val="tx1"/>
                </a:solidFill>
                <a:effectLst/>
                <a:latin typeface="Arial" panose="020B0604020202020204" pitchFamily="34" charset="0"/>
                <a:cs typeface="Arial" panose="020B0604020202020204" pitchFamily="34" charset="0"/>
              </a:rPr>
              <a:t> staff.</a:t>
            </a:r>
          </a:p>
          <a:p>
            <a:pPr marL="0" indent="0">
              <a:buNone/>
            </a:pPr>
            <a:r>
              <a:rPr lang="en-GB" sz="1200" dirty="0" err="1">
                <a:solidFill>
                  <a:schemeClr val="tx1"/>
                </a:solidFill>
                <a:latin typeface="Arial" panose="020B0604020202020204" pitchFamily="34" charset="0"/>
                <a:cs typeface="Arial" panose="020B0604020202020204" pitchFamily="34" charset="0"/>
              </a:rPr>
              <a:t>Diogelu</a:t>
            </a:r>
            <a:r>
              <a:rPr lang="en-GB" sz="1200" dirty="0">
                <a:solidFill>
                  <a:schemeClr val="tx1"/>
                </a:solidFill>
                <a:latin typeface="Arial" panose="020B0604020202020204" pitchFamily="34" charset="0"/>
                <a:cs typeface="Arial" panose="020B0604020202020204" pitchFamily="34" charset="0"/>
              </a:rPr>
              <a:t> – </a:t>
            </a:r>
          </a:p>
          <a:p>
            <a:r>
              <a:rPr lang="cy-GB" sz="1200" dirty="0">
                <a:latin typeface="Arial" panose="020B0604020202020204" pitchFamily="34" charset="0"/>
                <a:cs typeface="Arial" panose="020B0604020202020204" pitchFamily="34" charset="0"/>
              </a:rPr>
              <a:t>Y risgiau mwyaf a mwyaf dybryd yw diogelu. Canfuwyd tystiolaeth yn ystod arolygiadau pan nad yw darparwyr: yn cynnal sesiynau sefydlu cynhwysfawr gyda staff newydd; nad oes ganddynt arferion rhannu gwybodaeth a rhannu cadarn ar waith; â throsiant staff uchel; a defnyddio staff dros dro.</a:t>
            </a:r>
          </a:p>
          <a:p>
            <a:r>
              <a:rPr lang="cy-GB" sz="1200" dirty="0">
                <a:latin typeface="Arial" panose="020B0604020202020204" pitchFamily="34" charset="0"/>
                <a:cs typeface="Arial" panose="020B0604020202020204" pitchFamily="34" charset="0"/>
              </a:rPr>
              <a:t>Gall trosiant staff uchel leihau’r cyfleoedd i staff ddod i adnabod y plant. Gall trosiant staff uchel hefyd arwain at anghysondeb yn y berthynas person allweddol. Heb berson allweddol cyson, mae'n anoddach adnabod a diwallu anghenion unigol plentyn. Mae'r berthynas person allweddol yn arbennig o bwysig yn ystod cyfnodau o drawsnewid.</a:t>
            </a:r>
          </a:p>
          <a:p>
            <a:r>
              <a:rPr lang="cy-GB" sz="1200" dirty="0">
                <a:latin typeface="Arial" panose="020B0604020202020204" pitchFamily="34" charset="0"/>
                <a:cs typeface="Arial" panose="020B0604020202020204" pitchFamily="34" charset="0"/>
              </a:rPr>
              <a:t>Mae prinder staff yn arwain at reolwyr ac arweinwyr yn camu i mewn i gyflawni cymarebau staff eu hunain. Gall heriau gweithlu effeithio hefyd ar les emosiynol staff (GOV.UK). </a:t>
            </a:r>
          </a:p>
          <a:p>
            <a:pPr marL="0" indent="0">
              <a:buNone/>
            </a:pPr>
            <a:endParaRPr lang="en-US" sz="1200" dirty="0">
              <a:solidFill>
                <a:schemeClr val="tx1"/>
              </a:solidFill>
              <a:latin typeface="Arial" panose="020B0604020202020204" pitchFamily="34" charset="0"/>
              <a:cs typeface="Arial" panose="020B0604020202020204" pitchFamily="34" charset="0"/>
            </a:endParaRPr>
          </a:p>
        </p:txBody>
      </p:sp>
      <p:pic>
        <p:nvPicPr>
          <p:cNvPr id="5" name="Picture 4" descr="A screenshot of a computer&#10;&#10;Description automatically generated">
            <a:extLst>
              <a:ext uri="{FF2B5EF4-FFF2-40B4-BE49-F238E27FC236}">
                <a16:creationId xmlns:a16="http://schemas.microsoft.com/office/drawing/2014/main" id="{4A16A949-1C41-E7FD-1F41-5A6DD127FD7A}"/>
              </a:ext>
            </a:extLst>
          </p:cNvPr>
          <p:cNvPicPr>
            <a:picLocks noChangeAspect="1"/>
          </p:cNvPicPr>
          <p:nvPr/>
        </p:nvPicPr>
        <p:blipFill>
          <a:blip r:embed="rId2"/>
          <a:srcRect l="17341" t="22647" r="44608" b="38235"/>
          <a:stretch/>
        </p:blipFill>
        <p:spPr>
          <a:xfrm>
            <a:off x="8255806" y="1255550"/>
            <a:ext cx="3624620" cy="2328862"/>
          </a:xfrm>
          <a:prstGeom prst="rect">
            <a:avLst/>
          </a:prstGeom>
        </p:spPr>
      </p:pic>
      <p:sp>
        <p:nvSpPr>
          <p:cNvPr id="6" name="TextBox 5">
            <a:extLst>
              <a:ext uri="{FF2B5EF4-FFF2-40B4-BE49-F238E27FC236}">
                <a16:creationId xmlns:a16="http://schemas.microsoft.com/office/drawing/2014/main" id="{BEA2C75A-C907-280F-3A3D-A667309829AC}"/>
              </a:ext>
            </a:extLst>
          </p:cNvPr>
          <p:cNvSpPr txBox="1"/>
          <p:nvPr/>
        </p:nvSpPr>
        <p:spPr>
          <a:xfrm>
            <a:off x="8461248" y="3729500"/>
            <a:ext cx="3419178" cy="415498"/>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hlinkClick r:id="rId3"/>
              </a:rPr>
              <a:t>https://www.stmaryspriory.co.uk/page/?title=Safeguarding&amp;pid=93</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5731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52066-4483-C369-ED7C-3A480957538C}"/>
              </a:ext>
            </a:extLst>
          </p:cNvPr>
          <p:cNvSpPr>
            <a:spLocks noGrp="1"/>
          </p:cNvSpPr>
          <p:nvPr>
            <p:ph type="title"/>
          </p:nvPr>
        </p:nvSpPr>
        <p:spPr>
          <a:xfrm>
            <a:off x="470070" y="134112"/>
            <a:ext cx="8596668" cy="1320800"/>
          </a:xfrm>
        </p:spPr>
        <p:txBody>
          <a:bodyPr/>
          <a:lstStyle/>
          <a:p>
            <a:r>
              <a:rPr lang="en-US" dirty="0" err="1"/>
              <a:t>Heriau</a:t>
            </a:r>
            <a:endParaRPr lang="en-US" dirty="0"/>
          </a:p>
        </p:txBody>
      </p:sp>
      <p:sp>
        <p:nvSpPr>
          <p:cNvPr id="3" name="Content Placeholder 2">
            <a:extLst>
              <a:ext uri="{FF2B5EF4-FFF2-40B4-BE49-F238E27FC236}">
                <a16:creationId xmlns:a16="http://schemas.microsoft.com/office/drawing/2014/main" id="{9D2D9BE6-F38F-AA87-1633-6C041F36058E}"/>
              </a:ext>
            </a:extLst>
          </p:cNvPr>
          <p:cNvSpPr>
            <a:spLocks noGrp="1"/>
          </p:cNvSpPr>
          <p:nvPr>
            <p:ph idx="1"/>
          </p:nvPr>
        </p:nvSpPr>
        <p:spPr>
          <a:xfrm>
            <a:off x="555414" y="999745"/>
            <a:ext cx="8596668" cy="5084064"/>
          </a:xfrm>
        </p:spPr>
        <p:txBody>
          <a:bodyPr>
            <a:normAutofit lnSpcReduction="10000"/>
          </a:bodyPr>
          <a:lstStyle/>
          <a:p>
            <a:r>
              <a:rPr lang="cy-GB" sz="1200" dirty="0">
                <a:latin typeface="Arial" panose="020B0604020202020204" pitchFamily="34" charset="0"/>
                <a:cs typeface="Arial" panose="020B0604020202020204" pitchFamily="34" charset="0"/>
              </a:rPr>
              <a:t>Gall darpariaeth blynyddoedd cynnar o ansawdd uchel gynhyrchu gwelliannau parhaus a sylweddol ar ganlyniadau plant gan leihau gwahaniaethau yn ddiweddarach mewn bywyd.</a:t>
            </a:r>
          </a:p>
          <a:p>
            <a:r>
              <a:rPr lang="cy-GB" sz="1200" dirty="0">
                <a:latin typeface="Arial" panose="020B0604020202020204" pitchFamily="34" charset="0"/>
                <a:cs typeface="Arial" panose="020B0604020202020204" pitchFamily="34" charset="0"/>
              </a:rPr>
              <a:t>Nid yn unig y mae darpariaeth o ansawdd da yn cael effaith gadarnhaol ar ddatblygiad plant, mae hefyd yn sicrhau y gall rhieni a gofalwyr deimlo'n hyderus i gael mynediad at ofal plant.</a:t>
            </a:r>
          </a:p>
          <a:p>
            <a:pPr marL="0" indent="0">
              <a:buNone/>
            </a:pPr>
            <a:r>
              <a:rPr lang="cy-GB" sz="1200" dirty="0"/>
              <a:t>Y nawr - Cyfeiriad polisi astrus ar gyfer addysg gynnar a gofal plant – </a:t>
            </a:r>
          </a:p>
          <a:p>
            <a:r>
              <a:rPr lang="cy-GB" sz="1200" dirty="0">
                <a:latin typeface="Arial" panose="020B0604020202020204" pitchFamily="34" charset="0"/>
                <a:cs typeface="Arial" panose="020B0604020202020204" pitchFamily="34" charset="0"/>
              </a:rPr>
              <a:t>Gall darpariaeth blynyddoedd cynnar o ansawdd uchel gael effaith gadarnhaol ar blant, yn enwedig plant difreintiedig, o ran eu datblygiad uniongyrchol a chanlyniadau hirdymor.</a:t>
            </a:r>
          </a:p>
          <a:p>
            <a:r>
              <a:rPr lang="cy-GB" sz="1200" dirty="0">
                <a:latin typeface="Arial" panose="020B0604020202020204" pitchFamily="34" charset="0"/>
                <a:cs typeface="Arial" panose="020B0604020202020204" pitchFamily="34" charset="0"/>
              </a:rPr>
              <a:t>Mae ymchwil wedi canfod, cyn belled â bod y plentyn yn mynychu darpariaeth o ansawdd uchel, unrhyw anfanteision i fod yn y ddarpariaeth, megis ymddygiad emosiynol, yn afiach i gael effaith negyddol (Local Government Association, 2023). </a:t>
            </a:r>
          </a:p>
          <a:p>
            <a:r>
              <a:rPr lang="cy-GB" sz="1200" dirty="0">
                <a:latin typeface="Arial" panose="020B0604020202020204" pitchFamily="34" charset="0"/>
                <a:cs typeface="Arial" panose="020B0604020202020204" pitchFamily="34" charset="0"/>
              </a:rPr>
              <a:t>Mae sicrhau ansawdd mewn addysg yn broses sylfaenol sy'n sicrhau bod ysgolion yn darparu profiadau dysgu o ansawdd uchel, yn hyrwyddo gwelliannau parhaus, ac yn bodloni safonau rheoleiddio. Yn y DU, mae ysgolion yn dilyn fframweithiau, gweithdrefnau a pholisïau penodol i gyflawni'r nodau hyn.</a:t>
            </a:r>
          </a:p>
          <a:p>
            <a:r>
              <a:rPr lang="cy-GB" sz="1200" dirty="0">
                <a:latin typeface="Arial" panose="020B0604020202020204" pitchFamily="34" charset="0"/>
                <a:cs typeface="Arial" panose="020B0604020202020204" pitchFamily="34" charset="0"/>
              </a:rPr>
              <a:t>Mae sicrhau ansawdd mewn addysg yn cyfeirio at y mecanweithiau a’r prosesau a roddwyd ar waith i fonitro, asesu a gwella ansawdd addysgu, dysgu, arweinyddiaeth a chanlyniadau myfyrwyr. Mae'n sicrhau bod ysgolion yn gweithredu'n effeithlon ac yn effeithiol, gan gadw at safonau uchel o ran cyflwyno addysg a rheolaeth.</a:t>
            </a:r>
          </a:p>
          <a:p>
            <a:r>
              <a:rPr lang="cy-GB" sz="1200" dirty="0">
                <a:latin typeface="Arial" panose="020B0604020202020204" pitchFamily="34" charset="0"/>
                <a:cs typeface="Arial" panose="020B0604020202020204" pitchFamily="34" charset="0"/>
              </a:rPr>
              <a:t>Nod yr arfer hwn yw darparu addysg gyson a rhagorol sy'n helpu myfyrwyr i ddatblygu'n academaidd, yn gymdeithasol ac yn emosiynol (T Denley, 2025). </a:t>
            </a:r>
          </a:p>
          <a:p>
            <a:r>
              <a:rPr lang="cy-GB" sz="1200" dirty="0">
                <a:latin typeface="Arial" panose="020B0604020202020204" pitchFamily="34" charset="0"/>
                <a:cs typeface="Arial" panose="020B0604020202020204" pitchFamily="34" charset="0"/>
              </a:rPr>
              <a:t>Un o’r problemau mawr ym maes addysg plentyndod cynnar sy’n deillio o ddiffyg cyllid ac adnoddau yw’r ffaith nad yw addysgwyr y DU yn cael eu talu’n ddigonol. Pan nad yw athrawon yn cael eu talu’n ddigonol ac yn teimlo nad ydynt yn cael eu gwerthfawrogi, gall trosiant staff fod yn uchel. Gyda chyflog isel, gall ECEs deimlo nad oes ganddynt gymhelliant neu deimlo bod eu gwaith yn ddi-werth.</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31007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23A72-E142-2C4D-048F-9BF305C18358}"/>
              </a:ext>
            </a:extLst>
          </p:cNvPr>
          <p:cNvSpPr>
            <a:spLocks noGrp="1"/>
          </p:cNvSpPr>
          <p:nvPr>
            <p:ph idx="1"/>
          </p:nvPr>
        </p:nvSpPr>
        <p:spPr>
          <a:xfrm>
            <a:off x="591990" y="636589"/>
            <a:ext cx="6466035" cy="5892799"/>
          </a:xfrm>
        </p:spPr>
        <p:txBody>
          <a:bodyPr>
            <a:normAutofit/>
          </a:bodyPr>
          <a:lstStyle/>
          <a:p>
            <a:r>
              <a:rPr lang="cy-GB" sz="1200" dirty="0">
                <a:latin typeface="Arial" panose="020B0604020202020204" pitchFamily="34" charset="0"/>
                <a:cs typeface="Arial" panose="020B0604020202020204" pitchFamily="34" charset="0"/>
              </a:rPr>
              <a:t>Mae ystyr addysg o safon yn ddeinamig ac yn gyd-destunol, yn newid gydag anghenion a datblygiadau cymdeithasol. Yn fras, mae’n cyfeirio at brofiad addysgol sydd nid yn unig yn drylwyr yn academaidd ond sydd hefyd yn cyfoethogi mewn ffordd sy’n meithrin datblygiad dynol cyffredinol.</a:t>
            </a:r>
          </a:p>
          <a:p>
            <a:r>
              <a:rPr lang="cy-GB" sz="1200" dirty="0">
                <a:latin typeface="Arial" panose="020B0604020202020204" pitchFamily="34" charset="0"/>
                <a:cs typeface="Arial" panose="020B0604020202020204" pitchFamily="34" charset="0"/>
              </a:rPr>
              <a:t>Un o'r heriau mwyaf arwyddocaol yw diffyg adnoddau digonol. Mae hyn yn cynnwys cyllid annigonol, gan arwain at seilwaith gwael, diffyg deunyddiau addysgol, a chyfleusterau annigonol. Mewn llawer o wledydd sy'n datblygu, yn aml nid oes gan ysgolion gyfleusterau sylfaenol fel dŵr glân, trydan, a glanweithdra priodol, sy'n hanfodol ar gyfer amgylchedd dysgu ffafriol.</a:t>
            </a:r>
          </a:p>
          <a:p>
            <a:r>
              <a:rPr lang="cy-GB" sz="1200" dirty="0">
                <a:latin typeface="Arial" panose="020B0604020202020204" pitchFamily="34" charset="0"/>
                <a:cs typeface="Arial" panose="020B0604020202020204" pitchFamily="34" charset="0"/>
              </a:rPr>
              <a:t>Mae cwricwla mewn llawer o systemau addysgol yn aml yn hen ffasiwn, heb berthnasedd i anghenion cymdeithasol cyfoes a thueddiadau byd-eang. Mae angen dybryd am gwricwla sydd nid yn unig yn canolbwyntio ar wybodaeth academaidd ond hefyd ar feddwl yn feirniadol, creadigrwydd a sgiliau bywyd. At hynny, efallai na fydd dulliau pedagogaidd traddodiadol yn ennyn diddordeb myfyrwyr nac yn annog dysgu gweithredol.</a:t>
            </a:r>
          </a:p>
          <a:p>
            <a:r>
              <a:rPr lang="cy-GB" sz="1200" dirty="0">
                <a:latin typeface="Arial" panose="020B0604020202020204" pitchFamily="34" charset="0"/>
                <a:cs typeface="Arial" panose="020B0604020202020204" pitchFamily="34" charset="0"/>
              </a:rPr>
              <a:t>Mae polisïau addysg ac ewyllys gwleidyddol yn dylanwadu'n fawr ar ansawdd addysg. Mewn rhai achosion, mae ansefydlogrwydd gwleidyddol, anghysondebau polisi, neu ddiffyg blaenoriaethu addysg wrth lunio polisïau yn rhwystro datblygiad a gweithrediad strategaethau addysg effeithiol (EuroSchools, 2024). </a:t>
            </a:r>
          </a:p>
          <a:p>
            <a:r>
              <a:rPr lang="cy-GB" sz="1200" dirty="0">
                <a:latin typeface="Arial" panose="020B0604020202020204" pitchFamily="34" charset="0"/>
                <a:cs typeface="Arial" panose="020B0604020202020204" pitchFamily="34" charset="0"/>
              </a:rPr>
              <a:t>Un ffordd o wella fyddai dyrannu cyllid digonol i wella seilwaith ysgolion, deunyddiau addysgol ac adnoddau technolegol. Mae hyn yn cynnwys adeiladu ystafelloedd dosbarth, llyfrgelloedd a labordai â chyfarpar da, yn ogystal â darparu mynediad at dechnolegau modern a rhyngrwyd cyflym.</a:t>
            </a:r>
          </a:p>
          <a:p>
            <a:r>
              <a:rPr lang="cy-GB" sz="1200" dirty="0">
                <a:latin typeface="Arial" panose="020B0604020202020204" pitchFamily="34" charset="0"/>
                <a:cs typeface="Arial" panose="020B0604020202020204" pitchFamily="34" charset="0"/>
              </a:rPr>
              <a:t>Ffordd arall byddai i eiriol dros ddiwygiadau polisi sy’n blaenoriaethu addysg. Mae llywodraethu ac arweinyddiaeth effeithiol mewn sefydliadau addysgol yn hanfodol ar gyfer gweithredu'r polisïau hyn a sicrhau atebolrwydd.</a:t>
            </a:r>
          </a:p>
          <a:p>
            <a:endParaRPr lang="en-US" sz="1200" dirty="0">
              <a:latin typeface="Arial" panose="020B0604020202020204" pitchFamily="34" charset="0"/>
              <a:cs typeface="Arial" panose="020B0604020202020204" pitchFamily="34" charset="0"/>
            </a:endParaRPr>
          </a:p>
        </p:txBody>
      </p:sp>
      <p:pic>
        <p:nvPicPr>
          <p:cNvPr id="6" name="Picture 5" descr="A screenshot of a computer screen&#10;&#10;Description automatically generated">
            <a:extLst>
              <a:ext uri="{FF2B5EF4-FFF2-40B4-BE49-F238E27FC236}">
                <a16:creationId xmlns:a16="http://schemas.microsoft.com/office/drawing/2014/main" id="{38F04435-932E-6D05-D141-23CF42D8CFF0}"/>
              </a:ext>
            </a:extLst>
          </p:cNvPr>
          <p:cNvPicPr>
            <a:picLocks noChangeAspect="1"/>
          </p:cNvPicPr>
          <p:nvPr/>
        </p:nvPicPr>
        <p:blipFill>
          <a:blip r:embed="rId2"/>
          <a:srcRect l="21385" t="28235" r="25123" b="20882"/>
          <a:stretch/>
        </p:blipFill>
        <p:spPr>
          <a:xfrm>
            <a:off x="7058025" y="1523428"/>
            <a:ext cx="4962525" cy="2950230"/>
          </a:xfrm>
          <a:prstGeom prst="rect">
            <a:avLst/>
          </a:prstGeom>
        </p:spPr>
      </p:pic>
      <p:sp>
        <p:nvSpPr>
          <p:cNvPr id="7" name="TextBox 6">
            <a:extLst>
              <a:ext uri="{FF2B5EF4-FFF2-40B4-BE49-F238E27FC236}">
                <a16:creationId xmlns:a16="http://schemas.microsoft.com/office/drawing/2014/main" id="{C5A0B00F-2AB6-5F43-FF4F-A58F16762C4A}"/>
              </a:ext>
            </a:extLst>
          </p:cNvPr>
          <p:cNvSpPr txBox="1"/>
          <p:nvPr/>
        </p:nvSpPr>
        <p:spPr>
          <a:xfrm>
            <a:off x="7961376" y="4473658"/>
            <a:ext cx="3925824" cy="461665"/>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hlinkClick r:id="rId3"/>
              </a:rPr>
              <a:t>https://medium.com/datatobiz/11-challenges-in-education-industry-with-solutions-c33db4b3b7f7</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8333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2" name="Straight Connector 2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3FADDCF1-5432-6C7E-5520-31DF979A56BE}"/>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000"/>
              <a:t>Gweithgareddau </a:t>
            </a:r>
          </a:p>
        </p:txBody>
      </p:sp>
      <p:sp>
        <p:nvSpPr>
          <p:cNvPr id="30" name="Freeform: Shape 2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67996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D1F29-5FE6-48AF-72E7-C85D33654871}"/>
              </a:ext>
            </a:extLst>
          </p:cNvPr>
          <p:cNvSpPr>
            <a:spLocks noGrp="1"/>
          </p:cNvSpPr>
          <p:nvPr>
            <p:ph type="title"/>
          </p:nvPr>
        </p:nvSpPr>
        <p:spPr/>
        <p:txBody>
          <a:bodyPr/>
          <a:lstStyle/>
          <a:p>
            <a:r>
              <a:rPr lang="en-US" dirty="0" err="1"/>
              <a:t>Chwarae</a:t>
            </a:r>
            <a:r>
              <a:rPr lang="en-US" dirty="0"/>
              <a:t> </a:t>
            </a:r>
            <a:r>
              <a:rPr lang="en-US" dirty="0" err="1"/>
              <a:t>Synhwyraidd</a:t>
            </a:r>
            <a:endParaRPr lang="en-US" dirty="0"/>
          </a:p>
        </p:txBody>
      </p:sp>
      <p:sp>
        <p:nvSpPr>
          <p:cNvPr id="3" name="Content Placeholder 2">
            <a:extLst>
              <a:ext uri="{FF2B5EF4-FFF2-40B4-BE49-F238E27FC236}">
                <a16:creationId xmlns:a16="http://schemas.microsoft.com/office/drawing/2014/main" id="{6706C8CA-4861-E586-D374-77A96C857463}"/>
              </a:ext>
            </a:extLst>
          </p:cNvPr>
          <p:cNvSpPr>
            <a:spLocks noGrp="1"/>
          </p:cNvSpPr>
          <p:nvPr>
            <p:ph idx="1"/>
          </p:nvPr>
        </p:nvSpPr>
        <p:spPr>
          <a:xfrm>
            <a:off x="520923" y="1488614"/>
            <a:ext cx="5699403" cy="4759786"/>
          </a:xfrm>
        </p:spPr>
        <p:txBody>
          <a:bodyPr>
            <a:normAutofit/>
          </a:bodyPr>
          <a:lstStyle/>
          <a:p>
            <a:r>
              <a:rPr lang="cy-GB" sz="1200" dirty="0">
                <a:latin typeface="Arial" panose="020B0604020202020204" pitchFamily="34" charset="0"/>
                <a:cs typeface="Arial" panose="020B0604020202020204" pitchFamily="34" charset="0"/>
              </a:rPr>
              <a:t>Chwarae synhwyraidd yw unrhyw weithgaredd sy'n ysgogi synhwyrau, sef cyffwrdd, golwg, clyw, arogl a blas. Mae'n helpu plant i ryngweithio â'r byd o'u cwmpas a gwneud synnwyr ohono.</a:t>
            </a:r>
          </a:p>
          <a:p>
            <a:pPr marL="0" indent="0">
              <a:buNone/>
            </a:pPr>
            <a:r>
              <a:rPr lang="cy-GB" sz="1200" dirty="0">
                <a:latin typeface="Arial" panose="020B0604020202020204" pitchFamily="34" charset="0"/>
                <a:cs typeface="Arial" panose="020B0604020202020204" pitchFamily="34" charset="0"/>
              </a:rPr>
              <a:t>Pam mae’n bwysig?</a:t>
            </a:r>
          </a:p>
          <a:p>
            <a:r>
              <a:rPr lang="cy-GB" sz="1200" dirty="0">
                <a:latin typeface="Arial" panose="020B0604020202020204" pitchFamily="34" charset="0"/>
                <a:cs typeface="Arial" panose="020B0604020202020204" pitchFamily="34" charset="0"/>
              </a:rPr>
              <a:t>Mae chwarae synhwyraidd yn chwarae rhan bwysig yn nysgu a datblygiad plentyn. Mae'n cynnig manteision amrywiol i ddatblygiad plentyn.</a:t>
            </a:r>
          </a:p>
          <a:p>
            <a:r>
              <a:rPr lang="cy-GB" sz="1200" dirty="0">
                <a:latin typeface="Arial" panose="020B0604020202020204" pitchFamily="34" charset="0"/>
                <a:cs typeface="Arial" panose="020B0604020202020204" pitchFamily="34" charset="0"/>
              </a:rPr>
              <a:t>Mae'n helpu i ddatblygu sgiliau echddygol manwl trwy chwarae cyffyrddol. Mae'n cefnogi datblygiad iaith, cyfathrebu a sgiliau cymdeithasol. Mae chwarae synhwyraidd yn cefnogi datblygiad yr ymennydd, gwella cof, tasgau cymhleth a datrys problemau. Mae hefyd yn helpu plant i ddeall sut mae eu gweithredoedd yn effeithio ar yr hyn sydd o'u cwmpas.</a:t>
            </a:r>
          </a:p>
          <a:p>
            <a:r>
              <a:rPr lang="cy-GB" sz="1200" dirty="0">
                <a:latin typeface="Arial" panose="020B0604020202020204" pitchFamily="34" charset="0"/>
                <a:cs typeface="Arial" panose="020B0604020202020204" pitchFamily="34" charset="0"/>
              </a:rPr>
              <a:t>Efallai y bydd gan rai plant sensitifrwydd neu angen synhwyraidd. Mae pob plentyn sydd â sensitifrwydd synhwyraidd yn wahanol, a gall eu hanghenion newid dros amser (ActionForChildren). </a:t>
            </a:r>
          </a:p>
          <a:p>
            <a:pPr marL="0" indent="0">
              <a:buNone/>
            </a:pPr>
            <a:r>
              <a:rPr lang="cy-GB" sz="1200" dirty="0">
                <a:latin typeface="Arial" panose="020B0604020202020204" pitchFamily="34" charset="0"/>
                <a:cs typeface="Arial" panose="020B0604020202020204" pitchFamily="34" charset="0"/>
              </a:rPr>
              <a:t>Enghraifft – </a:t>
            </a:r>
          </a:p>
          <a:p>
            <a:r>
              <a:rPr lang="cy-GB" sz="1200" dirty="0">
                <a:latin typeface="Arial" panose="020B0604020202020204" pitchFamily="34" charset="0"/>
                <a:cs typeface="Arial" panose="020B0604020202020204" pitchFamily="34" charset="0"/>
              </a:rPr>
              <a:t>Gall unigolion addasu gweithgaredd synhwyraidd syml fel chwythu swigod yn hawdd i wahanol blant ar wahanol gamau a galluoedd, er enghraifft: Efallai y bydd babanod yn mwynhau teimlo'r swigod yn popio ar eu croen. Gall plant bach fynd ar ôl swigod a'u picio ar eu hunain, y llawr, ac arwynebau o'u cwmpas.</a:t>
            </a:r>
          </a:p>
          <a:p>
            <a:endParaRPr lang="en-US" sz="1200" dirty="0">
              <a:latin typeface="Arial" panose="020B0604020202020204" pitchFamily="34" charset="0"/>
              <a:cs typeface="Arial" panose="020B0604020202020204" pitchFamily="34" charset="0"/>
            </a:endParaRPr>
          </a:p>
        </p:txBody>
      </p:sp>
      <p:pic>
        <p:nvPicPr>
          <p:cNvPr id="5" name="Picture 4" descr="A screenshot of a computer&#10;&#10;Description automatically generated">
            <a:extLst>
              <a:ext uri="{FF2B5EF4-FFF2-40B4-BE49-F238E27FC236}">
                <a16:creationId xmlns:a16="http://schemas.microsoft.com/office/drawing/2014/main" id="{90A25F93-4AF3-F97C-D0AA-3DBDEA4DAB15}"/>
              </a:ext>
            </a:extLst>
          </p:cNvPr>
          <p:cNvPicPr>
            <a:picLocks noChangeAspect="1"/>
          </p:cNvPicPr>
          <p:nvPr/>
        </p:nvPicPr>
        <p:blipFill>
          <a:blip r:embed="rId2"/>
          <a:srcRect l="16606" t="25000" r="36887" b="25294"/>
          <a:stretch/>
        </p:blipFill>
        <p:spPr>
          <a:xfrm>
            <a:off x="7181945" y="281320"/>
            <a:ext cx="3899426" cy="2604755"/>
          </a:xfrm>
          <a:prstGeom prst="rect">
            <a:avLst/>
          </a:prstGeom>
        </p:spPr>
      </p:pic>
      <p:sp>
        <p:nvSpPr>
          <p:cNvPr id="6" name="TextBox 5">
            <a:extLst>
              <a:ext uri="{FF2B5EF4-FFF2-40B4-BE49-F238E27FC236}">
                <a16:creationId xmlns:a16="http://schemas.microsoft.com/office/drawing/2014/main" id="{02F92482-4C70-7243-CDAA-981C3F608F08}"/>
              </a:ext>
            </a:extLst>
          </p:cNvPr>
          <p:cNvSpPr txBox="1"/>
          <p:nvPr/>
        </p:nvSpPr>
        <p:spPr>
          <a:xfrm>
            <a:off x="7181945" y="3086100"/>
            <a:ext cx="3899426" cy="415498"/>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hlinkClick r:id="rId3"/>
              </a:rPr>
              <a:t>https://eden-ts.com/hot-topics/benefits-of-sensory-play-for-children/</a:t>
            </a:r>
            <a:endParaRPr lang="en-US" sz="1050" dirty="0">
              <a:latin typeface="Arial" panose="020B0604020202020204" pitchFamily="34" charset="0"/>
              <a:cs typeface="Arial" panose="020B0604020202020204" pitchFamily="34" charset="0"/>
            </a:endParaRPr>
          </a:p>
        </p:txBody>
      </p:sp>
      <p:pic>
        <p:nvPicPr>
          <p:cNvPr id="8" name="Picture 7" descr="A screenshot of a computer&#10;&#10;Description automatically generated">
            <a:extLst>
              <a:ext uri="{FF2B5EF4-FFF2-40B4-BE49-F238E27FC236}">
                <a16:creationId xmlns:a16="http://schemas.microsoft.com/office/drawing/2014/main" id="{263EA76B-70D4-9537-32CC-442FE667481D}"/>
              </a:ext>
            </a:extLst>
          </p:cNvPr>
          <p:cNvPicPr>
            <a:picLocks noChangeAspect="1"/>
          </p:cNvPicPr>
          <p:nvPr/>
        </p:nvPicPr>
        <p:blipFill>
          <a:blip r:embed="rId4"/>
          <a:srcRect l="33798" t="44087" r="37410" b="18018"/>
          <a:stretch/>
        </p:blipFill>
        <p:spPr>
          <a:xfrm>
            <a:off x="7339262" y="3888113"/>
            <a:ext cx="3042337" cy="2502569"/>
          </a:xfrm>
          <a:prstGeom prst="rect">
            <a:avLst/>
          </a:prstGeom>
        </p:spPr>
      </p:pic>
      <p:sp>
        <p:nvSpPr>
          <p:cNvPr id="9" name="TextBox 8">
            <a:extLst>
              <a:ext uri="{FF2B5EF4-FFF2-40B4-BE49-F238E27FC236}">
                <a16:creationId xmlns:a16="http://schemas.microsoft.com/office/drawing/2014/main" id="{B74FBC77-AB10-4AFA-23E1-79437851EA33}"/>
              </a:ext>
            </a:extLst>
          </p:cNvPr>
          <p:cNvSpPr txBox="1"/>
          <p:nvPr/>
        </p:nvSpPr>
        <p:spPr>
          <a:xfrm>
            <a:off x="7181945" y="6361699"/>
            <a:ext cx="4042610" cy="415498"/>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rPr>
              <a:t>https://</a:t>
            </a:r>
            <a:r>
              <a:rPr lang="en-US" sz="1050" dirty="0" err="1">
                <a:latin typeface="Arial" panose="020B0604020202020204" pitchFamily="34" charset="0"/>
                <a:cs typeface="Arial" panose="020B0604020202020204" pitchFamily="34" charset="0"/>
              </a:rPr>
              <a:t>presentnotperfectllc.com</a:t>
            </a:r>
            <a:r>
              <a:rPr lang="en-US" sz="1050" dirty="0">
                <a:latin typeface="Arial" panose="020B0604020202020204" pitchFamily="34" charset="0"/>
                <a:cs typeface="Arial" panose="020B0604020202020204" pitchFamily="34" charset="0"/>
              </a:rPr>
              <a:t>/blogs/news/👋🏼why-sensory-play-is-so-important-⭐</a:t>
            </a:r>
          </a:p>
        </p:txBody>
      </p:sp>
    </p:spTree>
    <p:extLst>
      <p:ext uri="{BB962C8B-B14F-4D97-AF65-F5344CB8AC3E}">
        <p14:creationId xmlns:p14="http://schemas.microsoft.com/office/powerpoint/2010/main" val="1388114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14D5B-C219-E84D-E92D-99F58C6F3987}"/>
              </a:ext>
            </a:extLst>
          </p:cNvPr>
          <p:cNvSpPr>
            <a:spLocks noGrp="1"/>
          </p:cNvSpPr>
          <p:nvPr>
            <p:ph type="title"/>
          </p:nvPr>
        </p:nvSpPr>
        <p:spPr/>
        <p:txBody>
          <a:bodyPr/>
          <a:lstStyle/>
          <a:p>
            <a:r>
              <a:rPr lang="en-US" dirty="0" err="1"/>
              <a:t>Darllen</a:t>
            </a:r>
            <a:r>
              <a:rPr lang="en-US" dirty="0"/>
              <a:t> </a:t>
            </a:r>
          </a:p>
        </p:txBody>
      </p:sp>
      <p:sp>
        <p:nvSpPr>
          <p:cNvPr id="3" name="Content Placeholder 2">
            <a:extLst>
              <a:ext uri="{FF2B5EF4-FFF2-40B4-BE49-F238E27FC236}">
                <a16:creationId xmlns:a16="http://schemas.microsoft.com/office/drawing/2014/main" id="{B9EA7AB1-0867-74F7-1BB8-F915897A9097}"/>
              </a:ext>
            </a:extLst>
          </p:cNvPr>
          <p:cNvSpPr>
            <a:spLocks noGrp="1"/>
          </p:cNvSpPr>
          <p:nvPr>
            <p:ph idx="1"/>
          </p:nvPr>
        </p:nvSpPr>
        <p:spPr>
          <a:xfrm>
            <a:off x="544987" y="1488613"/>
            <a:ext cx="6673960" cy="3880773"/>
          </a:xfrm>
        </p:spPr>
        <p:txBody>
          <a:bodyPr>
            <a:normAutofit/>
          </a:bodyPr>
          <a:lstStyle/>
          <a:p>
            <a:r>
              <a:rPr lang="cy-GB" sz="1200" dirty="0">
                <a:latin typeface="Arial" panose="020B0604020202020204" pitchFamily="34" charset="0"/>
                <a:cs typeface="Arial" panose="020B0604020202020204" pitchFamily="34" charset="0"/>
              </a:rPr>
              <a:t>Mae plastigrwydd ymennydd plant ym mlynyddoedd cyntaf bywyd yn aruthrol ac, er ei bod yn amlwg, po gynharaf y maent yn datgelu plant i ddarllen, y mwyaf y byddant yn dod i arfer ag ef, gall amlygiad diweddarach wneud gwahaniaeth anhygoel (The First 1000 days, 2022). </a:t>
            </a:r>
          </a:p>
          <a:p>
            <a:r>
              <a:rPr lang="cy-GB" sz="1200" dirty="0">
                <a:latin typeface="Arial" panose="020B0604020202020204" pitchFamily="34" charset="0"/>
                <a:cs typeface="Arial" panose="020B0604020202020204" pitchFamily="34" charset="0"/>
              </a:rPr>
              <a:t>Mae astudiaethau ymchwil di-ri sydd ar gael yn gyhoeddus wedi dangos bod darllen yn uchel i fabanod yn cynyddu'r cysylltiadau niwral yn ymennydd babi yn sylweddol. Mae'r gweithgaredd ymennydd dwysach hwn yn arwain at lefelau dysgu a datblygiad uwch na babanod sydd ag ychydig neu ddim profiad darllen.</a:t>
            </a:r>
          </a:p>
          <a:p>
            <a:r>
              <a:rPr lang="cy-GB" sz="1200" dirty="0">
                <a:latin typeface="Arial" panose="020B0604020202020204" pitchFamily="34" charset="0"/>
                <a:cs typeface="Arial" panose="020B0604020202020204" pitchFamily="34" charset="0"/>
              </a:rPr>
              <a:t>Mae darllen yn uchel yn adeiladu llawer o sgiliau sylfaenol pwysig, yn cyflwyno geirfa, yn darparu model o ddarllen rhugl, llawn mynegiant, ac yn helpu plant i adnabod yr hyn y mae darllen er pleser yn ei olygu.</a:t>
            </a:r>
          </a:p>
          <a:p>
            <a:r>
              <a:rPr lang="cy-GB" sz="1200" dirty="0">
                <a:latin typeface="Arial" panose="020B0604020202020204" pitchFamily="34" charset="0"/>
                <a:cs typeface="Arial" panose="020B0604020202020204" pitchFamily="34" charset="0"/>
              </a:rPr>
              <a:t>Mae darllen yn tanio dychymyg, yn annog creadigrwydd ac yn hyrwyddo cyfathrebu i blant. Dyna pam mae llythrennedd yn rhan mor bwysig o'r EYFS a dylai ddod yn rhan o drefn ddyddiol eich lleoliad meithrin.</a:t>
            </a:r>
            <a:endParaRPr lang="en-US" sz="1200" dirty="0">
              <a:latin typeface="Arial" panose="020B0604020202020204" pitchFamily="34" charset="0"/>
              <a:cs typeface="Arial" panose="020B0604020202020204" pitchFamily="34" charset="0"/>
            </a:endParaRPr>
          </a:p>
        </p:txBody>
      </p:sp>
      <p:pic>
        <p:nvPicPr>
          <p:cNvPr id="5" name="Picture 4" descr="A screenshot of a computer&#10;&#10;Description automatically generated">
            <a:extLst>
              <a:ext uri="{FF2B5EF4-FFF2-40B4-BE49-F238E27FC236}">
                <a16:creationId xmlns:a16="http://schemas.microsoft.com/office/drawing/2014/main" id="{298C4A78-CA84-475F-0898-5377260DFDC8}"/>
              </a:ext>
            </a:extLst>
          </p:cNvPr>
          <p:cNvPicPr>
            <a:picLocks noChangeAspect="1"/>
          </p:cNvPicPr>
          <p:nvPr/>
        </p:nvPicPr>
        <p:blipFill>
          <a:blip r:embed="rId2"/>
          <a:srcRect l="37010" t="45588" r="40012" b="29412"/>
          <a:stretch/>
        </p:blipFill>
        <p:spPr>
          <a:xfrm>
            <a:off x="7351294" y="274176"/>
            <a:ext cx="4639445" cy="3154823"/>
          </a:xfrm>
          <a:prstGeom prst="rect">
            <a:avLst/>
          </a:prstGeom>
        </p:spPr>
      </p:pic>
      <p:sp>
        <p:nvSpPr>
          <p:cNvPr id="6" name="TextBox 5">
            <a:extLst>
              <a:ext uri="{FF2B5EF4-FFF2-40B4-BE49-F238E27FC236}">
                <a16:creationId xmlns:a16="http://schemas.microsoft.com/office/drawing/2014/main" id="{16EAF4EF-7297-F44B-3E4A-A1CF1BAE0ADE}"/>
              </a:ext>
            </a:extLst>
          </p:cNvPr>
          <p:cNvSpPr txBox="1"/>
          <p:nvPr/>
        </p:nvSpPr>
        <p:spPr>
          <a:xfrm>
            <a:off x="7892716" y="3428999"/>
            <a:ext cx="3886200" cy="415498"/>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hlinkClick r:id="rId3"/>
              </a:rPr>
              <a:t>https://ncntsp.org/why-every-class-needs-read-alouds-the-importance-of-reading-to-students-of-all-ages-and-stages/</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3484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2" name="Straight Connector 2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BC1362C4-F713-309E-2388-4AF5F6929241}"/>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dirty="0" err="1"/>
              <a:t>Dulliau</a:t>
            </a:r>
            <a:r>
              <a:rPr lang="en-US" sz="5400" dirty="0"/>
              <a:t> </a:t>
            </a:r>
            <a:r>
              <a:rPr lang="en-US" sz="5400" dirty="0" err="1"/>
              <a:t>Rhyngwladol</a:t>
            </a:r>
            <a:endParaRPr lang="en-US" sz="5400" dirty="0"/>
          </a:p>
        </p:txBody>
      </p:sp>
      <p:sp>
        <p:nvSpPr>
          <p:cNvPr id="30" name="Freeform: Shape 2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914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36AD-5881-84E7-C9F0-286BEC003D64}"/>
              </a:ext>
            </a:extLst>
          </p:cNvPr>
          <p:cNvSpPr>
            <a:spLocks noGrp="1"/>
          </p:cNvSpPr>
          <p:nvPr>
            <p:ph type="title"/>
          </p:nvPr>
        </p:nvSpPr>
        <p:spPr/>
        <p:txBody>
          <a:bodyPr/>
          <a:lstStyle/>
          <a:p>
            <a:r>
              <a:rPr lang="en-US" dirty="0"/>
              <a:t>Reggio Emilia (Yr </a:t>
            </a:r>
            <a:r>
              <a:rPr lang="en-US" dirty="0" err="1"/>
              <a:t>Eidal</a:t>
            </a:r>
            <a:r>
              <a:rPr lang="en-US" dirty="0"/>
              <a:t>)</a:t>
            </a:r>
          </a:p>
        </p:txBody>
      </p:sp>
      <p:sp>
        <p:nvSpPr>
          <p:cNvPr id="3" name="Content Placeholder 2">
            <a:extLst>
              <a:ext uri="{FF2B5EF4-FFF2-40B4-BE49-F238E27FC236}">
                <a16:creationId xmlns:a16="http://schemas.microsoft.com/office/drawing/2014/main" id="{C402D1CE-DDD9-5510-CBE1-9043A13BA3BC}"/>
              </a:ext>
            </a:extLst>
          </p:cNvPr>
          <p:cNvSpPr>
            <a:spLocks noGrp="1"/>
          </p:cNvSpPr>
          <p:nvPr>
            <p:ph idx="1"/>
          </p:nvPr>
        </p:nvSpPr>
        <p:spPr>
          <a:xfrm>
            <a:off x="328419" y="1488613"/>
            <a:ext cx="6373170" cy="5044534"/>
          </a:xfrm>
        </p:spPr>
        <p:txBody>
          <a:bodyPr>
            <a:normAutofit/>
          </a:bodyPr>
          <a:lstStyle/>
          <a:p>
            <a:r>
              <a:rPr lang="cy-GB" sz="1200" dirty="0">
                <a:latin typeface="Arial" panose="020B0604020202020204" pitchFamily="34" charset="0"/>
                <a:cs typeface="Arial" panose="020B0604020202020204" pitchFamily="34" charset="0"/>
              </a:rPr>
              <a:t>Athroniaeth addysgol yw Dull Reggio Emilia sy'n seiliedig ar ddelwedd plentyn â photensial cryf i ddatblygu a phwnc â hawliau, sy'n dysgu trwy'r cant o ieithoedd sy'n perthyn i bob bod dynol, ac sy'n tyfu mewn perthynas ag eraill.</a:t>
            </a:r>
          </a:p>
          <a:p>
            <a:r>
              <a:rPr lang="cy-GB" sz="1200" dirty="0">
                <a:latin typeface="Arial" panose="020B0604020202020204" pitchFamily="34" charset="0"/>
                <a:cs typeface="Arial" panose="020B0604020202020204" pitchFamily="34" charset="0"/>
              </a:rPr>
              <a:t>Ffigur canolog yn yr hanes yw Loris Malaguzzi, a gyfrannodd ynghyd â'r Fwrdeistref a nifer o weinyddwyr a dinasyddion lleol, yn enwedig menywod, at eni a datblygu rhwydwaith o Ganolfannau Babanod a Phlant Bach trefol Reggio Emilia a'r Cyn-ysgolion (Reggio Emilia Approach). </a:t>
            </a:r>
          </a:p>
          <a:p>
            <a:r>
              <a:rPr lang="cy-GB" sz="1200" dirty="0">
                <a:latin typeface="Arial" panose="020B0604020202020204" pitchFamily="34" charset="0"/>
                <a:cs typeface="Arial" panose="020B0604020202020204" pitchFamily="34" charset="0"/>
              </a:rPr>
              <a:t>Mae ymchwil yn dangos bod dysgu plant yn cynnwys dealltwriaeth raddol a nodweddir gan gamgymeriadau wedi’u cywiro, camsyniadau diwygiedig a syniadau estynedigiv, a bod plant yn dysgu am wybodaeth newydd neu brosesau newydd yng ngoleuni’r hyn y maent eisoes yn ei ddeall a’i wybod.</a:t>
            </a:r>
          </a:p>
          <a:p>
            <a:r>
              <a:rPr lang="cy-GB" sz="1200" dirty="0">
                <a:latin typeface="Arial" panose="020B0604020202020204" pitchFamily="34" charset="0"/>
                <a:cs typeface="Arial" panose="020B0604020202020204" pitchFamily="34" charset="0"/>
              </a:rPr>
              <a:t>Mae dull Reggio Emilia yn canolbwyntio ar feddwl am yr hyn y maent yn ei brofi, ei feddwl a'i deimlo gyda phlant ac ar annog plant i wneud synnwyr o'u byd. Mae athrawon yn Reggio Emilia yn chwilio am syniadau sylfaenol neu drosfwaol mewn chwarae ac ymholi plant fel sail i brosiectau. Mae athrawon bob amser yn barod i ofyn cwestiynau heriol i blant. Maent yn damcaniaethu ynghylch yr hyn a allai ddigwydd mewn prosiectau addysgol ac yn llunio amcanion sy’n hyblyg y gellir eu haddasu i ddiddordebau ac anghenion plant yn ystod proses y prosiect.</a:t>
            </a:r>
          </a:p>
          <a:p>
            <a:pPr marL="0" indent="0">
              <a:buNone/>
            </a:pPr>
            <a:r>
              <a:rPr lang="cy-GB" sz="1200" dirty="0">
                <a:latin typeface="Arial" panose="020B0604020202020204" pitchFamily="34" charset="0"/>
                <a:cs typeface="Arial" panose="020B0604020202020204" pitchFamily="34" charset="0"/>
              </a:rPr>
              <a:t>Bwriad Reggio Emilia yw i fod yn plentyn-ganolog, i focusi ar dysgu seiliedig ar chwarae. Hefyd, adnabod pwysigrwydd yr amgylchedd.  </a:t>
            </a:r>
            <a:endParaRPr lang="en-US" sz="1200" dirty="0">
              <a:latin typeface="Arial" panose="020B0604020202020204" pitchFamily="34" charset="0"/>
              <a:cs typeface="Arial" panose="020B0604020202020204" pitchFamily="34" charset="0"/>
            </a:endParaRPr>
          </a:p>
        </p:txBody>
      </p:sp>
      <p:pic>
        <p:nvPicPr>
          <p:cNvPr id="5" name="Picture 4" descr="A screenshot of a computer&#10;&#10;Description automatically generated">
            <a:extLst>
              <a:ext uri="{FF2B5EF4-FFF2-40B4-BE49-F238E27FC236}">
                <a16:creationId xmlns:a16="http://schemas.microsoft.com/office/drawing/2014/main" id="{A8E7D92A-594B-00B2-D6D9-3D47F83230C6}"/>
              </a:ext>
            </a:extLst>
          </p:cNvPr>
          <p:cNvPicPr>
            <a:picLocks noChangeAspect="1"/>
          </p:cNvPicPr>
          <p:nvPr/>
        </p:nvPicPr>
        <p:blipFill>
          <a:blip r:embed="rId2"/>
          <a:srcRect l="16461" t="39739" r="41434" b="33072"/>
          <a:stretch/>
        </p:blipFill>
        <p:spPr>
          <a:xfrm>
            <a:off x="6567822" y="177800"/>
            <a:ext cx="5412359" cy="2184400"/>
          </a:xfrm>
          <a:prstGeom prst="rect">
            <a:avLst/>
          </a:prstGeom>
        </p:spPr>
      </p:pic>
      <p:sp>
        <p:nvSpPr>
          <p:cNvPr id="6" name="TextBox 5">
            <a:extLst>
              <a:ext uri="{FF2B5EF4-FFF2-40B4-BE49-F238E27FC236}">
                <a16:creationId xmlns:a16="http://schemas.microsoft.com/office/drawing/2014/main" id="{0DE76B8F-1C6D-0E53-5D5D-6B0A6F848FC1}"/>
              </a:ext>
            </a:extLst>
          </p:cNvPr>
          <p:cNvSpPr txBox="1"/>
          <p:nvPr/>
        </p:nvSpPr>
        <p:spPr>
          <a:xfrm>
            <a:off x="7868653" y="2451142"/>
            <a:ext cx="3513221" cy="253916"/>
          </a:xfrm>
          <a:prstGeom prst="rect">
            <a:avLst/>
          </a:prstGeom>
          <a:noFill/>
        </p:spPr>
        <p:txBody>
          <a:bodyPr wrap="square" rtlCol="0">
            <a:spAutoFit/>
          </a:bodyPr>
          <a:lstStyle/>
          <a:p>
            <a:r>
              <a:rPr lang="en-US" sz="1050" dirty="0">
                <a:latin typeface="Arial" panose="020B0604020202020204" pitchFamily="34" charset="0"/>
                <a:cs typeface="Arial" panose="020B0604020202020204" pitchFamily="34" charset="0"/>
                <a:hlinkClick r:id="rId3"/>
              </a:rPr>
              <a:t>https://www.earlyyears.tv/loris-malaguzzi-reggio-emilia/</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6847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C216F-29FC-AC21-33B3-7752D82AB17F}"/>
              </a:ext>
            </a:extLst>
          </p:cNvPr>
          <p:cNvSpPr>
            <a:spLocks noGrp="1"/>
          </p:cNvSpPr>
          <p:nvPr>
            <p:ph type="title"/>
          </p:nvPr>
        </p:nvSpPr>
        <p:spPr>
          <a:xfrm>
            <a:off x="677334" y="609600"/>
            <a:ext cx="8596668" cy="846221"/>
          </a:xfrm>
        </p:spPr>
        <p:txBody>
          <a:bodyPr/>
          <a:lstStyle/>
          <a:p>
            <a:r>
              <a:rPr lang="en-US" dirty="0" err="1"/>
              <a:t>Cymhariaeth</a:t>
            </a:r>
            <a:endParaRPr lang="en-US" dirty="0"/>
          </a:p>
        </p:txBody>
      </p:sp>
      <p:sp>
        <p:nvSpPr>
          <p:cNvPr id="3" name="Content Placeholder 2">
            <a:extLst>
              <a:ext uri="{FF2B5EF4-FFF2-40B4-BE49-F238E27FC236}">
                <a16:creationId xmlns:a16="http://schemas.microsoft.com/office/drawing/2014/main" id="{D64D4C37-1C9B-61B3-2421-26A4C30BFD0E}"/>
              </a:ext>
            </a:extLst>
          </p:cNvPr>
          <p:cNvSpPr>
            <a:spLocks noGrp="1"/>
          </p:cNvSpPr>
          <p:nvPr>
            <p:ph idx="1"/>
          </p:nvPr>
        </p:nvSpPr>
        <p:spPr>
          <a:xfrm>
            <a:off x="340450" y="1488613"/>
            <a:ext cx="8596668" cy="2902913"/>
          </a:xfrm>
        </p:spPr>
        <p:txBody>
          <a:bodyPr>
            <a:normAutofit/>
          </a:bodyPr>
          <a:lstStyle/>
          <a:p>
            <a:r>
              <a:rPr lang="cy-GB" sz="1200" dirty="0">
                <a:latin typeface="Arial" panose="020B0604020202020204" pitchFamily="34" charset="0"/>
                <a:cs typeface="Arial" panose="020B0604020202020204" pitchFamily="34" charset="0"/>
              </a:rPr>
              <a:t>Mae gwreiddiau cysyniad yr Ysgol Goedwig yng ngwledydd Llychlyn ac enillodd boblogrwydd yn y Deyrnas Unedig. Fe’i datblygwyd yn wreiddiol i gynnig cyfleoedd rheolaidd i blant chwarae a dysgu mewn lleoliadau naturiol, yn nodweddiadol mewn coedwigoedd neu goetiroedd. Mae athroniaeth yr Ysgol Goedwig yn canolbwyntio ar feithrin cysylltiad rhwng plant a byd natur, gan gydnabod manteision profiadau awyr agored ar gyfer datblygiad cyfannol.</a:t>
            </a:r>
          </a:p>
          <a:p>
            <a:r>
              <a:rPr lang="cy-GB" sz="1200" dirty="0">
                <a:latin typeface="Arial" panose="020B0604020202020204" pitchFamily="34" charset="0"/>
                <a:cs typeface="Arial" panose="020B0604020202020204" pitchFamily="34" charset="0"/>
              </a:rPr>
              <a:t>Tarddodd dull Reggio Emilia yn nhref Reggio Emilia, yr Eidal, ar ôl yr Ail Ryfel Byd. Roedd yn ymateb i’r angen am system addysg flaengar, plentyn-ganolog.</a:t>
            </a:r>
          </a:p>
          <a:p>
            <a:r>
              <a:rPr lang="cy-GB" sz="1200" dirty="0">
                <a:latin typeface="Arial" panose="020B0604020202020204" pitchFamily="34" charset="0"/>
                <a:cs typeface="Arial" panose="020B0604020202020204" pitchFamily="34" charset="0"/>
              </a:rPr>
              <a:t>Mae dull Reggio Emilia a’r Ysgol Goedwig yn ddwy fethodoleg addysgol amlwg sy’n blaenoriaethu dysgu plentyn-ganolog ac yn pwysleisio pwysigrwydd natur yn y broses ddysgu. Mae'r ddau ddull yn rhannu rhai tebygrwydd, megis gwerthfawrogi profiadau ymarferol a pharchu ymreolaeth plant. </a:t>
            </a:r>
          </a:p>
          <a:p>
            <a:r>
              <a:rPr lang="cy-GB" sz="1200" dirty="0">
                <a:latin typeface="Arial" panose="020B0604020202020204" pitchFamily="34" charset="0"/>
                <a:cs typeface="Arial" panose="020B0604020202020204" pitchFamily="34" charset="0"/>
              </a:rPr>
              <a:t>Mae’r ddau dull yn defnyddio dull plentyn-ganolog. </a:t>
            </a:r>
          </a:p>
          <a:p>
            <a:r>
              <a:rPr lang="cy-GB" sz="1200" dirty="0">
                <a:latin typeface="Arial" panose="020B0604020202020204" pitchFamily="34" charset="0"/>
                <a:cs typeface="Arial" panose="020B0604020202020204" pitchFamily="34" charset="0"/>
              </a:rPr>
              <a:t>(E Paques Dias, 2023).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81233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F8002-6446-74BD-8C46-81E28E9D38C0}"/>
              </a:ext>
            </a:extLst>
          </p:cNvPr>
          <p:cNvSpPr>
            <a:spLocks noGrp="1"/>
          </p:cNvSpPr>
          <p:nvPr>
            <p:ph type="title"/>
          </p:nvPr>
        </p:nvSpPr>
        <p:spPr>
          <a:xfrm>
            <a:off x="544985" y="167813"/>
            <a:ext cx="3918731" cy="770650"/>
          </a:xfrm>
        </p:spPr>
        <p:txBody>
          <a:bodyPr/>
          <a:lstStyle/>
          <a:p>
            <a:r>
              <a:rPr lang="en-US" dirty="0" err="1"/>
              <a:t>Rhestr</a:t>
            </a:r>
            <a:r>
              <a:rPr lang="en-US" dirty="0"/>
              <a:t> </a:t>
            </a:r>
            <a:r>
              <a:rPr lang="en-US" dirty="0" err="1"/>
              <a:t>Cyfeirnodi</a:t>
            </a:r>
            <a:endParaRPr lang="en-US" dirty="0"/>
          </a:p>
        </p:txBody>
      </p:sp>
      <p:sp>
        <p:nvSpPr>
          <p:cNvPr id="3" name="Content Placeholder 2">
            <a:extLst>
              <a:ext uri="{FF2B5EF4-FFF2-40B4-BE49-F238E27FC236}">
                <a16:creationId xmlns:a16="http://schemas.microsoft.com/office/drawing/2014/main" id="{AA4C45A3-0293-A1CD-A04C-09D3312B52E3}"/>
              </a:ext>
            </a:extLst>
          </p:cNvPr>
          <p:cNvSpPr>
            <a:spLocks noGrp="1"/>
          </p:cNvSpPr>
          <p:nvPr>
            <p:ph idx="1"/>
          </p:nvPr>
        </p:nvSpPr>
        <p:spPr>
          <a:xfrm>
            <a:off x="232163" y="790780"/>
            <a:ext cx="11727225" cy="5899407"/>
          </a:xfrm>
        </p:spPr>
        <p:txBody>
          <a:bodyPr>
            <a:normAutofit/>
          </a:bodyPr>
          <a:lstStyle/>
          <a:p>
            <a:r>
              <a:rPr lang="en-US" sz="1200" dirty="0">
                <a:latin typeface="Arial" panose="020B0604020202020204" pitchFamily="34" charset="0"/>
                <a:cs typeface="Arial" panose="020B0604020202020204" pitchFamily="34" charset="0"/>
              </a:rPr>
              <a:t>GOV.UK (2024) </a:t>
            </a:r>
            <a:r>
              <a:rPr lang="en-US" sz="1200" i="1" dirty="0">
                <a:latin typeface="Arial" panose="020B0604020202020204" pitchFamily="34" charset="0"/>
                <a:cs typeface="Arial" panose="020B0604020202020204" pitchFamily="34" charset="0"/>
              </a:rPr>
              <a:t>Early years </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2"/>
              </a:rPr>
              <a:t>https://www.gov.uk</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Local Government Association (2023) </a:t>
            </a:r>
            <a:r>
              <a:rPr lang="en-US" sz="1200" i="1" dirty="0">
                <a:latin typeface="Arial" panose="020B0604020202020204" pitchFamily="34" charset="0"/>
                <a:cs typeface="Arial" panose="020B0604020202020204" pitchFamily="34" charset="0"/>
              </a:rPr>
              <a:t>Early years and childcare: changes and challenges for the future</a:t>
            </a:r>
            <a:r>
              <a:rPr lang="en-US" sz="1200" dirty="0">
                <a:latin typeface="Arial" panose="020B0604020202020204" pitchFamily="34" charset="0"/>
                <a:cs typeface="Arial" panose="020B0604020202020204" pitchFamily="34" charset="0"/>
              </a:rPr>
              <a:t> - </a:t>
            </a:r>
            <a:r>
              <a:rPr lang="en-US" sz="1200" dirty="0">
                <a:latin typeface="Arial" panose="020B0604020202020204" pitchFamily="34" charset="0"/>
                <a:cs typeface="Arial" panose="020B0604020202020204" pitchFamily="34" charset="0"/>
                <a:hlinkClick r:id="rId3"/>
              </a:rPr>
              <a:t>https://www.local.gov.uk/publications/early-education-and-childcare-changes-and-challenges-future</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Tamsin Denley (2025) </a:t>
            </a:r>
            <a:r>
              <a:rPr lang="en-US" sz="1200" i="1" dirty="0">
                <a:latin typeface="Arial" panose="020B0604020202020204" pitchFamily="34" charset="0"/>
                <a:cs typeface="Arial" panose="020B0604020202020204" pitchFamily="34" charset="0"/>
              </a:rPr>
              <a:t>Quality assurance in education: best practices in school </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4"/>
              </a:rPr>
              <a:t>https://blueskyeducation.co.uk/quality-assurance-in-education-best-practices-in-schools/#:~:text=Schools%20must%20ensure%20that%20the,with%20the%20intended%20learning%20outcomes</a:t>
            </a:r>
            <a:r>
              <a:rPr lang="en-US" sz="1200" dirty="0">
                <a:latin typeface="Arial" panose="020B0604020202020204" pitchFamily="34" charset="0"/>
                <a:cs typeface="Arial" panose="020B0604020202020204" pitchFamily="34" charset="0"/>
              </a:rPr>
              <a:t>.</a:t>
            </a:r>
          </a:p>
          <a:p>
            <a:r>
              <a:rPr lang="en-US" sz="1200" dirty="0" err="1">
                <a:latin typeface="Arial" panose="020B0604020202020204" pitchFamily="34" charset="0"/>
                <a:cs typeface="Arial" panose="020B0604020202020204" pitchFamily="34" charset="0"/>
              </a:rPr>
              <a:t>EuroSchool</a:t>
            </a:r>
            <a:r>
              <a:rPr lang="en-US" sz="1200" dirty="0">
                <a:latin typeface="Arial" panose="020B0604020202020204" pitchFamily="34" charset="0"/>
                <a:cs typeface="Arial" panose="020B0604020202020204" pitchFamily="34" charset="0"/>
              </a:rPr>
              <a:t> (2024) </a:t>
            </a:r>
            <a:r>
              <a:rPr lang="en-US" sz="1200" i="1" dirty="0">
                <a:latin typeface="Arial" panose="020B0604020202020204" pitchFamily="34" charset="0"/>
                <a:cs typeface="Arial" panose="020B0604020202020204" pitchFamily="34" charset="0"/>
              </a:rPr>
              <a:t>Challenges in quality education and ways to improve it </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5"/>
              </a:rPr>
              <a:t>https://www.euroschoolindia.com/blogs/challenges-in-quality-education-ways-to-improve-it/</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Special Educational Needs [SEN] (2024) How to access exceptional teaching arrangements - </a:t>
            </a:r>
            <a:r>
              <a:rPr lang="en-US" sz="1200" dirty="0">
                <a:latin typeface="Arial" panose="020B0604020202020204" pitchFamily="34" charset="0"/>
                <a:cs typeface="Arial" panose="020B0604020202020204" pitchFamily="34" charset="0"/>
                <a:hlinkClick r:id="rId6"/>
              </a:rPr>
              <a:t>https://send.eani.org.uk/support-services/exceptional-teaching</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Crystal D </a:t>
            </a:r>
            <a:r>
              <a:rPr lang="en-US" sz="1200" dirty="0" err="1">
                <a:latin typeface="Arial" panose="020B0604020202020204" pitchFamily="34" charset="0"/>
                <a:cs typeface="Arial" panose="020B0604020202020204" pitchFamily="34" charset="0"/>
              </a:rPr>
              <a:t>Karakochuk</a:t>
            </a:r>
            <a:r>
              <a:rPr lang="en-US" sz="1200" dirty="0">
                <a:latin typeface="Arial" panose="020B0604020202020204" pitchFamily="34" charset="0"/>
                <a:cs typeface="Arial" panose="020B0604020202020204" pitchFamily="34" charset="0"/>
              </a:rPr>
              <a:t>, K Whitfield, T Green, K Kraemer (2018) </a:t>
            </a:r>
            <a:r>
              <a:rPr lang="en-US" sz="1200" i="1" dirty="0">
                <a:latin typeface="Arial" panose="020B0604020202020204" pitchFamily="34" charset="0"/>
                <a:cs typeface="Arial" panose="020B0604020202020204" pitchFamily="34" charset="0"/>
              </a:rPr>
              <a:t>The biology of the first 1,000 days</a:t>
            </a:r>
          </a:p>
          <a:p>
            <a:r>
              <a:rPr lang="en-US" sz="1200" dirty="0">
                <a:latin typeface="Arial" panose="020B0604020202020204" pitchFamily="34" charset="0"/>
                <a:cs typeface="Arial" panose="020B0604020202020204" pitchFamily="34" charset="0"/>
              </a:rPr>
              <a:t>P Butcher (2017) </a:t>
            </a:r>
            <a:r>
              <a:rPr lang="en-US" sz="1200" i="1" dirty="0">
                <a:latin typeface="Arial" panose="020B0604020202020204" pitchFamily="34" charset="0"/>
                <a:cs typeface="Arial" panose="020B0604020202020204" pitchFamily="34" charset="0"/>
              </a:rPr>
              <a:t>Foundations of life first 1000 days </a:t>
            </a:r>
            <a:r>
              <a:rPr lang="en-US" sz="1200" dirty="0">
                <a:latin typeface="Arial" panose="020B0604020202020204" pitchFamily="34" charset="0"/>
                <a:cs typeface="Arial" panose="020B0604020202020204" pitchFamily="34" charset="0"/>
              </a:rPr>
              <a:t>- https://</a:t>
            </a:r>
            <a:r>
              <a:rPr lang="en-US" sz="1200" dirty="0" err="1">
                <a:latin typeface="Arial" panose="020B0604020202020204" pitchFamily="34" charset="0"/>
                <a:cs typeface="Arial" panose="020B0604020202020204" pitchFamily="34" charset="0"/>
              </a:rPr>
              <a:t>phw.nhs.wales</a:t>
            </a:r>
            <a:r>
              <a:rPr lang="en-US" sz="1200" dirty="0">
                <a:latin typeface="Arial" panose="020B0604020202020204" pitchFamily="34" charset="0"/>
                <a:cs typeface="Arial" panose="020B0604020202020204" pitchFamily="34" charset="0"/>
              </a:rPr>
              <a:t>/services-and-teams/local-public-health1/cwm-</a:t>
            </a:r>
            <a:r>
              <a:rPr lang="en-US" sz="1200" dirty="0" err="1">
                <a:latin typeface="Arial" panose="020B0604020202020204" pitchFamily="34" charset="0"/>
                <a:cs typeface="Arial" panose="020B0604020202020204" pitchFamily="34" charset="0"/>
              </a:rPr>
              <a:t>taf</a:t>
            </a:r>
            <a:r>
              <a:rPr lang="en-US" sz="1200" dirty="0">
                <a:latin typeface="Arial" panose="020B0604020202020204" pitchFamily="34" charset="0"/>
                <a:cs typeface="Arial" panose="020B0604020202020204" pitchFamily="34" charset="0"/>
              </a:rPr>
              <a:t>-</a:t>
            </a:r>
            <a:r>
              <a:rPr lang="en-US" sz="1200" dirty="0" err="1">
                <a:latin typeface="Arial" panose="020B0604020202020204" pitchFamily="34" charset="0"/>
                <a:cs typeface="Arial" panose="020B0604020202020204" pitchFamily="34" charset="0"/>
              </a:rPr>
              <a:t>morgannwg</a:t>
            </a:r>
            <a:r>
              <a:rPr lang="en-US" sz="1200" dirty="0">
                <a:latin typeface="Arial" panose="020B0604020202020204" pitchFamily="34" charset="0"/>
                <a:cs typeface="Arial" panose="020B0604020202020204" pitchFamily="34" charset="0"/>
              </a:rPr>
              <a:t>-public-health-team/cwm-</a:t>
            </a:r>
            <a:r>
              <a:rPr lang="en-US" sz="1200" dirty="0" err="1">
                <a:latin typeface="Arial" panose="020B0604020202020204" pitchFamily="34" charset="0"/>
                <a:cs typeface="Arial" panose="020B0604020202020204" pitchFamily="34" charset="0"/>
              </a:rPr>
              <a:t>taf</a:t>
            </a:r>
            <a:r>
              <a:rPr lang="en-US" sz="1200" dirty="0">
                <a:latin typeface="Arial" panose="020B0604020202020204" pitchFamily="34" charset="0"/>
                <a:cs typeface="Arial" panose="020B0604020202020204" pitchFamily="34" charset="0"/>
              </a:rPr>
              <a:t>-</a:t>
            </a:r>
            <a:r>
              <a:rPr lang="en-US" sz="1200" dirty="0" err="1">
                <a:latin typeface="Arial" panose="020B0604020202020204" pitchFamily="34" charset="0"/>
                <a:cs typeface="Arial" panose="020B0604020202020204" pitchFamily="34" charset="0"/>
              </a:rPr>
              <a:t>morgannwg</a:t>
            </a:r>
            <a:r>
              <a:rPr lang="en-US" sz="1200" dirty="0">
                <a:latin typeface="Arial" panose="020B0604020202020204" pitchFamily="34" charset="0"/>
                <a:cs typeface="Arial" panose="020B0604020202020204" pitchFamily="34" charset="0"/>
              </a:rPr>
              <a:t>-public-health-documents/cwm-taf-annual-report-of-the-director-of-public-health-2011-first-1000-days-foundations-for-life/#:~:text=The%20first%201000%20days%2C%20starting,for%20parents%2C%20children%20and%20families.</a:t>
            </a:r>
          </a:p>
          <a:p>
            <a:r>
              <a:rPr lang="en-US" sz="1200" dirty="0" err="1">
                <a:latin typeface="Arial" panose="020B0604020202020204" pitchFamily="34" charset="0"/>
                <a:cs typeface="Arial" panose="020B0604020202020204" pitchFamily="34" charset="0"/>
              </a:rPr>
              <a:t>Theravive</a:t>
            </a:r>
            <a:r>
              <a:rPr lang="en-US" sz="1200" dirty="0">
                <a:latin typeface="Arial" panose="020B0604020202020204" pitchFamily="34" charset="0"/>
                <a:cs typeface="Arial" panose="020B0604020202020204" pitchFamily="34" charset="0"/>
              </a:rPr>
              <a:t> (2024) </a:t>
            </a:r>
            <a:r>
              <a:rPr lang="en-US" sz="1200" i="1" dirty="0">
                <a:latin typeface="Arial" panose="020B0604020202020204" pitchFamily="34" charset="0"/>
                <a:cs typeface="Arial" panose="020B0604020202020204" pitchFamily="34" charset="0"/>
              </a:rPr>
              <a:t>Exceptional children </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7"/>
              </a:rPr>
              <a:t>https://www.theravive.com/therapedia/exceptional-children</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Structural learning (2023) </a:t>
            </a:r>
            <a:r>
              <a:rPr lang="en-US" sz="1200" i="1" dirty="0">
                <a:latin typeface="Arial" panose="020B0604020202020204" pitchFamily="34" charset="0"/>
                <a:cs typeface="Arial" panose="020B0604020202020204" pitchFamily="34" charset="0"/>
              </a:rPr>
              <a:t>Bowlby’s attachment Theory </a:t>
            </a:r>
          </a:p>
          <a:p>
            <a:r>
              <a:rPr lang="en-US" sz="1200" dirty="0">
                <a:latin typeface="Arial" panose="020B0604020202020204" pitchFamily="34" charset="0"/>
                <a:cs typeface="Arial" panose="020B0604020202020204" pitchFamily="34" charset="0"/>
              </a:rPr>
              <a:t>C </a:t>
            </a:r>
            <a:r>
              <a:rPr lang="en-US" sz="1200" dirty="0" err="1">
                <a:latin typeface="Arial" panose="020B0604020202020204" pitchFamily="34" charset="0"/>
                <a:cs typeface="Arial" panose="020B0604020202020204" pitchFamily="34" charset="0"/>
              </a:rPr>
              <a:t>Madle</a:t>
            </a:r>
            <a:r>
              <a:rPr lang="en-US" sz="1200" dirty="0">
                <a:latin typeface="Arial" panose="020B0604020202020204" pitchFamily="34" charset="0"/>
                <a:cs typeface="Arial" panose="020B0604020202020204" pitchFamily="34" charset="0"/>
              </a:rPr>
              <a:t> (2024) </a:t>
            </a:r>
            <a:r>
              <a:rPr lang="en-US" sz="1200" i="1" dirty="0">
                <a:latin typeface="Arial" panose="020B0604020202020204" pitchFamily="34" charset="0"/>
                <a:cs typeface="Arial" panose="020B0604020202020204" pitchFamily="34" charset="0"/>
              </a:rPr>
              <a:t>The importance of quality care in SEN schools </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8"/>
              </a:rPr>
              <a:t>https://www.newcrosshealthcare.com/the-importance-of-quality-care-in-sen-schools/</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Kathie Brodie (2018) </a:t>
            </a:r>
            <a:r>
              <a:rPr lang="en-US" sz="1200" i="1" dirty="0">
                <a:latin typeface="Arial" panose="020B0604020202020204" pitchFamily="34" charset="0"/>
                <a:cs typeface="Arial" panose="020B0604020202020204" pitchFamily="34" charset="0"/>
              </a:rPr>
              <a:t>The holistic care and development of children from birth to three</a:t>
            </a:r>
          </a:p>
          <a:p>
            <a:r>
              <a:rPr lang="en-US" sz="1200" dirty="0">
                <a:latin typeface="Arial" panose="020B0604020202020204" pitchFamily="34" charset="0"/>
                <a:cs typeface="Arial" panose="020B0604020202020204" pitchFamily="34" charset="0"/>
              </a:rPr>
              <a:t>Public Health Wales (2023) </a:t>
            </a:r>
            <a:r>
              <a:rPr lang="en-US" sz="1200" i="1" dirty="0">
                <a:latin typeface="Arial" panose="020B0604020202020204" pitchFamily="34" charset="0"/>
                <a:cs typeface="Arial" panose="020B0604020202020204" pitchFamily="34" charset="0"/>
              </a:rPr>
              <a:t>A public health approach to supporting parents </a:t>
            </a:r>
            <a:r>
              <a:rPr lang="en-US" sz="1200" dirty="0">
                <a:latin typeface="Arial" panose="020B0604020202020204" pitchFamily="34" charset="0"/>
                <a:cs typeface="Arial" panose="020B0604020202020204" pitchFamily="34" charset="0"/>
              </a:rPr>
              <a:t>- https://</a:t>
            </a:r>
            <a:r>
              <a:rPr lang="en-US" sz="1200" dirty="0" err="1">
                <a:latin typeface="Arial" panose="020B0604020202020204" pitchFamily="34" charset="0"/>
                <a:cs typeface="Arial" panose="020B0604020202020204" pitchFamily="34" charset="0"/>
              </a:rPr>
              <a:t>phw.nhs.wales</a:t>
            </a:r>
            <a:r>
              <a:rPr lang="en-US" sz="1200" dirty="0">
                <a:latin typeface="Arial" panose="020B0604020202020204" pitchFamily="34" charset="0"/>
                <a:cs typeface="Arial" panose="020B0604020202020204" pitchFamily="34" charset="0"/>
              </a:rPr>
              <a:t>/news/adopting-a-public-health-approach-to-supporting-parents-can-help-give-children-best-start-in-life/a-public-health-approach-to-supporting-parents/#:~:text=A%20public%20health%20model%20of%20parenting%20support&amp;text=The%20model%20builds%20on%20the,thrive%20in%20their%20parenting%20role.</a:t>
            </a:r>
          </a:p>
          <a:p>
            <a:r>
              <a:rPr lang="en-US" sz="1200" dirty="0">
                <a:latin typeface="Arial" panose="020B0604020202020204" pitchFamily="34" charset="0"/>
                <a:cs typeface="Arial" panose="020B0604020202020204" pitchFamily="34" charset="0"/>
              </a:rPr>
              <a:t>Lorrain Jenkin (2023</a:t>
            </a:r>
            <a:r>
              <a:rPr lang="en-US" sz="1200" i="1" dirty="0">
                <a:latin typeface="Arial" panose="020B0604020202020204" pitchFamily="34" charset="0"/>
                <a:cs typeface="Arial" panose="020B0604020202020204" pitchFamily="34" charset="0"/>
              </a:rPr>
              <a:t>) Child development </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teachearlyyears.co.uk</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DR L </a:t>
            </a:r>
            <a:r>
              <a:rPr lang="en-US" sz="1200" dirty="0" err="1">
                <a:latin typeface="Arial" panose="020B0604020202020204" pitchFamily="34" charset="0"/>
                <a:cs typeface="Arial" panose="020B0604020202020204" pitchFamily="34" charset="0"/>
              </a:rPr>
              <a:t>Muglra</a:t>
            </a:r>
            <a:r>
              <a:rPr lang="en-US" sz="1200" dirty="0">
                <a:latin typeface="Arial" panose="020B0604020202020204" pitchFamily="34" charset="0"/>
                <a:cs typeface="Arial" panose="020B0604020202020204" pitchFamily="34" charset="0"/>
              </a:rPr>
              <a:t>, Professor S Tong, Professor S Ozanne, Professor K </a:t>
            </a:r>
            <a:r>
              <a:rPr lang="en-US" sz="1200" dirty="0" err="1">
                <a:latin typeface="Arial" panose="020B0604020202020204" pitchFamily="34" charset="0"/>
                <a:cs typeface="Arial" panose="020B0604020202020204" pitchFamily="34" charset="0"/>
              </a:rPr>
              <a:t>Benhalima</a:t>
            </a:r>
            <a:r>
              <a:rPr lang="en-US" sz="1200" dirty="0">
                <a:latin typeface="Arial" panose="020B0604020202020204" pitchFamily="34" charset="0"/>
                <a:cs typeface="Arial" panose="020B0604020202020204" pitchFamily="34" charset="0"/>
              </a:rPr>
              <a:t> (2024) </a:t>
            </a:r>
            <a:r>
              <a:rPr lang="en-US" sz="1200" i="1" dirty="0">
                <a:latin typeface="Arial" panose="020B0604020202020204" pitchFamily="34" charset="0"/>
                <a:cs typeface="Arial" panose="020B0604020202020204" pitchFamily="34" charset="0"/>
              </a:rPr>
              <a:t>Maternal factors during pregnancy influencing maternal, fetal and childhood outcomes.</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38049138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08FDDB-8BFD-8AEA-1959-05B9F01165A5}"/>
              </a:ext>
            </a:extLst>
          </p:cNvPr>
          <p:cNvSpPr>
            <a:spLocks noGrp="1"/>
          </p:cNvSpPr>
          <p:nvPr>
            <p:ph idx="1"/>
          </p:nvPr>
        </p:nvSpPr>
        <p:spPr>
          <a:xfrm>
            <a:off x="436703" y="596484"/>
            <a:ext cx="8596668" cy="3880773"/>
          </a:xfrm>
        </p:spPr>
        <p:txBody>
          <a:bodyPr/>
          <a:lstStyle/>
          <a:p>
            <a:r>
              <a:rPr lang="en-US" sz="1200" dirty="0" err="1">
                <a:latin typeface="Arial" panose="020B0604020202020204" pitchFamily="34" charset="0"/>
                <a:cs typeface="Arial" panose="020B0604020202020204" pitchFamily="34" charset="0"/>
              </a:rPr>
              <a:t>ActionForChildren</a:t>
            </a:r>
            <a:r>
              <a:rPr lang="en-US" sz="1200" dirty="0">
                <a:latin typeface="Arial" panose="020B0604020202020204" pitchFamily="34" charset="0"/>
                <a:cs typeface="Arial" panose="020B0604020202020204" pitchFamily="34" charset="0"/>
              </a:rPr>
              <a:t> (2022) </a:t>
            </a:r>
            <a:r>
              <a:rPr lang="en-US" sz="1200" i="1" dirty="0">
                <a:latin typeface="Arial" panose="020B0604020202020204" pitchFamily="34" charset="0"/>
                <a:cs typeface="Arial" panose="020B0604020202020204" pitchFamily="34" charset="0"/>
              </a:rPr>
              <a:t>What is sensory play and why is it important?</a:t>
            </a:r>
          </a:p>
          <a:p>
            <a:r>
              <a:rPr lang="en-US" sz="1200" dirty="0">
                <a:latin typeface="Arial" panose="020B0604020202020204" pitchFamily="34" charset="0"/>
                <a:cs typeface="Arial" panose="020B0604020202020204" pitchFamily="34" charset="0"/>
              </a:rPr>
              <a:t>The first 1000 days (2022) </a:t>
            </a:r>
            <a:r>
              <a:rPr lang="en-US" sz="1200" i="1" dirty="0">
                <a:latin typeface="Arial" panose="020B0604020202020204" pitchFamily="34" charset="0"/>
                <a:cs typeface="Arial" panose="020B0604020202020204" pitchFamily="34" charset="0"/>
              </a:rPr>
              <a:t>The life changing power of reading aloud </a:t>
            </a:r>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2"/>
              </a:rPr>
              <a:t>https://www.thefirst1000days.news/the-life-changing-power-of-reading-aloud/</a:t>
            </a:r>
            <a:endParaRPr lang="en-US" sz="1200" i="1"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Loris Malaguzzi (2022) Reggio Emilia Approach</a:t>
            </a:r>
          </a:p>
          <a:p>
            <a:r>
              <a:rPr lang="en-US" sz="1200" dirty="0">
                <a:latin typeface="Arial" panose="020B0604020202020204" pitchFamily="34" charset="0"/>
                <a:cs typeface="Arial" panose="020B0604020202020204" pitchFamily="34" charset="0"/>
              </a:rPr>
              <a:t>Erica </a:t>
            </a:r>
            <a:r>
              <a:rPr lang="en-US" sz="1200" dirty="0" err="1">
                <a:latin typeface="Arial" panose="020B0604020202020204" pitchFamily="34" charset="0"/>
                <a:cs typeface="Arial" panose="020B0604020202020204" pitchFamily="34" charset="0"/>
              </a:rPr>
              <a:t>Paques</a:t>
            </a:r>
            <a:r>
              <a:rPr lang="en-US" sz="1200" dirty="0">
                <a:latin typeface="Arial" panose="020B0604020202020204" pitchFamily="34" charset="0"/>
                <a:cs typeface="Arial" panose="020B0604020202020204" pitchFamily="34" charset="0"/>
              </a:rPr>
              <a:t> Dias (2023) A comparative analysis of the Reggio Emilia approach and the Forest school - </a:t>
            </a:r>
            <a:r>
              <a:rPr lang="en-US" sz="1200" dirty="0">
                <a:latin typeface="Arial" panose="020B0604020202020204" pitchFamily="34" charset="0"/>
                <a:cs typeface="Arial" panose="020B0604020202020204" pitchFamily="34" charset="0"/>
                <a:hlinkClick r:id="rId3"/>
              </a:rPr>
              <a:t>https://www.linkedin.com/pulse/comparative-analysis-reggio-emilia-approach-forest-erica-paques-dias#:~:text=The%20Reggio%20Emilia%20approach%20emphasizes,with%20nature%20and%20outdoor%20exploration</a:t>
            </a:r>
            <a:r>
              <a:rPr lang="en-US" sz="1200" dirty="0">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165118333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616</TotalTime>
  <Words>4758</Words>
  <Application>Microsoft Macintosh PowerPoint</Application>
  <PresentationFormat>Widescreen</PresentationFormat>
  <Paragraphs>153</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Trebuchet MS</vt:lpstr>
      <vt:lpstr>Wingdings 3</vt:lpstr>
      <vt:lpstr>Facet</vt:lpstr>
      <vt:lpstr>1000 Diwrnod Cyntaf</vt:lpstr>
      <vt:lpstr>Beth yw’r 1000 diwrnod cyntaf?</vt:lpstr>
      <vt:lpstr>PowerPoint Presentation</vt:lpstr>
      <vt:lpstr>PowerPoint Presentation</vt:lpstr>
      <vt:lpstr>Gofalu</vt:lpstr>
      <vt:lpstr>Beth mae Bowbly yn dweud. </vt:lpstr>
      <vt:lpstr>Pam mae’n bwysig? </vt:lpstr>
      <vt:lpstr>Partneriaeth Broffesiynol</vt:lpstr>
      <vt:lpstr>PowerPoint Presentation</vt:lpstr>
      <vt:lpstr>Pwysigrwydd partneriaeth effeithiol</vt:lpstr>
      <vt:lpstr>Ffactorau mamol gall effeithio datblygiad</vt:lpstr>
      <vt:lpstr>Cynnal darpariaeth blynyddoedd cynnar o safon yn wyneb heriau gweithlu. </vt:lpstr>
      <vt:lpstr>Heriau</vt:lpstr>
      <vt:lpstr>PowerPoint Presentation</vt:lpstr>
      <vt:lpstr>Gweithgareddau </vt:lpstr>
      <vt:lpstr>Chwarae Synhwyraidd</vt:lpstr>
      <vt:lpstr>Darllen </vt:lpstr>
      <vt:lpstr>Dulliau Rhyngwladol</vt:lpstr>
      <vt:lpstr>Reggio Emilia (Yr Eidal)</vt:lpstr>
      <vt:lpstr>Cymhariaeth</vt:lpstr>
      <vt:lpstr>Rhestr Cyfeirnodi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Jenkins</dc:creator>
  <cp:lastModifiedBy>Hannah Jenkins</cp:lastModifiedBy>
  <cp:revision>8</cp:revision>
  <dcterms:created xsi:type="dcterms:W3CDTF">2024-12-02T18:37:19Z</dcterms:created>
  <dcterms:modified xsi:type="dcterms:W3CDTF">2025-01-19T19:07:38Z</dcterms:modified>
</cp:coreProperties>
</file>