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0FCAD0-46D6-0846-B559-F71D7004FC44}" type="datetimeFigureOut">
              <a:rPr lang="en-US" smtClean="0"/>
              <a:t>11/3/25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1E694B-97AB-8746-8570-7AF8B5C4C7B8}" type="slidenum">
              <a:rPr lang="en-US" smtClean="0"/>
              <a:t>‹#›</a:t>
            </a:fld>
            <a:endParaRPr lang="en-US"/>
          </a:p>
        </p:txBody>
      </p:sp>
    </p:spTree>
    <p:extLst>
      <p:ext uri="{BB962C8B-B14F-4D97-AF65-F5344CB8AC3E}">
        <p14:creationId xmlns:p14="http://schemas.microsoft.com/office/powerpoint/2010/main" val="4116107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Today I’ll review Mary </a:t>
            </a:r>
            <a:r>
              <a:rPr lang="en-GB" dirty="0" err="1"/>
              <a:t>Kaldor’s</a:t>
            </a:r>
            <a:r>
              <a:rPr lang="en-GB" dirty="0"/>
              <a:t> ‘New Wars’ model, outlining her key arguments and examining how other scholars have supported or challenged her theory.</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review explores </a:t>
            </a:r>
            <a:r>
              <a:rPr lang="en-GB" dirty="0" err="1"/>
              <a:t>Kaldor’s</a:t>
            </a:r>
            <a:r>
              <a:rPr lang="en-GB" dirty="0"/>
              <a:t> theory of ‘new wars,’ compares it to earlier forms of warfare, and analyses key critiques to judge its relevance to today’s conflicts. Ensuring to e</a:t>
            </a:r>
            <a:r>
              <a:rPr dirty="0" err="1"/>
              <a:t>xamine</a:t>
            </a:r>
            <a:r>
              <a:rPr dirty="0"/>
              <a:t> supporting and critical literature, and link the model to contemporary examples like hybrid warfare </a:t>
            </a:r>
            <a:r>
              <a:rPr lang="en-GB" dirty="0"/>
              <a:t>ongoing in </a:t>
            </a:r>
            <a:r>
              <a:rPr dirty="0"/>
              <a:t>Ukraine.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solidFill>
                  <a:srgbClr val="111111"/>
                </a:solidFill>
                <a:effectLst/>
                <a:latin typeface=".AppleSystemUIFont"/>
              </a:rPr>
              <a:t>A Quote “New wars are fought in the name of identity rather than ideology or territory.” (</a:t>
            </a:r>
            <a:r>
              <a:rPr lang="en-GB" dirty="0" err="1">
                <a:solidFill>
                  <a:srgbClr val="111111"/>
                </a:solidFill>
                <a:effectLst/>
                <a:latin typeface=".AppleSystemUIFont"/>
              </a:rPr>
              <a:t>Kaldor</a:t>
            </a:r>
            <a:r>
              <a:rPr lang="en-GB" dirty="0">
                <a:solidFill>
                  <a:srgbClr val="111111"/>
                </a:solidFill>
                <a:effectLst/>
                <a:latin typeface=".AppleSystemUIFont"/>
              </a:rPr>
              <a:t>, 2012, p. 7)</a:t>
            </a:r>
          </a:p>
          <a:p>
            <a:endParaRPr lang="en-GB" dirty="0"/>
          </a:p>
          <a:p>
            <a:r>
              <a:rPr lang="en-GB" dirty="0" err="1"/>
              <a:t>Kaldor</a:t>
            </a:r>
            <a:r>
              <a:rPr lang="en-GB" dirty="0"/>
              <a:t> argues that globalisation and the erosion of state authority have transformed warfare. Modern conflicts are less about state power and more about identity, finance, and media.</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t>
            </a:r>
            <a:r>
              <a:rPr dirty="0" err="1"/>
              <a:t>upporting</a:t>
            </a:r>
            <a:r>
              <a:rPr dirty="0"/>
              <a:t> scholars validate aspects of </a:t>
            </a:r>
            <a:r>
              <a:rPr dirty="0" err="1"/>
              <a:t>Kaldor’s</a:t>
            </a:r>
            <a:r>
              <a:rPr dirty="0"/>
              <a:t> thesis. </a:t>
            </a:r>
            <a:r>
              <a:rPr lang="en-GB" dirty="0"/>
              <a:t>T</a:t>
            </a:r>
            <a:r>
              <a:rPr dirty="0"/>
              <a:t>heir evidence and case studies</a:t>
            </a:r>
            <a:r>
              <a:rPr lang="en-GB" dirty="0"/>
              <a:t> drawn from </a:t>
            </a:r>
            <a:r>
              <a:rPr dirty="0"/>
              <a:t>(Balkans, Africa).</a:t>
            </a:r>
            <a:r>
              <a:rPr lang="en-GB" dirty="0"/>
              <a:t> Supporters like </a:t>
            </a:r>
            <a:r>
              <a:rPr lang="en-GB" dirty="0" err="1"/>
              <a:t>Herfried</a:t>
            </a:r>
            <a:r>
              <a:rPr lang="en-GB" dirty="0"/>
              <a:t> </a:t>
            </a:r>
            <a:r>
              <a:rPr lang="en-GB" dirty="0" err="1"/>
              <a:t>Münkler</a:t>
            </a:r>
            <a:r>
              <a:rPr lang="en-GB" dirty="0"/>
              <a:t> and Mark Duffield agree that today’s conflicts operate through non-state networks and economic globalisation, confirming </a:t>
            </a:r>
            <a:r>
              <a:rPr lang="en-GB" dirty="0" err="1"/>
              <a:t>Kaldor’s</a:t>
            </a:r>
            <a:r>
              <a:rPr lang="en-GB" dirty="0"/>
              <a:t> observations.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dirty="0"/>
              <a:t>highlighting methodological limitations and the argument that Kaldor overstates novelty. </a:t>
            </a:r>
            <a:r>
              <a:rPr lang="en-GB" dirty="0"/>
              <a:t>Critics like </a:t>
            </a:r>
            <a:r>
              <a:rPr lang="en-GB" dirty="0" err="1"/>
              <a:t>Kalyvas</a:t>
            </a:r>
            <a:r>
              <a:rPr lang="en-GB" dirty="0"/>
              <a:t> and </a:t>
            </a:r>
            <a:r>
              <a:rPr lang="en-GB" dirty="0" err="1"/>
              <a:t>Berdal</a:t>
            </a:r>
            <a:r>
              <a:rPr lang="en-GB" dirty="0"/>
              <a:t> point out that features </a:t>
            </a:r>
            <a:r>
              <a:rPr lang="en-GB" dirty="0" err="1"/>
              <a:t>Kaldor</a:t>
            </a:r>
            <a:r>
              <a:rPr lang="en-GB" dirty="0"/>
              <a:t> describes irregular fighters, civilian targeting, looting existed long before the 1990s. They see her distinction as overstated.</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To </a:t>
            </a:r>
            <a:r>
              <a:rPr dirty="0" err="1"/>
              <a:t>Summarise</a:t>
            </a:r>
            <a:r>
              <a:rPr dirty="0"/>
              <a:t> strengths and weaknesses. </a:t>
            </a:r>
            <a:r>
              <a:rPr lang="en-GB" dirty="0"/>
              <a:t>( read from slide )</a:t>
            </a:r>
          </a:p>
          <a:p>
            <a:endParaRPr lang="en-GB" dirty="0"/>
          </a:p>
          <a:p>
            <a:r>
              <a:rPr lang="en-GB" dirty="0" err="1"/>
              <a:t>Kaldor’s</a:t>
            </a:r>
            <a:r>
              <a:rPr lang="en-GB" dirty="0"/>
              <a:t> model captures the complexity of modern warfare and remains influential. However, her examples and lack of empirical testing limit its universal application.</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Quote</a:t>
            </a:r>
            <a:r>
              <a:rPr lang="en-GB" dirty="0">
                <a:solidFill>
                  <a:schemeClr val="tx1"/>
                </a:solidFill>
                <a:effectLst/>
                <a:latin typeface="+mn-lt"/>
              </a:rPr>
              <a:t>: </a:t>
            </a:r>
            <a:r>
              <a:rPr lang="en-GB" dirty="0">
                <a:solidFill>
                  <a:srgbClr val="111111"/>
                </a:solidFill>
                <a:effectLst/>
                <a:latin typeface=".AppleSystemUIFont"/>
              </a:rPr>
              <a:t>“Hybrid warfare combines military and non-military means from disinformation and cyberattacks to proxy militias to achieve strategic goals.” (NATO, 2020)</a:t>
            </a:r>
          </a:p>
          <a:p>
            <a:endParaRPr lang="en-GB" dirty="0"/>
          </a:p>
          <a:p>
            <a:r>
              <a:rPr lang="en-GB" dirty="0">
                <a:solidFill>
                  <a:srgbClr val="111111"/>
                </a:solidFill>
                <a:effectLst/>
                <a:latin typeface=".AppleSystemUIFont"/>
              </a:rPr>
              <a:t>“</a:t>
            </a:r>
            <a:r>
              <a:rPr lang="en-GB" dirty="0" err="1">
                <a:solidFill>
                  <a:srgbClr val="111111"/>
                </a:solidFill>
                <a:effectLst/>
                <a:latin typeface=".AppleSystemUIFont"/>
              </a:rPr>
              <a:t>Kaldor’s</a:t>
            </a:r>
            <a:r>
              <a:rPr lang="en-GB" dirty="0">
                <a:solidFill>
                  <a:srgbClr val="111111"/>
                </a:solidFill>
                <a:effectLst/>
                <a:latin typeface=".AppleSystemUIFont"/>
              </a:rPr>
              <a:t> model captures how globalisation and non-state actors shape conflict, but modern warfare increasingly combines both old and new characteristics.</a:t>
            </a:r>
          </a:p>
          <a:p>
            <a:endParaRPr lang="en-GB" dirty="0">
              <a:solidFill>
                <a:srgbClr val="111111"/>
              </a:solidFill>
              <a:effectLst/>
              <a:latin typeface=".AppleSystemUIFont"/>
            </a:endParaRPr>
          </a:p>
          <a:p>
            <a:r>
              <a:rPr lang="en-GB" dirty="0">
                <a:solidFill>
                  <a:srgbClr val="111111"/>
                </a:solidFill>
                <a:effectLst/>
                <a:latin typeface=".AppleSystemUIFont"/>
              </a:rPr>
              <a:t>A clear example is Russia’s war in Ukraine. Since 2014, it has used cyberattacks, disinformation, private military contractors like the Wagner Group, and support for separatist militias all while maintaining conventional military operations, combining trench warfare tactics from WW1 with modern drone strikes.</a:t>
            </a:r>
          </a:p>
          <a:p>
            <a:endParaRPr lang="en-GB" dirty="0">
              <a:solidFill>
                <a:srgbClr val="111111"/>
              </a:solidFill>
              <a:effectLst/>
              <a:latin typeface=".AppleSystemUIFont"/>
            </a:endParaRPr>
          </a:p>
          <a:p>
            <a:r>
              <a:rPr lang="en-GB" dirty="0">
                <a:solidFill>
                  <a:srgbClr val="111111"/>
                </a:solidFill>
                <a:effectLst/>
                <a:latin typeface=".AppleSystemUIFont"/>
              </a:rPr>
              <a:t>This kind of hybrid warfare blurs </a:t>
            </a:r>
            <a:r>
              <a:rPr lang="en-GB" dirty="0" err="1">
                <a:solidFill>
                  <a:srgbClr val="111111"/>
                </a:solidFill>
                <a:effectLst/>
                <a:latin typeface=".AppleSystemUIFont"/>
              </a:rPr>
              <a:t>Kaldor’s</a:t>
            </a:r>
            <a:r>
              <a:rPr lang="en-GB" dirty="0">
                <a:solidFill>
                  <a:srgbClr val="111111"/>
                </a:solidFill>
                <a:effectLst/>
                <a:latin typeface=".AppleSystemUIFont"/>
              </a:rPr>
              <a:t> categories: it involves states, yet it relies on transnational, informational, and economic tools typical of her ‘new wars.’</a:t>
            </a:r>
          </a:p>
          <a:p>
            <a:br>
              <a:rPr lang="en-GB" dirty="0">
                <a:solidFill>
                  <a:srgbClr val="111111"/>
                </a:solidFill>
                <a:effectLst/>
                <a:latin typeface=".AppleSystemUIFont"/>
              </a:rPr>
            </a:br>
            <a:r>
              <a:rPr lang="en-GB" dirty="0">
                <a:solidFill>
                  <a:srgbClr val="111111"/>
                </a:solidFill>
                <a:effectLst/>
                <a:latin typeface=".AppleSystemUIFont"/>
              </a:rPr>
              <a:t>Scholars like Frank Hoffman (2007) argue hybrid wars show that ‘new’ and ‘old’ wars coexist rather than replace each other. So, while </a:t>
            </a:r>
            <a:r>
              <a:rPr lang="en-GB" dirty="0" err="1">
                <a:solidFill>
                  <a:srgbClr val="111111"/>
                </a:solidFill>
                <a:effectLst/>
                <a:latin typeface=".AppleSystemUIFont"/>
              </a:rPr>
              <a:t>Kaldor’s</a:t>
            </a:r>
            <a:r>
              <a:rPr lang="en-GB" dirty="0">
                <a:solidFill>
                  <a:srgbClr val="111111"/>
                </a:solidFill>
                <a:effectLst/>
                <a:latin typeface=".AppleSystemUIFont"/>
              </a:rPr>
              <a:t> framework still helps explain today’s conflicts, it needs to evolve to account for this fusion of conventional and unconventional warfare.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conclude, </a:t>
            </a:r>
            <a:r>
              <a:rPr lang="en-GB" dirty="0" err="1"/>
              <a:t>Kaldor’s</a:t>
            </a:r>
            <a:r>
              <a:rPr lang="en-GB" dirty="0"/>
              <a:t> ‘New Wars’ thesis still helps explain modern conflict, though warfare continues to evolve with technology and global politics. The relevance for understanding contemporary conflict and operational implications for military planning is critical for any large fighting force.</a:t>
            </a:r>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11/3/25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jpe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commons.wikimedia.org/wiki/File:USSR_dissolution_map.svg"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hyperlink" Target="https://www.gettyimages.com/detail/news-photo" TargetMode="External"/><Relationship Id="rId4" Type="http://schemas.openxmlformats.org/officeDocument/2006/relationships/hyperlink" Target="https://commons.wikimedia.org/wiki/File:PMC_Wagner_Group_emblem.sv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823"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88825"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1468" y="-2652339"/>
            <a:ext cx="6858001" cy="12162678"/>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3175" y="0"/>
            <a:ext cx="6094414"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
            <a:ext cx="12179697"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455" y="4049"/>
            <a:ext cx="1021391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p:cNvSpPr txBox="1"/>
          <p:nvPr/>
        </p:nvSpPr>
        <p:spPr>
          <a:xfrm>
            <a:off x="2026165" y="1030406"/>
            <a:ext cx="8145591" cy="3081242"/>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defRPr sz="3200" b="1">
                <a:solidFill>
                  <a:srgbClr val="C3B091"/>
                </a:solidFill>
              </a:defRPr>
            </a:pPr>
            <a:r>
              <a:rPr lang="en-US" sz="4800" kern="1200" dirty="0">
                <a:solidFill>
                  <a:srgbClr val="FFFFFF"/>
                </a:solidFill>
                <a:latin typeface="Arial" panose="020B0604020202020204" pitchFamily="34" charset="0"/>
                <a:ea typeface="+mj-ea"/>
                <a:cs typeface="Arial" panose="020B0604020202020204" pitchFamily="34" charset="0"/>
              </a:rPr>
              <a:t>Mary </a:t>
            </a:r>
            <a:r>
              <a:rPr lang="en-US" sz="4800" kern="1200" dirty="0" err="1">
                <a:solidFill>
                  <a:srgbClr val="FFFFFF"/>
                </a:solidFill>
                <a:latin typeface="Arial" panose="020B0604020202020204" pitchFamily="34" charset="0"/>
                <a:ea typeface="+mj-ea"/>
                <a:cs typeface="Arial" panose="020B0604020202020204" pitchFamily="34" charset="0"/>
              </a:rPr>
              <a:t>Kaldor’s</a:t>
            </a:r>
            <a:r>
              <a:rPr lang="en-US" sz="4800" kern="1200" dirty="0">
                <a:solidFill>
                  <a:srgbClr val="FFFFFF"/>
                </a:solidFill>
                <a:latin typeface="Arial" panose="020B0604020202020204" pitchFamily="34" charset="0"/>
                <a:ea typeface="+mj-ea"/>
                <a:cs typeface="Arial" panose="020B0604020202020204" pitchFamily="34" charset="0"/>
              </a:rPr>
              <a:t> “New Wars”: </a:t>
            </a:r>
            <a:endParaRPr lang="en-GB" sz="4800" kern="1200" dirty="0">
              <a:solidFill>
                <a:srgbClr val="FFFFFF"/>
              </a:solidFill>
              <a:latin typeface="Arial" panose="020B0604020202020204" pitchFamily="34" charset="0"/>
              <a:ea typeface="+mj-ea"/>
              <a:cs typeface="Arial" panose="020B0604020202020204" pitchFamily="34" charset="0"/>
            </a:endParaRPr>
          </a:p>
          <a:p>
            <a:pPr algn="ctr" defTabSz="914400">
              <a:lnSpc>
                <a:spcPct val="90000"/>
              </a:lnSpc>
              <a:spcBef>
                <a:spcPct val="0"/>
              </a:spcBef>
              <a:spcAft>
                <a:spcPts val="600"/>
              </a:spcAft>
              <a:defRPr sz="3200" b="1">
                <a:solidFill>
                  <a:srgbClr val="C3B091"/>
                </a:solidFill>
              </a:defRPr>
            </a:pPr>
            <a:r>
              <a:rPr lang="en-US" sz="4800" kern="1200" dirty="0">
                <a:solidFill>
                  <a:srgbClr val="FFFFFF"/>
                </a:solidFill>
                <a:latin typeface="Arial" panose="020B0604020202020204" pitchFamily="34" charset="0"/>
                <a:ea typeface="+mj-ea"/>
                <a:cs typeface="Arial" panose="020B0604020202020204" pitchFamily="34" charset="0"/>
              </a:rPr>
              <a:t>A Review</a:t>
            </a:r>
          </a:p>
        </p:txBody>
      </p:sp>
      <p:sp>
        <p:nvSpPr>
          <p:cNvPr id="3" name="TextBox 2"/>
          <p:cNvSpPr txBox="1"/>
          <p:nvPr/>
        </p:nvSpPr>
        <p:spPr>
          <a:xfrm>
            <a:off x="1122040" y="5455311"/>
            <a:ext cx="9953839" cy="747886"/>
          </a:xfrm>
          <a:prstGeom prst="rect">
            <a:avLst/>
          </a:prstGeom>
        </p:spPr>
        <p:txBody>
          <a:bodyPr vert="horz" lIns="91440" tIns="45720" rIns="91440" bIns="45720" rtlCol="0" anchor="ctr">
            <a:normAutofit/>
          </a:bodyPr>
          <a:lstStyle/>
          <a:p>
            <a:pPr algn="ctr" defTabSz="914400">
              <a:lnSpc>
                <a:spcPct val="90000"/>
              </a:lnSpc>
              <a:spcBef>
                <a:spcPts val="1000"/>
              </a:spcBef>
            </a:pPr>
            <a:r>
              <a:rPr lang="en-US" sz="2400" kern="1200" dirty="0">
                <a:solidFill>
                  <a:srgbClr val="FFFFFF"/>
                </a:solidFill>
                <a:latin typeface="Arial" panose="020B0604020202020204" pitchFamily="34" charset="0"/>
                <a:cs typeface="Arial" panose="020B0604020202020204" pitchFamily="34" charset="0"/>
              </a:rPr>
              <a:t>Based on: Kaldor, M. (2012) </a:t>
            </a:r>
            <a:r>
              <a:rPr lang="en-US" sz="2400" i="1" kern="1200" dirty="0">
                <a:solidFill>
                  <a:srgbClr val="FFFFFF"/>
                </a:solidFill>
                <a:latin typeface="Arial" panose="020B0604020202020204" pitchFamily="34" charset="0"/>
                <a:cs typeface="Arial" panose="020B0604020202020204" pitchFamily="34" charset="0"/>
              </a:rPr>
              <a:t>New and Old Wars</a:t>
            </a:r>
            <a:r>
              <a:rPr lang="en-US" sz="2400" kern="1200" dirty="0">
                <a:solidFill>
                  <a:srgbClr val="FFFFFF"/>
                </a:solidFill>
                <a:latin typeface="Arial" panose="020B0604020202020204" pitchFamily="34" charset="0"/>
                <a:cs typeface="Arial" panose="020B0604020202020204" pitchFamily="34" charset="0"/>
              </a:rPr>
              <a:t>, 3rd ed., Polity Press.</a:t>
            </a:r>
          </a:p>
        </p:txBody>
      </p:sp>
      <p:sp>
        <p:nvSpPr>
          <p:cNvPr id="6" name="TextBox 5">
            <a:extLst>
              <a:ext uri="{FF2B5EF4-FFF2-40B4-BE49-F238E27FC236}">
                <a16:creationId xmlns:a16="http://schemas.microsoft.com/office/drawing/2014/main" id="{A723B5B9-8CEB-1D65-A181-7E66BC82F55B}"/>
              </a:ext>
            </a:extLst>
          </p:cNvPr>
          <p:cNvSpPr txBox="1"/>
          <p:nvPr/>
        </p:nvSpPr>
        <p:spPr>
          <a:xfrm>
            <a:off x="2295945" y="4203580"/>
            <a:ext cx="7587800" cy="840230"/>
          </a:xfrm>
          <a:prstGeom prst="rect">
            <a:avLst/>
          </a:prstGeom>
          <a:noFill/>
        </p:spPr>
        <p:txBody>
          <a:bodyPr wrap="square">
            <a:spAutoFit/>
          </a:bodyPr>
          <a:lstStyle/>
          <a:p>
            <a:pPr algn="ctr">
              <a:lnSpc>
                <a:spcPct val="90000"/>
              </a:lnSpc>
            </a:pPr>
            <a:r>
              <a:rPr lang="en-GB" sz="1800" b="1" dirty="0">
                <a:solidFill>
                  <a:schemeClr val="bg1"/>
                </a:solidFill>
                <a:effectLst/>
                <a:latin typeface="Arial" panose="020B0604020202020204" pitchFamily="34" charset="0"/>
                <a:ea typeface="Cambria" panose="020F0502020204030204" pitchFamily="34" charset="0"/>
                <a:cs typeface="Arial" panose="020B0604020202020204" pitchFamily="34" charset="0"/>
              </a:rPr>
              <a:t>Callum Carter 2404122</a:t>
            </a:r>
          </a:p>
          <a:p>
            <a:pPr algn="ctr">
              <a:lnSpc>
                <a:spcPct val="90000"/>
              </a:lnSpc>
            </a:pPr>
            <a:r>
              <a:rPr lang="en-GB" b="1" i="0" u="none" strike="noStrike" dirty="0">
                <a:solidFill>
                  <a:schemeClr val="bg1"/>
                </a:solidFill>
                <a:effectLst/>
                <a:latin typeface="Arial" panose="020B0604020202020204" pitchFamily="34" charset="0"/>
                <a:cs typeface="Arial" panose="020B0604020202020204" pitchFamily="34" charset="0"/>
              </a:rPr>
              <a:t>Conflict and War: Theory, Ethics and Practice (HPHI4901)</a:t>
            </a:r>
          </a:p>
          <a:p>
            <a:pPr algn="ctr">
              <a:lnSpc>
                <a:spcPct val="90000"/>
              </a:lnSpc>
            </a:pPr>
            <a:r>
              <a:rPr lang="en-GB" sz="1800" b="1" dirty="0">
                <a:solidFill>
                  <a:schemeClr val="bg1"/>
                </a:solidFill>
                <a:latin typeface="Arial" panose="020B0604020202020204" pitchFamily="34" charset="0"/>
                <a:cs typeface="Arial" panose="020B0604020202020204" pitchFamily="34" charset="0"/>
              </a:rPr>
              <a:t>Assignment 1: Presentation</a:t>
            </a:r>
            <a:endParaRPr lang="en-US"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67BC5BE-7964-4811-7CEF-C0467C768578}"/>
              </a:ext>
            </a:extLst>
          </p:cNvPr>
          <p:cNvPicPr>
            <a:picLocks noChangeAspect="1"/>
          </p:cNvPicPr>
          <p:nvPr/>
        </p:nvPicPr>
        <p:blipFill>
          <a:blip r:embed="rId3"/>
          <a:srcRect t="2894" r="16371" b="6196"/>
          <a:stretch>
            <a:fillRect/>
          </a:stretch>
        </p:blipFill>
        <p:spPr>
          <a:xfrm>
            <a:off x="6374901" y="10"/>
            <a:ext cx="5813923" cy="6857990"/>
          </a:xfrm>
          <a:prstGeom prst="rect">
            <a:avLst/>
          </a:prstGeom>
        </p:spPr>
      </p:pic>
      <p:sp>
        <p:nvSpPr>
          <p:cNvPr id="29" name="Rectangle 28">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75406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p:cNvSpPr txBox="1"/>
          <p:nvPr/>
        </p:nvSpPr>
        <p:spPr>
          <a:xfrm>
            <a:off x="370997" y="1161288"/>
            <a:ext cx="3437249" cy="1124712"/>
          </a:xfrm>
          <a:prstGeom prst="rect">
            <a:avLst/>
          </a:prstGeom>
        </p:spPr>
        <p:txBody>
          <a:bodyPr vert="horz" lIns="91440" tIns="45720" rIns="91440" bIns="45720" rtlCol="0" anchor="b">
            <a:normAutofit/>
          </a:bodyPr>
          <a:lstStyle/>
          <a:p>
            <a:pPr defTabSz="914400">
              <a:lnSpc>
                <a:spcPct val="90000"/>
              </a:lnSpc>
              <a:spcBef>
                <a:spcPct val="0"/>
              </a:spcBef>
              <a:spcAft>
                <a:spcPts val="600"/>
              </a:spcAft>
              <a:defRPr sz="3200" b="1">
                <a:solidFill>
                  <a:srgbClr val="C3B091"/>
                </a:solidFill>
              </a:defRPr>
            </a:pPr>
            <a:r>
              <a:rPr lang="en-US" sz="2800">
                <a:solidFill>
                  <a:schemeClr val="bg1"/>
                </a:solidFill>
                <a:latin typeface="+mj-lt"/>
                <a:ea typeface="+mj-ea"/>
                <a:cs typeface="+mj-cs"/>
              </a:rPr>
              <a:t>Introduction: Context and Purpose</a:t>
            </a:r>
          </a:p>
        </p:txBody>
      </p:sp>
      <p:sp>
        <p:nvSpPr>
          <p:cNvPr id="30" name="Rectangle 2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377" y="605861"/>
            <a:ext cx="73152" cy="54849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132" y="2443480"/>
            <a:ext cx="330012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p:cNvSpPr txBox="1"/>
          <p:nvPr/>
        </p:nvSpPr>
        <p:spPr>
          <a:xfrm>
            <a:off x="370996" y="2718054"/>
            <a:ext cx="6091063" cy="3207258"/>
          </a:xfrm>
          <a:prstGeom prst="rect">
            <a:avLst/>
          </a:prstGeom>
        </p:spPr>
        <p:txBody>
          <a:bodyPr vert="horz" lIns="91440" tIns="45720" rIns="91440" bIns="45720" rtlCol="0" anchor="t">
            <a:normAutofit/>
          </a:bodyPr>
          <a:lstStyle/>
          <a:p>
            <a:pPr indent="-228600" defTabSz="914400">
              <a:lnSpc>
                <a:spcPct val="90000"/>
              </a:lnSpc>
              <a:buFont typeface="Arial" panose="020B0604020202020204" pitchFamily="34" charset="0"/>
              <a:buChar char="•"/>
            </a:pPr>
            <a:endParaRPr lang="en-US" sz="1700" dirty="0">
              <a:solidFill>
                <a:schemeClr val="bg1"/>
              </a:solidFill>
            </a:endParaRPr>
          </a:p>
          <a:p>
            <a:pPr indent="-228600" defTabSz="914400">
              <a:lnSpc>
                <a:spcPct val="90000"/>
              </a:lnSpc>
              <a:spcAft>
                <a:spcPts val="600"/>
              </a:spcAft>
              <a:buFont typeface="Arial" panose="020B0604020202020204" pitchFamily="34" charset="0"/>
              <a:buChar char="•"/>
              <a:defRPr sz="2000">
                <a:solidFill>
                  <a:srgbClr val="FFFFFF"/>
                </a:solidFill>
              </a:defRPr>
            </a:pPr>
            <a:r>
              <a:rPr lang="en-US" sz="1700" dirty="0">
                <a:solidFill>
                  <a:schemeClr val="bg1"/>
                </a:solidFill>
              </a:rPr>
              <a:t>Post–Cold War conflicts differ from 20th-century wars.</a:t>
            </a:r>
          </a:p>
          <a:p>
            <a:pPr indent="-228600" defTabSz="914400">
              <a:lnSpc>
                <a:spcPct val="90000"/>
              </a:lnSpc>
              <a:spcAft>
                <a:spcPts val="600"/>
              </a:spcAft>
              <a:buFont typeface="Arial" panose="020B0604020202020204" pitchFamily="34" charset="0"/>
              <a:buChar char="•"/>
              <a:defRPr sz="2000">
                <a:solidFill>
                  <a:srgbClr val="FFFFFF"/>
                </a:solidFill>
              </a:defRPr>
            </a:pPr>
            <a:r>
              <a:rPr lang="en-US" sz="1700" dirty="0">
                <a:solidFill>
                  <a:schemeClr val="bg1"/>
                </a:solidFill>
              </a:rPr>
              <a:t>Kaldor (2012) argues we now face 'new wars’ globalised, identity-based, fought by non-state actors.</a:t>
            </a:r>
          </a:p>
          <a:p>
            <a:pPr indent="-228600" defTabSz="914400">
              <a:lnSpc>
                <a:spcPct val="90000"/>
              </a:lnSpc>
              <a:spcAft>
                <a:spcPts val="600"/>
              </a:spcAft>
              <a:buFont typeface="Arial" panose="020B0604020202020204" pitchFamily="34" charset="0"/>
              <a:buChar char="•"/>
              <a:defRPr sz="2000">
                <a:solidFill>
                  <a:srgbClr val="FFFFFF"/>
                </a:solidFill>
              </a:defRPr>
            </a:pPr>
            <a:r>
              <a:rPr lang="en-US" sz="1700" dirty="0">
                <a:solidFill>
                  <a:schemeClr val="bg1"/>
                </a:solidFill>
              </a:rPr>
              <a:t>Purpose: To evaluate whether these 'new wars' are truly new and how the model explains modern warfare.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2901043" y="274320"/>
            <a:ext cx="6359433" cy="584775"/>
          </a:xfrm>
          <a:prstGeom prst="rect">
            <a:avLst/>
          </a:prstGeom>
          <a:noFill/>
        </p:spPr>
        <p:txBody>
          <a:bodyPr wrap="none">
            <a:spAutoFit/>
          </a:bodyPr>
          <a:lstStyle/>
          <a:p>
            <a:pPr algn="ctr">
              <a:defRPr sz="3200" b="1">
                <a:solidFill>
                  <a:srgbClr val="C3B091"/>
                </a:solidFill>
              </a:defRPr>
            </a:pPr>
            <a:r>
              <a:rPr lang="en-GB" dirty="0">
                <a:latin typeface="Arial" panose="020B0604020202020204" pitchFamily="34" charset="0"/>
                <a:cs typeface="Arial" panose="020B0604020202020204" pitchFamily="34" charset="0"/>
              </a:rPr>
              <a:t>Summary of </a:t>
            </a:r>
            <a:r>
              <a:rPr lang="en-GB" dirty="0" err="1">
                <a:latin typeface="Arial" panose="020B0604020202020204" pitchFamily="34" charset="0"/>
                <a:cs typeface="Arial" panose="020B0604020202020204" pitchFamily="34" charset="0"/>
              </a:rPr>
              <a:t>Kaldor’s</a:t>
            </a:r>
            <a:r>
              <a:rPr lang="en-GB" dirty="0">
                <a:latin typeface="Arial" panose="020B0604020202020204" pitchFamily="34" charset="0"/>
                <a:cs typeface="Arial" panose="020B0604020202020204" pitchFamily="34" charset="0"/>
              </a:rPr>
              <a:t> Argument</a:t>
            </a:r>
          </a:p>
        </p:txBody>
      </p:sp>
      <p:sp>
        <p:nvSpPr>
          <p:cNvPr id="3" name="TextBox 2"/>
          <p:cNvSpPr txBox="1"/>
          <p:nvPr/>
        </p:nvSpPr>
        <p:spPr>
          <a:xfrm>
            <a:off x="457200" y="1371600"/>
            <a:ext cx="11247120" cy="2523768"/>
          </a:xfrm>
          <a:prstGeom prst="rect">
            <a:avLst/>
          </a:prstGeom>
          <a:noFill/>
        </p:spPr>
        <p:txBody>
          <a:bodyPr wrap="square">
            <a:spAutoFit/>
          </a:bodyPr>
          <a:lstStyle/>
          <a:p>
            <a:endParaRPr lang="en-GB" dirty="0">
              <a:latin typeface="Arial" panose="020B0604020202020204" pitchFamily="34" charset="0"/>
              <a:cs typeface="Arial" panose="020B0604020202020204" pitchFamily="34" charset="0"/>
            </a:endParaRPr>
          </a:p>
          <a:p>
            <a:pPr>
              <a:spcAft>
                <a:spcPts val="600"/>
              </a:spcAft>
              <a:defRPr sz="2000">
                <a:solidFill>
                  <a:srgbClr val="FFFFFF"/>
                </a:solidFill>
              </a:defRPr>
            </a:pPr>
            <a:r>
              <a:rPr lang="en-GB" dirty="0">
                <a:latin typeface="Arial" panose="020B0604020202020204" pitchFamily="34" charset="0"/>
                <a:cs typeface="Arial" panose="020B0604020202020204" pitchFamily="34" charset="0"/>
              </a:rPr>
              <a:t>• 'Old wars': State-based, fought for territory and political control.</a:t>
            </a:r>
          </a:p>
          <a:p>
            <a:pPr>
              <a:spcAft>
                <a:spcPts val="600"/>
              </a:spcAft>
              <a:defRPr sz="2000">
                <a:solidFill>
                  <a:srgbClr val="FFFFFF"/>
                </a:solidFill>
              </a:defRPr>
            </a:pPr>
            <a:r>
              <a:rPr lang="en-GB" dirty="0">
                <a:latin typeface="Arial" panose="020B0604020202020204" pitchFamily="34" charset="0"/>
                <a:cs typeface="Arial" panose="020B0604020202020204" pitchFamily="34" charset="0"/>
              </a:rPr>
              <a:t>• 'New wars': Non-state actors, identity politics, criminal funding, blurred war/crime boundaries.</a:t>
            </a:r>
          </a:p>
          <a:p>
            <a:pPr>
              <a:spcAft>
                <a:spcPts val="600"/>
              </a:spcAft>
              <a:defRPr sz="2000">
                <a:solidFill>
                  <a:srgbClr val="FFFFFF"/>
                </a:solidFill>
              </a:defRPr>
            </a:pPr>
            <a:r>
              <a:rPr lang="en-GB" dirty="0">
                <a:latin typeface="Arial" panose="020B0604020202020204" pitchFamily="34" charset="0"/>
                <a:cs typeface="Arial" panose="020B0604020202020204" pitchFamily="34" charset="0"/>
              </a:rPr>
              <a:t>• Civilians are often main targets.</a:t>
            </a:r>
          </a:p>
          <a:p>
            <a:pPr>
              <a:spcAft>
                <a:spcPts val="600"/>
              </a:spcAft>
              <a:defRPr sz="2000">
                <a:solidFill>
                  <a:srgbClr val="FFFFFF"/>
                </a:solidFill>
              </a:defRPr>
            </a:pPr>
            <a:endParaRPr lang="en-GB" dirty="0">
              <a:latin typeface="Arial" panose="020B0604020202020204" pitchFamily="34" charset="0"/>
              <a:cs typeface="Arial" panose="020B0604020202020204" pitchFamily="34" charset="0"/>
            </a:endParaRPr>
          </a:p>
          <a:p>
            <a:pPr>
              <a:spcAft>
                <a:spcPts val="600"/>
              </a:spcAft>
              <a:defRPr sz="2000">
                <a:solidFill>
                  <a:srgbClr val="FFFFFF"/>
                </a:solidFill>
              </a:defRPr>
            </a:pPr>
            <a:r>
              <a:rPr lang="en-GB" dirty="0">
                <a:latin typeface="Arial" panose="020B0604020202020204" pitchFamily="34" charset="0"/>
                <a:cs typeface="Arial" panose="020B0604020202020204" pitchFamily="34" charset="0"/>
              </a:rPr>
              <a:t>Quote: “New wars are fought in the name of identity rather than ideology or territory.” (</a:t>
            </a:r>
            <a:r>
              <a:rPr lang="en-GB" dirty="0" err="1">
                <a:latin typeface="Arial" panose="020B0604020202020204" pitchFamily="34" charset="0"/>
                <a:cs typeface="Arial" panose="020B0604020202020204" pitchFamily="34" charset="0"/>
              </a:rPr>
              <a:t>Kaldor</a:t>
            </a:r>
            <a:r>
              <a:rPr lang="en-GB" dirty="0">
                <a:latin typeface="Arial" panose="020B0604020202020204" pitchFamily="34" charset="0"/>
                <a:cs typeface="Arial" panose="020B0604020202020204" pitchFamily="34" charset="0"/>
              </a:rPr>
              <a:t>, 2012, p.7)</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3973452" y="274320"/>
            <a:ext cx="4214615" cy="584775"/>
          </a:xfrm>
          <a:prstGeom prst="rect">
            <a:avLst/>
          </a:prstGeom>
          <a:noFill/>
        </p:spPr>
        <p:txBody>
          <a:bodyPr wrap="none">
            <a:spAutoFit/>
          </a:bodyPr>
          <a:lstStyle/>
          <a:p>
            <a:pPr algn="ctr">
              <a:defRPr sz="3200" b="1">
                <a:solidFill>
                  <a:srgbClr val="C3B091"/>
                </a:solidFill>
              </a:defRPr>
            </a:pPr>
            <a:r>
              <a:rPr dirty="0">
                <a:latin typeface="Arial" panose="020B0604020202020204" pitchFamily="34" charset="0"/>
                <a:cs typeface="Arial" panose="020B0604020202020204" pitchFamily="34" charset="0"/>
              </a:rPr>
              <a:t>Supporting Scholars</a:t>
            </a:r>
          </a:p>
        </p:txBody>
      </p:sp>
      <p:sp>
        <p:nvSpPr>
          <p:cNvPr id="3" name="TextBox 2"/>
          <p:cNvSpPr txBox="1"/>
          <p:nvPr/>
        </p:nvSpPr>
        <p:spPr>
          <a:xfrm>
            <a:off x="457200" y="1371600"/>
            <a:ext cx="11247120" cy="1446550"/>
          </a:xfrm>
          <a:prstGeom prst="rect">
            <a:avLst/>
          </a:prstGeom>
          <a:noFill/>
        </p:spPr>
        <p:txBody>
          <a:bodyPr wrap="square">
            <a:spAutoFit/>
          </a:bodyPr>
          <a:lstStyle/>
          <a:p>
            <a:endParaRPr dirty="0">
              <a:latin typeface="Arial" panose="020B0604020202020204" pitchFamily="34" charset="0"/>
              <a:cs typeface="Arial" panose="020B0604020202020204" pitchFamily="34" charset="0"/>
            </a:endParaRPr>
          </a:p>
          <a:p>
            <a:pPr>
              <a:spcAft>
                <a:spcPts val="600"/>
              </a:spcAft>
              <a:defRPr sz="2000">
                <a:solidFill>
                  <a:srgbClr val="FFFFFF"/>
                </a:solidFill>
              </a:defRPr>
            </a:pPr>
            <a:r>
              <a:rPr dirty="0">
                <a:latin typeface="Arial" panose="020B0604020202020204" pitchFamily="34" charset="0"/>
                <a:cs typeface="Arial" panose="020B0604020202020204" pitchFamily="34" charset="0"/>
              </a:rPr>
              <a:t>• </a:t>
            </a:r>
            <a:r>
              <a:rPr dirty="0" err="1">
                <a:latin typeface="Arial" panose="020B0604020202020204" pitchFamily="34" charset="0"/>
                <a:cs typeface="Arial" panose="020B0604020202020204" pitchFamily="34" charset="0"/>
              </a:rPr>
              <a:t>Münkler</a:t>
            </a:r>
            <a:r>
              <a:rPr dirty="0">
                <a:latin typeface="Arial" panose="020B0604020202020204" pitchFamily="34" charset="0"/>
                <a:cs typeface="Arial" panose="020B0604020202020204" pitchFamily="34" charset="0"/>
              </a:rPr>
              <a:t> (2005): Confirms </a:t>
            </a:r>
            <a:r>
              <a:rPr dirty="0" err="1">
                <a:latin typeface="Arial" panose="020B0604020202020204" pitchFamily="34" charset="0"/>
                <a:cs typeface="Arial" panose="020B0604020202020204" pitchFamily="34" charset="0"/>
              </a:rPr>
              <a:t>decentralised</a:t>
            </a:r>
            <a:r>
              <a:rPr dirty="0">
                <a:latin typeface="Arial" panose="020B0604020202020204" pitchFamily="34" charset="0"/>
                <a:cs typeface="Arial" panose="020B0604020202020204" pitchFamily="34" charset="0"/>
              </a:rPr>
              <a:t>, militia-led, globalised conflicts.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Duffield (2001): Links </a:t>
            </a:r>
            <a:r>
              <a:rPr dirty="0" err="1">
                <a:latin typeface="Arial" panose="020B0604020202020204" pitchFamily="34" charset="0"/>
                <a:cs typeface="Arial" panose="020B0604020202020204" pitchFamily="34" charset="0"/>
              </a:rPr>
              <a:t>globalisation</a:t>
            </a:r>
            <a:r>
              <a:rPr dirty="0">
                <a:latin typeface="Arial" panose="020B0604020202020204" pitchFamily="34" charset="0"/>
                <a:cs typeface="Arial" panose="020B0604020202020204" pitchFamily="34" charset="0"/>
              </a:rPr>
              <a:t> and new forms of </a:t>
            </a:r>
            <a:r>
              <a:rPr dirty="0" err="1">
                <a:latin typeface="Arial" panose="020B0604020202020204" pitchFamily="34" charset="0"/>
                <a:cs typeface="Arial" panose="020B0604020202020204" pitchFamily="34" charset="0"/>
              </a:rPr>
              <a:t>organised</a:t>
            </a:r>
            <a:r>
              <a:rPr dirty="0">
                <a:latin typeface="Arial" panose="020B0604020202020204" pitchFamily="34" charset="0"/>
                <a:cs typeface="Arial" panose="020B0604020202020204" pitchFamily="34" charset="0"/>
              </a:rPr>
              <a:t> violence.</a:t>
            </a:r>
          </a:p>
          <a:p>
            <a:pPr>
              <a:spcAft>
                <a:spcPts val="600"/>
              </a:spcAft>
              <a:defRPr sz="2000">
                <a:solidFill>
                  <a:srgbClr val="FFFFFF"/>
                </a:solidFill>
              </a:defRPr>
            </a:pPr>
            <a:r>
              <a:rPr dirty="0">
                <a:latin typeface="Arial" panose="020B0604020202020204" pitchFamily="34" charset="0"/>
                <a:cs typeface="Arial" panose="020B0604020202020204" pitchFamily="34" charset="0"/>
              </a:rPr>
              <a:t>• Both highlight the erosion of traditional state authority and changing humanitarian challenges.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3972651" y="274320"/>
            <a:ext cx="4216218" cy="584775"/>
          </a:xfrm>
          <a:prstGeom prst="rect">
            <a:avLst/>
          </a:prstGeom>
          <a:noFill/>
        </p:spPr>
        <p:txBody>
          <a:bodyPr wrap="none">
            <a:spAutoFit/>
          </a:bodyPr>
          <a:lstStyle/>
          <a:p>
            <a:pPr algn="ctr">
              <a:defRPr sz="3200" b="1">
                <a:solidFill>
                  <a:srgbClr val="C3B091"/>
                </a:solidFill>
              </a:defRPr>
            </a:pPr>
            <a:r>
              <a:rPr dirty="0">
                <a:latin typeface="Arial" panose="020B0604020202020204" pitchFamily="34" charset="0"/>
                <a:cs typeface="Arial" panose="020B0604020202020204" pitchFamily="34" charset="0"/>
              </a:rPr>
              <a:t>Critical Perspectives</a:t>
            </a:r>
          </a:p>
        </p:txBody>
      </p:sp>
      <p:sp>
        <p:nvSpPr>
          <p:cNvPr id="3" name="TextBox 2"/>
          <p:cNvSpPr txBox="1"/>
          <p:nvPr/>
        </p:nvSpPr>
        <p:spPr>
          <a:xfrm>
            <a:off x="457200" y="1371600"/>
            <a:ext cx="11247120" cy="1754326"/>
          </a:xfrm>
          <a:prstGeom prst="rect">
            <a:avLst/>
          </a:prstGeom>
          <a:noFill/>
        </p:spPr>
        <p:txBody>
          <a:bodyPr wrap="square">
            <a:spAutoFit/>
          </a:bodyPr>
          <a:lstStyle/>
          <a:p>
            <a:endParaRPr dirty="0">
              <a:latin typeface="Arial" panose="020B0604020202020204" pitchFamily="34" charset="0"/>
              <a:cs typeface="Arial" panose="020B0604020202020204" pitchFamily="34" charset="0"/>
            </a:endParaRPr>
          </a:p>
          <a:p>
            <a:pPr>
              <a:spcAft>
                <a:spcPts val="600"/>
              </a:spcAft>
              <a:defRPr sz="2000">
                <a:solidFill>
                  <a:srgbClr val="FFFFFF"/>
                </a:solidFill>
              </a:defRPr>
            </a:pPr>
            <a:r>
              <a:rPr dirty="0">
                <a:latin typeface="Arial" panose="020B0604020202020204" pitchFamily="34" charset="0"/>
                <a:cs typeface="Arial" panose="020B0604020202020204" pitchFamily="34" charset="0"/>
              </a:rPr>
              <a:t>• </a:t>
            </a:r>
            <a:r>
              <a:rPr dirty="0" err="1">
                <a:latin typeface="Arial" panose="020B0604020202020204" pitchFamily="34" charset="0"/>
                <a:cs typeface="Arial" panose="020B0604020202020204" pitchFamily="34" charset="0"/>
              </a:rPr>
              <a:t>Kalyvas</a:t>
            </a:r>
            <a:r>
              <a:rPr dirty="0">
                <a:latin typeface="Arial" panose="020B0604020202020204" pitchFamily="34" charset="0"/>
                <a:cs typeface="Arial" panose="020B0604020202020204" pitchFamily="34" charset="0"/>
              </a:rPr>
              <a:t> (2001): Argues 'new wars' not entirely new</a:t>
            </a:r>
            <a:r>
              <a:rPr lang="en-GB"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features existed before 1990s.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a:t>
            </a:r>
            <a:r>
              <a:rPr dirty="0" err="1">
                <a:latin typeface="Arial" panose="020B0604020202020204" pitchFamily="34" charset="0"/>
                <a:cs typeface="Arial" panose="020B0604020202020204" pitchFamily="34" charset="0"/>
              </a:rPr>
              <a:t>Berdal</a:t>
            </a:r>
            <a:r>
              <a:rPr dirty="0">
                <a:latin typeface="Arial" panose="020B0604020202020204" pitchFamily="34" charset="0"/>
                <a:cs typeface="Arial" panose="020B0604020202020204" pitchFamily="34" charset="0"/>
              </a:rPr>
              <a:t> (2003): Conceptually strong but empirically weak.</a:t>
            </a:r>
          </a:p>
          <a:p>
            <a:pPr>
              <a:spcAft>
                <a:spcPts val="600"/>
              </a:spcAft>
              <a:defRPr sz="2000">
                <a:solidFill>
                  <a:srgbClr val="FFFFFF"/>
                </a:solidFill>
              </a:defRPr>
            </a:pPr>
            <a:r>
              <a:rPr dirty="0">
                <a:latin typeface="Arial" panose="020B0604020202020204" pitchFamily="34" charset="0"/>
                <a:cs typeface="Arial" panose="020B0604020202020204" pitchFamily="34" charset="0"/>
              </a:rPr>
              <a:t>• Henderson &amp; Singer (2002): State involvement remains high</a:t>
            </a:r>
            <a:r>
              <a:rPr lang="en-GB"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overlap between 'old' and 'new' wars.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2168183" y="274320"/>
            <a:ext cx="7825154" cy="584775"/>
          </a:xfrm>
          <a:prstGeom prst="rect">
            <a:avLst/>
          </a:prstGeom>
          <a:noFill/>
        </p:spPr>
        <p:txBody>
          <a:bodyPr wrap="none">
            <a:spAutoFit/>
          </a:bodyPr>
          <a:lstStyle/>
          <a:p>
            <a:pPr algn="ctr">
              <a:defRPr sz="3200" b="1">
                <a:solidFill>
                  <a:srgbClr val="C3B091"/>
                </a:solidFill>
              </a:defRPr>
            </a:pPr>
            <a:r>
              <a:rPr dirty="0">
                <a:latin typeface="Arial" panose="020B0604020202020204" pitchFamily="34" charset="0"/>
                <a:cs typeface="Arial" panose="020B0604020202020204" pitchFamily="34" charset="0"/>
              </a:rPr>
              <a:t>Evaluation: Strengths and Weaknesses</a:t>
            </a:r>
          </a:p>
        </p:txBody>
      </p:sp>
      <p:sp>
        <p:nvSpPr>
          <p:cNvPr id="3" name="TextBox 2"/>
          <p:cNvSpPr txBox="1"/>
          <p:nvPr/>
        </p:nvSpPr>
        <p:spPr>
          <a:xfrm>
            <a:off x="470852" y="1551563"/>
            <a:ext cx="11247120" cy="3754874"/>
          </a:xfrm>
          <a:prstGeom prst="rect">
            <a:avLst/>
          </a:prstGeom>
          <a:noFill/>
        </p:spPr>
        <p:txBody>
          <a:bodyPr wrap="square">
            <a:spAutoFit/>
          </a:bodyPr>
          <a:lstStyle/>
          <a:p>
            <a:endParaRPr dirty="0">
              <a:latin typeface="Arial" panose="020B0604020202020204" pitchFamily="34" charset="0"/>
              <a:cs typeface="Arial" panose="020B0604020202020204" pitchFamily="34" charset="0"/>
            </a:endParaRPr>
          </a:p>
          <a:p>
            <a:pPr>
              <a:spcAft>
                <a:spcPts val="600"/>
              </a:spcAft>
              <a:defRPr sz="2000">
                <a:solidFill>
                  <a:srgbClr val="FFFFFF"/>
                </a:solidFill>
              </a:defRPr>
            </a:pPr>
            <a:r>
              <a:rPr b="1" dirty="0">
                <a:latin typeface="Arial" panose="020B0604020202020204" pitchFamily="34" charset="0"/>
                <a:cs typeface="Arial" panose="020B0604020202020204" pitchFamily="34" charset="0"/>
              </a:rPr>
              <a:t>Strengths: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Explains post</a:t>
            </a:r>
            <a:r>
              <a:rPr lang="en-GB"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Cold War conflict patterns.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Highlights identity politics and non-state actors.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Useful for peacekeeping and humanitarian policy.</a:t>
            </a:r>
          </a:p>
          <a:p>
            <a:pPr>
              <a:spcAft>
                <a:spcPts val="600"/>
              </a:spcAft>
              <a:defRPr sz="2000">
                <a:solidFill>
                  <a:srgbClr val="FFFFFF"/>
                </a:solidFill>
              </a:defRPr>
            </a:pPr>
            <a:endParaRPr dirty="0">
              <a:latin typeface="Arial" panose="020B0604020202020204" pitchFamily="34" charset="0"/>
              <a:cs typeface="Arial" panose="020B0604020202020204" pitchFamily="34" charset="0"/>
            </a:endParaRPr>
          </a:p>
          <a:p>
            <a:pPr>
              <a:spcAft>
                <a:spcPts val="600"/>
              </a:spcAft>
              <a:defRPr sz="2000">
                <a:solidFill>
                  <a:srgbClr val="FFFFFF"/>
                </a:solidFill>
              </a:defRPr>
            </a:pPr>
            <a:r>
              <a:rPr b="1" dirty="0">
                <a:latin typeface="Arial" panose="020B0604020202020204" pitchFamily="34" charset="0"/>
                <a:cs typeface="Arial" panose="020B0604020202020204" pitchFamily="34" charset="0"/>
              </a:rPr>
              <a:t>Weaknesses: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Overstates novelty of 'new wars'.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Limited quantitative data.</a:t>
            </a:r>
          </a:p>
          <a:p>
            <a:pPr>
              <a:spcAft>
                <a:spcPts val="600"/>
              </a:spcAft>
              <a:defRPr sz="2000">
                <a:solidFill>
                  <a:srgbClr val="FFFFFF"/>
                </a:solidFill>
              </a:defRPr>
            </a:pPr>
            <a:r>
              <a:rPr dirty="0">
                <a:latin typeface="Arial" panose="020B0604020202020204" pitchFamily="34" charset="0"/>
                <a:cs typeface="Arial" panose="020B0604020202020204" pitchFamily="34" charset="0"/>
              </a:rPr>
              <a:t>• Eurocentric examples (Balkans, Africa).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837982" y="1641752"/>
            <a:ext cx="4393056" cy="1323439"/>
          </a:xfrm>
          <a:prstGeom prst="rect">
            <a:avLst/>
          </a:prstGeom>
        </p:spPr>
        <p:txBody>
          <a:bodyPr vert="horz" lIns="91440" tIns="45720" rIns="91440" bIns="45720" rtlCol="0" anchor="t">
            <a:normAutofit/>
          </a:bodyPr>
          <a:lstStyle/>
          <a:p>
            <a:pPr defTabSz="914400">
              <a:lnSpc>
                <a:spcPct val="90000"/>
              </a:lnSpc>
              <a:spcBef>
                <a:spcPct val="0"/>
              </a:spcBef>
              <a:spcAft>
                <a:spcPts val="600"/>
              </a:spcAft>
              <a:defRPr sz="3200" b="1">
                <a:solidFill>
                  <a:srgbClr val="C3B091"/>
                </a:solidFill>
              </a:defRPr>
            </a:pPr>
            <a:r>
              <a:rPr lang="en-US" sz="4000" kern="1200">
                <a:solidFill>
                  <a:schemeClr val="bg1"/>
                </a:solidFill>
                <a:latin typeface="+mj-lt"/>
                <a:ea typeface="+mj-ea"/>
                <a:cs typeface="+mj-cs"/>
              </a:rPr>
              <a:t>Synthesis and Hybrid Warfare</a:t>
            </a:r>
          </a:p>
        </p:txBody>
      </p:sp>
      <p:sp>
        <p:nvSpPr>
          <p:cNvPr id="3" name="TextBox 2"/>
          <p:cNvSpPr txBox="1"/>
          <p:nvPr/>
        </p:nvSpPr>
        <p:spPr>
          <a:xfrm>
            <a:off x="164559" y="3748353"/>
            <a:ext cx="5739902" cy="2454300"/>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defRPr sz="2000">
                <a:solidFill>
                  <a:srgbClr val="FFFFFF"/>
                </a:solidFill>
              </a:defRPr>
            </a:pPr>
            <a:r>
              <a:rPr lang="en-US" sz="1100" dirty="0">
                <a:solidFill>
                  <a:schemeClr val="bg1">
                    <a:alpha val="80000"/>
                  </a:schemeClr>
                </a:solidFill>
              </a:rPr>
              <a:t>Most scholars agree warfare has evolved but combines old and new features.</a:t>
            </a:r>
          </a:p>
          <a:p>
            <a:pPr indent="-228600" defTabSz="914400">
              <a:lnSpc>
                <a:spcPct val="90000"/>
              </a:lnSpc>
              <a:spcAft>
                <a:spcPts val="600"/>
              </a:spcAft>
              <a:buFont typeface="Arial" panose="020B0604020202020204" pitchFamily="34" charset="0"/>
              <a:buChar char="•"/>
              <a:defRPr sz="2000">
                <a:solidFill>
                  <a:srgbClr val="FFFFFF"/>
                </a:solidFill>
              </a:defRPr>
            </a:pPr>
            <a:r>
              <a:rPr lang="en-US" sz="1100" dirty="0">
                <a:solidFill>
                  <a:schemeClr val="bg1">
                    <a:alpha val="80000"/>
                  </a:schemeClr>
                </a:solidFill>
              </a:rPr>
              <a:t> 'Hybrid wars' fuse conventional and unconventional tactics (Hoffman, 2007).</a:t>
            </a:r>
            <a:endParaRPr lang="en-GB" sz="1100" dirty="0">
              <a:solidFill>
                <a:schemeClr val="bg1">
                  <a:alpha val="80000"/>
                </a:schemeClr>
              </a:solidFill>
            </a:endParaRPr>
          </a:p>
          <a:p>
            <a:pPr indent="-228600" defTabSz="914400">
              <a:lnSpc>
                <a:spcPct val="90000"/>
              </a:lnSpc>
              <a:spcAft>
                <a:spcPts val="600"/>
              </a:spcAft>
              <a:buFont typeface="Arial" panose="020B0604020202020204" pitchFamily="34" charset="0"/>
              <a:buChar char="•"/>
              <a:defRPr sz="2000">
                <a:solidFill>
                  <a:srgbClr val="FFFFFF"/>
                </a:solidFill>
              </a:defRPr>
            </a:pPr>
            <a:r>
              <a:rPr lang="en-US" sz="1100" dirty="0">
                <a:solidFill>
                  <a:schemeClr val="bg1">
                    <a:alpha val="80000"/>
                  </a:schemeClr>
                </a:solidFill>
              </a:rPr>
              <a:t>Ukraine (2014–present): state conflict using cyberattacks, disinformation, and proxy militias.</a:t>
            </a:r>
            <a:endParaRPr lang="en-GB" sz="1100" dirty="0">
              <a:solidFill>
                <a:schemeClr val="bg1">
                  <a:alpha val="80000"/>
                </a:schemeClr>
              </a:solidFill>
            </a:endParaRPr>
          </a:p>
          <a:p>
            <a:pPr indent="-228600" defTabSz="914400">
              <a:lnSpc>
                <a:spcPct val="90000"/>
              </a:lnSpc>
              <a:spcAft>
                <a:spcPts val="600"/>
              </a:spcAft>
              <a:buFont typeface="Arial" panose="020B0604020202020204" pitchFamily="34" charset="0"/>
              <a:buChar char="•"/>
              <a:defRPr sz="2000">
                <a:solidFill>
                  <a:srgbClr val="FFFFFF"/>
                </a:solidFill>
              </a:defRPr>
            </a:pPr>
            <a:r>
              <a:rPr lang="en-US" sz="1100" dirty="0">
                <a:solidFill>
                  <a:schemeClr val="bg1">
                    <a:alpha val="80000"/>
                  </a:schemeClr>
                </a:solidFill>
              </a:rPr>
              <a:t>Confirms Kaldor’s insights but shows need for an updated framework.</a:t>
            </a:r>
          </a:p>
          <a:p>
            <a:pPr indent="-228600" defTabSz="914400">
              <a:lnSpc>
                <a:spcPct val="90000"/>
              </a:lnSpc>
              <a:spcAft>
                <a:spcPts val="600"/>
              </a:spcAft>
              <a:buFont typeface="Arial" panose="020B0604020202020204" pitchFamily="34" charset="0"/>
              <a:buChar char="•"/>
              <a:defRPr sz="2000">
                <a:solidFill>
                  <a:srgbClr val="FFFFFF"/>
                </a:solidFill>
              </a:defRPr>
            </a:pPr>
            <a:endParaRPr lang="en-US" sz="1100" dirty="0">
              <a:solidFill>
                <a:schemeClr val="bg1">
                  <a:alpha val="80000"/>
                </a:schemeClr>
              </a:solidFill>
            </a:endParaRPr>
          </a:p>
          <a:p>
            <a:pPr indent="-228600" defTabSz="914400">
              <a:lnSpc>
                <a:spcPct val="90000"/>
              </a:lnSpc>
              <a:spcAft>
                <a:spcPts val="600"/>
              </a:spcAft>
              <a:buFont typeface="Arial" panose="020B0604020202020204" pitchFamily="34" charset="0"/>
              <a:buChar char="•"/>
              <a:defRPr sz="2000">
                <a:solidFill>
                  <a:srgbClr val="FFFFFF"/>
                </a:solidFill>
              </a:defRPr>
            </a:pPr>
            <a:r>
              <a:rPr lang="en-US" sz="1100" dirty="0">
                <a:solidFill>
                  <a:schemeClr val="bg1">
                    <a:alpha val="80000"/>
                  </a:schemeClr>
                </a:solidFill>
              </a:rPr>
              <a:t>Quote: “Hybrid warfare combines military and non-military means to achieve strategic goals.” (NATO, 2020)</a:t>
            </a:r>
          </a:p>
        </p:txBody>
      </p:sp>
      <p:pic>
        <p:nvPicPr>
          <p:cNvPr id="6" name="Picture 5">
            <a:extLst>
              <a:ext uri="{FF2B5EF4-FFF2-40B4-BE49-F238E27FC236}">
                <a16:creationId xmlns:a16="http://schemas.microsoft.com/office/drawing/2014/main" id="{3608A923-2EA0-67E2-82BE-3BB4B630FAF3}"/>
              </a:ext>
            </a:extLst>
          </p:cNvPr>
          <p:cNvPicPr>
            <a:picLocks noChangeAspect="1"/>
          </p:cNvPicPr>
          <p:nvPr/>
        </p:nvPicPr>
        <p:blipFill>
          <a:blip r:embed="rId3"/>
          <a:srcRect t="2182" r="2" b="19492"/>
          <a:stretch>
            <a:fillRect/>
          </a:stretch>
        </p:blipFill>
        <p:spPr>
          <a:xfrm>
            <a:off x="5812545" y="2"/>
            <a:ext cx="6376280" cy="3333749"/>
          </a:xfrm>
          <a:custGeom>
            <a:avLst/>
            <a:gdLst/>
            <a:ahLst/>
            <a:cxnLst/>
            <a:rect l="l" t="t" r="r" b="b"/>
            <a:pathLst>
              <a:path w="6377940" h="3333749">
                <a:moveTo>
                  <a:pt x="0" y="0"/>
                </a:moveTo>
                <a:lnTo>
                  <a:pt x="6377940" y="0"/>
                </a:lnTo>
                <a:lnTo>
                  <a:pt x="6377940" y="3333749"/>
                </a:lnTo>
                <a:lnTo>
                  <a:pt x="174585" y="3333749"/>
                </a:lnTo>
                <a:lnTo>
                  <a:pt x="0" y="2202180"/>
                </a:lnTo>
                <a:close/>
              </a:path>
            </a:pathLst>
          </a:custGeom>
        </p:spPr>
      </p:pic>
      <p:pic>
        <p:nvPicPr>
          <p:cNvPr id="7" name="Picture 6">
            <a:extLst>
              <a:ext uri="{FF2B5EF4-FFF2-40B4-BE49-F238E27FC236}">
                <a16:creationId xmlns:a16="http://schemas.microsoft.com/office/drawing/2014/main" id="{764A6753-3143-6448-0E6E-98F7E51E2E32}"/>
              </a:ext>
            </a:extLst>
          </p:cNvPr>
          <p:cNvPicPr>
            <a:picLocks noChangeAspect="1"/>
          </p:cNvPicPr>
          <p:nvPr/>
        </p:nvPicPr>
        <p:blipFill>
          <a:blip r:embed="rId4"/>
          <a:srcRect t="11137" b="10594"/>
          <a:stretch>
            <a:fillRect/>
          </a:stretch>
        </p:blipFill>
        <p:spPr>
          <a:xfrm>
            <a:off x="5812545" y="3524252"/>
            <a:ext cx="6376280" cy="3333748"/>
          </a:xfrm>
          <a:custGeom>
            <a:avLst/>
            <a:gdLst/>
            <a:ahLst/>
            <a:cxnLst/>
            <a:rect l="l" t="t" r="r" b="b"/>
            <a:pathLst>
              <a:path w="6377940" h="3333748">
                <a:moveTo>
                  <a:pt x="203977" y="0"/>
                </a:moveTo>
                <a:lnTo>
                  <a:pt x="6377940" y="0"/>
                </a:lnTo>
                <a:lnTo>
                  <a:pt x="6377940" y="3333748"/>
                </a:lnTo>
                <a:lnTo>
                  <a:pt x="0" y="3333748"/>
                </a:lnTo>
                <a:lnTo>
                  <a:pt x="525780" y="1931668"/>
                </a:lnTo>
                <a:lnTo>
                  <a:pt x="205740" y="11428"/>
                </a:lnTo>
                <a:close/>
              </a:path>
            </a:pathLst>
          </a:custGeom>
        </p:spPr>
      </p:pic>
      <p:grpSp>
        <p:nvGrpSpPr>
          <p:cNvPr id="10" name="Group 9">
            <a:extLst>
              <a:ext uri="{FF2B5EF4-FFF2-40B4-BE49-F238E27FC236}">
                <a16:creationId xmlns:a16="http://schemas.microsoft.com/office/drawing/2014/main" id="{364A290D-B7BC-40B4-AB97-0C801BCCE2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0891" y="544"/>
            <a:ext cx="874488" cy="6857455"/>
            <a:chOff x="5632358" y="544"/>
            <a:chExt cx="874716" cy="6857455"/>
          </a:xfrm>
        </p:grpSpPr>
        <p:sp>
          <p:nvSpPr>
            <p:cNvPr id="15" name="Freeform: Shape 14">
              <a:extLst>
                <a:ext uri="{FF2B5EF4-FFF2-40B4-BE49-F238E27FC236}">
                  <a16:creationId xmlns:a16="http://schemas.microsoft.com/office/drawing/2014/main" id="{3C60D1EB-842B-4027-9728-E57314926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dir="108000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44E103E5-C039-4EA4-843B-AD566B5C96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2640988"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4873538" y="274320"/>
            <a:ext cx="2414443" cy="584775"/>
          </a:xfrm>
          <a:prstGeom prst="rect">
            <a:avLst/>
          </a:prstGeom>
          <a:noFill/>
        </p:spPr>
        <p:txBody>
          <a:bodyPr wrap="none">
            <a:spAutoFit/>
          </a:bodyPr>
          <a:lstStyle/>
          <a:p>
            <a:pPr algn="ctr">
              <a:defRPr sz="3200" b="1">
                <a:solidFill>
                  <a:srgbClr val="C3B091"/>
                </a:solidFill>
              </a:defRPr>
            </a:pPr>
            <a:r>
              <a:rPr dirty="0">
                <a:latin typeface="Arial" panose="020B0604020202020204" pitchFamily="34" charset="0"/>
                <a:cs typeface="Arial" panose="020B0604020202020204" pitchFamily="34" charset="0"/>
              </a:rPr>
              <a:t>Conclusion</a:t>
            </a:r>
          </a:p>
        </p:txBody>
      </p:sp>
      <p:sp>
        <p:nvSpPr>
          <p:cNvPr id="3" name="TextBox 2"/>
          <p:cNvSpPr txBox="1"/>
          <p:nvPr/>
        </p:nvSpPr>
        <p:spPr>
          <a:xfrm>
            <a:off x="457200" y="1371600"/>
            <a:ext cx="11247120" cy="1831271"/>
          </a:xfrm>
          <a:prstGeom prst="rect">
            <a:avLst/>
          </a:prstGeom>
          <a:noFill/>
        </p:spPr>
        <p:txBody>
          <a:bodyPr wrap="square">
            <a:spAutoFit/>
          </a:bodyPr>
          <a:lstStyle/>
          <a:p>
            <a:endParaRPr dirty="0">
              <a:latin typeface="Arial" panose="020B0604020202020204" pitchFamily="34" charset="0"/>
              <a:cs typeface="Arial" panose="020B0604020202020204" pitchFamily="34" charset="0"/>
            </a:endParaRPr>
          </a:p>
          <a:p>
            <a:pPr>
              <a:spcAft>
                <a:spcPts val="600"/>
              </a:spcAft>
              <a:defRPr sz="2000">
                <a:solidFill>
                  <a:srgbClr val="FFFFFF"/>
                </a:solidFill>
              </a:defRPr>
            </a:pPr>
            <a:r>
              <a:rPr dirty="0">
                <a:latin typeface="Arial" panose="020B0604020202020204" pitchFamily="34" charset="0"/>
                <a:cs typeface="Arial" panose="020B0604020202020204" pitchFamily="34" charset="0"/>
              </a:rPr>
              <a:t>• Kaldor reframed understanding of modern warfare.</a:t>
            </a:r>
          </a:p>
          <a:p>
            <a:pPr>
              <a:spcAft>
                <a:spcPts val="600"/>
              </a:spcAft>
              <a:defRPr sz="2000">
                <a:solidFill>
                  <a:srgbClr val="FFFFFF"/>
                </a:solidFill>
              </a:defRPr>
            </a:pPr>
            <a:r>
              <a:rPr dirty="0">
                <a:latin typeface="Arial" panose="020B0604020202020204" pitchFamily="34" charset="0"/>
                <a:cs typeface="Arial" panose="020B0604020202020204" pitchFamily="34" charset="0"/>
              </a:rPr>
              <a:t>• Her model remains influential despite critiques.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Hybrid warfare and technology extend her insights.</a:t>
            </a:r>
          </a:p>
          <a:p>
            <a:pPr>
              <a:spcAft>
                <a:spcPts val="600"/>
              </a:spcAft>
              <a:defRPr sz="2000">
                <a:solidFill>
                  <a:srgbClr val="FFFFFF"/>
                </a:solidFill>
              </a:defRPr>
            </a:pPr>
            <a:r>
              <a:rPr dirty="0">
                <a:latin typeface="Arial" panose="020B0604020202020204" pitchFamily="34" charset="0"/>
                <a:cs typeface="Arial" panose="020B0604020202020204" pitchFamily="34" charset="0"/>
              </a:rPr>
              <a:t>• Future research: AI, drones, and cyber</a:t>
            </a:r>
            <a:r>
              <a:rPr lang="en-GB"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warfare</a:t>
            </a:r>
            <a:r>
              <a:rPr lang="en-GB" dirty="0">
                <a:latin typeface="Arial" panose="020B0604020202020204" pitchFamily="34" charset="0"/>
                <a:cs typeface="Arial" panose="020B0604020202020204" pitchFamily="34" charset="0"/>
              </a:rPr>
              <a:t> </a:t>
            </a:r>
            <a:r>
              <a:rPr dirty="0">
                <a:latin typeface="Arial" panose="020B0604020202020204" pitchFamily="34" charset="0"/>
                <a:cs typeface="Arial" panose="020B0604020202020204" pitchFamily="34" charset="0"/>
              </a:rPr>
              <a:t>as next phase of 'new wars'.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4883958" y="274320"/>
            <a:ext cx="2393604" cy="584775"/>
          </a:xfrm>
          <a:prstGeom prst="rect">
            <a:avLst/>
          </a:prstGeom>
          <a:noFill/>
        </p:spPr>
        <p:txBody>
          <a:bodyPr wrap="none">
            <a:spAutoFit/>
          </a:bodyPr>
          <a:lstStyle/>
          <a:p>
            <a:pPr algn="ctr">
              <a:defRPr sz="3200" b="1">
                <a:solidFill>
                  <a:srgbClr val="C3B091"/>
                </a:solidFill>
              </a:defRPr>
            </a:pPr>
            <a:r>
              <a:rPr dirty="0">
                <a:latin typeface="Arial" panose="020B0604020202020204" pitchFamily="34" charset="0"/>
                <a:cs typeface="Arial" panose="020B0604020202020204" pitchFamily="34" charset="0"/>
              </a:rPr>
              <a:t>References</a:t>
            </a:r>
          </a:p>
        </p:txBody>
      </p:sp>
      <p:sp>
        <p:nvSpPr>
          <p:cNvPr id="3" name="TextBox 2"/>
          <p:cNvSpPr txBox="1"/>
          <p:nvPr/>
        </p:nvSpPr>
        <p:spPr>
          <a:xfrm>
            <a:off x="457200" y="1371600"/>
            <a:ext cx="11247120" cy="2585323"/>
          </a:xfrm>
          <a:prstGeom prst="rect">
            <a:avLst/>
          </a:prstGeom>
          <a:noFill/>
        </p:spPr>
        <p:txBody>
          <a:bodyPr wrap="square">
            <a:spAutoFit/>
          </a:bodyPr>
          <a:lstStyle/>
          <a:p>
            <a:r>
              <a:rPr lang="en-GB" sz="1800" kern="1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Berdal</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M. (2003) 'How “New” are “New Wars”?', </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Global Governance</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9(4), pp. 477–502.</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Duffield, M. (2001) </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Global Governance and the New Wars</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London: Zed Books.</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Henderson, E. and Singer, J. (2002) 'New Wars and Old Wars: A Critical Assessment',</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Journal of Peace Research</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39(1), pp. 115–118.</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Hoffman, F. (2007) Conflict in the 21st Century: The Rise of Hybrid Wars. Arlington, VA: Potomac Institute.</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Kaldor</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M. (2012) </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New and Old Wars: Organised Violence in a Global Era</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3rd ed. Cambridge: Polity Press.</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Kalyvas</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S. (2001) '“New” and “Old” Civil Wars: A Valid Distinction?'</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World Politics</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54(1), pp. 99–118.</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err="1">
                <a:solidFill>
                  <a:schemeClr val="bg1"/>
                </a:solidFill>
                <a:effectLst/>
                <a:latin typeface="Arial" panose="020B0604020202020204" pitchFamily="34" charset="0"/>
                <a:ea typeface="Times New Roman" panose="02020603050405020304" pitchFamily="18" charset="0"/>
                <a:cs typeface="Arial" panose="020B0604020202020204" pitchFamily="34" charset="0"/>
              </a:rPr>
              <a:t>Münkler</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H. (2005) </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New Wars</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Cambridge: Polity Press.</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a:p>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NATO (2020) </a:t>
            </a:r>
            <a:r>
              <a:rPr lang="en-GB" sz="1800" i="1"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Understanding Hybrid Warfare</a:t>
            </a:r>
            <a:r>
              <a:rPr lang="en-GB" sz="1800" kern="12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Brussels: NATO StratCom COE.</a:t>
            </a:r>
            <a:endPar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A1946"/>
        </a:solidFill>
        <a:effectLst/>
      </p:bgPr>
    </p:bg>
    <p:spTree>
      <p:nvGrpSpPr>
        <p:cNvPr id="1" name=""/>
        <p:cNvGrpSpPr/>
        <p:nvPr/>
      </p:nvGrpSpPr>
      <p:grpSpPr>
        <a:xfrm>
          <a:off x="0" y="0"/>
          <a:ext cx="0" cy="0"/>
          <a:chOff x="0" y="0"/>
          <a:chExt cx="0" cy="0"/>
        </a:xfrm>
      </p:grpSpPr>
      <p:sp>
        <p:nvSpPr>
          <p:cNvPr id="2" name="TextBox 1"/>
          <p:cNvSpPr txBox="1"/>
          <p:nvPr/>
        </p:nvSpPr>
        <p:spPr>
          <a:xfrm>
            <a:off x="4132151" y="274320"/>
            <a:ext cx="3897221" cy="584775"/>
          </a:xfrm>
          <a:prstGeom prst="rect">
            <a:avLst/>
          </a:prstGeom>
          <a:noFill/>
        </p:spPr>
        <p:txBody>
          <a:bodyPr wrap="none">
            <a:spAutoFit/>
          </a:bodyPr>
          <a:lstStyle/>
          <a:p>
            <a:pPr algn="ctr">
              <a:defRPr sz="3200" b="1">
                <a:solidFill>
                  <a:srgbClr val="C3B091"/>
                </a:solidFill>
              </a:defRPr>
            </a:pPr>
            <a:r>
              <a:rPr lang="en-GB" dirty="0">
                <a:latin typeface="Arial" panose="020B0604020202020204" pitchFamily="34" charset="0"/>
                <a:cs typeface="Arial" panose="020B0604020202020204" pitchFamily="34" charset="0"/>
              </a:rPr>
              <a:t>Picture </a:t>
            </a:r>
            <a:r>
              <a:rPr dirty="0">
                <a:latin typeface="Arial" panose="020B0604020202020204" pitchFamily="34" charset="0"/>
                <a:cs typeface="Arial" panose="020B0604020202020204" pitchFamily="34" charset="0"/>
              </a:rPr>
              <a:t>References</a:t>
            </a:r>
          </a:p>
        </p:txBody>
      </p:sp>
      <p:sp>
        <p:nvSpPr>
          <p:cNvPr id="3" name="TextBox 2"/>
          <p:cNvSpPr txBox="1"/>
          <p:nvPr/>
        </p:nvSpPr>
        <p:spPr>
          <a:xfrm>
            <a:off x="512050" y="859095"/>
            <a:ext cx="10994127" cy="5586145"/>
          </a:xfrm>
          <a:prstGeom prst="rect">
            <a:avLst/>
          </a:prstGeom>
          <a:noFill/>
        </p:spPr>
        <p:txBody>
          <a:bodyPr wrap="square">
            <a:spAutoFit/>
          </a:bodyPr>
          <a:lstStyle/>
          <a:p>
            <a:r>
              <a:rPr lang="en-GB" sz="1700" b="1" dirty="0">
                <a:solidFill>
                  <a:schemeClr val="bg1"/>
                </a:solidFill>
                <a:latin typeface="Arial" panose="020B0604020202020204" pitchFamily="34" charset="0"/>
                <a:cs typeface="Arial" panose="020B0604020202020204" pitchFamily="34" charset="0"/>
              </a:rPr>
              <a:t>Image 1 – Map of the USSR and post-Soviet states</a:t>
            </a:r>
          </a:p>
          <a:p>
            <a:br>
              <a:rPr lang="en-GB" sz="1700" dirty="0">
                <a:solidFill>
                  <a:schemeClr val="bg1"/>
                </a:solidFill>
                <a:latin typeface="Arial" panose="020B0604020202020204" pitchFamily="34" charset="0"/>
                <a:cs typeface="Arial" panose="020B0604020202020204" pitchFamily="34" charset="0"/>
              </a:rPr>
            </a:br>
            <a:endParaRPr lang="en-GB" sz="1700" dirty="0">
              <a:solidFill>
                <a:schemeClr val="bg1"/>
              </a:solidFill>
              <a:latin typeface="Arial" panose="020B0604020202020204" pitchFamily="34" charset="0"/>
              <a:cs typeface="Arial" panose="020B0604020202020204" pitchFamily="34" charset="0"/>
            </a:endParaRPr>
          </a:p>
          <a:p>
            <a:r>
              <a:rPr lang="en-GB" sz="1700" dirty="0">
                <a:solidFill>
                  <a:schemeClr val="bg1"/>
                </a:solidFill>
                <a:effectLst/>
                <a:latin typeface="Arial" panose="020B0604020202020204" pitchFamily="34" charset="0"/>
                <a:cs typeface="Arial" panose="020B0604020202020204" pitchFamily="34" charset="0"/>
              </a:rPr>
              <a:t>Wikimedia Commons (no date) Map showing the breakup of the Soviet Union and the formation of post-Soviet states. Available at: </a:t>
            </a:r>
            <a:r>
              <a:rPr lang="en-GB" sz="1700" dirty="0">
                <a:solidFill>
                  <a:srgbClr val="0000FF"/>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a:t>
            </a:r>
            <a:r>
              <a:rPr lang="en-GB" sz="1700" dirty="0" err="1">
                <a:solidFill>
                  <a:srgbClr val="0000FF"/>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commons.wikimedia.org</a:t>
            </a:r>
            <a:r>
              <a:rPr lang="en-GB" sz="1700" dirty="0">
                <a:solidFill>
                  <a:srgbClr val="0000FF"/>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/wiki/File:</a:t>
            </a:r>
            <a:r>
              <a:rPr lang="en-GB" sz="1700" dirty="0" err="1">
                <a:solidFill>
                  <a:schemeClr val="bg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USSR_dissolution_map.svg</a:t>
            </a:r>
            <a:r>
              <a:rPr lang="en-GB" sz="1700" dirty="0">
                <a:solidFill>
                  <a:schemeClr val="bg1"/>
                </a:solidFill>
                <a:effectLst/>
                <a:latin typeface="Arial" panose="020B0604020202020204" pitchFamily="34" charset="0"/>
                <a:cs typeface="Arial" panose="020B0604020202020204" pitchFamily="34" charset="0"/>
              </a:rPr>
              <a:t> (Accessed: 3 November 2025).</a:t>
            </a:r>
          </a:p>
          <a:p>
            <a:br>
              <a:rPr lang="en-GB" sz="1700" dirty="0">
                <a:solidFill>
                  <a:schemeClr val="bg1"/>
                </a:solidFill>
                <a:latin typeface="Arial" panose="020B0604020202020204" pitchFamily="34" charset="0"/>
                <a:cs typeface="Arial" panose="020B0604020202020204" pitchFamily="34" charset="0"/>
              </a:rPr>
            </a:br>
            <a:endParaRPr lang="en-GB" sz="1700" b="1" dirty="0">
              <a:solidFill>
                <a:schemeClr val="bg1"/>
              </a:solidFill>
              <a:latin typeface="Arial" panose="020B0604020202020204" pitchFamily="34" charset="0"/>
              <a:cs typeface="Arial" panose="020B0604020202020204" pitchFamily="34" charset="0"/>
            </a:endParaRPr>
          </a:p>
          <a:p>
            <a:r>
              <a:rPr lang="en-GB" sz="1700" b="1" dirty="0">
                <a:solidFill>
                  <a:schemeClr val="bg1"/>
                </a:solidFill>
                <a:latin typeface="Arial" panose="020B0604020202020204" pitchFamily="34" charset="0"/>
                <a:cs typeface="Arial" panose="020B0604020202020204" pitchFamily="34" charset="0"/>
              </a:rPr>
              <a:t>Image 2 – Wagner Group emblem</a:t>
            </a:r>
          </a:p>
          <a:p>
            <a:br>
              <a:rPr lang="en-GB" sz="1700" dirty="0">
                <a:solidFill>
                  <a:schemeClr val="bg1"/>
                </a:solidFill>
                <a:latin typeface="Arial" panose="020B0604020202020204" pitchFamily="34" charset="0"/>
                <a:cs typeface="Arial" panose="020B0604020202020204" pitchFamily="34" charset="0"/>
              </a:rPr>
            </a:br>
            <a:endParaRPr lang="en-GB" sz="1700" dirty="0">
              <a:solidFill>
                <a:schemeClr val="bg1"/>
              </a:solidFill>
              <a:latin typeface="Arial" panose="020B0604020202020204" pitchFamily="34" charset="0"/>
              <a:cs typeface="Arial" panose="020B0604020202020204" pitchFamily="34" charset="0"/>
            </a:endParaRPr>
          </a:p>
          <a:p>
            <a:r>
              <a:rPr lang="en-GB" sz="1700" dirty="0">
                <a:solidFill>
                  <a:schemeClr val="bg1"/>
                </a:solidFill>
                <a:effectLst/>
                <a:latin typeface="Arial" panose="020B0604020202020204" pitchFamily="34" charset="0"/>
                <a:cs typeface="Arial" panose="020B0604020202020204" pitchFamily="34" charset="0"/>
              </a:rPr>
              <a:t>Wikimedia Commons (no date) Emblem of the Wagner Group. Available at: </a:t>
            </a:r>
            <a:r>
              <a:rPr lang="en-GB" sz="1700" dirty="0">
                <a:solidFill>
                  <a:srgbClr val="0000FF"/>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GB" sz="1700" dirty="0" err="1">
                <a:solidFill>
                  <a:srgbClr val="0000FF"/>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commons.wikimedia.org</a:t>
            </a:r>
            <a:r>
              <a:rPr lang="en-GB" sz="1700" dirty="0">
                <a:solidFill>
                  <a:schemeClr val="bg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/wiki/File:PMC_Wagner_Group_emblem.svg</a:t>
            </a:r>
            <a:r>
              <a:rPr lang="en-GB" sz="1700" dirty="0">
                <a:solidFill>
                  <a:schemeClr val="bg1"/>
                </a:solidFill>
                <a:effectLst/>
                <a:latin typeface="Arial" panose="020B0604020202020204" pitchFamily="34" charset="0"/>
                <a:cs typeface="Arial" panose="020B0604020202020204" pitchFamily="34" charset="0"/>
              </a:rPr>
              <a:t> (Accessed: 3 November 2025).</a:t>
            </a:r>
          </a:p>
          <a:p>
            <a:br>
              <a:rPr lang="en-GB" sz="1700" dirty="0">
                <a:solidFill>
                  <a:schemeClr val="bg1"/>
                </a:solidFill>
                <a:latin typeface="Arial" panose="020B0604020202020204" pitchFamily="34" charset="0"/>
                <a:cs typeface="Arial" panose="020B0604020202020204" pitchFamily="34" charset="0"/>
              </a:rPr>
            </a:br>
            <a:endParaRPr lang="en-GB" sz="1700" b="1" dirty="0">
              <a:solidFill>
                <a:schemeClr val="bg1"/>
              </a:solidFill>
              <a:latin typeface="Arial" panose="020B0604020202020204" pitchFamily="34" charset="0"/>
              <a:cs typeface="Arial" panose="020B0604020202020204" pitchFamily="34" charset="0"/>
            </a:endParaRPr>
          </a:p>
          <a:p>
            <a:r>
              <a:rPr lang="en-GB" sz="1700" b="1" dirty="0">
                <a:solidFill>
                  <a:schemeClr val="bg1"/>
                </a:solidFill>
                <a:latin typeface="Arial" panose="020B0604020202020204" pitchFamily="34" charset="0"/>
                <a:cs typeface="Arial" panose="020B0604020202020204" pitchFamily="34" charset="0"/>
              </a:rPr>
              <a:t>Image 3 – Soldier launching drone (Ukraine conflict)</a:t>
            </a:r>
          </a:p>
          <a:p>
            <a:br>
              <a:rPr lang="en-GB" sz="1700" dirty="0">
                <a:solidFill>
                  <a:schemeClr val="bg1"/>
                </a:solidFill>
                <a:latin typeface="Arial" panose="020B0604020202020204" pitchFamily="34" charset="0"/>
                <a:cs typeface="Arial" panose="020B0604020202020204" pitchFamily="34" charset="0"/>
              </a:rPr>
            </a:br>
            <a:endParaRPr lang="en-GB" sz="1700" dirty="0">
              <a:solidFill>
                <a:schemeClr val="bg1"/>
              </a:solidFill>
              <a:latin typeface="Arial" panose="020B0604020202020204" pitchFamily="34" charset="0"/>
              <a:cs typeface="Arial" panose="020B0604020202020204" pitchFamily="34" charset="0"/>
            </a:endParaRPr>
          </a:p>
          <a:p>
            <a:r>
              <a:rPr lang="en-GB" sz="1700" dirty="0">
                <a:solidFill>
                  <a:schemeClr val="bg1"/>
                </a:solidFill>
                <a:effectLst/>
                <a:latin typeface="Arial" panose="020B0604020202020204" pitchFamily="34" charset="0"/>
                <a:cs typeface="Arial" panose="020B0604020202020204" pitchFamily="34" charset="0"/>
              </a:rPr>
              <a:t>Getty Images (2022) Ukrainian soldier launches a reconnaissance drone near the frontline. Available at: </a:t>
            </a:r>
            <a:r>
              <a:rPr lang="en-GB" sz="1700" dirty="0">
                <a:solidFill>
                  <a:srgbClr val="0000FF"/>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a:t>
            </a:r>
            <a:r>
              <a:rPr lang="en-GB" sz="1700" dirty="0" err="1">
                <a:solidFill>
                  <a:srgbClr val="0000FF"/>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www.gettyimages.com</a:t>
            </a:r>
            <a:r>
              <a:rPr lang="en-GB" sz="1700" dirty="0">
                <a:solidFill>
                  <a:schemeClr val="bg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/detail/news-photo</a:t>
            </a:r>
            <a:r>
              <a:rPr lang="en-GB" sz="1700" dirty="0">
                <a:solidFill>
                  <a:schemeClr val="bg1"/>
                </a:solidFill>
                <a:effectLst/>
                <a:latin typeface="Arial" panose="020B0604020202020204" pitchFamily="34" charset="0"/>
                <a:cs typeface="Arial" panose="020B0604020202020204" pitchFamily="34" charset="0"/>
              </a:rPr>
              <a:t> (Accessed: 3 November 2025).</a:t>
            </a:r>
          </a:p>
          <a:p>
            <a:endParaRPr lang="en-GB" sz="1700" dirty="0">
              <a:solidFill>
                <a:schemeClr val="bg1"/>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8593015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Custom</PresentationFormat>
  <Paragraphs>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Callum Carter (2404122)</cp:lastModifiedBy>
  <cp:revision>5</cp:revision>
  <dcterms:created xsi:type="dcterms:W3CDTF">2013-01-27T09:14:16Z</dcterms:created>
  <dcterms:modified xsi:type="dcterms:W3CDTF">2025-11-03T21:56:46Z</dcterms:modified>
  <cp:category/>
</cp:coreProperties>
</file>