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5" r:id="rId5"/>
    <p:sldId id="261" r:id="rId6"/>
    <p:sldId id="262" r:id="rId7"/>
    <p:sldId id="263" r:id="rId8"/>
    <p:sldId id="264"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2547"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04253-90B8-4DD0-B711-C485F231673B}" v="1280" dt="2026-07-13T02:16:22.555"/>
    <p1510:client id="{754EFA80-269A-4B18-AC64-52E2CAA4F967}" v="48" dt="2026-07-13T03:09:59.177"/>
    <p1510:client id="{CEAA65D9-5DAA-4BBD-981F-835915ECE8ED}" v="1" dt="2026-07-13T02:19:16.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guide pos="2547"/>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Socel" userId="75dfe3cd5c7bae1a" providerId="LiveId" clId="{2912772C-C05C-4418-843F-DAC43933AFEE}"/>
    <pc:docChg chg="undo custSel modSld">
      <pc:chgData name="Ovidiu Socel" userId="75dfe3cd5c7bae1a" providerId="LiveId" clId="{2912772C-C05C-4418-843F-DAC43933AFEE}" dt="2026-07-13T03:09:59.177" v="357"/>
      <pc:docMkLst>
        <pc:docMk/>
      </pc:docMkLst>
      <pc:sldChg chg="addSp delSp modSp mod">
        <pc:chgData name="Ovidiu Socel" userId="75dfe3cd5c7bae1a" providerId="LiveId" clId="{2912772C-C05C-4418-843F-DAC43933AFEE}" dt="2026-07-13T02:28:30.881" v="17" actId="1076"/>
        <pc:sldMkLst>
          <pc:docMk/>
          <pc:sldMk cId="2123756181" sldId="256"/>
        </pc:sldMkLst>
        <pc:picChg chg="add del mod">
          <ac:chgData name="Ovidiu Socel" userId="75dfe3cd5c7bae1a" providerId="LiveId" clId="{2912772C-C05C-4418-843F-DAC43933AFEE}" dt="2026-07-13T02:26:49.863" v="4" actId="931"/>
          <ac:picMkLst>
            <pc:docMk/>
            <pc:sldMk cId="2123756181" sldId="256"/>
            <ac:picMk id="8" creationId="{D9058CE8-5B0D-58AD-E774-972E935655EC}"/>
          </ac:picMkLst>
        </pc:picChg>
        <pc:picChg chg="mod">
          <ac:chgData name="Ovidiu Socel" userId="75dfe3cd5c7bae1a" providerId="LiveId" clId="{2912772C-C05C-4418-843F-DAC43933AFEE}" dt="2026-07-13T02:23:44.793" v="2"/>
          <ac:picMkLst>
            <pc:docMk/>
            <pc:sldMk cId="2123756181" sldId="256"/>
            <ac:picMk id="9" creationId="{ABE08AB2-C4EE-7A0B-3E81-DBF2BF1C9ED2}"/>
          </ac:picMkLst>
        </pc:picChg>
        <pc:picChg chg="add del mod">
          <ac:chgData name="Ovidiu Socel" userId="75dfe3cd5c7bae1a" providerId="LiveId" clId="{2912772C-C05C-4418-843F-DAC43933AFEE}" dt="2026-07-13T02:27:12.827" v="8" actId="931"/>
          <ac:picMkLst>
            <pc:docMk/>
            <pc:sldMk cId="2123756181" sldId="256"/>
            <ac:picMk id="11" creationId="{31BA353F-FBAF-66CE-2B48-7246F725E891}"/>
          </ac:picMkLst>
        </pc:picChg>
        <pc:picChg chg="add mod">
          <ac:chgData name="Ovidiu Socel" userId="75dfe3cd5c7bae1a" providerId="LiveId" clId="{2912772C-C05C-4418-843F-DAC43933AFEE}" dt="2026-07-13T02:28:30.881" v="17" actId="1076"/>
          <ac:picMkLst>
            <pc:docMk/>
            <pc:sldMk cId="2123756181" sldId="256"/>
            <ac:picMk id="15" creationId="{AC272E25-7288-5F04-D9BC-55FD1D19D609}"/>
          </ac:picMkLst>
        </pc:picChg>
      </pc:sldChg>
      <pc:sldChg chg="addSp delSp modSp mod">
        <pc:chgData name="Ovidiu Socel" userId="75dfe3cd5c7bae1a" providerId="LiveId" clId="{2912772C-C05C-4418-843F-DAC43933AFEE}" dt="2026-07-13T02:30:09.410" v="31" actId="478"/>
        <pc:sldMkLst>
          <pc:docMk/>
          <pc:sldMk cId="1114938800" sldId="258"/>
        </pc:sldMkLst>
        <pc:picChg chg="add mod">
          <ac:chgData name="Ovidiu Socel" userId="75dfe3cd5c7bae1a" providerId="LiveId" clId="{2912772C-C05C-4418-843F-DAC43933AFEE}" dt="2026-07-13T02:30:06.985" v="30"/>
          <ac:picMkLst>
            <pc:docMk/>
            <pc:sldMk cId="1114938800" sldId="258"/>
            <ac:picMk id="7" creationId="{864387E8-BDB6-39ED-FA27-361B5B852C4C}"/>
          </ac:picMkLst>
        </pc:picChg>
        <pc:picChg chg="del mod">
          <ac:chgData name="Ovidiu Socel" userId="75dfe3cd5c7bae1a" providerId="LiveId" clId="{2912772C-C05C-4418-843F-DAC43933AFEE}" dt="2026-07-13T02:30:09.410" v="31" actId="478"/>
          <ac:picMkLst>
            <pc:docMk/>
            <pc:sldMk cId="1114938800" sldId="258"/>
            <ac:picMk id="13" creationId="{1C4829DB-DBB9-FDEF-7DF2-A7F5192BE164}"/>
          </ac:picMkLst>
        </pc:picChg>
      </pc:sldChg>
      <pc:sldChg chg="addSp delSp mod">
        <pc:chgData name="Ovidiu Socel" userId="75dfe3cd5c7bae1a" providerId="LiveId" clId="{2912772C-C05C-4418-843F-DAC43933AFEE}" dt="2026-07-13T02:30:42.625" v="43" actId="22"/>
        <pc:sldMkLst>
          <pc:docMk/>
          <pc:sldMk cId="988550069" sldId="259"/>
        </pc:sldMkLst>
        <pc:picChg chg="add">
          <ac:chgData name="Ovidiu Socel" userId="75dfe3cd5c7bae1a" providerId="LiveId" clId="{2912772C-C05C-4418-843F-DAC43933AFEE}" dt="2026-07-13T02:30:42.625" v="43" actId="22"/>
          <ac:picMkLst>
            <pc:docMk/>
            <pc:sldMk cId="988550069" sldId="259"/>
            <ac:picMk id="4" creationId="{A57D767C-2D10-84BC-9763-CF3797A22FD4}"/>
          </ac:picMkLst>
        </pc:picChg>
        <pc:picChg chg="del">
          <ac:chgData name="Ovidiu Socel" userId="75dfe3cd5c7bae1a" providerId="LiveId" clId="{2912772C-C05C-4418-843F-DAC43933AFEE}" dt="2026-07-13T02:30:11.814" v="32" actId="478"/>
          <ac:picMkLst>
            <pc:docMk/>
            <pc:sldMk cId="988550069" sldId="259"/>
            <ac:picMk id="12" creationId="{C906B9F5-304F-0300-CBAC-AE682F77FEEB}"/>
          </ac:picMkLst>
        </pc:picChg>
      </pc:sldChg>
      <pc:sldChg chg="addSp delSp mod">
        <pc:chgData name="Ovidiu Socel" userId="75dfe3cd5c7bae1a" providerId="LiveId" clId="{2912772C-C05C-4418-843F-DAC43933AFEE}" dt="2026-07-13T02:30:45.555" v="45" actId="22"/>
        <pc:sldMkLst>
          <pc:docMk/>
          <pc:sldMk cId="676666704" sldId="261"/>
        </pc:sldMkLst>
        <pc:picChg chg="add">
          <ac:chgData name="Ovidiu Socel" userId="75dfe3cd5c7bae1a" providerId="LiveId" clId="{2912772C-C05C-4418-843F-DAC43933AFEE}" dt="2026-07-13T02:30:45.555" v="45" actId="22"/>
          <ac:picMkLst>
            <pc:docMk/>
            <pc:sldMk cId="676666704" sldId="261"/>
            <ac:picMk id="4" creationId="{97654B6F-BA9F-CBA3-457B-2F73121582A8}"/>
          </ac:picMkLst>
        </pc:picChg>
        <pc:picChg chg="del">
          <ac:chgData name="Ovidiu Socel" userId="75dfe3cd5c7bae1a" providerId="LiveId" clId="{2912772C-C05C-4418-843F-DAC43933AFEE}" dt="2026-07-13T02:30:15.311" v="34" actId="478"/>
          <ac:picMkLst>
            <pc:docMk/>
            <pc:sldMk cId="676666704" sldId="261"/>
            <ac:picMk id="8" creationId="{4921AA58-1324-DEE8-2E6D-4A0D63C869D8}"/>
          </ac:picMkLst>
        </pc:picChg>
      </pc:sldChg>
      <pc:sldChg chg="addSp delSp modSp mod modAnim">
        <pc:chgData name="Ovidiu Socel" userId="75dfe3cd5c7bae1a" providerId="LiveId" clId="{2912772C-C05C-4418-843F-DAC43933AFEE}" dt="2026-07-13T03:09:59.177" v="357"/>
        <pc:sldMkLst>
          <pc:docMk/>
          <pc:sldMk cId="2240927184" sldId="262"/>
        </pc:sldMkLst>
        <pc:spChg chg="add mod ord">
          <ac:chgData name="Ovidiu Socel" userId="75dfe3cd5c7bae1a" providerId="LiveId" clId="{2912772C-C05C-4418-843F-DAC43933AFEE}" dt="2026-07-13T03:02:54.254" v="350" actId="14861"/>
          <ac:spMkLst>
            <pc:docMk/>
            <pc:sldMk cId="2240927184" sldId="262"/>
            <ac:spMk id="44" creationId="{7113EACF-00E3-D29F-C267-13D2103E7605}"/>
          </ac:spMkLst>
        </pc:spChg>
        <pc:spChg chg="mod">
          <ac:chgData name="Ovidiu Socel" userId="75dfe3cd5c7bae1a" providerId="LiveId" clId="{2912772C-C05C-4418-843F-DAC43933AFEE}" dt="2026-07-13T02:49:27.524" v="198" actId="14100"/>
          <ac:spMkLst>
            <pc:docMk/>
            <pc:sldMk cId="2240927184" sldId="262"/>
            <ac:spMk id="58" creationId="{4DFF8F0A-E757-B64A-0AA0-63E37401A25C}"/>
          </ac:spMkLst>
        </pc:spChg>
        <pc:spChg chg="mod">
          <ac:chgData name="Ovidiu Socel" userId="75dfe3cd5c7bae1a" providerId="LiveId" clId="{2912772C-C05C-4418-843F-DAC43933AFEE}" dt="2026-07-13T02:31:37.895" v="54" actId="1076"/>
          <ac:spMkLst>
            <pc:docMk/>
            <pc:sldMk cId="2240927184" sldId="262"/>
            <ac:spMk id="60" creationId="{CF98D6BA-EF47-A886-4FCC-8CEF967E50D7}"/>
          </ac:spMkLst>
        </pc:spChg>
        <pc:spChg chg="mod">
          <ac:chgData name="Ovidiu Socel" userId="75dfe3cd5c7bae1a" providerId="LiveId" clId="{2912772C-C05C-4418-843F-DAC43933AFEE}" dt="2026-07-13T02:55:43.384" v="290" actId="20577"/>
          <ac:spMkLst>
            <pc:docMk/>
            <pc:sldMk cId="2240927184" sldId="262"/>
            <ac:spMk id="63" creationId="{F2556E14-03E7-C348-2C2E-A92B3D3E5255}"/>
          </ac:spMkLst>
        </pc:spChg>
        <pc:spChg chg="mod">
          <ac:chgData name="Ovidiu Socel" userId="75dfe3cd5c7bae1a" providerId="LiveId" clId="{2912772C-C05C-4418-843F-DAC43933AFEE}" dt="2026-07-13T02:55:18.582" v="285" actId="1076"/>
          <ac:spMkLst>
            <pc:docMk/>
            <pc:sldMk cId="2240927184" sldId="262"/>
            <ac:spMk id="64" creationId="{E92CD652-2631-D448-CA23-1545ADD7E663}"/>
          </ac:spMkLst>
        </pc:spChg>
        <pc:graphicFrameChg chg="mod modGraphic">
          <ac:chgData name="Ovidiu Socel" userId="75dfe3cd5c7bae1a" providerId="LiveId" clId="{2912772C-C05C-4418-843F-DAC43933AFEE}" dt="2026-07-13T02:49:24.769" v="197" actId="14100"/>
          <ac:graphicFrameMkLst>
            <pc:docMk/>
            <pc:sldMk cId="2240927184" sldId="262"/>
            <ac:graphicFrameMk id="56" creationId="{24916D39-3865-7EEB-F10E-43898B67E8A6}"/>
          </ac:graphicFrameMkLst>
        </pc:graphicFrameChg>
        <pc:picChg chg="add">
          <ac:chgData name="Ovidiu Socel" userId="75dfe3cd5c7bae1a" providerId="LiveId" clId="{2912772C-C05C-4418-843F-DAC43933AFEE}" dt="2026-07-13T02:30:48.389" v="46" actId="22"/>
          <ac:picMkLst>
            <pc:docMk/>
            <pc:sldMk cId="2240927184" sldId="262"/>
            <ac:picMk id="4" creationId="{5679F705-E9CD-4912-1298-A0CFB40EC11A}"/>
          </ac:picMkLst>
        </pc:picChg>
        <pc:picChg chg="add del mod">
          <ac:chgData name="Ovidiu Socel" userId="75dfe3cd5c7bae1a" providerId="LiveId" clId="{2912772C-C05C-4418-843F-DAC43933AFEE}" dt="2026-07-13T02:39:46.695" v="120" actId="478"/>
          <ac:picMkLst>
            <pc:docMk/>
            <pc:sldMk cId="2240927184" sldId="262"/>
            <ac:picMk id="7" creationId="{8E8993CD-FBBB-2FB4-F69C-893D865FD5A3}"/>
          </ac:picMkLst>
        </pc:picChg>
        <pc:picChg chg="del">
          <ac:chgData name="Ovidiu Socel" userId="75dfe3cd5c7bae1a" providerId="LiveId" clId="{2912772C-C05C-4418-843F-DAC43933AFEE}" dt="2026-07-13T02:30:18.952" v="35" actId="478"/>
          <ac:picMkLst>
            <pc:docMk/>
            <pc:sldMk cId="2240927184" sldId="262"/>
            <ac:picMk id="8" creationId="{3392228F-1BE3-D18F-D18B-F393B74CBBA7}"/>
          </ac:picMkLst>
        </pc:picChg>
        <pc:picChg chg="add del mod">
          <ac:chgData name="Ovidiu Socel" userId="75dfe3cd5c7bae1a" providerId="LiveId" clId="{2912772C-C05C-4418-843F-DAC43933AFEE}" dt="2026-07-13T02:44:21.504" v="156" actId="478"/>
          <ac:picMkLst>
            <pc:docMk/>
            <pc:sldMk cId="2240927184" sldId="262"/>
            <ac:picMk id="10" creationId="{797F12B5-EFC3-2FA2-6F96-DE93EE699A7E}"/>
          </ac:picMkLst>
        </pc:picChg>
        <pc:picChg chg="add del mod">
          <ac:chgData name="Ovidiu Socel" userId="75dfe3cd5c7bae1a" providerId="LiveId" clId="{2912772C-C05C-4418-843F-DAC43933AFEE}" dt="2026-07-13T02:33:13.844" v="73" actId="931"/>
          <ac:picMkLst>
            <pc:docMk/>
            <pc:sldMk cId="2240927184" sldId="262"/>
            <ac:picMk id="13" creationId="{A9FD72EE-5DF9-3B2A-9A1D-950D80020F36}"/>
          </ac:picMkLst>
        </pc:picChg>
        <pc:picChg chg="add del mod">
          <ac:chgData name="Ovidiu Socel" userId="75dfe3cd5c7bae1a" providerId="LiveId" clId="{2912772C-C05C-4418-843F-DAC43933AFEE}" dt="2026-07-13T02:42:15.604" v="143" actId="478"/>
          <ac:picMkLst>
            <pc:docMk/>
            <pc:sldMk cId="2240927184" sldId="262"/>
            <ac:picMk id="17" creationId="{2A61105E-DB71-FAB9-04AA-3503E7B0D3B7}"/>
          </ac:picMkLst>
        </pc:picChg>
        <pc:picChg chg="add del mod">
          <ac:chgData name="Ovidiu Socel" userId="75dfe3cd5c7bae1a" providerId="LiveId" clId="{2912772C-C05C-4418-843F-DAC43933AFEE}" dt="2026-07-13T02:48:57.435" v="194" actId="478"/>
          <ac:picMkLst>
            <pc:docMk/>
            <pc:sldMk cId="2240927184" sldId="262"/>
            <ac:picMk id="21" creationId="{718D11AD-CAA9-A5D4-282A-84D5F6FCFE8C}"/>
          </ac:picMkLst>
        </pc:picChg>
        <pc:picChg chg="add del mod">
          <ac:chgData name="Ovidiu Socel" userId="75dfe3cd5c7bae1a" providerId="LiveId" clId="{2912772C-C05C-4418-843F-DAC43933AFEE}" dt="2026-07-13T02:55:07.457" v="284" actId="478"/>
          <ac:picMkLst>
            <pc:docMk/>
            <pc:sldMk cId="2240927184" sldId="262"/>
            <ac:picMk id="25" creationId="{B4E93A6F-150C-21EB-84BA-739A04C74F2C}"/>
          </ac:picMkLst>
        </pc:picChg>
        <pc:picChg chg="add del mod">
          <ac:chgData name="Ovidiu Socel" userId="75dfe3cd5c7bae1a" providerId="LiveId" clId="{2912772C-C05C-4418-843F-DAC43933AFEE}" dt="2026-07-13T02:55:06.863" v="283" actId="478"/>
          <ac:picMkLst>
            <pc:docMk/>
            <pc:sldMk cId="2240927184" sldId="262"/>
            <ac:picMk id="27" creationId="{9D5A6E5C-F83D-8039-135C-5074BFBD8C04}"/>
          </ac:picMkLst>
        </pc:picChg>
        <pc:picChg chg="add del mod">
          <ac:chgData name="Ovidiu Socel" userId="75dfe3cd5c7bae1a" providerId="LiveId" clId="{2912772C-C05C-4418-843F-DAC43933AFEE}" dt="2026-07-13T02:45:07.146" v="160" actId="931"/>
          <ac:picMkLst>
            <pc:docMk/>
            <pc:sldMk cId="2240927184" sldId="262"/>
            <ac:picMk id="29" creationId="{2023FFD9-69B8-E501-7775-89FCC70D377B}"/>
          </ac:picMkLst>
        </pc:picChg>
        <pc:picChg chg="add del mod">
          <ac:chgData name="Ovidiu Socel" userId="75dfe3cd5c7bae1a" providerId="LiveId" clId="{2912772C-C05C-4418-843F-DAC43933AFEE}" dt="2026-07-13T02:55:05.045" v="281" actId="478"/>
          <ac:picMkLst>
            <pc:docMk/>
            <pc:sldMk cId="2240927184" sldId="262"/>
            <ac:picMk id="31" creationId="{33407240-5931-5763-8C07-26FE32E3ABD4}"/>
          </ac:picMkLst>
        </pc:picChg>
        <pc:picChg chg="add del mod">
          <ac:chgData name="Ovidiu Socel" userId="75dfe3cd5c7bae1a" providerId="LiveId" clId="{2912772C-C05C-4418-843F-DAC43933AFEE}" dt="2026-07-13T02:47:31.225" v="181" actId="931"/>
          <ac:picMkLst>
            <pc:docMk/>
            <pc:sldMk cId="2240927184" sldId="262"/>
            <ac:picMk id="33" creationId="{A5A2C3C4-84B9-42DC-C932-8B65EC51D25F}"/>
          </ac:picMkLst>
        </pc:picChg>
        <pc:picChg chg="add del mod">
          <ac:chgData name="Ovidiu Socel" userId="75dfe3cd5c7bae1a" providerId="LiveId" clId="{2912772C-C05C-4418-843F-DAC43933AFEE}" dt="2026-07-13T02:55:06.017" v="282" actId="478"/>
          <ac:picMkLst>
            <pc:docMk/>
            <pc:sldMk cId="2240927184" sldId="262"/>
            <ac:picMk id="35" creationId="{751B60F8-C682-814B-DA2A-3C726DDF7DF4}"/>
          </ac:picMkLst>
        </pc:picChg>
        <pc:picChg chg="add mod ord">
          <ac:chgData name="Ovidiu Socel" userId="75dfe3cd5c7bae1a" providerId="LiveId" clId="{2912772C-C05C-4418-843F-DAC43933AFEE}" dt="2026-07-13T03:05:19.273" v="353"/>
          <ac:picMkLst>
            <pc:docMk/>
            <pc:sldMk cId="2240927184" sldId="262"/>
            <ac:picMk id="37" creationId="{87567826-52CC-DA41-37DB-30F2731219BD}"/>
          </ac:picMkLst>
        </pc:picChg>
        <pc:picChg chg="add mod ord">
          <ac:chgData name="Ovidiu Socel" userId="75dfe3cd5c7bae1a" providerId="LiveId" clId="{2912772C-C05C-4418-843F-DAC43933AFEE}" dt="2026-07-13T03:08:02.426" v="356"/>
          <ac:picMkLst>
            <pc:docMk/>
            <pc:sldMk cId="2240927184" sldId="262"/>
            <ac:picMk id="39" creationId="{680C36FF-6117-9616-D997-AB95F5FAF4EE}"/>
          </ac:picMkLst>
        </pc:picChg>
        <pc:picChg chg="add mod ord">
          <ac:chgData name="Ovidiu Socel" userId="75dfe3cd5c7bae1a" providerId="LiveId" clId="{2912772C-C05C-4418-843F-DAC43933AFEE}" dt="2026-07-13T03:06:54.238" v="354"/>
          <ac:picMkLst>
            <pc:docMk/>
            <pc:sldMk cId="2240927184" sldId="262"/>
            <ac:picMk id="41" creationId="{C41FB17D-CB23-AAF9-4111-ED512478C809}"/>
          </ac:picMkLst>
        </pc:picChg>
        <pc:picChg chg="add mod ord">
          <ac:chgData name="Ovidiu Socel" userId="75dfe3cd5c7bae1a" providerId="LiveId" clId="{2912772C-C05C-4418-843F-DAC43933AFEE}" dt="2026-07-13T03:09:59.177" v="357"/>
          <ac:picMkLst>
            <pc:docMk/>
            <pc:sldMk cId="2240927184" sldId="262"/>
            <ac:picMk id="43" creationId="{81E0B2DB-D06C-2642-1405-A0B8D8143EF7}"/>
          </ac:picMkLst>
        </pc:picChg>
      </pc:sldChg>
      <pc:sldChg chg="addSp delSp mod">
        <pc:chgData name="Ovidiu Socel" userId="75dfe3cd5c7bae1a" providerId="LiveId" clId="{2912772C-C05C-4418-843F-DAC43933AFEE}" dt="2026-07-13T02:30:49.457" v="47" actId="22"/>
        <pc:sldMkLst>
          <pc:docMk/>
          <pc:sldMk cId="847440603" sldId="263"/>
        </pc:sldMkLst>
        <pc:picChg chg="add">
          <ac:chgData name="Ovidiu Socel" userId="75dfe3cd5c7bae1a" providerId="LiveId" clId="{2912772C-C05C-4418-843F-DAC43933AFEE}" dt="2026-07-13T02:30:49.457" v="47" actId="22"/>
          <ac:picMkLst>
            <pc:docMk/>
            <pc:sldMk cId="847440603" sldId="263"/>
            <ac:picMk id="5" creationId="{C9078ED4-9A0B-DF84-245D-D6D3BF7BD160}"/>
          </ac:picMkLst>
        </pc:picChg>
        <pc:picChg chg="del">
          <ac:chgData name="Ovidiu Socel" userId="75dfe3cd5c7bae1a" providerId="LiveId" clId="{2912772C-C05C-4418-843F-DAC43933AFEE}" dt="2026-07-13T02:30:20.609" v="36" actId="478"/>
          <ac:picMkLst>
            <pc:docMk/>
            <pc:sldMk cId="847440603" sldId="263"/>
            <ac:picMk id="17" creationId="{46087F8C-4F51-C78E-6D7C-BECE8A7566E9}"/>
          </ac:picMkLst>
        </pc:picChg>
      </pc:sldChg>
      <pc:sldChg chg="addSp delSp mod">
        <pc:chgData name="Ovidiu Socel" userId="75dfe3cd5c7bae1a" providerId="LiveId" clId="{2912772C-C05C-4418-843F-DAC43933AFEE}" dt="2026-07-13T02:30:50.410" v="48" actId="22"/>
        <pc:sldMkLst>
          <pc:docMk/>
          <pc:sldMk cId="2759469540" sldId="264"/>
        </pc:sldMkLst>
        <pc:picChg chg="add">
          <ac:chgData name="Ovidiu Socel" userId="75dfe3cd5c7bae1a" providerId="LiveId" clId="{2912772C-C05C-4418-843F-DAC43933AFEE}" dt="2026-07-13T02:30:50.410" v="48" actId="22"/>
          <ac:picMkLst>
            <pc:docMk/>
            <pc:sldMk cId="2759469540" sldId="264"/>
            <ac:picMk id="5" creationId="{48703221-0F07-8174-1381-918EC9E5EEB8}"/>
          </ac:picMkLst>
        </pc:picChg>
        <pc:picChg chg="del">
          <ac:chgData name="Ovidiu Socel" userId="75dfe3cd5c7bae1a" providerId="LiveId" clId="{2912772C-C05C-4418-843F-DAC43933AFEE}" dt="2026-07-13T02:30:22.932" v="37" actId="478"/>
          <ac:picMkLst>
            <pc:docMk/>
            <pc:sldMk cId="2759469540" sldId="264"/>
            <ac:picMk id="9" creationId="{C87E27CA-393C-B7C1-6EB1-1357A9202B70}"/>
          </ac:picMkLst>
        </pc:picChg>
      </pc:sldChg>
      <pc:sldChg chg="addSp delSp mod">
        <pc:chgData name="Ovidiu Socel" userId="75dfe3cd5c7bae1a" providerId="LiveId" clId="{2912772C-C05C-4418-843F-DAC43933AFEE}" dt="2026-07-13T02:30:44.469" v="44" actId="22"/>
        <pc:sldMkLst>
          <pc:docMk/>
          <pc:sldMk cId="1556502483" sldId="265"/>
        </pc:sldMkLst>
        <pc:picChg chg="add">
          <ac:chgData name="Ovidiu Socel" userId="75dfe3cd5c7bae1a" providerId="LiveId" clId="{2912772C-C05C-4418-843F-DAC43933AFEE}" dt="2026-07-13T02:30:44.469" v="44" actId="22"/>
          <ac:picMkLst>
            <pc:docMk/>
            <pc:sldMk cId="1556502483" sldId="265"/>
            <ac:picMk id="4" creationId="{A9151F87-5500-59EF-DB32-3D36B121772D}"/>
          </ac:picMkLst>
        </pc:picChg>
        <pc:picChg chg="del">
          <ac:chgData name="Ovidiu Socel" userId="75dfe3cd5c7bae1a" providerId="LiveId" clId="{2912772C-C05C-4418-843F-DAC43933AFEE}" dt="2026-07-13T02:30:13.700" v="33" actId="478"/>
          <ac:picMkLst>
            <pc:docMk/>
            <pc:sldMk cId="1556502483" sldId="265"/>
            <ac:picMk id="10" creationId="{2BFC5C32-14E6-6AA4-F374-3F270F5FDA52}"/>
          </ac:picMkLst>
        </pc:picChg>
      </pc:sldChg>
      <pc:sldChg chg="addSp delSp mod">
        <pc:chgData name="Ovidiu Socel" userId="75dfe3cd5c7bae1a" providerId="LiveId" clId="{2912772C-C05C-4418-843F-DAC43933AFEE}" dt="2026-07-13T02:30:51.562" v="49" actId="22"/>
        <pc:sldMkLst>
          <pc:docMk/>
          <pc:sldMk cId="143683438" sldId="266"/>
        </pc:sldMkLst>
        <pc:picChg chg="add">
          <ac:chgData name="Ovidiu Socel" userId="75dfe3cd5c7bae1a" providerId="LiveId" clId="{2912772C-C05C-4418-843F-DAC43933AFEE}" dt="2026-07-13T02:30:51.562" v="49" actId="22"/>
          <ac:picMkLst>
            <pc:docMk/>
            <pc:sldMk cId="143683438" sldId="266"/>
            <ac:picMk id="4" creationId="{FD45A37C-1542-2EDB-C1B9-7C6E4BC7274D}"/>
          </ac:picMkLst>
        </pc:picChg>
        <pc:picChg chg="del">
          <ac:chgData name="Ovidiu Socel" userId="75dfe3cd5c7bae1a" providerId="LiveId" clId="{2912772C-C05C-4418-843F-DAC43933AFEE}" dt="2026-07-13T02:30:24.646" v="38" actId="478"/>
          <ac:picMkLst>
            <pc:docMk/>
            <pc:sldMk cId="143683438" sldId="266"/>
            <ac:picMk id="9" creationId="{2BD4987A-3838-1D12-7E3E-71D635288D1C}"/>
          </ac:picMkLst>
        </pc:picChg>
      </pc:sldChg>
      <pc:sldChg chg="addSp delSp mod">
        <pc:chgData name="Ovidiu Socel" userId="75dfe3cd5c7bae1a" providerId="LiveId" clId="{2912772C-C05C-4418-843F-DAC43933AFEE}" dt="2026-07-13T02:30:54.051" v="50" actId="22"/>
        <pc:sldMkLst>
          <pc:docMk/>
          <pc:sldMk cId="215603836" sldId="267"/>
        </pc:sldMkLst>
        <pc:picChg chg="add">
          <ac:chgData name="Ovidiu Socel" userId="75dfe3cd5c7bae1a" providerId="LiveId" clId="{2912772C-C05C-4418-843F-DAC43933AFEE}" dt="2026-07-13T02:30:54.051" v="50" actId="22"/>
          <ac:picMkLst>
            <pc:docMk/>
            <pc:sldMk cId="215603836" sldId="267"/>
            <ac:picMk id="6" creationId="{4D1F64FC-FA20-4613-5A13-8C9D039880CB}"/>
          </ac:picMkLst>
        </pc:picChg>
        <pc:picChg chg="del">
          <ac:chgData name="Ovidiu Socel" userId="75dfe3cd5c7bae1a" providerId="LiveId" clId="{2912772C-C05C-4418-843F-DAC43933AFEE}" dt="2026-07-13T02:30:29.578" v="40" actId="478"/>
          <ac:picMkLst>
            <pc:docMk/>
            <pc:sldMk cId="215603836" sldId="267"/>
            <ac:picMk id="13" creationId="{54F83BA4-5743-6760-BE5D-6FA9272889DB}"/>
          </ac:picMkLst>
        </pc:picChg>
      </pc:sldChg>
      <pc:sldChg chg="addSp delSp mod">
        <pc:chgData name="Ovidiu Socel" userId="75dfe3cd5c7bae1a" providerId="LiveId" clId="{2912772C-C05C-4418-843F-DAC43933AFEE}" dt="2026-07-13T02:30:55.269" v="51" actId="22"/>
        <pc:sldMkLst>
          <pc:docMk/>
          <pc:sldMk cId="433943318" sldId="268"/>
        </pc:sldMkLst>
        <pc:picChg chg="add">
          <ac:chgData name="Ovidiu Socel" userId="75dfe3cd5c7bae1a" providerId="LiveId" clId="{2912772C-C05C-4418-843F-DAC43933AFEE}" dt="2026-07-13T02:30:55.269" v="51" actId="22"/>
          <ac:picMkLst>
            <pc:docMk/>
            <pc:sldMk cId="433943318" sldId="268"/>
            <ac:picMk id="4" creationId="{6C7A9C2C-4860-9E31-24A3-510CEC68C250}"/>
          </ac:picMkLst>
        </pc:picChg>
        <pc:picChg chg="del">
          <ac:chgData name="Ovidiu Socel" userId="75dfe3cd5c7bae1a" providerId="LiveId" clId="{2912772C-C05C-4418-843F-DAC43933AFEE}" dt="2026-07-13T02:30:31.323" v="41" actId="478"/>
          <ac:picMkLst>
            <pc:docMk/>
            <pc:sldMk cId="433943318" sldId="268"/>
            <ac:picMk id="11" creationId="{5CEFED37-1084-CCD1-D508-1CC22A3F8451}"/>
          </ac:picMkLst>
        </pc:picChg>
      </pc:sldChg>
      <pc:sldChg chg="addSp delSp mod">
        <pc:chgData name="Ovidiu Socel" userId="75dfe3cd5c7bae1a" providerId="LiveId" clId="{2912772C-C05C-4418-843F-DAC43933AFEE}" dt="2026-07-13T02:30:56.246" v="52" actId="22"/>
        <pc:sldMkLst>
          <pc:docMk/>
          <pc:sldMk cId="4066045215" sldId="269"/>
        </pc:sldMkLst>
        <pc:picChg chg="add">
          <ac:chgData name="Ovidiu Socel" userId="75dfe3cd5c7bae1a" providerId="LiveId" clId="{2912772C-C05C-4418-843F-DAC43933AFEE}" dt="2026-07-13T02:30:56.246" v="52" actId="22"/>
          <ac:picMkLst>
            <pc:docMk/>
            <pc:sldMk cId="4066045215" sldId="269"/>
            <ac:picMk id="5" creationId="{B95F9786-4B53-DFD1-13B0-56BF486042A8}"/>
          </ac:picMkLst>
        </pc:picChg>
        <pc:picChg chg="del">
          <ac:chgData name="Ovidiu Socel" userId="75dfe3cd5c7bae1a" providerId="LiveId" clId="{2912772C-C05C-4418-843F-DAC43933AFEE}" dt="2026-07-13T02:30:33.283" v="42" actId="478"/>
          <ac:picMkLst>
            <pc:docMk/>
            <pc:sldMk cId="4066045215" sldId="269"/>
            <ac:picMk id="11" creationId="{3B31F529-F161-9DD8-746D-A4E39BC9725D}"/>
          </ac:picMkLst>
        </pc:picChg>
      </pc:sldChg>
      <pc:sldChg chg="addSp delSp mod">
        <pc:chgData name="Ovidiu Socel" userId="75dfe3cd5c7bae1a" providerId="LiveId" clId="{2912772C-C05C-4418-843F-DAC43933AFEE}" dt="2026-07-13T02:30:58.421" v="53" actId="22"/>
        <pc:sldMkLst>
          <pc:docMk/>
          <pc:sldMk cId="3845827803" sldId="270"/>
        </pc:sldMkLst>
        <pc:picChg chg="add">
          <ac:chgData name="Ovidiu Socel" userId="75dfe3cd5c7bae1a" providerId="LiveId" clId="{2912772C-C05C-4418-843F-DAC43933AFEE}" dt="2026-07-13T02:30:58.421" v="53" actId="22"/>
          <ac:picMkLst>
            <pc:docMk/>
            <pc:sldMk cId="3845827803" sldId="270"/>
            <ac:picMk id="4" creationId="{9C4B7ECA-6A5D-4D85-B304-9D3DA1D7676F}"/>
          </ac:picMkLst>
        </pc:picChg>
        <pc:picChg chg="del">
          <ac:chgData name="Ovidiu Socel" userId="75dfe3cd5c7bae1a" providerId="LiveId" clId="{2912772C-C05C-4418-843F-DAC43933AFEE}" dt="2026-07-13T02:30:27.154" v="39" actId="478"/>
          <ac:picMkLst>
            <pc:docMk/>
            <pc:sldMk cId="3845827803" sldId="270"/>
            <ac:picMk id="9" creationId="{5CE55A03-8484-62E1-7C24-3DC7A6CBEB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37F35-ED31-438E-8D6E-78A0D3878A1A}"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C0643E-319C-4F05-B318-5BE8C2235680}" type="slidenum">
              <a:rPr lang="en-GB" smtClean="0"/>
              <a:t>‹#›</a:t>
            </a:fld>
            <a:endParaRPr lang="en-GB"/>
          </a:p>
        </p:txBody>
      </p:sp>
    </p:spTree>
    <p:extLst>
      <p:ext uri="{BB962C8B-B14F-4D97-AF65-F5344CB8AC3E}">
        <p14:creationId xmlns:p14="http://schemas.microsoft.com/office/powerpoint/2010/main" val="6707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 will present my Entrepreneurial Business Plan, which focuses on a strategic analysis of Airbnb Inc. This presentation summarises the key findings from my business plan, including the company's business model, competitive environment, marketing strategy, financial performance and recommendations for future growth.</a:t>
            </a:r>
          </a:p>
        </p:txBody>
      </p:sp>
      <p:sp>
        <p:nvSpPr>
          <p:cNvPr id="4" name="Slide Number Placeholder 3"/>
          <p:cNvSpPr>
            <a:spLocks noGrp="1"/>
          </p:cNvSpPr>
          <p:nvPr>
            <p:ph type="sldNum" sz="quarter" idx="5"/>
          </p:nvPr>
        </p:nvSpPr>
        <p:spPr/>
        <p:txBody>
          <a:bodyPr/>
          <a:lstStyle/>
          <a:p>
            <a:fld id="{4FC0643E-319C-4F05-B318-5BE8C2235680}" type="slidenum">
              <a:rPr lang="en-GB" smtClean="0"/>
              <a:t>1</a:t>
            </a:fld>
            <a:endParaRPr lang="en-GB"/>
          </a:p>
        </p:txBody>
      </p:sp>
    </p:spTree>
    <p:extLst>
      <p:ext uri="{BB962C8B-B14F-4D97-AF65-F5344CB8AC3E}">
        <p14:creationId xmlns:p14="http://schemas.microsoft.com/office/powerpoint/2010/main" val="3051513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to </a:t>
            </a:r>
            <a:r>
              <a:rPr lang="en-GB" b="1" dirty="0"/>
              <a:t>Slide 2</a:t>
            </a:r>
            <a:r>
              <a:rPr lang="en-GB" dirty="0"/>
              <a:t>, this section introduces the business concept developed in the business plan. Airbnb was founded in 2008 as a peer-to-peer accommodation platform that connects hosts with travellers through an asset-light business model. This overview also highlights the company's scalability and the key characteristics that differentiate Airbnb from traditional hotel businesses.</a:t>
            </a:r>
          </a:p>
        </p:txBody>
      </p:sp>
      <p:sp>
        <p:nvSpPr>
          <p:cNvPr id="4" name="Slide Number Placeholder 3"/>
          <p:cNvSpPr>
            <a:spLocks noGrp="1"/>
          </p:cNvSpPr>
          <p:nvPr>
            <p:ph type="sldNum" sz="quarter" idx="5"/>
          </p:nvPr>
        </p:nvSpPr>
        <p:spPr/>
        <p:txBody>
          <a:bodyPr/>
          <a:lstStyle/>
          <a:p>
            <a:fld id="{4FC0643E-319C-4F05-B318-5BE8C2235680}" type="slidenum">
              <a:rPr lang="en-GB" smtClean="0"/>
              <a:t>2</a:t>
            </a:fld>
            <a:endParaRPr lang="en-GB"/>
          </a:p>
        </p:txBody>
      </p:sp>
    </p:spTree>
    <p:extLst>
      <p:ext uri="{BB962C8B-B14F-4D97-AF65-F5344CB8AC3E}">
        <p14:creationId xmlns:p14="http://schemas.microsoft.com/office/powerpoint/2010/main" val="2867681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t>
            </a:r>
            <a:r>
              <a:rPr lang="en-GB" b="1" dirty="0"/>
              <a:t>Slide 3</a:t>
            </a:r>
            <a:r>
              <a:rPr lang="en-GB" dirty="0"/>
              <a:t>, the business plan explains Airbnb's core products and services. The company offers accommodation, Airbnb Experiences and a secure digital platform that supports online bookings, verified user profiles and secure payments. Together, these services create customer value while supporting trust and platform growth.</a:t>
            </a:r>
          </a:p>
        </p:txBody>
      </p:sp>
      <p:sp>
        <p:nvSpPr>
          <p:cNvPr id="4" name="Slide Number Placeholder 3"/>
          <p:cNvSpPr>
            <a:spLocks noGrp="1"/>
          </p:cNvSpPr>
          <p:nvPr>
            <p:ph type="sldNum" sz="quarter" idx="5"/>
          </p:nvPr>
        </p:nvSpPr>
        <p:spPr/>
        <p:txBody>
          <a:bodyPr/>
          <a:lstStyle/>
          <a:p>
            <a:fld id="{4FC0643E-319C-4F05-B318-5BE8C2235680}" type="slidenum">
              <a:rPr lang="en-GB" smtClean="0"/>
              <a:t>3</a:t>
            </a:fld>
            <a:endParaRPr lang="en-GB"/>
          </a:p>
        </p:txBody>
      </p:sp>
    </p:spTree>
    <p:extLst>
      <p:ext uri="{BB962C8B-B14F-4D97-AF65-F5344CB8AC3E}">
        <p14:creationId xmlns:p14="http://schemas.microsoft.com/office/powerpoint/2010/main" val="499248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5A978-DE67-6BA0-2164-79706D554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6689C9-78CC-0DE9-4676-39722F6C8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E1CB68-B9BA-B4FE-0552-9E57319A1FEE}"/>
              </a:ext>
            </a:extLst>
          </p:cNvPr>
          <p:cNvSpPr>
            <a:spLocks noGrp="1"/>
          </p:cNvSpPr>
          <p:nvPr>
            <p:ph type="body" idx="1"/>
          </p:nvPr>
        </p:nvSpPr>
        <p:spPr/>
        <p:txBody>
          <a:bodyPr/>
          <a:lstStyle/>
          <a:p>
            <a:r>
              <a:rPr lang="en-GB" dirty="0"/>
              <a:t>Moving to </a:t>
            </a:r>
            <a:r>
              <a:rPr lang="en-GB" b="1" dirty="0"/>
              <a:t>Slide 4</a:t>
            </a:r>
            <a:r>
              <a:rPr lang="en-GB" dirty="0"/>
              <a:t>, this section presents the business objectives identified in the business plan. The short-term objectives focus on customer satisfaction and platform improvement, while the long-term objectives emphasise sustainable growth, innovation and stakeholder value. The Unique Selling Proposition demonstrates how Airbnb differentiates itself through authentic experiences, an asset-light model and global scalability.</a:t>
            </a:r>
          </a:p>
        </p:txBody>
      </p:sp>
      <p:sp>
        <p:nvSpPr>
          <p:cNvPr id="4" name="Slide Number Placeholder 3">
            <a:extLst>
              <a:ext uri="{FF2B5EF4-FFF2-40B4-BE49-F238E27FC236}">
                <a16:creationId xmlns:a16="http://schemas.microsoft.com/office/drawing/2014/main" id="{F12C13DF-79E7-FC44-4E41-9565773A0CAE}"/>
              </a:ext>
            </a:extLst>
          </p:cNvPr>
          <p:cNvSpPr>
            <a:spLocks noGrp="1"/>
          </p:cNvSpPr>
          <p:nvPr>
            <p:ph type="sldNum" sz="quarter" idx="5"/>
          </p:nvPr>
        </p:nvSpPr>
        <p:spPr/>
        <p:txBody>
          <a:bodyPr/>
          <a:lstStyle/>
          <a:p>
            <a:fld id="{4FC0643E-319C-4F05-B318-5BE8C2235680}" type="slidenum">
              <a:rPr lang="en-GB" smtClean="0"/>
              <a:t>4</a:t>
            </a:fld>
            <a:endParaRPr lang="en-GB"/>
          </a:p>
        </p:txBody>
      </p:sp>
    </p:spTree>
    <p:extLst>
      <p:ext uri="{BB962C8B-B14F-4D97-AF65-F5344CB8AC3E}">
        <p14:creationId xmlns:p14="http://schemas.microsoft.com/office/powerpoint/2010/main" val="130922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t>
            </a:r>
            <a:r>
              <a:rPr lang="en-GB" b="1" dirty="0"/>
              <a:t>Slide 5</a:t>
            </a:r>
            <a:r>
              <a:rPr lang="en-GB" dirty="0"/>
              <a:t>, the business plan evaluates Airbnb using a SWOT analysis. The analysis identifies key strengths such as its global brand and network effects, alongside weaknesses including dependence on hosts. It also highlights future opportunities for expansion and innovation, while recognising external threats such as increasing competition and regulatory challenges.</a:t>
            </a:r>
          </a:p>
        </p:txBody>
      </p:sp>
      <p:sp>
        <p:nvSpPr>
          <p:cNvPr id="4" name="Slide Number Placeholder 3"/>
          <p:cNvSpPr>
            <a:spLocks noGrp="1"/>
          </p:cNvSpPr>
          <p:nvPr>
            <p:ph type="sldNum" sz="quarter" idx="5"/>
          </p:nvPr>
        </p:nvSpPr>
        <p:spPr/>
        <p:txBody>
          <a:bodyPr/>
          <a:lstStyle/>
          <a:p>
            <a:fld id="{4FC0643E-319C-4F05-B318-5BE8C2235680}" type="slidenum">
              <a:rPr lang="en-GB" smtClean="0"/>
              <a:t>5</a:t>
            </a:fld>
            <a:endParaRPr lang="en-GB"/>
          </a:p>
        </p:txBody>
      </p:sp>
    </p:spTree>
    <p:extLst>
      <p:ext uri="{BB962C8B-B14F-4D97-AF65-F5344CB8AC3E}">
        <p14:creationId xmlns:p14="http://schemas.microsoft.com/office/powerpoint/2010/main" val="1733405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8CFC7-270B-283D-83E1-8CCC4BA720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CF895-A2F8-1732-FBF5-A84688F25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F5195-B4E4-9E99-379F-CCFDBC276703}"/>
              </a:ext>
            </a:extLst>
          </p:cNvPr>
          <p:cNvSpPr>
            <a:spLocks noGrp="1"/>
          </p:cNvSpPr>
          <p:nvPr>
            <p:ph type="body" idx="1"/>
          </p:nvPr>
        </p:nvSpPr>
        <p:spPr/>
        <p:txBody>
          <a:bodyPr/>
          <a:lstStyle/>
          <a:p>
            <a:r>
              <a:rPr lang="en-GB" dirty="0"/>
              <a:t>Moving to </a:t>
            </a:r>
            <a:r>
              <a:rPr lang="en-GB" b="1" dirty="0"/>
              <a:t>Slide 6</a:t>
            </a:r>
            <a:r>
              <a:rPr lang="en-GB" dirty="0"/>
              <a:t>, the business plan compares Airbnb with its major competitors, including Booking.com, Vrbo, Marriott and Hilton. The comparison demonstrates that Airbnb achieves competitive advantage through its platform business model, diverse accommodation options and authentic travel experiences rather than hotel ownership.</a:t>
            </a:r>
          </a:p>
        </p:txBody>
      </p:sp>
      <p:sp>
        <p:nvSpPr>
          <p:cNvPr id="4" name="Slide Number Placeholder 3">
            <a:extLst>
              <a:ext uri="{FF2B5EF4-FFF2-40B4-BE49-F238E27FC236}">
                <a16:creationId xmlns:a16="http://schemas.microsoft.com/office/drawing/2014/main" id="{06898867-7B04-413E-312D-C544F68ABADB}"/>
              </a:ext>
            </a:extLst>
          </p:cNvPr>
          <p:cNvSpPr>
            <a:spLocks noGrp="1"/>
          </p:cNvSpPr>
          <p:nvPr>
            <p:ph type="sldNum" sz="quarter" idx="5"/>
          </p:nvPr>
        </p:nvSpPr>
        <p:spPr/>
        <p:txBody>
          <a:bodyPr/>
          <a:lstStyle/>
          <a:p>
            <a:fld id="{4FC0643E-319C-4F05-B318-5BE8C2235680}" type="slidenum">
              <a:rPr lang="en-GB" smtClean="0"/>
              <a:t>6</a:t>
            </a:fld>
            <a:endParaRPr lang="en-GB"/>
          </a:p>
        </p:txBody>
      </p:sp>
    </p:spTree>
    <p:extLst>
      <p:ext uri="{BB962C8B-B14F-4D97-AF65-F5344CB8AC3E}">
        <p14:creationId xmlns:p14="http://schemas.microsoft.com/office/powerpoint/2010/main" val="2492606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7E650-5221-CAC0-3282-3366EFE50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D933D-8704-B74B-0741-494BF7DAF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72CF95-9893-B4CC-2E69-C7060EB37A31}"/>
              </a:ext>
            </a:extLst>
          </p:cNvPr>
          <p:cNvSpPr>
            <a:spLocks noGrp="1"/>
          </p:cNvSpPr>
          <p:nvPr>
            <p:ph type="body" idx="1"/>
          </p:nvPr>
        </p:nvSpPr>
        <p:spPr/>
        <p:txBody>
          <a:bodyPr/>
          <a:lstStyle/>
          <a:p>
            <a:r>
              <a:rPr lang="en-GB" dirty="0"/>
              <a:t>On </a:t>
            </a:r>
            <a:r>
              <a:rPr lang="en-GB" b="1" dirty="0"/>
              <a:t>Slide 7</a:t>
            </a:r>
            <a:r>
              <a:rPr lang="en-GB" dirty="0"/>
              <a:t>, the business plan explains Airbnb's market segmentation strategy. The company targets customers based on demographic, geographic, psychographic and behavioural characteristics. The analysis identifies digital nomads, families and leisure travellers as primary customer groups, while business travellers and remote workers represent important secondary markets.</a:t>
            </a:r>
          </a:p>
        </p:txBody>
      </p:sp>
      <p:sp>
        <p:nvSpPr>
          <p:cNvPr id="4" name="Slide Number Placeholder 3">
            <a:extLst>
              <a:ext uri="{FF2B5EF4-FFF2-40B4-BE49-F238E27FC236}">
                <a16:creationId xmlns:a16="http://schemas.microsoft.com/office/drawing/2014/main" id="{E56C2A96-BD0B-E452-3C79-0B2A84BFCC10}"/>
              </a:ext>
            </a:extLst>
          </p:cNvPr>
          <p:cNvSpPr>
            <a:spLocks noGrp="1"/>
          </p:cNvSpPr>
          <p:nvPr>
            <p:ph type="sldNum" sz="quarter" idx="5"/>
          </p:nvPr>
        </p:nvSpPr>
        <p:spPr/>
        <p:txBody>
          <a:bodyPr/>
          <a:lstStyle/>
          <a:p>
            <a:fld id="{4FC0643E-319C-4F05-B318-5BE8C2235680}" type="slidenum">
              <a:rPr lang="en-GB" smtClean="0"/>
              <a:t>7</a:t>
            </a:fld>
            <a:endParaRPr lang="en-GB"/>
          </a:p>
        </p:txBody>
      </p:sp>
    </p:spTree>
    <p:extLst>
      <p:ext uri="{BB962C8B-B14F-4D97-AF65-F5344CB8AC3E}">
        <p14:creationId xmlns:p14="http://schemas.microsoft.com/office/powerpoint/2010/main" val="2815379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9AA74-C4B8-95A1-D57E-BF9CA9997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B938C7-FA3D-8A96-F305-A9F07A5C5C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84FF46-2980-7DC2-1A85-4311B94EFD89}"/>
              </a:ext>
            </a:extLst>
          </p:cNvPr>
          <p:cNvSpPr>
            <a:spLocks noGrp="1"/>
          </p:cNvSpPr>
          <p:nvPr>
            <p:ph type="body" idx="1"/>
          </p:nvPr>
        </p:nvSpPr>
        <p:spPr/>
        <p:txBody>
          <a:bodyPr/>
          <a:lstStyle/>
          <a:p>
            <a:r>
              <a:rPr lang="en-GB" dirty="0"/>
              <a:t>Moving to </a:t>
            </a:r>
            <a:r>
              <a:rPr lang="en-GB" b="1" dirty="0"/>
              <a:t>Slide 8</a:t>
            </a:r>
            <a:r>
              <a:rPr lang="en-GB" dirty="0"/>
              <a:t>, this section applies the 4Ps marketing framework presented in the business plan. It explains Airbnb's product offering, pricing strategy, digital distribution channels and promotional activities. Together, these elements create customer value and strengthen the company's competitive position.</a:t>
            </a:r>
          </a:p>
        </p:txBody>
      </p:sp>
      <p:sp>
        <p:nvSpPr>
          <p:cNvPr id="4" name="Slide Number Placeholder 3">
            <a:extLst>
              <a:ext uri="{FF2B5EF4-FFF2-40B4-BE49-F238E27FC236}">
                <a16:creationId xmlns:a16="http://schemas.microsoft.com/office/drawing/2014/main" id="{26EB2A90-FB6E-49A5-0714-A4E3C6939BB3}"/>
              </a:ext>
            </a:extLst>
          </p:cNvPr>
          <p:cNvSpPr>
            <a:spLocks noGrp="1"/>
          </p:cNvSpPr>
          <p:nvPr>
            <p:ph type="sldNum" sz="quarter" idx="5"/>
          </p:nvPr>
        </p:nvSpPr>
        <p:spPr/>
        <p:txBody>
          <a:bodyPr/>
          <a:lstStyle/>
          <a:p>
            <a:fld id="{4FC0643E-319C-4F05-B318-5BE8C2235680}" type="slidenum">
              <a:rPr lang="en-GB" smtClean="0"/>
              <a:t>8</a:t>
            </a:fld>
            <a:endParaRPr lang="en-GB"/>
          </a:p>
        </p:txBody>
      </p:sp>
    </p:spTree>
    <p:extLst>
      <p:ext uri="{BB962C8B-B14F-4D97-AF65-F5344CB8AC3E}">
        <p14:creationId xmlns:p14="http://schemas.microsoft.com/office/powerpoint/2010/main" val="2145964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D798D-44D1-FE8B-1F8D-0E2FC58742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9A0B6-5712-F73E-A743-E597F2D16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D03CA5-5688-FFA8-A279-A2B814DA4487}"/>
              </a:ext>
            </a:extLst>
          </p:cNvPr>
          <p:cNvSpPr>
            <a:spLocks noGrp="1"/>
          </p:cNvSpPr>
          <p:nvPr>
            <p:ph type="body" idx="1"/>
          </p:nvPr>
        </p:nvSpPr>
        <p:spPr/>
        <p:txBody>
          <a:bodyPr/>
          <a:lstStyle/>
          <a:p>
            <a:r>
              <a:rPr lang="en-GB" dirty="0"/>
              <a:t>On </a:t>
            </a:r>
            <a:r>
              <a:rPr lang="en-GB" b="1" dirty="0"/>
              <a:t>Slide 9</a:t>
            </a:r>
            <a:r>
              <a:rPr lang="en-GB" dirty="0"/>
              <a:t>, the business plan evaluates Airbnb's online marketing strategy. The company combines mobile technology, search engine optimisation, social media, customer reviews and artificial intelligence to increase customer engagement and build long-term brand loyalty. This integrated digital approach supports sustainable competitive advantage.</a:t>
            </a:r>
          </a:p>
        </p:txBody>
      </p:sp>
      <p:sp>
        <p:nvSpPr>
          <p:cNvPr id="4" name="Slide Number Placeholder 3">
            <a:extLst>
              <a:ext uri="{FF2B5EF4-FFF2-40B4-BE49-F238E27FC236}">
                <a16:creationId xmlns:a16="http://schemas.microsoft.com/office/drawing/2014/main" id="{E080D2FF-35F3-6493-E621-55F267AC4B6D}"/>
              </a:ext>
            </a:extLst>
          </p:cNvPr>
          <p:cNvSpPr>
            <a:spLocks noGrp="1"/>
          </p:cNvSpPr>
          <p:nvPr>
            <p:ph type="sldNum" sz="quarter" idx="5"/>
          </p:nvPr>
        </p:nvSpPr>
        <p:spPr/>
        <p:txBody>
          <a:bodyPr/>
          <a:lstStyle/>
          <a:p>
            <a:fld id="{4FC0643E-319C-4F05-B318-5BE8C2235680}" type="slidenum">
              <a:rPr lang="en-GB" smtClean="0"/>
              <a:t>9</a:t>
            </a:fld>
            <a:endParaRPr lang="en-GB"/>
          </a:p>
        </p:txBody>
      </p:sp>
    </p:spTree>
    <p:extLst>
      <p:ext uri="{BB962C8B-B14F-4D97-AF65-F5344CB8AC3E}">
        <p14:creationId xmlns:p14="http://schemas.microsoft.com/office/powerpoint/2010/main" val="1506611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80855-7AC1-6397-5F8F-35353B91B3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56E7EB-1307-6E9F-E907-B03734D434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72F285-4F5A-8F32-6B12-230E6B8A3102}"/>
              </a:ext>
            </a:extLst>
          </p:cNvPr>
          <p:cNvSpPr>
            <a:spLocks noGrp="1"/>
          </p:cNvSpPr>
          <p:nvPr>
            <p:ph type="body" idx="1"/>
          </p:nvPr>
        </p:nvSpPr>
        <p:spPr/>
        <p:txBody>
          <a:bodyPr/>
          <a:lstStyle/>
          <a:p>
            <a:r>
              <a:rPr lang="en-GB" dirty="0"/>
              <a:t>Moving to </a:t>
            </a:r>
            <a:r>
              <a:rPr lang="en-GB" b="1" dirty="0"/>
              <a:t>Slide 10</a:t>
            </a:r>
            <a:r>
              <a:rPr lang="en-GB" dirty="0"/>
              <a:t>, the business plan summarises Airbnb's financial model. Revenue is generated primarily through host and guest service fees, while costs focus on technology, marketing, customer support and platform development. This commission-based, asset-light model enables rapid global growth with relatively low capital investment.</a:t>
            </a:r>
          </a:p>
        </p:txBody>
      </p:sp>
      <p:sp>
        <p:nvSpPr>
          <p:cNvPr id="4" name="Slide Number Placeholder 3">
            <a:extLst>
              <a:ext uri="{FF2B5EF4-FFF2-40B4-BE49-F238E27FC236}">
                <a16:creationId xmlns:a16="http://schemas.microsoft.com/office/drawing/2014/main" id="{3CB20958-13E4-167A-BDBD-C6269138FB99}"/>
              </a:ext>
            </a:extLst>
          </p:cNvPr>
          <p:cNvSpPr>
            <a:spLocks noGrp="1"/>
          </p:cNvSpPr>
          <p:nvPr>
            <p:ph type="sldNum" sz="quarter" idx="5"/>
          </p:nvPr>
        </p:nvSpPr>
        <p:spPr/>
        <p:txBody>
          <a:bodyPr/>
          <a:lstStyle/>
          <a:p>
            <a:fld id="{4FC0643E-319C-4F05-B318-5BE8C2235680}" type="slidenum">
              <a:rPr lang="en-GB" smtClean="0"/>
              <a:t>10</a:t>
            </a:fld>
            <a:endParaRPr lang="en-GB"/>
          </a:p>
        </p:txBody>
      </p:sp>
    </p:spTree>
    <p:extLst>
      <p:ext uri="{BB962C8B-B14F-4D97-AF65-F5344CB8AC3E}">
        <p14:creationId xmlns:p14="http://schemas.microsoft.com/office/powerpoint/2010/main" val="1344164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90F3C-A280-88D3-962D-79C943C127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5BE0A-0B41-A3EB-7070-1E87BDF1C4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9531A-480F-63B3-2526-1B4983F30714}"/>
              </a:ext>
            </a:extLst>
          </p:cNvPr>
          <p:cNvSpPr>
            <a:spLocks noGrp="1"/>
          </p:cNvSpPr>
          <p:nvPr>
            <p:ph type="body" idx="1"/>
          </p:nvPr>
        </p:nvSpPr>
        <p:spPr/>
        <p:txBody>
          <a:bodyPr/>
          <a:lstStyle/>
          <a:p>
            <a:r>
              <a:rPr lang="en-GB" dirty="0"/>
              <a:t>Based on this analysis, I recommend expanding AI personalisation, increasing investment in emerging markets, promoting sustainable tourism, strengthening cybersecurity and further developing Airbnb Experiences.</a:t>
            </a:r>
          </a:p>
          <a:p>
            <a:r>
              <a:rPr lang="en-GB" dirty="0"/>
              <a:t>These initiatives would improve customer retention, increase revenue and reinforce Airbnb's competitive advantage.</a:t>
            </a:r>
          </a:p>
        </p:txBody>
      </p:sp>
      <p:sp>
        <p:nvSpPr>
          <p:cNvPr id="4" name="Slide Number Placeholder 3">
            <a:extLst>
              <a:ext uri="{FF2B5EF4-FFF2-40B4-BE49-F238E27FC236}">
                <a16:creationId xmlns:a16="http://schemas.microsoft.com/office/drawing/2014/main" id="{26473043-CF4D-8D83-F8EA-9466472979B8}"/>
              </a:ext>
            </a:extLst>
          </p:cNvPr>
          <p:cNvSpPr>
            <a:spLocks noGrp="1"/>
          </p:cNvSpPr>
          <p:nvPr>
            <p:ph type="sldNum" sz="quarter" idx="5"/>
          </p:nvPr>
        </p:nvSpPr>
        <p:spPr/>
        <p:txBody>
          <a:bodyPr/>
          <a:lstStyle/>
          <a:p>
            <a:fld id="{4FC0643E-319C-4F05-B318-5BE8C2235680}" type="slidenum">
              <a:rPr lang="en-GB" smtClean="0"/>
              <a:t>11</a:t>
            </a:fld>
            <a:endParaRPr lang="en-GB"/>
          </a:p>
        </p:txBody>
      </p:sp>
    </p:spTree>
    <p:extLst>
      <p:ext uri="{BB962C8B-B14F-4D97-AF65-F5344CB8AC3E}">
        <p14:creationId xmlns:p14="http://schemas.microsoft.com/office/powerpoint/2010/main" val="1273379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4D304-E1FA-4CA6-DE38-9914CCAB72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58C52-78ED-30DE-304E-D3310DFED3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70BA4-896E-D8E0-A25D-4CE0CA35019B}"/>
              </a:ext>
            </a:extLst>
          </p:cNvPr>
          <p:cNvSpPr>
            <a:spLocks noGrp="1"/>
          </p:cNvSpPr>
          <p:nvPr>
            <p:ph type="body" idx="1"/>
          </p:nvPr>
        </p:nvSpPr>
        <p:spPr/>
        <p:txBody>
          <a:bodyPr/>
          <a:lstStyle/>
          <a:p>
            <a:r>
              <a:rPr lang="en-GB" dirty="0"/>
              <a:t>Overall, Airbnb demonstrates how entrepreneurial innovation, platform technology and customer-centred strategy can create a sustainable competitive advantage in the global hospitality industry. This concludes my presentation. Thank you for your time and attention.</a:t>
            </a:r>
          </a:p>
        </p:txBody>
      </p:sp>
      <p:sp>
        <p:nvSpPr>
          <p:cNvPr id="4" name="Slide Number Placeholder 3">
            <a:extLst>
              <a:ext uri="{FF2B5EF4-FFF2-40B4-BE49-F238E27FC236}">
                <a16:creationId xmlns:a16="http://schemas.microsoft.com/office/drawing/2014/main" id="{B1DB3210-AC7A-CE89-38F0-767C6AE126CC}"/>
              </a:ext>
            </a:extLst>
          </p:cNvPr>
          <p:cNvSpPr>
            <a:spLocks noGrp="1"/>
          </p:cNvSpPr>
          <p:nvPr>
            <p:ph type="sldNum" sz="quarter" idx="5"/>
          </p:nvPr>
        </p:nvSpPr>
        <p:spPr/>
        <p:txBody>
          <a:bodyPr/>
          <a:lstStyle/>
          <a:p>
            <a:fld id="{4FC0643E-319C-4F05-B318-5BE8C2235680}" type="slidenum">
              <a:rPr lang="en-GB" smtClean="0"/>
              <a:t>12</a:t>
            </a:fld>
            <a:endParaRPr lang="en-GB"/>
          </a:p>
        </p:txBody>
      </p:sp>
    </p:spTree>
    <p:extLst>
      <p:ext uri="{BB962C8B-B14F-4D97-AF65-F5344CB8AC3E}">
        <p14:creationId xmlns:p14="http://schemas.microsoft.com/office/powerpoint/2010/main" val="92750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C3613-0FB4-3DDF-EBF1-0C9F01D730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D1321B-A8C5-DFE4-F98F-9A0B695701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125D8-0560-6B4D-8544-29D803836B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EC56ED-33B1-12D7-ED56-388A05326FD2}"/>
              </a:ext>
            </a:extLst>
          </p:cNvPr>
          <p:cNvSpPr>
            <a:spLocks noGrp="1"/>
          </p:cNvSpPr>
          <p:nvPr>
            <p:ph type="sldNum" sz="quarter" idx="5"/>
          </p:nvPr>
        </p:nvSpPr>
        <p:spPr/>
        <p:txBody>
          <a:bodyPr/>
          <a:lstStyle/>
          <a:p>
            <a:fld id="{4FC0643E-319C-4F05-B318-5BE8C2235680}" type="slidenum">
              <a:rPr lang="en-GB" smtClean="0"/>
              <a:t>13</a:t>
            </a:fld>
            <a:endParaRPr lang="en-GB"/>
          </a:p>
        </p:txBody>
      </p:sp>
    </p:spTree>
    <p:extLst>
      <p:ext uri="{BB962C8B-B14F-4D97-AF65-F5344CB8AC3E}">
        <p14:creationId xmlns:p14="http://schemas.microsoft.com/office/powerpoint/2010/main" val="3022703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C931-7076-05E2-CED7-7583D0458B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C0D574-F005-C25F-FDBF-FD69604C70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D181CE-E0D3-C829-74C6-B7ADE1FBA789}"/>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470A92D1-D1BA-6C57-B323-E4E06AD7A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BD44-84CD-208A-7D31-496FBD26FECE}"/>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591482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96155-4CAC-7DC6-9439-2D33CDFD89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AA8890-2329-B79E-F624-0878899100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511D96-3420-6E7E-79F3-6EF99D45D3CC}"/>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306EF466-1429-FBDB-8173-DFA45FABE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F1775-EAE7-EC9D-E5D1-152DC275269A}"/>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407417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181E-56B1-186B-3471-C1F96A4BD6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16F08C-26C7-E243-CEE1-FAF75AED59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DA27A3-7534-1C57-DC1B-28D950B3EAA2}"/>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56076048-1887-58B3-22A1-558ED635BA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AA27F-5ADC-DF01-D4B5-E37E232E9E5F}"/>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1322748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C791D-964B-365C-3ADE-62CF28D725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CA3C86-A3C7-CE5F-DEF3-7681596205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1FB4F6-8237-6F83-9D88-045BFEBF0F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A078C4-5446-3F91-9491-1060F0457F4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E10E06B4-A2D2-899A-03A0-DC96F0A9A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869A7-0317-058E-A110-95C14F1F8DF5}"/>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602553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5BE76-32BD-0937-D220-5C8F0B1AD9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A2782-192D-62F2-EE1F-65ACE5C0B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D00A58-C373-EB03-F79E-71CADA6EA1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9D3BA3-84D4-9D57-C10A-7ED962C11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4DDFC7-FBAC-5719-077A-39CE5A7416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19E144-2827-BBD6-BE3A-8475166BB5B3}"/>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8" name="Footer Placeholder 7">
            <a:extLst>
              <a:ext uri="{FF2B5EF4-FFF2-40B4-BE49-F238E27FC236}">
                <a16:creationId xmlns:a16="http://schemas.microsoft.com/office/drawing/2014/main" id="{E6312581-03AF-E9B5-C969-C2F004473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82099-2FBB-E68F-DB5B-191A21CDCF74}"/>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162771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816B-38FB-6C85-BE2D-E546AE80B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FD450E-15F0-9381-1FE9-CF000A9B9A88}"/>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4" name="Footer Placeholder 3">
            <a:extLst>
              <a:ext uri="{FF2B5EF4-FFF2-40B4-BE49-F238E27FC236}">
                <a16:creationId xmlns:a16="http://schemas.microsoft.com/office/drawing/2014/main" id="{2CA2C348-5EEA-58C2-F4F3-E7D6837D60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4D254D-2E6A-55E1-C396-BC6F6EEA5708}"/>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977880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6F4B3C-ADBA-79F5-5364-CC89BCF60E40}"/>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3" name="Footer Placeholder 2">
            <a:extLst>
              <a:ext uri="{FF2B5EF4-FFF2-40B4-BE49-F238E27FC236}">
                <a16:creationId xmlns:a16="http://schemas.microsoft.com/office/drawing/2014/main" id="{14CF7AE1-0C0A-BF11-0571-621454A677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FF66B1-2386-38CB-F4B8-A699E7823FD3}"/>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79883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D747D-C4BD-E9E7-36F5-6D1A6094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5DA926-26B9-DA68-A67A-D0815213CD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36CFF8-7DBB-35E4-4117-56F5A8ED1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DDEEF-AC46-681A-973A-446508C7F4C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4B06FECB-DEE7-1CBE-448A-2B3AF6B4E2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303B2-68A6-BCF6-7CDE-6A6D9170B73F}"/>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94650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02CA-3081-78BA-0EBA-29BFB52602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71EC6F-8443-4CB9-CBF3-149ACBB2E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8C1253-8871-A0BC-CE0D-F2050FB153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3C0028-7D33-517E-A53A-0E396FACA48D}"/>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F8C246B7-A454-0D13-ABA5-60DCCFBB5A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B1F3E6-666B-2C51-ECB5-1A8C9A12D84E}"/>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482486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7E3E-04F1-82D5-079E-813D0FA50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7F335B-D982-0DA2-61D1-164CB21F27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FC3F6-5C08-459D-1307-9649C2CE455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3A3F454A-F43B-C8CC-18B1-15C728BEEE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56C01E-7E6E-4834-331B-8215618AC850}"/>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39923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70B13-25B4-25CB-280F-57A5820287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318692-E5E7-D753-8181-12A91FBB5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E7C78-351D-03D4-3798-75401E46E80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BE6791FF-DD56-24F3-86A1-9C9324556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BA33A3-C473-9929-633D-052FC82C8878}"/>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1377116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F6E74B-910E-F5BC-2DB5-F7833D830E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F481A-9675-7D0F-A2D8-615B0E0D3B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35830-745E-2B6F-5C7F-DEFEE7B0FD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F6CFBC4B-5B54-0404-3805-7F216EEC36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02910C-BFA7-911E-0B9A-14FC0F432D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53C614-D959-4F49-9EAD-B7FB8B0D89A2}" type="slidenum">
              <a:rPr lang="en-GB" smtClean="0"/>
              <a:t>‹#›</a:t>
            </a:fld>
            <a:endParaRPr lang="en-GB"/>
          </a:p>
        </p:txBody>
      </p:sp>
    </p:spTree>
    <p:extLst>
      <p:ext uri="{BB962C8B-B14F-4D97-AF65-F5344CB8AC3E}">
        <p14:creationId xmlns:p14="http://schemas.microsoft.com/office/powerpoint/2010/main" val="3816858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hyperlink" Target="https://news.airbnb.com/media-assets/?utm_source=chatgpt.com" TargetMode="External"/><Relationship Id="rId7" Type="http://schemas.openxmlformats.org/officeDocument/2006/relationships/hyperlink" Target="https://www.airbnb.or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www.pexels.com/photo/palm-trees-at-night-258154/" TargetMode="External"/><Relationship Id="rId4" Type="http://schemas.openxmlformats.org/officeDocument/2006/relationships/image" Target="../media/image2.jpeg"/><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www.airbnb.org/" TargetMode="External"/><Relationship Id="rId3" Type="http://schemas.openxmlformats.org/officeDocument/2006/relationships/image" Target="../media/image1.jpg"/><Relationship Id="rId7"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uwtsd.ac.uk/" TargetMode="External"/><Relationship Id="rId5" Type="http://schemas.openxmlformats.org/officeDocument/2006/relationships/image" Target="../media/image5.png"/><Relationship Id="rId4" Type="http://schemas.openxmlformats.org/officeDocument/2006/relationships/hyperlink" Target="https://inkifi.com/global-airbnb-capitals?srsltid=AfmBOorReJhIto75LyRfLMtZV0AYvkpGokbzBMNKlHiAmrlGrKQ8bXM0" TargetMode="Externa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s://news.airbnb.com/media-assets/category/experiences/" TargetMode="External"/><Relationship Id="rId7" Type="http://schemas.openxmlformats.org/officeDocument/2006/relationships/hyperlink" Target="https://news.airbnb.com/media-assets/category/product-releases/" TargetMode="External"/><Relationship Id="rId12"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jpg"/><Relationship Id="rId11" Type="http://schemas.openxmlformats.org/officeDocument/2006/relationships/hyperlink" Target="https://www.airbnb.org/" TargetMode="External"/><Relationship Id="rId5" Type="http://schemas.openxmlformats.org/officeDocument/2006/relationships/hyperlink" Target="https://www.pexels.com/photo/palm-trees-at-night-258154/?utm_source=chatgpt.com" TargetMode="External"/><Relationship Id="rId10" Type="http://schemas.openxmlformats.org/officeDocument/2006/relationships/image" Target="../media/image3.jpg"/><Relationship Id="rId4" Type="http://schemas.openxmlformats.org/officeDocument/2006/relationships/image" Target="../media/image6.jpg"/><Relationship Id="rId9" Type="http://schemas.openxmlformats.org/officeDocument/2006/relationships/hyperlink" Target="https://www.uwtsd.ac.u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s://www.booking.com/index.en-gb.html" TargetMode="External"/><Relationship Id="rId3" Type="http://schemas.openxmlformats.org/officeDocument/2006/relationships/hyperlink" Target="https://www.uwtsd.ac.uk/" TargetMode="External"/><Relationship Id="rId7" Type="http://schemas.openxmlformats.org/officeDocument/2006/relationships/hyperlink" Target="https://www.hilton.com/en/" TargetMode="External"/><Relationship Id="rId12"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hyperlink" Target="https://www.vrbo.com/en-gb/" TargetMode="External"/><Relationship Id="rId5" Type="http://schemas.openxmlformats.org/officeDocument/2006/relationships/hyperlink" Target="https://www.airbnb.org/" TargetMode="External"/><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hyperlink" Target="https://www.marriott.com/default.mi" TargetMode="External"/><Relationship Id="rId1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8" Type="http://schemas.openxmlformats.org/officeDocument/2006/relationships/hyperlink" Target="https://stories.hilton.com/" TargetMode="External"/><Relationship Id="rId13" Type="http://schemas.openxmlformats.org/officeDocument/2006/relationships/hyperlink" Target="https://www.uwtsd.ac.uk/" TargetMode="External"/><Relationship Id="rId3" Type="http://schemas.openxmlformats.org/officeDocument/2006/relationships/hyperlink" Target="https://investors.airbnb.com/financials/sec-filings/sec-filings-details/default.aspx?FilingId=17283799" TargetMode="External"/><Relationship Id="rId7" Type="http://schemas.openxmlformats.org/officeDocument/2006/relationships/hyperlink" Target="https://www.emerald.com/insight/content/doi/10.1108/JHTT-08-2018-0075/full/html" TargetMode="External"/><Relationship Id="rId12" Type="http://schemas.openxmlformats.org/officeDocument/2006/relationships/hyperlink" Target="https://people.bu.edu/zg/publications/airbnb.pdf" TargetMode="External"/><Relationship Id="rId2" Type="http://schemas.openxmlformats.org/officeDocument/2006/relationships/notesSlide" Target="../notesSlides/notesSlide13.xml"/><Relationship Id="rId16"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hyperlink" Target="https://www.sosyalarastirmalar.com/articles/swot-analysis-a-theoretical-review.pdf" TargetMode="External"/><Relationship Id="rId11" Type="http://schemas.openxmlformats.org/officeDocument/2006/relationships/hyperlink" Target="https://www.vrbo.com/" TargetMode="External"/><Relationship Id="rId5" Type="http://schemas.openxmlformats.org/officeDocument/2006/relationships/hyperlink" Target="https://news.booking.com/fast-facts/" TargetMode="External"/><Relationship Id="rId15" Type="http://schemas.openxmlformats.org/officeDocument/2006/relationships/hyperlink" Target="https://www.airbnb.org/" TargetMode="External"/><Relationship Id="rId10" Type="http://schemas.openxmlformats.org/officeDocument/2006/relationships/hyperlink" Target="https://www.sciencedirect.com/science/article/pii/S0024630117302868" TargetMode="External"/><Relationship Id="rId4" Type="http://schemas.openxmlformats.org/officeDocument/2006/relationships/hyperlink" Target="https://news.airbnb.com/en-uk/about-us/" TargetMode="External"/><Relationship Id="rId9" Type="http://schemas.openxmlformats.org/officeDocument/2006/relationships/hyperlink" Target="https://www.marriott.com/default.mi" TargetMode="External"/><Relationship Id="rId1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hlinkClick r:id="rId3"/>
            <a:extLst>
              <a:ext uri="{FF2B5EF4-FFF2-40B4-BE49-F238E27FC236}">
                <a16:creationId xmlns:a16="http://schemas.microsoft.com/office/drawing/2014/main" id="{C345913A-C016-CDDF-82C1-E967E6A08D51}"/>
              </a:ext>
            </a:extLst>
          </p:cNvPr>
          <p:cNvPicPr>
            <a:picLocks noChangeAspect="1"/>
          </p:cNvPicPr>
          <p:nvPr/>
        </p:nvPicPr>
        <p:blipFill>
          <a:blip r:embed="rId4">
            <a:alphaModFix/>
            <a:extLst>
              <a:ext uri="{28A0092B-C50C-407E-A947-70E740481C1C}">
                <a14:useLocalDpi xmlns:a14="http://schemas.microsoft.com/office/drawing/2010/main" val="0"/>
              </a:ext>
            </a:extLst>
          </a:blip>
          <a:srcRect t="15645" r="-1" b="12204"/>
          <a:stretch>
            <a:fillRect/>
          </a:stretch>
        </p:blipFill>
        <p:spPr>
          <a:xfrm>
            <a:off x="4059936" y="-5"/>
            <a:ext cx="8132063" cy="3681406"/>
          </a:xfrm>
          <a:prstGeom prst="rect">
            <a:avLst/>
          </a:prstGeom>
        </p:spPr>
      </p:pic>
      <p:pic>
        <p:nvPicPr>
          <p:cNvPr id="7" name="Picture 6">
            <a:hlinkClick r:id="rId5"/>
            <a:extLst>
              <a:ext uri="{FF2B5EF4-FFF2-40B4-BE49-F238E27FC236}">
                <a16:creationId xmlns:a16="http://schemas.microsoft.com/office/drawing/2014/main" id="{626C31BF-BAEC-2C4F-C73D-EAF65726DA1E}"/>
              </a:ext>
            </a:extLst>
          </p:cNvPr>
          <p:cNvPicPr>
            <a:picLocks noChangeAspect="1"/>
          </p:cNvPicPr>
          <p:nvPr/>
        </p:nvPicPr>
        <p:blipFill>
          <a:blip r:embed="rId6">
            <a:extLst>
              <a:ext uri="{28A0092B-C50C-407E-A947-70E740481C1C}">
                <a14:useLocalDpi xmlns:a14="http://schemas.microsoft.com/office/drawing/2010/main" val="0"/>
              </a:ext>
            </a:extLst>
          </a:blip>
          <a:srcRect t="21243" r="-1" b="16500"/>
          <a:stretch>
            <a:fillRect/>
          </a:stretch>
        </p:blipFill>
        <p:spPr>
          <a:xfrm>
            <a:off x="4389120" y="3681402"/>
            <a:ext cx="7802880" cy="3176598"/>
          </a:xfrm>
          <a:prstGeom prst="rect">
            <a:avLst/>
          </a:prstGeom>
        </p:spPr>
      </p:pic>
      <p:sp>
        <p:nvSpPr>
          <p:cNvPr id="14" name="Rectangle 1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A684F-0A21-2CF6-B37C-4709D4DD1312}"/>
              </a:ext>
            </a:extLst>
          </p:cNvPr>
          <p:cNvSpPr>
            <a:spLocks noGrp="1"/>
          </p:cNvSpPr>
          <p:nvPr>
            <p:ph type="ctrTitle"/>
          </p:nvPr>
        </p:nvSpPr>
        <p:spPr>
          <a:xfrm>
            <a:off x="838198" y="2312852"/>
            <a:ext cx="6742178" cy="419145"/>
          </a:xfrm>
        </p:spPr>
        <p:txBody>
          <a:bodyPr>
            <a:noAutofit/>
          </a:bodyPr>
          <a:lstStyle/>
          <a:p>
            <a:pPr algn="l"/>
            <a:r>
              <a:rPr lang="en-GB" sz="2400" b="1" dirty="0">
                <a:solidFill>
                  <a:schemeClr val="bg1">
                    <a:lumMod val="75000"/>
                  </a:schemeClr>
                </a:solidFill>
                <a:latin typeface="Arial" panose="020B0604020202020204" pitchFamily="34" charset="0"/>
                <a:cs typeface="Arial" panose="020B0604020202020204" pitchFamily="34" charset="0"/>
              </a:rPr>
              <a:t>Entrepreneurial Business Plan Presentation.</a:t>
            </a:r>
            <a:endParaRPr lang="en-GB" sz="2400" b="1" dirty="0">
              <a:ln/>
              <a:solidFill>
                <a:schemeClr val="bg1">
                  <a:lumMod val="75000"/>
                </a:schemeClr>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420E30B-354B-C67F-B230-63AA2CF3A194}"/>
              </a:ext>
            </a:extLst>
          </p:cNvPr>
          <p:cNvSpPr>
            <a:spLocks noGrp="1"/>
          </p:cNvSpPr>
          <p:nvPr>
            <p:ph type="subTitle" idx="1"/>
          </p:nvPr>
        </p:nvSpPr>
        <p:spPr>
          <a:xfrm>
            <a:off x="838198" y="3003779"/>
            <a:ext cx="5105402" cy="386456"/>
          </a:xfrm>
        </p:spPr>
        <p:txBody>
          <a:bodyPr>
            <a:normAutofit/>
          </a:bodyPr>
          <a:lstStyle/>
          <a:p>
            <a:pPr algn="l"/>
            <a:r>
              <a:rPr lang="en-GB" sz="2000" dirty="0">
                <a:solidFill>
                  <a:schemeClr val="bg1">
                    <a:lumMod val="65000"/>
                  </a:schemeClr>
                </a:solidFill>
                <a:latin typeface="Arial" panose="020B0604020202020204" pitchFamily="34" charset="0"/>
                <a:cs typeface="Arial" panose="020B0604020202020204" pitchFamily="34" charset="0"/>
              </a:rPr>
              <a:t>A Strategic Analysis of Airbnb Inc.</a:t>
            </a:r>
          </a:p>
        </p:txBody>
      </p:sp>
      <p:cxnSp>
        <p:nvCxnSpPr>
          <p:cNvPr id="16" name="Straight Connector 1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A2ADD28-8379-1E1E-E670-0A1B034E383B}"/>
              </a:ext>
            </a:extLst>
          </p:cNvPr>
          <p:cNvSpPr txBox="1"/>
          <p:nvPr/>
        </p:nvSpPr>
        <p:spPr>
          <a:xfrm>
            <a:off x="838198" y="3933799"/>
            <a:ext cx="6103620" cy="1477328"/>
          </a:xfrm>
          <a:prstGeom prst="rect">
            <a:avLst/>
          </a:prstGeom>
          <a:noFill/>
        </p:spPr>
        <p:txBody>
          <a:bodyPr wrap="square">
            <a:spAutoFit/>
          </a:bodyPr>
          <a:lstStyle/>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Module:</a:t>
            </a:r>
            <a:r>
              <a:rPr lang="en-GB" dirty="0">
                <a:solidFill>
                  <a:schemeClr val="tx1">
                    <a:lumMod val="50000"/>
                    <a:lumOff val="50000"/>
                  </a:schemeClr>
                </a:solidFill>
                <a:latin typeface="Arial" panose="020B0604020202020204" pitchFamily="34" charset="0"/>
                <a:cs typeface="Arial" panose="020B0604020202020204" pitchFamily="34" charset="0"/>
              </a:rPr>
              <a:t> LCBB5013 – Entrepreneurship</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Student:</a:t>
            </a:r>
            <a:r>
              <a:rPr lang="en-GB" dirty="0">
                <a:solidFill>
                  <a:schemeClr val="tx1">
                    <a:lumMod val="50000"/>
                    <a:lumOff val="50000"/>
                  </a:schemeClr>
                </a:solidFill>
                <a:latin typeface="Arial" panose="020B0604020202020204" pitchFamily="34" charset="0"/>
                <a:cs typeface="Arial" panose="020B0604020202020204" pitchFamily="34" charset="0"/>
              </a:rPr>
              <a:t> Ovidiu Florin Socel</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Student Number:</a:t>
            </a:r>
            <a:r>
              <a:rPr lang="en-GB" dirty="0">
                <a:solidFill>
                  <a:schemeClr val="tx1">
                    <a:lumMod val="50000"/>
                    <a:lumOff val="50000"/>
                  </a:schemeClr>
                </a:solidFill>
                <a:latin typeface="Arial" panose="020B0604020202020204" pitchFamily="34" charset="0"/>
                <a:cs typeface="Arial" panose="020B0604020202020204" pitchFamily="34" charset="0"/>
              </a:rPr>
              <a:t> 2310644</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Lecturer:</a:t>
            </a:r>
            <a:r>
              <a:rPr lang="en-GB" dirty="0">
                <a:solidFill>
                  <a:schemeClr val="tx1">
                    <a:lumMod val="50000"/>
                    <a:lumOff val="50000"/>
                  </a:schemeClr>
                </a:solidFill>
                <a:latin typeface="Arial" panose="020B0604020202020204" pitchFamily="34" charset="0"/>
                <a:cs typeface="Arial" panose="020B0604020202020204" pitchFamily="34" charset="0"/>
              </a:rPr>
              <a:t> Aso Abdullah</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University of Wales Trinity Saint David</a:t>
            </a:r>
            <a:endParaRPr lang="en-GB" dirty="0">
              <a:solidFill>
                <a:schemeClr val="tx1">
                  <a:lumMod val="50000"/>
                  <a:lumOff val="50000"/>
                </a:schemeClr>
              </a:solidFill>
              <a:latin typeface="Arial" panose="020B0604020202020204" pitchFamily="34" charset="0"/>
              <a:cs typeface="Arial" panose="020B0604020202020204" pitchFamily="34" charset="0"/>
            </a:endParaRPr>
          </a:p>
        </p:txBody>
      </p:sp>
      <p:pic>
        <p:nvPicPr>
          <p:cNvPr id="9" name="Picture 8">
            <a:hlinkClick r:id="rId7"/>
            <a:extLst>
              <a:ext uri="{FF2B5EF4-FFF2-40B4-BE49-F238E27FC236}">
                <a16:creationId xmlns:a16="http://schemas.microsoft.com/office/drawing/2014/main" id="{ABE08AB2-C4EE-7A0B-3E81-DBF2BF1C9E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15" name="Picture 14">
            <a:extLst>
              <a:ext uri="{FF2B5EF4-FFF2-40B4-BE49-F238E27FC236}">
                <a16:creationId xmlns:a16="http://schemas.microsoft.com/office/drawing/2014/main" id="{AC272E25-7288-5F04-D9BC-55FD1D19D60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48713" y="5554428"/>
            <a:ext cx="1740407" cy="1160271"/>
          </a:xfrm>
          <a:prstGeom prst="rect">
            <a:avLst/>
          </a:prstGeom>
        </p:spPr>
      </p:pic>
    </p:spTree>
    <p:extLst>
      <p:ext uri="{BB962C8B-B14F-4D97-AF65-F5344CB8AC3E}">
        <p14:creationId xmlns:p14="http://schemas.microsoft.com/office/powerpoint/2010/main" val="2123756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fade">
                                      <p:cBhvr>
                                        <p:cTn id="23" dur="500"/>
                                        <p:tgtEl>
                                          <p:spTgt spid="6">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Shape 5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Rectangle 5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599EB-6CA8-6C66-F448-4C8DECD5C2B3}"/>
              </a:ext>
            </a:extLst>
          </p:cNvPr>
          <p:cNvSpPr>
            <a:spLocks noGrp="1"/>
          </p:cNvSpPr>
          <p:nvPr>
            <p:ph type="title"/>
          </p:nvPr>
        </p:nvSpPr>
        <p:spPr>
          <a:xfrm>
            <a:off x="-1" y="0"/>
            <a:ext cx="4011541" cy="6857999"/>
          </a:xfrm>
        </p:spPr>
        <p:txBody>
          <a:bodyPr anchor="ctr">
            <a:normAutofit/>
          </a:bodyPr>
          <a:lstStyle/>
          <a:p>
            <a:pPr algn="ctr"/>
            <a:r>
              <a:rPr lang="en-GB" sz="2800" dirty="0">
                <a:solidFill>
                  <a:srgbClr val="FFFFFF"/>
                </a:solidFill>
                <a:latin typeface="Arial" panose="020B0604020202020204" pitchFamily="34" charset="0"/>
                <a:cs typeface="Arial" panose="020B0604020202020204" pitchFamily="34" charset="0"/>
              </a:rPr>
              <a:t>Business Overview.</a:t>
            </a:r>
          </a:p>
        </p:txBody>
      </p:sp>
      <p:pic>
        <p:nvPicPr>
          <p:cNvPr id="45" name="Picture 44">
            <a:hlinkClick r:id="rId4"/>
            <a:extLst>
              <a:ext uri="{FF2B5EF4-FFF2-40B4-BE49-F238E27FC236}">
                <a16:creationId xmlns:a16="http://schemas.microsoft.com/office/drawing/2014/main" id="{9C70A7BF-2C87-682B-3278-190B42A0E2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1927" y="546761"/>
            <a:ext cx="3681679" cy="5595454"/>
          </a:xfrm>
          <a:prstGeom prst="rect">
            <a:avLst/>
          </a:prstGeom>
          <a:ln>
            <a:noFill/>
          </a:ln>
          <a:effectLst>
            <a:softEdge rad="112500"/>
          </a:effectLst>
        </p:spPr>
      </p:pic>
      <p:sp>
        <p:nvSpPr>
          <p:cNvPr id="48" name="TextBox 47">
            <a:extLst>
              <a:ext uri="{FF2B5EF4-FFF2-40B4-BE49-F238E27FC236}">
                <a16:creationId xmlns:a16="http://schemas.microsoft.com/office/drawing/2014/main" id="{561005CB-A871-ECD6-093E-20E28DC5F4F9}"/>
              </a:ext>
            </a:extLst>
          </p:cNvPr>
          <p:cNvSpPr txBox="1"/>
          <p:nvPr/>
        </p:nvSpPr>
        <p:spPr>
          <a:xfrm>
            <a:off x="8246318" y="6141962"/>
            <a:ext cx="3952896" cy="338554"/>
          </a:xfrm>
          <a:prstGeom prst="rect">
            <a:avLst/>
          </a:prstGeom>
          <a:noFill/>
        </p:spPr>
        <p:txBody>
          <a:bodyPr wrap="square">
            <a:spAutoFit/>
          </a:bodyPr>
          <a:lstStyle/>
          <a:p>
            <a:pPr algn="ctr"/>
            <a:r>
              <a:rPr lang="en-GB" sz="800" dirty="0">
                <a:solidFill>
                  <a:schemeClr val="bg1"/>
                </a:solidFill>
              </a:rPr>
              <a:t>https://inkifi.com/global-airbnb-capitals?srsltid=AfmBOorReJhIto75LyRfLMtZV0AYvkpGokbzBMNKlHiAmrlGrKQ8bXM0</a:t>
            </a:r>
          </a:p>
        </p:txBody>
      </p:sp>
      <p:sp>
        <p:nvSpPr>
          <p:cNvPr id="6" name="TextBox 5">
            <a:extLst>
              <a:ext uri="{FF2B5EF4-FFF2-40B4-BE49-F238E27FC236}">
                <a16:creationId xmlns:a16="http://schemas.microsoft.com/office/drawing/2014/main" id="{B5EE5BE9-919A-FD1A-2A80-A01A4A89D166}"/>
              </a:ext>
            </a:extLst>
          </p:cNvPr>
          <p:cNvSpPr txBox="1"/>
          <p:nvPr/>
        </p:nvSpPr>
        <p:spPr>
          <a:xfrm>
            <a:off x="4148402" y="1022836"/>
            <a:ext cx="4233517"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Business Idea.</a:t>
            </a:r>
          </a:p>
          <a:p>
            <a:pPr>
              <a:buNone/>
            </a:pPr>
            <a:r>
              <a:rPr lang="en-GB" sz="1600" dirty="0">
                <a:latin typeface="Arial" panose="020B0604020202020204" pitchFamily="34" charset="0"/>
                <a:cs typeface="Arial" panose="020B0604020202020204" pitchFamily="34" charset="0"/>
              </a:rPr>
              <a:t>• Founded in 2008.</a:t>
            </a:r>
          </a:p>
          <a:p>
            <a:pPr>
              <a:buNone/>
            </a:pPr>
            <a:r>
              <a:rPr lang="en-GB" sz="1600" dirty="0">
                <a:latin typeface="Arial" panose="020B0604020202020204" pitchFamily="34" charset="0"/>
                <a:cs typeface="Arial" panose="020B0604020202020204" pitchFamily="34" charset="0"/>
              </a:rPr>
              <a:t>• Global peer-to-peer accommodation platform.</a:t>
            </a:r>
          </a:p>
          <a:p>
            <a:pPr>
              <a:buNone/>
            </a:pPr>
            <a:r>
              <a:rPr lang="en-GB" sz="1600" dirty="0">
                <a:latin typeface="Arial" panose="020B0604020202020204" pitchFamily="34" charset="0"/>
                <a:cs typeface="Arial" panose="020B0604020202020204" pitchFamily="34" charset="0"/>
              </a:rPr>
              <a:t>• Connects hosts with travellers</a:t>
            </a:r>
          </a:p>
          <a:p>
            <a:pPr>
              <a:buNone/>
            </a:pPr>
            <a:r>
              <a:rPr lang="en-GB" sz="1600" dirty="0">
                <a:latin typeface="Arial" panose="020B0604020202020204" pitchFamily="34" charset="0"/>
                <a:cs typeface="Arial" panose="020B0604020202020204" pitchFamily="34" charset="0"/>
              </a:rPr>
              <a:t>• Operates using an asset-light business model.</a:t>
            </a:r>
          </a:p>
        </p:txBody>
      </p:sp>
      <p:sp>
        <p:nvSpPr>
          <p:cNvPr id="8" name="TextBox 7">
            <a:extLst>
              <a:ext uri="{FF2B5EF4-FFF2-40B4-BE49-F238E27FC236}">
                <a16:creationId xmlns:a16="http://schemas.microsoft.com/office/drawing/2014/main" id="{D6BA5E53-9451-DAA3-5087-B963E36039C3}"/>
              </a:ext>
            </a:extLst>
          </p:cNvPr>
          <p:cNvSpPr txBox="1"/>
          <p:nvPr/>
        </p:nvSpPr>
        <p:spPr>
          <a:xfrm>
            <a:off x="4148402" y="3548003"/>
            <a:ext cx="4233517"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Why Airbnb is Different.</a:t>
            </a:r>
          </a:p>
          <a:p>
            <a:pPr>
              <a:buNone/>
            </a:pPr>
            <a:r>
              <a:rPr lang="en-GB" sz="1600" dirty="0">
                <a:latin typeface="Arial" panose="020B0604020202020204" pitchFamily="34" charset="0"/>
                <a:cs typeface="Arial" panose="020B0604020202020204" pitchFamily="34" charset="0"/>
              </a:rPr>
              <a:t>✔ No hotel ownership.</a:t>
            </a:r>
          </a:p>
          <a:p>
            <a:pPr>
              <a:buNone/>
            </a:pPr>
            <a:r>
              <a:rPr lang="en-GB" sz="1600" dirty="0">
                <a:latin typeface="Arial" panose="020B0604020202020204" pitchFamily="34" charset="0"/>
                <a:cs typeface="Arial" panose="020B0604020202020204" pitchFamily="34" charset="0"/>
              </a:rPr>
              <a:t>✔ Digital platform.</a:t>
            </a:r>
          </a:p>
          <a:p>
            <a:pPr>
              <a:buNone/>
            </a:pPr>
            <a:r>
              <a:rPr lang="en-GB" sz="1600" dirty="0">
                <a:latin typeface="Arial" panose="020B0604020202020204" pitchFamily="34" charset="0"/>
                <a:cs typeface="Arial" panose="020B0604020202020204" pitchFamily="34" charset="0"/>
              </a:rPr>
              <a:t>✔ Sharing economy.</a:t>
            </a:r>
          </a:p>
          <a:p>
            <a:pPr>
              <a:buNone/>
            </a:pPr>
            <a:r>
              <a:rPr lang="en-GB" sz="1600" dirty="0">
                <a:latin typeface="Arial" panose="020B0604020202020204" pitchFamily="34" charset="0"/>
                <a:cs typeface="Arial" panose="020B0604020202020204" pitchFamily="34" charset="0"/>
              </a:rPr>
              <a:t>✔ Network effects.</a:t>
            </a:r>
          </a:p>
          <a:p>
            <a:pPr>
              <a:buNone/>
            </a:pPr>
            <a:r>
              <a:rPr lang="en-GB" sz="1600" dirty="0">
                <a:latin typeface="Arial" panose="020B0604020202020204" pitchFamily="34" charset="0"/>
                <a:cs typeface="Arial" panose="020B0604020202020204" pitchFamily="34" charset="0"/>
              </a:rPr>
              <a:t>✔ Global scalability.</a:t>
            </a:r>
          </a:p>
        </p:txBody>
      </p:sp>
      <p:pic>
        <p:nvPicPr>
          <p:cNvPr id="4" name="Picture 3">
            <a:hlinkClick r:id="rId6"/>
            <a:extLst>
              <a:ext uri="{FF2B5EF4-FFF2-40B4-BE49-F238E27FC236}">
                <a16:creationId xmlns:a16="http://schemas.microsoft.com/office/drawing/2014/main" id="{FFB7DEE1-226F-1A68-BBB5-010803B500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sp>
        <p:nvSpPr>
          <p:cNvPr id="5" name="TextBox 4">
            <a:extLst>
              <a:ext uri="{FF2B5EF4-FFF2-40B4-BE49-F238E27FC236}">
                <a16:creationId xmlns:a16="http://schemas.microsoft.com/office/drawing/2014/main" id="{05A27489-1BD6-DB73-8DE1-F08D86F26CAF}"/>
              </a:ext>
            </a:extLst>
          </p:cNvPr>
          <p:cNvSpPr txBox="1"/>
          <p:nvPr/>
        </p:nvSpPr>
        <p:spPr>
          <a:xfrm>
            <a:off x="4148402" y="6464557"/>
            <a:ext cx="5182934"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 2024b; Schumpeter, 1934; Zervas et al., 2017)</a:t>
            </a:r>
          </a:p>
        </p:txBody>
      </p:sp>
      <p:pic>
        <p:nvPicPr>
          <p:cNvPr id="7" name="Picture 6">
            <a:hlinkClick r:id="rId8"/>
            <a:extLst>
              <a:ext uri="{FF2B5EF4-FFF2-40B4-BE49-F238E27FC236}">
                <a16:creationId xmlns:a16="http://schemas.microsoft.com/office/drawing/2014/main" id="{864387E8-BDB6-39ED-FA27-361B5B852C4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11493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bg/>
                                          </p:spTgt>
                                        </p:tgtEl>
                                        <p:attrNameLst>
                                          <p:attrName>style.visibility</p:attrName>
                                        </p:attrNameLst>
                                      </p:cBhvr>
                                      <p:to>
                                        <p:strVal val="visible"/>
                                      </p:to>
                                    </p:set>
                                    <p:animEffect transition="in" filter="fade">
                                      <p:cBhvr>
                                        <p:cTn id="12" dur="500"/>
                                        <p:tgtEl>
                                          <p:spTgt spid="6">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500"/>
                                        <p:tgtEl>
                                          <p:spTgt spid="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500"/>
                                        <p:tgtEl>
                                          <p:spTgt spid="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bg/>
                                          </p:spTgt>
                                        </p:tgtEl>
                                        <p:attrNameLst>
                                          <p:attrName>style.visibility</p:attrName>
                                        </p:attrNameLst>
                                      </p:cBhvr>
                                      <p:to>
                                        <p:strVal val="visible"/>
                                      </p:to>
                                    </p:set>
                                    <p:animEffect transition="in" filter="fade">
                                      <p:cBhvr>
                                        <p:cTn id="32" dur="500"/>
                                        <p:tgtEl>
                                          <p:spTgt spid="8">
                                            <p:bg/>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Effect transition="in" filter="fade">
                                      <p:cBhvr>
                                        <p:cTn id="35" dur="500"/>
                                        <p:tgtEl>
                                          <p:spTgt spid="8">
                                            <p:txEl>
                                              <p:pRg st="0" end="0"/>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txEl>
                                              <p:pRg st="1" end="1"/>
                                            </p:txEl>
                                          </p:spTgt>
                                        </p:tgtEl>
                                        <p:attrNameLst>
                                          <p:attrName>style.visibility</p:attrName>
                                        </p:attrNameLst>
                                      </p:cBhvr>
                                      <p:to>
                                        <p:strVal val="visible"/>
                                      </p:to>
                                    </p:set>
                                    <p:animEffect transition="in" filter="fade">
                                      <p:cBhvr>
                                        <p:cTn id="38" dur="500"/>
                                        <p:tgtEl>
                                          <p:spTgt spid="8">
                                            <p:txEl>
                                              <p:pRg st="1" end="1"/>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8">
                                            <p:txEl>
                                              <p:pRg st="2" end="2"/>
                                            </p:txEl>
                                          </p:spTgt>
                                        </p:tgtEl>
                                        <p:attrNameLst>
                                          <p:attrName>style.visibility</p:attrName>
                                        </p:attrNameLst>
                                      </p:cBhvr>
                                      <p:to>
                                        <p:strVal val="visible"/>
                                      </p:to>
                                    </p:set>
                                    <p:animEffect transition="in" filter="fade">
                                      <p:cBhvr>
                                        <p:cTn id="41" dur="500"/>
                                        <p:tgtEl>
                                          <p:spTgt spid="8">
                                            <p:txEl>
                                              <p:pRg st="2" end="2"/>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8">
                                            <p:txEl>
                                              <p:pRg st="3" end="3"/>
                                            </p:txEl>
                                          </p:spTgt>
                                        </p:tgtEl>
                                        <p:attrNameLst>
                                          <p:attrName>style.visibility</p:attrName>
                                        </p:attrNameLst>
                                      </p:cBhvr>
                                      <p:to>
                                        <p:strVal val="visible"/>
                                      </p:to>
                                    </p:set>
                                    <p:animEffect transition="in" filter="fade">
                                      <p:cBhvr>
                                        <p:cTn id="44" dur="500"/>
                                        <p:tgtEl>
                                          <p:spTgt spid="8">
                                            <p:txEl>
                                              <p:pRg st="3" end="3"/>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txEl>
                                              <p:pRg st="4" end="4"/>
                                            </p:txEl>
                                          </p:spTgt>
                                        </p:tgtEl>
                                        <p:attrNameLst>
                                          <p:attrName>style.visibility</p:attrName>
                                        </p:attrNameLst>
                                      </p:cBhvr>
                                      <p:to>
                                        <p:strVal val="visible"/>
                                      </p:to>
                                    </p:set>
                                    <p:animEffect transition="in" filter="fade">
                                      <p:cBhvr>
                                        <p:cTn id="47" dur="500"/>
                                        <p:tgtEl>
                                          <p:spTgt spid="8">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500"/>
                                        <p:tgtEl>
                                          <p:spTgt spid="8">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500"/>
                                        <p:tgtEl>
                                          <p:spTgt spid="5"/>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5"/>
                                        </p:tgtEl>
                                        <p:attrNameLst>
                                          <p:attrName>style.visibility</p:attrName>
                                        </p:attrNameLst>
                                      </p:cBhvr>
                                      <p:to>
                                        <p:strVal val="visible"/>
                                      </p:to>
                                    </p:set>
                                    <p:animEffect transition="in" filter="fade">
                                      <p:cBhvr>
                                        <p:cTn id="60" dur="500"/>
                                        <p:tgtEl>
                                          <p:spTgt spid="45"/>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8"/>
                                        </p:tgtEl>
                                        <p:attrNameLst>
                                          <p:attrName>style.visibility</p:attrName>
                                        </p:attrNameLst>
                                      </p:cBhvr>
                                      <p:to>
                                        <p:strVal val="visible"/>
                                      </p:to>
                                    </p:set>
                                    <p:animEffect transition="in" filter="fade">
                                      <p:cBhvr>
                                        <p:cTn id="65"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8" grpId="0"/>
      <p:bldP spid="6" grpId="0" build="allAtOnce" animBg="1"/>
      <p:bldP spid="8" grpId="0" build="allAtOnce"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A3C3EB3-9C9D-4C03-C6EF-CDCF741FCEDC}"/>
              </a:ext>
            </a:extLst>
          </p:cNvPr>
          <p:cNvSpPr txBox="1"/>
          <p:nvPr/>
        </p:nvSpPr>
        <p:spPr>
          <a:xfrm>
            <a:off x="0" y="10138"/>
            <a:ext cx="4037826" cy="683772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kern="1200" dirty="0">
                <a:solidFill>
                  <a:srgbClr val="FFFFFF"/>
                </a:solidFill>
                <a:latin typeface="Arial" panose="020B0604020202020204" pitchFamily="34" charset="0"/>
                <a:ea typeface="+mj-ea"/>
                <a:cs typeface="Arial" panose="020B0604020202020204" pitchFamily="34" charset="0"/>
              </a:rPr>
              <a:t>Products &amp; Services.</a:t>
            </a:r>
          </a:p>
        </p:txBody>
      </p:sp>
      <p:sp>
        <p:nvSpPr>
          <p:cNvPr id="8" name="TextBox 7">
            <a:extLst>
              <a:ext uri="{FF2B5EF4-FFF2-40B4-BE49-F238E27FC236}">
                <a16:creationId xmlns:a16="http://schemas.microsoft.com/office/drawing/2014/main" id="{190D8790-4981-FA62-7744-207D390D094E}"/>
              </a:ext>
            </a:extLst>
          </p:cNvPr>
          <p:cNvSpPr txBox="1"/>
          <p:nvPr/>
        </p:nvSpPr>
        <p:spPr>
          <a:xfrm>
            <a:off x="4410237" y="2456204"/>
            <a:ext cx="4709881" cy="1798885"/>
          </a:xfrm>
          <a:prstGeom prst="rect">
            <a:avLst/>
          </a:prstGeom>
          <a:ln/>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b="1" dirty="0">
                <a:latin typeface="Arial" panose="020B0604020202020204" pitchFamily="34" charset="0"/>
                <a:cs typeface="Arial" panose="020B0604020202020204" pitchFamily="34" charset="0"/>
              </a:rPr>
              <a:t>Accommodation.</a:t>
            </a: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Entire homes.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Private rooms.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Shared rooms.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Unique stays (cabins, castles, tiny homes).</a:t>
            </a:r>
          </a:p>
        </p:txBody>
      </p:sp>
      <p:sp>
        <p:nvSpPr>
          <p:cNvPr id="9" name="TextBox 8">
            <a:extLst>
              <a:ext uri="{FF2B5EF4-FFF2-40B4-BE49-F238E27FC236}">
                <a16:creationId xmlns:a16="http://schemas.microsoft.com/office/drawing/2014/main" id="{D9DEAC5A-D934-8887-1B1E-C496522BAB12}"/>
              </a:ext>
            </a:extLst>
          </p:cNvPr>
          <p:cNvSpPr txBox="1"/>
          <p:nvPr/>
        </p:nvSpPr>
        <p:spPr>
          <a:xfrm>
            <a:off x="4410237" y="511388"/>
            <a:ext cx="3495675" cy="1661993"/>
          </a:xfrm>
          <a:prstGeom prst="rect">
            <a:avLst/>
          </a:prstGeom>
          <a:ln/>
        </p:spPr>
        <p:style>
          <a:lnRef idx="0">
            <a:schemeClr val="accent1"/>
          </a:lnRef>
          <a:fillRef idx="3">
            <a:schemeClr val="accent1"/>
          </a:fillRef>
          <a:effectRef idx="3">
            <a:schemeClr val="accent1"/>
          </a:effectRef>
          <a:fontRef idx="minor">
            <a:schemeClr val="lt1"/>
          </a:fontRef>
        </p:style>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Airbnb Experiences.</a:t>
            </a:r>
            <a:endParaRPr lang="en-GB"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Local tours.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Cultural activities.</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Adventure experiences.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Educational events.</a:t>
            </a:r>
          </a:p>
        </p:txBody>
      </p:sp>
      <p:sp>
        <p:nvSpPr>
          <p:cNvPr id="10" name="TextBox 9">
            <a:extLst>
              <a:ext uri="{FF2B5EF4-FFF2-40B4-BE49-F238E27FC236}">
                <a16:creationId xmlns:a16="http://schemas.microsoft.com/office/drawing/2014/main" id="{D816474E-720B-411F-8B9D-F9CA0A92E560}"/>
              </a:ext>
            </a:extLst>
          </p:cNvPr>
          <p:cNvSpPr txBox="1"/>
          <p:nvPr/>
        </p:nvSpPr>
        <p:spPr>
          <a:xfrm>
            <a:off x="4410237" y="4617240"/>
            <a:ext cx="3495675" cy="1661993"/>
          </a:xfrm>
          <a:prstGeom prst="rect">
            <a:avLst/>
          </a:prstGeom>
          <a:ln/>
        </p:spPr>
        <p:style>
          <a:lnRef idx="0">
            <a:schemeClr val="accent1"/>
          </a:lnRef>
          <a:fillRef idx="3">
            <a:schemeClr val="accent1"/>
          </a:fillRef>
          <a:effectRef idx="3">
            <a:schemeClr val="accent1"/>
          </a:effectRef>
          <a:fontRef idx="minor">
            <a:schemeClr val="lt1"/>
          </a:fontRef>
        </p:style>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Secure Digital Platform.</a:t>
            </a:r>
            <a:endParaRPr lang="en-GB"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Online booking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Secure payments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Verified host &amp; guest profiles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Customer review system</a:t>
            </a:r>
          </a:p>
        </p:txBody>
      </p:sp>
      <p:pic>
        <p:nvPicPr>
          <p:cNvPr id="20" name="Picture 19">
            <a:hlinkClick r:id="rId3"/>
            <a:extLst>
              <a:ext uri="{FF2B5EF4-FFF2-40B4-BE49-F238E27FC236}">
                <a16:creationId xmlns:a16="http://schemas.microsoft.com/office/drawing/2014/main" id="{328F56DE-2EE2-D2E9-EE63-7135913DF7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2588" y="511388"/>
            <a:ext cx="2720001" cy="1813334"/>
          </a:xfrm>
          <a:prstGeom prst="rect">
            <a:avLst/>
          </a:prstGeom>
          <a:ln>
            <a:noFill/>
          </a:ln>
          <a:effectLst>
            <a:softEdge rad="112500"/>
          </a:effectLst>
        </p:spPr>
      </p:pic>
      <p:pic>
        <p:nvPicPr>
          <p:cNvPr id="24" name="Picture 23">
            <a:hlinkClick r:id="rId5"/>
            <a:extLst>
              <a:ext uri="{FF2B5EF4-FFF2-40B4-BE49-F238E27FC236}">
                <a16:creationId xmlns:a16="http://schemas.microsoft.com/office/drawing/2014/main" id="{41B499EA-EF4A-F3D1-2182-90E3C2C8CE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82587" y="2505197"/>
            <a:ext cx="2720001" cy="1813147"/>
          </a:xfrm>
          <a:prstGeom prst="rect">
            <a:avLst/>
          </a:prstGeom>
          <a:ln>
            <a:noFill/>
          </a:ln>
          <a:effectLst>
            <a:softEdge rad="112500"/>
          </a:effectLst>
        </p:spPr>
      </p:pic>
      <p:pic>
        <p:nvPicPr>
          <p:cNvPr id="28" name="Picture 27">
            <a:hlinkClick r:id="rId7"/>
            <a:extLst>
              <a:ext uri="{FF2B5EF4-FFF2-40B4-BE49-F238E27FC236}">
                <a16:creationId xmlns:a16="http://schemas.microsoft.com/office/drawing/2014/main" id="{C5BFCA5D-7479-27C6-B77A-F936D01932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2868" y="4540891"/>
            <a:ext cx="2719721" cy="1813147"/>
          </a:xfrm>
          <a:prstGeom prst="rect">
            <a:avLst/>
          </a:prstGeom>
          <a:ln>
            <a:noFill/>
          </a:ln>
          <a:effectLst>
            <a:softEdge rad="112500"/>
          </a:effectLst>
        </p:spPr>
      </p:pic>
      <p:sp>
        <p:nvSpPr>
          <p:cNvPr id="30" name="TextBox 29">
            <a:extLst>
              <a:ext uri="{FF2B5EF4-FFF2-40B4-BE49-F238E27FC236}">
                <a16:creationId xmlns:a16="http://schemas.microsoft.com/office/drawing/2014/main" id="{B65AB22B-DFC3-6A15-6AB6-CC8FC962CD81}"/>
              </a:ext>
            </a:extLst>
          </p:cNvPr>
          <p:cNvSpPr txBox="1"/>
          <p:nvPr/>
        </p:nvSpPr>
        <p:spPr>
          <a:xfrm>
            <a:off x="9182868" y="2287871"/>
            <a:ext cx="3009132"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https://news.airbnb.com/media-assets/category/experiences/</a:t>
            </a:r>
          </a:p>
        </p:txBody>
      </p:sp>
      <p:sp>
        <p:nvSpPr>
          <p:cNvPr id="32" name="TextBox 31">
            <a:extLst>
              <a:ext uri="{FF2B5EF4-FFF2-40B4-BE49-F238E27FC236}">
                <a16:creationId xmlns:a16="http://schemas.microsoft.com/office/drawing/2014/main" id="{0B53B5A1-6E62-9976-013E-4615CD7F0A89}"/>
              </a:ext>
            </a:extLst>
          </p:cNvPr>
          <p:cNvSpPr txBox="1"/>
          <p:nvPr/>
        </p:nvSpPr>
        <p:spPr>
          <a:xfrm>
            <a:off x="8154169" y="4256971"/>
            <a:ext cx="4151226"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https://www</a:t>
            </a:r>
            <a:r>
              <a:rPr lang="en-GB" sz="800" dirty="0">
                <a:latin typeface="Arial" panose="020B0604020202020204" pitchFamily="34" charset="0"/>
                <a:cs typeface="Arial" panose="020B0604020202020204" pitchFamily="34" charset="0"/>
              </a:rPr>
              <a:t>.</a:t>
            </a:r>
            <a:r>
              <a:rPr lang="en-GB" sz="800" dirty="0">
                <a:solidFill>
                  <a:schemeClr val="bg1"/>
                </a:solidFill>
                <a:latin typeface="Arial" panose="020B0604020202020204" pitchFamily="34" charset="0"/>
                <a:cs typeface="Arial" panose="020B0604020202020204" pitchFamily="34" charset="0"/>
              </a:rPr>
              <a:t>pexels.com/photo/palm-trees-at-night-258154/?utm_source=chatgpt.com</a:t>
            </a:r>
          </a:p>
        </p:txBody>
      </p:sp>
      <p:sp>
        <p:nvSpPr>
          <p:cNvPr id="34" name="TextBox 33">
            <a:extLst>
              <a:ext uri="{FF2B5EF4-FFF2-40B4-BE49-F238E27FC236}">
                <a16:creationId xmlns:a16="http://schemas.microsoft.com/office/drawing/2014/main" id="{48B4E234-E640-64C2-FB5B-2E08734BC539}"/>
              </a:ext>
            </a:extLst>
          </p:cNvPr>
          <p:cNvSpPr txBox="1"/>
          <p:nvPr/>
        </p:nvSpPr>
        <p:spPr>
          <a:xfrm>
            <a:off x="8944811" y="6350947"/>
            <a:ext cx="3195554"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https://news.airbnb.com/media-assets/category/product-releases/</a:t>
            </a:r>
          </a:p>
        </p:txBody>
      </p:sp>
      <p:sp>
        <p:nvSpPr>
          <p:cNvPr id="3" name="TextBox 2">
            <a:extLst>
              <a:ext uri="{FF2B5EF4-FFF2-40B4-BE49-F238E27FC236}">
                <a16:creationId xmlns:a16="http://schemas.microsoft.com/office/drawing/2014/main" id="{F0955F90-52FB-17A1-126B-2F7000CBB79E}"/>
              </a:ext>
            </a:extLst>
          </p:cNvPr>
          <p:cNvSpPr txBox="1"/>
          <p:nvPr/>
        </p:nvSpPr>
        <p:spPr>
          <a:xfrm>
            <a:off x="4410237" y="6399339"/>
            <a:ext cx="3495675"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 2024b; Guttentag, 2019)</a:t>
            </a:r>
          </a:p>
        </p:txBody>
      </p:sp>
      <p:pic>
        <p:nvPicPr>
          <p:cNvPr id="6" name="Picture 5">
            <a:hlinkClick r:id="rId9"/>
            <a:extLst>
              <a:ext uri="{FF2B5EF4-FFF2-40B4-BE49-F238E27FC236}">
                <a16:creationId xmlns:a16="http://schemas.microsoft.com/office/drawing/2014/main" id="{A0EF2C45-6094-55CB-EECB-2850EB2C44E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11"/>
            <a:extLst>
              <a:ext uri="{FF2B5EF4-FFF2-40B4-BE49-F238E27FC236}">
                <a16:creationId xmlns:a16="http://schemas.microsoft.com/office/drawing/2014/main" id="{A57D767C-2D10-84BC-9763-CF3797A22FD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98855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fade">
                                      <p:cBhvr>
                                        <p:cTn id="47" dur="500"/>
                                        <p:tgtEl>
                                          <p:spTgt spid="2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gtEl>
                                        <p:attrNameLst>
                                          <p:attrName>style.visibility</p:attrName>
                                        </p:attrNameLst>
                                      </p:cBhvr>
                                      <p:to>
                                        <p:strVal val="visible"/>
                                      </p:to>
                                    </p:set>
                                    <p:animEffect transition="in" filter="fade">
                                      <p:cBhvr>
                                        <p:cTn id="52" dur="500"/>
                                        <p:tgtEl>
                                          <p:spTgt spid="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4"/>
                                        </p:tgtEl>
                                        <p:attrNameLst>
                                          <p:attrName>style.visibility</p:attrName>
                                        </p:attrNameLst>
                                      </p:cBhvr>
                                      <p:to>
                                        <p:strVal val="visible"/>
                                      </p:to>
                                    </p:set>
                                    <p:animEffect transition="in" filter="fade">
                                      <p:cBhvr>
                                        <p:cTn id="5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30" grpId="0"/>
      <p:bldP spid="32" grpId="0"/>
      <p:bldP spid="34"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A4E57-4E26-6FD3-E7F7-D12F853E836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EADE86-D0A4-D9A6-7EF8-67C766E3E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514E388-595B-823C-86E7-5DE525FD1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78B0D68-5500-5BEB-68F9-D0AE6FEA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5C7378F-0DF7-FBF2-7900-1A4A1C4DC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38E478-8544-A00C-DC16-C471D0895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1035E9AF-572B-161A-8564-86C0C12E0D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D1A5105D-6524-346B-DD0D-9138FEAB1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19CC788-1A8F-0FE4-803B-FE39447FB41B}"/>
              </a:ext>
            </a:extLst>
          </p:cNvPr>
          <p:cNvSpPr txBox="1"/>
          <p:nvPr/>
        </p:nvSpPr>
        <p:spPr>
          <a:xfrm>
            <a:off x="-3057" y="0"/>
            <a:ext cx="4037835" cy="686813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2800" dirty="0">
                <a:solidFill>
                  <a:schemeClr val="bg1"/>
                </a:solidFill>
                <a:latin typeface="Arial" panose="020B0604020202020204" pitchFamily="34" charset="0"/>
                <a:cs typeface="Arial" panose="020B0604020202020204" pitchFamily="34" charset="0"/>
              </a:rPr>
              <a:t>Business Objectives &amp; USP.</a:t>
            </a:r>
            <a:endParaRPr lang="en-US" sz="2800" kern="1200" dirty="0">
              <a:solidFill>
                <a:schemeClr val="bg1"/>
              </a:solidFill>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5CF6D9EF-73A4-4192-37B8-5674F00B35C2}"/>
              </a:ext>
            </a:extLst>
          </p:cNvPr>
          <p:cNvSpPr txBox="1"/>
          <p:nvPr/>
        </p:nvSpPr>
        <p:spPr>
          <a:xfrm>
            <a:off x="4131754" y="768458"/>
            <a:ext cx="3498056" cy="156966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Short-Term Objectives.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Increase customer satisfaction.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Increase active listings.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Improve host participation.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Enhance digital platform.</a:t>
            </a:r>
          </a:p>
          <a:p>
            <a:pPr>
              <a:buNone/>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68F9C27-E101-E968-7FF4-64296C69FA96}"/>
              </a:ext>
            </a:extLst>
          </p:cNvPr>
          <p:cNvSpPr txBox="1"/>
          <p:nvPr/>
        </p:nvSpPr>
        <p:spPr>
          <a:xfrm>
            <a:off x="7723747" y="768458"/>
            <a:ext cx="4229257" cy="156966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Long-Term Objectives.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Sustainable international growth.</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Higher profitability.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Strengthen stakeholder trust.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Responsible tourism.</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Continuous innovation </a:t>
            </a:r>
            <a:r>
              <a:rPr lang="en-GB" sz="1600" i="1" dirty="0">
                <a:latin typeface="Arial" panose="020B0604020202020204" pitchFamily="34" charset="0"/>
                <a:cs typeface="Arial" panose="020B0604020202020204" pitchFamily="34" charset="0"/>
              </a:rPr>
              <a:t>(Teece, 2018).</a:t>
            </a:r>
            <a:endParaRPr lang="en-GB" sz="1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AB5A619-25A3-8459-E9C5-E4CC430E2DC9}"/>
              </a:ext>
            </a:extLst>
          </p:cNvPr>
          <p:cNvSpPr txBox="1"/>
          <p:nvPr/>
        </p:nvSpPr>
        <p:spPr>
          <a:xfrm>
            <a:off x="5974719" y="3313300"/>
            <a:ext cx="3498056" cy="181588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What makes Airbnb different?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Asset-light business model.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Authentic local experiences.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Wide price range.</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Global network.</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Trusted review system.</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Verified user profiles.</a:t>
            </a:r>
          </a:p>
        </p:txBody>
      </p:sp>
      <p:sp>
        <p:nvSpPr>
          <p:cNvPr id="13" name="TextBox 12">
            <a:extLst>
              <a:ext uri="{FF2B5EF4-FFF2-40B4-BE49-F238E27FC236}">
                <a16:creationId xmlns:a16="http://schemas.microsoft.com/office/drawing/2014/main" id="{27DE4EE6-F4D0-6E16-4D13-9F527ADBA55D}"/>
              </a:ext>
            </a:extLst>
          </p:cNvPr>
          <p:cNvSpPr txBox="1"/>
          <p:nvPr/>
        </p:nvSpPr>
        <p:spPr>
          <a:xfrm>
            <a:off x="4131754" y="5786353"/>
            <a:ext cx="7821250" cy="830997"/>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Why It Matters.</a:t>
            </a:r>
          </a:p>
          <a:p>
            <a:pPr>
              <a:buNone/>
            </a:pPr>
            <a:r>
              <a:rPr lang="en-GB" sz="1600" dirty="0">
                <a:latin typeface="Arial" panose="020B0604020202020204" pitchFamily="34" charset="0"/>
                <a:cs typeface="Arial" panose="020B0604020202020204" pitchFamily="34" charset="0"/>
              </a:rPr>
              <a:t>Creates competitive advantage through innovation, trust and scalability.</a:t>
            </a:r>
          </a:p>
          <a:p>
            <a:pPr>
              <a:buNone/>
            </a:pPr>
            <a:r>
              <a:rPr lang="en-GB" sz="1600" i="1" dirty="0">
                <a:latin typeface="Arial" panose="020B0604020202020204" pitchFamily="34" charset="0"/>
                <a:cs typeface="Arial" panose="020B0604020202020204" pitchFamily="34" charset="0"/>
              </a:rPr>
              <a:t>(Schumpeter, 1934; Teece, 2018)</a:t>
            </a:r>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5B8FBCD-2B3D-0CC5-3FFF-31331F2E2020}"/>
              </a:ext>
            </a:extLst>
          </p:cNvPr>
          <p:cNvSpPr txBox="1"/>
          <p:nvPr/>
        </p:nvSpPr>
        <p:spPr>
          <a:xfrm>
            <a:off x="4131754" y="313802"/>
            <a:ext cx="7821250"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dirty="0">
                <a:latin typeface="Arial" panose="020B0604020202020204" pitchFamily="34" charset="0"/>
                <a:cs typeface="Arial" panose="020B0604020202020204" pitchFamily="34" charset="0"/>
              </a:rPr>
              <a:t>Business Objectives.</a:t>
            </a:r>
          </a:p>
        </p:txBody>
      </p:sp>
      <p:sp>
        <p:nvSpPr>
          <p:cNvPr id="22" name="TextBox 21">
            <a:extLst>
              <a:ext uri="{FF2B5EF4-FFF2-40B4-BE49-F238E27FC236}">
                <a16:creationId xmlns:a16="http://schemas.microsoft.com/office/drawing/2014/main" id="{A2E6C400-4B38-5AD6-2DC5-368F26FB9599}"/>
              </a:ext>
            </a:extLst>
          </p:cNvPr>
          <p:cNvSpPr txBox="1"/>
          <p:nvPr/>
        </p:nvSpPr>
        <p:spPr>
          <a:xfrm>
            <a:off x="4131755" y="2841930"/>
            <a:ext cx="7821249"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dirty="0">
                <a:latin typeface="Arial" panose="020B0604020202020204" pitchFamily="34" charset="0"/>
                <a:cs typeface="Arial" panose="020B0604020202020204" pitchFamily="34" charset="0"/>
              </a:rPr>
              <a:t>Unique Selling Proposition (USP).</a:t>
            </a:r>
          </a:p>
        </p:txBody>
      </p:sp>
      <p:pic>
        <p:nvPicPr>
          <p:cNvPr id="6" name="Picture 5">
            <a:hlinkClick r:id="rId3"/>
            <a:extLst>
              <a:ext uri="{FF2B5EF4-FFF2-40B4-BE49-F238E27FC236}">
                <a16:creationId xmlns:a16="http://schemas.microsoft.com/office/drawing/2014/main" id="{80808AE8-DA7D-6144-00C6-157B3FF1B8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A9151F87-5500-59EF-DB32-3D36B12177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55650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P spid="5" grpId="0" animBg="1"/>
      <p:bldP spid="11" grpId="0" animBg="1"/>
      <p:bldP spid="13" grpId="0" animBg="1"/>
      <p:bldP spid="16"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E72E4-20A7-7726-1D5F-E31BA516C178}"/>
              </a:ext>
            </a:extLst>
          </p:cNvPr>
          <p:cNvSpPr>
            <a:spLocks noGrp="1"/>
          </p:cNvSpPr>
          <p:nvPr>
            <p:ph type="title"/>
          </p:nvPr>
        </p:nvSpPr>
        <p:spPr>
          <a:xfrm>
            <a:off x="0" y="0"/>
            <a:ext cx="4037826" cy="6857999"/>
          </a:xfrm>
        </p:spPr>
        <p:txBody>
          <a:bodyPr vert="horz" lIns="91440" tIns="45720" rIns="91440" bIns="45720" rtlCol="0" anchor="ctr">
            <a:normAutofit/>
          </a:bodyPr>
          <a:lstStyle/>
          <a:p>
            <a:pPr algn="ctr"/>
            <a:r>
              <a:rPr lang="en-US" sz="2800" kern="1200" dirty="0">
                <a:solidFill>
                  <a:srgbClr val="FFFFFF"/>
                </a:solidFill>
                <a:latin typeface="Arial" panose="020B0604020202020204" pitchFamily="34" charset="0"/>
                <a:cs typeface="Arial" panose="020B0604020202020204" pitchFamily="34" charset="0"/>
              </a:rPr>
              <a:t>SWOT Analysis of Airbnb Inc.</a:t>
            </a:r>
          </a:p>
        </p:txBody>
      </p:sp>
      <p:graphicFrame>
        <p:nvGraphicFramePr>
          <p:cNvPr id="11" name="Table 10">
            <a:extLst>
              <a:ext uri="{FF2B5EF4-FFF2-40B4-BE49-F238E27FC236}">
                <a16:creationId xmlns:a16="http://schemas.microsoft.com/office/drawing/2014/main" id="{35D211C7-1191-ED2F-D2D3-25C411ED03BD}"/>
              </a:ext>
            </a:extLst>
          </p:cNvPr>
          <p:cNvGraphicFramePr>
            <a:graphicFrameLocks noGrp="1"/>
          </p:cNvGraphicFramePr>
          <p:nvPr>
            <p:extLst>
              <p:ext uri="{D42A27DB-BD31-4B8C-83A1-F6EECF244321}">
                <p14:modId xmlns:p14="http://schemas.microsoft.com/office/powerpoint/2010/main" val="1514971666"/>
              </p:ext>
            </p:extLst>
          </p:nvPr>
        </p:nvGraphicFramePr>
        <p:xfrm>
          <a:off x="4394416" y="1637543"/>
          <a:ext cx="7519504" cy="2843308"/>
        </p:xfrm>
        <a:graphic>
          <a:graphicData uri="http://schemas.openxmlformats.org/drawingml/2006/table">
            <a:tbl>
              <a:tblPr firstRow="1" bandRow="1">
                <a:tableStyleId>{125E5076-3810-47DD-B79F-674D7AD40C01}</a:tableStyleId>
              </a:tblPr>
              <a:tblGrid>
                <a:gridCol w="2147406">
                  <a:extLst>
                    <a:ext uri="{9D8B030D-6E8A-4147-A177-3AD203B41FA5}">
                      <a16:colId xmlns:a16="http://schemas.microsoft.com/office/drawing/2014/main" val="1276921300"/>
                    </a:ext>
                  </a:extLst>
                </a:gridCol>
                <a:gridCol w="1717280">
                  <a:extLst>
                    <a:ext uri="{9D8B030D-6E8A-4147-A177-3AD203B41FA5}">
                      <a16:colId xmlns:a16="http://schemas.microsoft.com/office/drawing/2014/main" val="1863077836"/>
                    </a:ext>
                  </a:extLst>
                </a:gridCol>
                <a:gridCol w="1913308">
                  <a:extLst>
                    <a:ext uri="{9D8B030D-6E8A-4147-A177-3AD203B41FA5}">
                      <a16:colId xmlns:a16="http://schemas.microsoft.com/office/drawing/2014/main" val="3447409781"/>
                    </a:ext>
                  </a:extLst>
                </a:gridCol>
                <a:gridCol w="1741510">
                  <a:extLst>
                    <a:ext uri="{9D8B030D-6E8A-4147-A177-3AD203B41FA5}">
                      <a16:colId xmlns:a16="http://schemas.microsoft.com/office/drawing/2014/main" val="3894769180"/>
                    </a:ext>
                  </a:extLst>
                </a:gridCol>
              </a:tblGrid>
              <a:tr h="362288">
                <a:tc>
                  <a:txBody>
                    <a:bodyPr/>
                    <a:lstStyle/>
                    <a:p>
                      <a:pPr algn="ctr"/>
                      <a:r>
                        <a:rPr lang="en-GB" sz="1200" dirty="0"/>
                        <a:t>Strengths</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dirty="0"/>
                        <a:t>Weaknesses</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b="1" dirty="0"/>
                        <a:t>Opportunities</a:t>
                      </a:r>
                      <a:r>
                        <a:rPr lang="en-GB" sz="1200" dirty="0"/>
                        <a:t> </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b="1" dirty="0"/>
                        <a:t>Threats</a:t>
                      </a:r>
                      <a:r>
                        <a:rPr lang="en-GB" sz="1200" dirty="0"/>
                        <a:t>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91822114"/>
                  </a:ext>
                </a:extLst>
              </a:tr>
              <a:tr h="442424">
                <a:tc>
                  <a:txBody>
                    <a:bodyPr/>
                    <a:lstStyle/>
                    <a:p>
                      <a:r>
                        <a:rPr lang="en-GB" sz="1200" dirty="0"/>
                        <a:t>Asset-light business model.</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Limited control over host service quality.</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Growth in the digital nomad market.</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Government regulations.</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917222928"/>
                  </a:ext>
                </a:extLst>
              </a:tr>
              <a:tr h="425996">
                <a:tc>
                  <a:txBody>
                    <a:bodyPr/>
                    <a:lstStyle/>
                    <a:p>
                      <a:r>
                        <a:rPr lang="en-GB" sz="1200" dirty="0"/>
                        <a:t>Global brand recognition.</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Dependence on independent hosts.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Expansion into emerging markets.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Strong competition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64438289"/>
                  </a:ext>
                </a:extLst>
              </a:tr>
              <a:tr h="380993">
                <a:tc>
                  <a:txBody>
                    <a:bodyPr/>
                    <a:lstStyle/>
                    <a:p>
                      <a:r>
                        <a:rPr lang="en-GB" sz="1200" dirty="0"/>
                        <a:t>Strong network effects.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Customer complaints about cleaning fees .</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 and data analytics.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Economic uncertainty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56035492"/>
                  </a:ext>
                </a:extLst>
              </a:tr>
              <a:tr h="469340">
                <a:tc>
                  <a:txBody>
                    <a:bodyPr/>
                    <a:lstStyle/>
                    <a:p>
                      <a:r>
                        <a:rPr lang="en-GB" sz="1200" dirty="0"/>
                        <a:t>AI-driven personalised recommendations.</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Variable customer experiences .</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Growth of Airbnb Experiences.</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Cybersecurity risks.</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3463705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(Gürel and Tat, 2017; Cusumano, </a:t>
                      </a:r>
                      <a:r>
                        <a:rPr lang="en-GB" sz="1200" dirty="0" err="1"/>
                        <a:t>Gawer</a:t>
                      </a:r>
                      <a:r>
                        <a:rPr lang="en-GB" sz="1200" dirty="0"/>
                        <a:t> and </a:t>
                      </a:r>
                      <a:r>
                        <a:rPr lang="en-GB" sz="1200" dirty="0" err="1"/>
                        <a:t>Yoffie</a:t>
                      </a:r>
                      <a:r>
                        <a:rPr lang="en-GB" sz="1200" dirty="0"/>
                        <a:t>, 2019; Guttentag, 2019).</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(Guttentag, 2019).</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(Airbnb, 2024a).</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(Airbnb, 2024a; Porter, 1980).</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02034900"/>
                  </a:ext>
                </a:extLst>
              </a:tr>
            </a:tbl>
          </a:graphicData>
        </a:graphic>
      </p:graphicFrame>
      <p:sp>
        <p:nvSpPr>
          <p:cNvPr id="15" name="TextBox 14">
            <a:extLst>
              <a:ext uri="{FF2B5EF4-FFF2-40B4-BE49-F238E27FC236}">
                <a16:creationId xmlns:a16="http://schemas.microsoft.com/office/drawing/2014/main" id="{88E55644-76C6-03B5-1816-013943109F61}"/>
              </a:ext>
            </a:extLst>
          </p:cNvPr>
          <p:cNvSpPr txBox="1"/>
          <p:nvPr/>
        </p:nvSpPr>
        <p:spPr>
          <a:xfrm>
            <a:off x="4394416" y="4490993"/>
            <a:ext cx="2600744" cy="246221"/>
          </a:xfrm>
          <a:prstGeom prst="rect">
            <a:avLst/>
          </a:prstGeom>
          <a:noFill/>
        </p:spPr>
        <p:txBody>
          <a:bodyPr wrap="square">
            <a:spAutoFit/>
          </a:bodyPr>
          <a:lstStyle/>
          <a:p>
            <a:r>
              <a:rPr lang="en-GB" sz="1000" dirty="0">
                <a:solidFill>
                  <a:schemeClr val="bg1"/>
                </a:solidFill>
                <a:latin typeface="Arial" panose="020B0604020202020204" pitchFamily="34" charset="0"/>
                <a:cs typeface="Arial" panose="020B0604020202020204" pitchFamily="34" charset="0"/>
              </a:rPr>
              <a:t>Figure 1.</a:t>
            </a:r>
            <a:r>
              <a:rPr lang="en-US" sz="1000" dirty="0">
                <a:solidFill>
                  <a:schemeClr val="bg1"/>
                </a:solidFill>
                <a:latin typeface="Arial" panose="020B0604020202020204" pitchFamily="34" charset="0"/>
                <a:cs typeface="Arial" panose="020B0604020202020204" pitchFamily="34" charset="0"/>
              </a:rPr>
              <a:t> SWOT Analysis of Airbnb Inc</a:t>
            </a:r>
            <a:r>
              <a:rPr lang="en-US" sz="1000" dirty="0">
                <a:solidFill>
                  <a:schemeClr val="bg1"/>
                </a:solidFill>
              </a:rPr>
              <a:t>.</a:t>
            </a:r>
            <a:r>
              <a:rPr lang="en-GB" sz="1000" dirty="0">
                <a:solidFill>
                  <a:schemeClr val="bg1"/>
                </a:solidFill>
                <a:latin typeface="Arial" panose="020B0604020202020204" pitchFamily="34" charset="0"/>
                <a:cs typeface="Arial" panose="020B0604020202020204" pitchFamily="34" charset="0"/>
              </a:rPr>
              <a:t> </a:t>
            </a:r>
            <a:endParaRPr lang="en-GB" sz="1000" dirty="0">
              <a:solidFill>
                <a:schemeClr val="bg1"/>
              </a:solidFill>
            </a:endParaRPr>
          </a:p>
        </p:txBody>
      </p:sp>
      <p:pic>
        <p:nvPicPr>
          <p:cNvPr id="6" name="Picture 5">
            <a:hlinkClick r:id="rId3"/>
            <a:extLst>
              <a:ext uri="{FF2B5EF4-FFF2-40B4-BE49-F238E27FC236}">
                <a16:creationId xmlns:a16="http://schemas.microsoft.com/office/drawing/2014/main" id="{B185604F-7D4F-8F76-FD73-FDBE47131F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97654B6F-BA9F-CBA3-457B-2F73121582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67666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14436-46E4-5A5B-5740-3A581789CC6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605AA3-BD11-A1A4-7325-A832052CA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E124F9C-AC64-2DBE-1838-9D6801088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CBEF74F-9F0B-7E54-F8FF-19E38D0BD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5A583D-6E96-1C44-E0CE-DF2E532C7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375B03C-EA93-83D9-A2B1-A1835494F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B945D2D3-35FF-42E8-3E1E-A55665AFD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E26F404-AD8D-A7D4-9E7E-80447EDC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C57AF-AC99-3C2B-787C-AC2859BF9377}"/>
              </a:ext>
            </a:extLst>
          </p:cNvPr>
          <p:cNvSpPr>
            <a:spLocks noGrp="1"/>
          </p:cNvSpPr>
          <p:nvPr>
            <p:ph type="title"/>
          </p:nvPr>
        </p:nvSpPr>
        <p:spPr>
          <a:xfrm>
            <a:off x="1" y="0"/>
            <a:ext cx="3997948" cy="6847862"/>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Competitor Analysis.</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56" name="Table 55">
            <a:extLst>
              <a:ext uri="{FF2B5EF4-FFF2-40B4-BE49-F238E27FC236}">
                <a16:creationId xmlns:a16="http://schemas.microsoft.com/office/drawing/2014/main" id="{24916D39-3865-7EEB-F10E-43898B67E8A6}"/>
              </a:ext>
            </a:extLst>
          </p:cNvPr>
          <p:cNvGraphicFramePr>
            <a:graphicFrameLocks noGrp="1"/>
          </p:cNvGraphicFramePr>
          <p:nvPr>
            <p:extLst>
              <p:ext uri="{D42A27DB-BD31-4B8C-83A1-F6EECF244321}">
                <p14:modId xmlns:p14="http://schemas.microsoft.com/office/powerpoint/2010/main" val="1226741130"/>
              </p:ext>
            </p:extLst>
          </p:nvPr>
        </p:nvGraphicFramePr>
        <p:xfrm>
          <a:off x="4166531" y="4155582"/>
          <a:ext cx="7942890" cy="2232048"/>
        </p:xfrm>
        <a:graphic>
          <a:graphicData uri="http://schemas.openxmlformats.org/drawingml/2006/table">
            <a:tbl>
              <a:tblPr>
                <a:tableStyleId>{D113A9D2-9D6B-4929-AA2D-F23B5EE8CBE7}</a:tableStyleId>
              </a:tblPr>
              <a:tblGrid>
                <a:gridCol w="1513515">
                  <a:extLst>
                    <a:ext uri="{9D8B030D-6E8A-4147-A177-3AD203B41FA5}">
                      <a16:colId xmlns:a16="http://schemas.microsoft.com/office/drawing/2014/main" val="3889810997"/>
                    </a:ext>
                  </a:extLst>
                </a:gridCol>
                <a:gridCol w="1189195">
                  <a:extLst>
                    <a:ext uri="{9D8B030D-6E8A-4147-A177-3AD203B41FA5}">
                      <a16:colId xmlns:a16="http://schemas.microsoft.com/office/drawing/2014/main" val="1732099349"/>
                    </a:ext>
                  </a:extLst>
                </a:gridCol>
                <a:gridCol w="1344168">
                  <a:extLst>
                    <a:ext uri="{9D8B030D-6E8A-4147-A177-3AD203B41FA5}">
                      <a16:colId xmlns:a16="http://schemas.microsoft.com/office/drawing/2014/main" val="1161347371"/>
                    </a:ext>
                  </a:extLst>
                </a:gridCol>
                <a:gridCol w="1545336">
                  <a:extLst>
                    <a:ext uri="{9D8B030D-6E8A-4147-A177-3AD203B41FA5}">
                      <a16:colId xmlns:a16="http://schemas.microsoft.com/office/drawing/2014/main" val="1438083404"/>
                    </a:ext>
                  </a:extLst>
                </a:gridCol>
                <a:gridCol w="1124084">
                  <a:extLst>
                    <a:ext uri="{9D8B030D-6E8A-4147-A177-3AD203B41FA5}">
                      <a16:colId xmlns:a16="http://schemas.microsoft.com/office/drawing/2014/main" val="2146416161"/>
                    </a:ext>
                  </a:extLst>
                </a:gridCol>
                <a:gridCol w="1226592">
                  <a:extLst>
                    <a:ext uri="{9D8B030D-6E8A-4147-A177-3AD203B41FA5}">
                      <a16:colId xmlns:a16="http://schemas.microsoft.com/office/drawing/2014/main" val="462529330"/>
                    </a:ext>
                  </a:extLst>
                </a:gridCol>
              </a:tblGrid>
              <a:tr h="233026">
                <a:tc>
                  <a:txBody>
                    <a:bodyPr/>
                    <a:lstStyle/>
                    <a:p>
                      <a:pPr>
                        <a:buNone/>
                      </a:pPr>
                      <a:r>
                        <a:rPr lang="en-GB" sz="1200" b="1" dirty="0">
                          <a:latin typeface="Arial" panose="020B0604020202020204" pitchFamily="34" charset="0"/>
                          <a:cs typeface="Arial" panose="020B0604020202020204" pitchFamily="34" charset="0"/>
                        </a:rPr>
                        <a:t>Feature.</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Airbnb</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Booking.com</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Vrbo</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Marriott</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Hilton</a:t>
                      </a:r>
                      <a:endParaRPr lang="en-GB" sz="1200" dirty="0">
                        <a:latin typeface="Arial" panose="020B0604020202020204" pitchFamily="34" charset="0"/>
                        <a:cs typeface="Arial" panose="020B0604020202020204" pitchFamily="34" charset="0"/>
                      </a:endParaRPr>
                    </a:p>
                  </a:txBody>
                  <a:tcPr marL="75023" marR="75023" marT="37512" marB="37512" anchor="ctr"/>
                </a:tc>
                <a:extLst>
                  <a:ext uri="{0D108BD9-81ED-4DB2-BD59-A6C34878D82A}">
                    <a16:rowId xmlns:a16="http://schemas.microsoft.com/office/drawing/2014/main" val="42970587"/>
                  </a:ext>
                </a:extLst>
              </a:tr>
              <a:tr h="148556">
                <a:tc>
                  <a:txBody>
                    <a:bodyPr/>
                    <a:lstStyle/>
                    <a:p>
                      <a:pPr>
                        <a:buNone/>
                      </a:pPr>
                      <a:r>
                        <a:rPr lang="en-GB" sz="1000" dirty="0">
                          <a:latin typeface="Arial" panose="020B0604020202020204" pitchFamily="34" charset="0"/>
                          <a:cs typeface="Arial" panose="020B0604020202020204" pitchFamily="34" charset="0"/>
                        </a:rPr>
                        <a:t>Core offering.</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Homes, rooms &amp;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alternative accommodation.</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Entire holiday homes.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resorts.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resorts.</a:t>
                      </a:r>
                    </a:p>
                  </a:txBody>
                  <a:tcPr marL="75023" marR="75023" marT="37512" marB="37512" anchor="ctr"/>
                </a:tc>
                <a:extLst>
                  <a:ext uri="{0D108BD9-81ED-4DB2-BD59-A6C34878D82A}">
                    <a16:rowId xmlns:a16="http://schemas.microsoft.com/office/drawing/2014/main" val="4014374525"/>
                  </a:ext>
                </a:extLst>
              </a:tr>
              <a:tr h="0">
                <a:tc>
                  <a:txBody>
                    <a:bodyPr/>
                    <a:lstStyle/>
                    <a:p>
                      <a:pPr>
                        <a:buNone/>
                      </a:pPr>
                      <a:r>
                        <a:rPr lang="en-GB" sz="1000" dirty="0">
                          <a:latin typeface="Arial" panose="020B0604020202020204" pitchFamily="34" charset="0"/>
                          <a:cs typeface="Arial" panose="020B0604020202020204" pitchFamily="34" charset="0"/>
                        </a:rPr>
                        <a:t>Business model.</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Online marketplace.</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Online travel agency.</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Vacation rental platform.</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 operator.</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 operator.</a:t>
                      </a:r>
                    </a:p>
                  </a:txBody>
                  <a:tcPr marL="75023" marR="75023" marT="37512" marB="37512" anchor="ctr"/>
                </a:tc>
                <a:extLst>
                  <a:ext uri="{0D108BD9-81ED-4DB2-BD59-A6C34878D82A}">
                    <a16:rowId xmlns:a16="http://schemas.microsoft.com/office/drawing/2014/main" val="398730222"/>
                  </a:ext>
                </a:extLst>
              </a:tr>
              <a:tr h="0">
                <a:tc>
                  <a:txBody>
                    <a:bodyPr/>
                    <a:lstStyle/>
                    <a:p>
                      <a:pPr>
                        <a:buNone/>
                      </a:pPr>
                      <a:r>
                        <a:rPr lang="en-GB" sz="1000" dirty="0">
                          <a:latin typeface="Arial" panose="020B0604020202020204" pitchFamily="34" charset="0"/>
                          <a:cs typeface="Arial" panose="020B0604020202020204" pitchFamily="34" charset="0"/>
                        </a:rPr>
                        <a:t>Owns accommodation.</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extLst>
                  <a:ext uri="{0D108BD9-81ED-4DB2-BD59-A6C34878D82A}">
                    <a16:rowId xmlns:a16="http://schemas.microsoft.com/office/drawing/2014/main" val="917386424"/>
                  </a:ext>
                </a:extLst>
              </a:tr>
              <a:tr h="0">
                <a:tc>
                  <a:txBody>
                    <a:bodyPr/>
                    <a:lstStyle/>
                    <a:p>
                      <a:pPr>
                        <a:buNone/>
                      </a:pPr>
                      <a:r>
                        <a:rPr lang="en-GB" sz="1000" dirty="0">
                          <a:latin typeface="Arial" panose="020B0604020202020204" pitchFamily="34" charset="0"/>
                          <a:cs typeface="Arial" panose="020B0604020202020204" pitchFamily="34" charset="0"/>
                        </a:rPr>
                        <a:t>Offers unique stays.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extLst>
                  <a:ext uri="{0D108BD9-81ED-4DB2-BD59-A6C34878D82A}">
                    <a16:rowId xmlns:a16="http://schemas.microsoft.com/office/drawing/2014/main" val="2011556146"/>
                  </a:ext>
                </a:extLst>
              </a:tr>
              <a:tr h="0">
                <a:tc>
                  <a:txBody>
                    <a:bodyPr/>
                    <a:lstStyle/>
                    <a:p>
                      <a:pPr>
                        <a:buNone/>
                      </a:pPr>
                      <a:r>
                        <a:rPr lang="en-GB" sz="1000" dirty="0">
                          <a:latin typeface="Arial" panose="020B0604020202020204" pitchFamily="34" charset="0"/>
                          <a:cs typeface="Arial" panose="020B0604020202020204" pitchFamily="34" charset="0"/>
                        </a:rPr>
                        <a:t>Offers local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 (Airbnb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 (Attractions).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extLst>
                  <a:ext uri="{0D108BD9-81ED-4DB2-BD59-A6C34878D82A}">
                    <a16:rowId xmlns:a16="http://schemas.microsoft.com/office/drawing/2014/main" val="4265586344"/>
                  </a:ext>
                </a:extLst>
              </a:tr>
              <a:tr h="154436">
                <a:tc>
                  <a:txBody>
                    <a:bodyPr/>
                    <a:lstStyle/>
                    <a:p>
                      <a:pPr>
                        <a:buNone/>
                      </a:pPr>
                      <a:r>
                        <a:rPr lang="en-GB" sz="1000" dirty="0">
                          <a:latin typeface="Arial" panose="020B0604020202020204" pitchFamily="34" charset="0"/>
                          <a:cs typeface="Arial" panose="020B0604020202020204" pitchFamily="34" charset="0"/>
                        </a:rPr>
                        <a:t>Target market.</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Leisure, business &amp; long stays.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Broad travel market.</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Families &amp; groups.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Business &amp; leisure.</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Business &amp; leisure.</a:t>
                      </a:r>
                    </a:p>
                  </a:txBody>
                  <a:tcPr marL="75023" marR="75023" marT="37512" marB="37512" anchor="ctr"/>
                </a:tc>
                <a:extLst>
                  <a:ext uri="{0D108BD9-81ED-4DB2-BD59-A6C34878D82A}">
                    <a16:rowId xmlns:a16="http://schemas.microsoft.com/office/drawing/2014/main" val="938564108"/>
                  </a:ext>
                </a:extLst>
              </a:tr>
            </a:tbl>
          </a:graphicData>
        </a:graphic>
      </p:graphicFrame>
      <p:sp>
        <p:nvSpPr>
          <p:cNvPr id="58" name="TextBox 57">
            <a:extLst>
              <a:ext uri="{FF2B5EF4-FFF2-40B4-BE49-F238E27FC236}">
                <a16:creationId xmlns:a16="http://schemas.microsoft.com/office/drawing/2014/main" id="{4DFF8F0A-E757-B64A-0AA0-63E37401A25C}"/>
              </a:ext>
            </a:extLst>
          </p:cNvPr>
          <p:cNvSpPr txBox="1"/>
          <p:nvPr/>
        </p:nvSpPr>
        <p:spPr>
          <a:xfrm>
            <a:off x="4152594" y="3776112"/>
            <a:ext cx="7956828" cy="369332"/>
          </a:xfrm>
          <a:prstGeom prst="rect">
            <a:avLst/>
          </a:prstGeom>
          <a:ln/>
        </p:spPr>
        <p:style>
          <a:lnRef idx="1">
            <a:schemeClr val="accent1"/>
          </a:lnRef>
          <a:fillRef idx="3">
            <a:schemeClr val="accent1"/>
          </a:fillRef>
          <a:effectRef idx="2">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Competitor Comparison</a:t>
            </a:r>
          </a:p>
        </p:txBody>
      </p:sp>
      <p:sp>
        <p:nvSpPr>
          <p:cNvPr id="60" name="TextBox 59">
            <a:extLst>
              <a:ext uri="{FF2B5EF4-FFF2-40B4-BE49-F238E27FC236}">
                <a16:creationId xmlns:a16="http://schemas.microsoft.com/office/drawing/2014/main" id="{CF98D6BA-EF47-A886-4FCC-8CEF967E50D7}"/>
              </a:ext>
            </a:extLst>
          </p:cNvPr>
          <p:cNvSpPr txBox="1"/>
          <p:nvPr/>
        </p:nvSpPr>
        <p:spPr>
          <a:xfrm>
            <a:off x="4117419" y="6387630"/>
            <a:ext cx="7942889" cy="400110"/>
          </a:xfrm>
          <a:prstGeom prst="rect">
            <a:avLst/>
          </a:prstGeom>
          <a:noFill/>
        </p:spPr>
        <p:txBody>
          <a:bodyPr wrap="square">
            <a:spAutoFit/>
          </a:bodyPr>
          <a:lstStyle/>
          <a:p>
            <a:pPr algn="ctr"/>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2. Competitor comparison of Airbnb and major competitors. Source: Author's comparison based on Airbnb (2024b), Booking.com (2024), Vrbo (2024), Marriott International (2024) and Hilton (2024).</a:t>
            </a:r>
          </a:p>
        </p:txBody>
      </p:sp>
      <p:sp>
        <p:nvSpPr>
          <p:cNvPr id="63" name="TextBox 62">
            <a:extLst>
              <a:ext uri="{FF2B5EF4-FFF2-40B4-BE49-F238E27FC236}">
                <a16:creationId xmlns:a16="http://schemas.microsoft.com/office/drawing/2014/main" id="{F2556E14-03E7-C348-2C2E-A92B3D3E5255}"/>
              </a:ext>
            </a:extLst>
          </p:cNvPr>
          <p:cNvSpPr txBox="1"/>
          <p:nvPr/>
        </p:nvSpPr>
        <p:spPr>
          <a:xfrm>
            <a:off x="4152593" y="1212861"/>
            <a:ext cx="4234764" cy="2123658"/>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Competitive Advantage.</a:t>
            </a:r>
          </a:p>
          <a:p>
            <a:endParaRPr lang="en-GB" b="1" dirty="0">
              <a:solidFill>
                <a:schemeClr val="bg1"/>
              </a:solidFill>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Direct Competitors.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Booking.com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Vrbo </a:t>
            </a:r>
          </a:p>
          <a:p>
            <a:r>
              <a:rPr lang="en-GB" sz="1600" b="1" dirty="0">
                <a:latin typeface="Arial" panose="020B0604020202020204" pitchFamily="34" charset="0"/>
                <a:cs typeface="Arial" panose="020B0604020202020204" pitchFamily="34" charset="0"/>
              </a:rPr>
              <a:t>Indirect Competitors.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Marriott International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Hilton Hotels &amp; Resorts</a:t>
            </a:r>
          </a:p>
        </p:txBody>
      </p:sp>
      <p:sp>
        <p:nvSpPr>
          <p:cNvPr id="64" name="TextBox 63">
            <a:extLst>
              <a:ext uri="{FF2B5EF4-FFF2-40B4-BE49-F238E27FC236}">
                <a16:creationId xmlns:a16="http://schemas.microsoft.com/office/drawing/2014/main" id="{E92CD652-2631-D448-CA23-1545ADD7E663}"/>
              </a:ext>
            </a:extLst>
          </p:cNvPr>
          <p:cNvSpPr txBox="1"/>
          <p:nvPr/>
        </p:nvSpPr>
        <p:spPr>
          <a:xfrm>
            <a:off x="8473642" y="1212858"/>
            <a:ext cx="3629025" cy="2092881"/>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Why Airbnb Wins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Authentic local experiences.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Greater accommodation variety.</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Lower operating costs.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community trust.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Digital innovation.</a:t>
            </a:r>
          </a:p>
          <a:p>
            <a:r>
              <a:rPr lang="en-GB" sz="1600" i="1" dirty="0">
                <a:solidFill>
                  <a:schemeClr val="bg1"/>
                </a:solidFill>
                <a:latin typeface="Arial" panose="020B0604020202020204" pitchFamily="34" charset="0"/>
                <a:cs typeface="Arial" panose="020B0604020202020204" pitchFamily="34" charset="0"/>
              </a:rPr>
              <a:t>(Porter, 1980; Zervas, </a:t>
            </a:r>
            <a:r>
              <a:rPr lang="en-GB" sz="1600" i="1" dirty="0" err="1">
                <a:solidFill>
                  <a:schemeClr val="bg1"/>
                </a:solidFill>
                <a:latin typeface="Arial" panose="020B0604020202020204" pitchFamily="34" charset="0"/>
                <a:cs typeface="Arial" panose="020B0604020202020204" pitchFamily="34" charset="0"/>
              </a:rPr>
              <a:t>Proserpio</a:t>
            </a:r>
            <a:r>
              <a:rPr lang="en-GB" sz="1600" i="1" dirty="0">
                <a:solidFill>
                  <a:schemeClr val="bg1"/>
                </a:solidFill>
                <a:latin typeface="Arial" panose="020B0604020202020204" pitchFamily="34" charset="0"/>
                <a:cs typeface="Arial" panose="020B0604020202020204" pitchFamily="34" charset="0"/>
              </a:rPr>
              <a:t> and Byers, 2017).</a:t>
            </a:r>
            <a:endParaRPr lang="en-GB" sz="1600" dirty="0">
              <a:solidFill>
                <a:schemeClr val="bg1"/>
              </a:solidFill>
              <a:latin typeface="Arial" panose="020B0604020202020204" pitchFamily="34" charset="0"/>
              <a:cs typeface="Arial" panose="020B0604020202020204" pitchFamily="34" charset="0"/>
            </a:endParaRPr>
          </a:p>
        </p:txBody>
      </p:sp>
      <p:pic>
        <p:nvPicPr>
          <p:cNvPr id="6" name="Picture 5">
            <a:hlinkClick r:id="rId3"/>
            <a:extLst>
              <a:ext uri="{FF2B5EF4-FFF2-40B4-BE49-F238E27FC236}">
                <a16:creationId xmlns:a16="http://schemas.microsoft.com/office/drawing/2014/main" id="{A699394C-025C-ABD0-50A4-7FE7245A7B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5679F705-E9CD-4912-1298-A0CFB40EC1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
        <p:nvSpPr>
          <p:cNvPr id="44" name="Rectangle 43">
            <a:extLst>
              <a:ext uri="{FF2B5EF4-FFF2-40B4-BE49-F238E27FC236}">
                <a16:creationId xmlns:a16="http://schemas.microsoft.com/office/drawing/2014/main" id="{7113EACF-00E3-D29F-C267-13D2103E7605}"/>
              </a:ext>
            </a:extLst>
          </p:cNvPr>
          <p:cNvSpPr/>
          <p:nvPr/>
        </p:nvSpPr>
        <p:spPr>
          <a:xfrm>
            <a:off x="7031736" y="1212860"/>
            <a:ext cx="1355621" cy="2123658"/>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pic>
        <p:nvPicPr>
          <p:cNvPr id="37" name="Picture 36">
            <a:hlinkClick r:id="rId7"/>
            <a:extLst>
              <a:ext uri="{FF2B5EF4-FFF2-40B4-BE49-F238E27FC236}">
                <a16:creationId xmlns:a16="http://schemas.microsoft.com/office/drawing/2014/main" id="{87567826-52CC-DA41-37DB-30F2731219B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42657" y="2753670"/>
            <a:ext cx="948808" cy="508908"/>
          </a:xfrm>
          <a:prstGeom prst="rect">
            <a:avLst/>
          </a:prstGeom>
          <a:effectLst>
            <a:outerShdw blurRad="50800" dist="38100" dir="5400000" algn="t" rotWithShape="0">
              <a:prstClr val="black">
                <a:alpha val="40000"/>
              </a:prstClr>
            </a:outerShdw>
          </a:effectLst>
        </p:spPr>
      </p:pic>
      <p:pic>
        <p:nvPicPr>
          <p:cNvPr id="41" name="Picture 40">
            <a:hlinkClick r:id="rId9"/>
            <a:extLst>
              <a:ext uri="{FF2B5EF4-FFF2-40B4-BE49-F238E27FC236}">
                <a16:creationId xmlns:a16="http://schemas.microsoft.com/office/drawing/2014/main" id="{C41FB17D-CB23-AAF9-4111-ED512478C80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98323" y="2128628"/>
            <a:ext cx="927108" cy="508908"/>
          </a:xfrm>
          <a:prstGeom prst="rect">
            <a:avLst/>
          </a:prstGeom>
          <a:effectLst>
            <a:outerShdw blurRad="50800" dist="38100" dir="5400000" algn="t" rotWithShape="0">
              <a:prstClr val="black">
                <a:alpha val="40000"/>
              </a:prstClr>
            </a:outerShdw>
          </a:effectLst>
        </p:spPr>
      </p:pic>
      <p:pic>
        <p:nvPicPr>
          <p:cNvPr id="39" name="Picture 38">
            <a:hlinkClick r:id="rId11"/>
            <a:extLst>
              <a:ext uri="{FF2B5EF4-FFF2-40B4-BE49-F238E27FC236}">
                <a16:creationId xmlns:a16="http://schemas.microsoft.com/office/drawing/2014/main" id="{680C36FF-6117-9616-D997-AB95F5FAF4E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098954" y="1468809"/>
            <a:ext cx="1202033" cy="659819"/>
          </a:xfrm>
          <a:prstGeom prst="rect">
            <a:avLst/>
          </a:prstGeom>
          <a:effectLst>
            <a:outerShdw blurRad="50800" dist="38100" dir="5400000" algn="t" rotWithShape="0">
              <a:prstClr val="black">
                <a:alpha val="40000"/>
              </a:prstClr>
            </a:outerShdw>
          </a:effectLst>
        </p:spPr>
      </p:pic>
      <p:pic>
        <p:nvPicPr>
          <p:cNvPr id="43" name="Picture 42">
            <a:hlinkClick r:id="rId13"/>
            <a:extLst>
              <a:ext uri="{FF2B5EF4-FFF2-40B4-BE49-F238E27FC236}">
                <a16:creationId xmlns:a16="http://schemas.microsoft.com/office/drawing/2014/main" id="{81E0B2DB-D06C-2642-1405-A0B8D8143EF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86973" y="1089508"/>
            <a:ext cx="1149808" cy="67421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4092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3"/>
                                        </p:tgtEl>
                                        <p:attrNameLst>
                                          <p:attrName>style.visibility</p:attrName>
                                        </p:attrNameLst>
                                      </p:cBhvr>
                                      <p:to>
                                        <p:strVal val="visible"/>
                                      </p:to>
                                    </p:set>
                                    <p:animEffect transition="in" filter="fade">
                                      <p:cBhvr>
                                        <p:cTn id="12" dur="500"/>
                                        <p:tgtEl>
                                          <p:spTgt spid="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animEffect transition="in" filter="fade">
                                      <p:cBhvr>
                                        <p:cTn id="27" dur="500"/>
                                        <p:tgtEl>
                                          <p:spTgt spid="3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4">
                                            <p:bg/>
                                          </p:spTgt>
                                        </p:tgtEl>
                                        <p:attrNameLst>
                                          <p:attrName>style.visibility</p:attrName>
                                        </p:attrNameLst>
                                      </p:cBhvr>
                                      <p:to>
                                        <p:strVal val="visible"/>
                                      </p:to>
                                    </p:set>
                                    <p:animEffect transition="in" filter="fade">
                                      <p:cBhvr>
                                        <p:cTn id="42" dur="500"/>
                                        <p:tgtEl>
                                          <p:spTgt spid="64">
                                            <p:bg/>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4">
                                            <p:txEl>
                                              <p:pRg st="0" end="0"/>
                                            </p:txEl>
                                          </p:spTgt>
                                        </p:tgtEl>
                                        <p:attrNameLst>
                                          <p:attrName>style.visibility</p:attrName>
                                        </p:attrNameLst>
                                      </p:cBhvr>
                                      <p:to>
                                        <p:strVal val="visible"/>
                                      </p:to>
                                    </p:set>
                                    <p:animEffect transition="in" filter="fade">
                                      <p:cBhvr>
                                        <p:cTn id="45" dur="500"/>
                                        <p:tgtEl>
                                          <p:spTgt spid="64">
                                            <p:txEl>
                                              <p:pRg st="0" end="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64">
                                            <p:txEl>
                                              <p:pRg st="1" end="1"/>
                                            </p:txEl>
                                          </p:spTgt>
                                        </p:tgtEl>
                                        <p:attrNameLst>
                                          <p:attrName>style.visibility</p:attrName>
                                        </p:attrNameLst>
                                      </p:cBhvr>
                                      <p:to>
                                        <p:strVal val="visible"/>
                                      </p:to>
                                    </p:set>
                                    <p:animEffect transition="in" filter="fade">
                                      <p:cBhvr>
                                        <p:cTn id="48" dur="500"/>
                                        <p:tgtEl>
                                          <p:spTgt spid="64">
                                            <p:txEl>
                                              <p:pRg st="1" end="1"/>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64">
                                            <p:txEl>
                                              <p:pRg st="2" end="2"/>
                                            </p:txEl>
                                          </p:spTgt>
                                        </p:tgtEl>
                                        <p:attrNameLst>
                                          <p:attrName>style.visibility</p:attrName>
                                        </p:attrNameLst>
                                      </p:cBhvr>
                                      <p:to>
                                        <p:strVal val="visible"/>
                                      </p:to>
                                    </p:set>
                                    <p:animEffect transition="in" filter="fade">
                                      <p:cBhvr>
                                        <p:cTn id="51" dur="500"/>
                                        <p:tgtEl>
                                          <p:spTgt spid="64">
                                            <p:txEl>
                                              <p:pRg st="2" end="2"/>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64">
                                            <p:txEl>
                                              <p:pRg st="3" end="3"/>
                                            </p:txEl>
                                          </p:spTgt>
                                        </p:tgtEl>
                                        <p:attrNameLst>
                                          <p:attrName>style.visibility</p:attrName>
                                        </p:attrNameLst>
                                      </p:cBhvr>
                                      <p:to>
                                        <p:strVal val="visible"/>
                                      </p:to>
                                    </p:set>
                                    <p:animEffect transition="in" filter="fade">
                                      <p:cBhvr>
                                        <p:cTn id="54" dur="500"/>
                                        <p:tgtEl>
                                          <p:spTgt spid="64">
                                            <p:txEl>
                                              <p:pRg st="3" end="3"/>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64">
                                            <p:txEl>
                                              <p:pRg st="4" end="4"/>
                                            </p:txEl>
                                          </p:spTgt>
                                        </p:tgtEl>
                                        <p:attrNameLst>
                                          <p:attrName>style.visibility</p:attrName>
                                        </p:attrNameLst>
                                      </p:cBhvr>
                                      <p:to>
                                        <p:strVal val="visible"/>
                                      </p:to>
                                    </p:set>
                                    <p:animEffect transition="in" filter="fade">
                                      <p:cBhvr>
                                        <p:cTn id="57" dur="500"/>
                                        <p:tgtEl>
                                          <p:spTgt spid="64">
                                            <p:txEl>
                                              <p:pRg st="4" end="4"/>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5" end="5"/>
                                            </p:txEl>
                                          </p:spTgt>
                                        </p:tgtEl>
                                        <p:attrNameLst>
                                          <p:attrName>style.visibility</p:attrName>
                                        </p:attrNameLst>
                                      </p:cBhvr>
                                      <p:to>
                                        <p:strVal val="visible"/>
                                      </p:to>
                                    </p:set>
                                    <p:animEffect transition="in" filter="fade">
                                      <p:cBhvr>
                                        <p:cTn id="60" dur="500"/>
                                        <p:tgtEl>
                                          <p:spTgt spid="64">
                                            <p:txEl>
                                              <p:pRg st="5" end="5"/>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4">
                                            <p:txEl>
                                              <p:pRg st="6" end="6"/>
                                            </p:txEl>
                                          </p:spTgt>
                                        </p:tgtEl>
                                        <p:attrNameLst>
                                          <p:attrName>style.visibility</p:attrName>
                                        </p:attrNameLst>
                                      </p:cBhvr>
                                      <p:to>
                                        <p:strVal val="visible"/>
                                      </p:to>
                                    </p:set>
                                    <p:animEffect transition="in" filter="fade">
                                      <p:cBhvr>
                                        <p:cTn id="63" dur="500"/>
                                        <p:tgtEl>
                                          <p:spTgt spid="64">
                                            <p:txEl>
                                              <p:pRg st="6" end="6"/>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fade">
                                      <p:cBhvr>
                                        <p:cTn id="68" dur="500"/>
                                        <p:tgtEl>
                                          <p:spTgt spid="58"/>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6"/>
                                        </p:tgtEl>
                                        <p:attrNameLst>
                                          <p:attrName>style.visibility</p:attrName>
                                        </p:attrNameLst>
                                      </p:cBhvr>
                                      <p:to>
                                        <p:strVal val="visible"/>
                                      </p:to>
                                    </p:set>
                                    <p:animEffect transition="in" filter="fade">
                                      <p:cBhvr>
                                        <p:cTn id="73" dur="500"/>
                                        <p:tgtEl>
                                          <p:spTgt spid="56"/>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60"/>
                                        </p:tgtEl>
                                        <p:attrNameLst>
                                          <p:attrName>style.visibility</p:attrName>
                                        </p:attrNameLst>
                                      </p:cBhvr>
                                      <p:to>
                                        <p:strVal val="visible"/>
                                      </p:to>
                                    </p:set>
                                    <p:animEffect transition="in" filter="fade">
                                      <p:cBhvr>
                                        <p:cTn id="78"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8" grpId="0" animBg="1"/>
      <p:bldP spid="60" grpId="0"/>
      <p:bldP spid="63" grpId="0" animBg="1"/>
      <p:bldP spid="64" grpId="0" build="allAtOnce" animBg="1"/>
      <p:bldP spid="4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D9348-10A3-469C-40AE-C71DF79A58E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6878FE-71E2-D4E1-4DB3-D778ADE7B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631EF2FB-50FF-F9FF-EBB8-9323A659A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2011154-CCF2-1FA6-29C8-CD087A375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8F77827-DB7B-1B98-FE46-14CF962CF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C35DBAB-8503-A1A7-9E60-E4C14EC6F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69CA2B2-348F-D0D8-F974-EF14A40E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3B9E723C-F6E5-8385-DC5E-90B1578B5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57AD2-AF84-23EB-6454-1F17C060A80E}"/>
              </a:ext>
            </a:extLst>
          </p:cNvPr>
          <p:cNvSpPr>
            <a:spLocks noGrp="1"/>
          </p:cNvSpPr>
          <p:nvPr>
            <p:ph type="title"/>
          </p:nvPr>
        </p:nvSpPr>
        <p:spPr>
          <a:xfrm>
            <a:off x="-3057" y="10133"/>
            <a:ext cx="4040883" cy="6837729"/>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Market Segmentation.</a:t>
            </a:r>
            <a:endParaRPr lang="en-US" sz="2800" kern="12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1F43F10-440F-CBBB-E617-27DCA5D88EED}"/>
              </a:ext>
            </a:extLst>
          </p:cNvPr>
          <p:cNvSpPr txBox="1"/>
          <p:nvPr/>
        </p:nvSpPr>
        <p:spPr>
          <a:xfrm>
            <a:off x="4665462" y="729534"/>
            <a:ext cx="6921194" cy="369332"/>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How Airbnb Segments Its Market</a:t>
            </a:r>
            <a:r>
              <a:rPr lang="en-GB" b="1" dirty="0"/>
              <a:t>.</a:t>
            </a:r>
          </a:p>
        </p:txBody>
      </p:sp>
      <p:sp>
        <p:nvSpPr>
          <p:cNvPr id="4" name="TextBox 3">
            <a:extLst>
              <a:ext uri="{FF2B5EF4-FFF2-40B4-BE49-F238E27FC236}">
                <a16:creationId xmlns:a16="http://schemas.microsoft.com/office/drawing/2014/main" id="{7F43E104-6500-9573-988D-8F7167F023D5}"/>
              </a:ext>
            </a:extLst>
          </p:cNvPr>
          <p:cNvSpPr txBox="1"/>
          <p:nvPr/>
        </p:nvSpPr>
        <p:spPr>
          <a:xfrm>
            <a:off x="4665462" y="4144968"/>
            <a:ext cx="3415851" cy="135421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Primary Target Customers.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Digital Nomads.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Families.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Leisure Travellers.</a:t>
            </a:r>
          </a:p>
        </p:txBody>
      </p:sp>
      <p:sp>
        <p:nvSpPr>
          <p:cNvPr id="6" name="TextBox 5">
            <a:extLst>
              <a:ext uri="{FF2B5EF4-FFF2-40B4-BE49-F238E27FC236}">
                <a16:creationId xmlns:a16="http://schemas.microsoft.com/office/drawing/2014/main" id="{46AB307B-D867-4FDA-930E-8BD9570FEB58}"/>
              </a:ext>
            </a:extLst>
          </p:cNvPr>
          <p:cNvSpPr txBox="1"/>
          <p:nvPr/>
        </p:nvSpPr>
        <p:spPr>
          <a:xfrm>
            <a:off x="8111740" y="4144968"/>
            <a:ext cx="3444492" cy="135421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Secondary Target Customers.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Business Travellers.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Remote Workers.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Long-term Guests.</a:t>
            </a: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D4095FC-FD61-13E3-D2E2-B736F79758DF}"/>
              </a:ext>
            </a:extLst>
          </p:cNvPr>
          <p:cNvSpPr txBox="1"/>
          <p:nvPr/>
        </p:nvSpPr>
        <p:spPr>
          <a:xfrm>
            <a:off x="8111739" y="5692107"/>
            <a:ext cx="3444493"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(Kotler, Keller and Chernev, 2022)</a:t>
            </a:r>
          </a:p>
        </p:txBody>
      </p:sp>
      <p:graphicFrame>
        <p:nvGraphicFramePr>
          <p:cNvPr id="9" name="Table 8">
            <a:extLst>
              <a:ext uri="{FF2B5EF4-FFF2-40B4-BE49-F238E27FC236}">
                <a16:creationId xmlns:a16="http://schemas.microsoft.com/office/drawing/2014/main" id="{2D234BF3-ECAC-77AD-9240-EFA4A090DB09}"/>
              </a:ext>
            </a:extLst>
          </p:cNvPr>
          <p:cNvGraphicFramePr>
            <a:graphicFrameLocks noGrp="1"/>
          </p:cNvGraphicFramePr>
          <p:nvPr>
            <p:extLst>
              <p:ext uri="{D42A27DB-BD31-4B8C-83A1-F6EECF244321}">
                <p14:modId xmlns:p14="http://schemas.microsoft.com/office/powerpoint/2010/main" val="1258571976"/>
              </p:ext>
            </p:extLst>
          </p:nvPr>
        </p:nvGraphicFramePr>
        <p:xfrm>
          <a:off x="4665463" y="1142142"/>
          <a:ext cx="3415851" cy="1188720"/>
        </p:xfrm>
        <a:graphic>
          <a:graphicData uri="http://schemas.openxmlformats.org/drawingml/2006/table">
            <a:tbl>
              <a:tblPr>
                <a:tableStyleId>{D113A9D2-9D6B-4929-AA2D-F23B5EE8CBE7}</a:tableStyleId>
              </a:tblPr>
              <a:tblGrid>
                <a:gridCol w="3415851">
                  <a:extLst>
                    <a:ext uri="{9D8B030D-6E8A-4147-A177-3AD203B41FA5}">
                      <a16:colId xmlns:a16="http://schemas.microsoft.com/office/drawing/2014/main" val="2449654705"/>
                    </a:ext>
                  </a:extLst>
                </a:gridCol>
              </a:tblGrid>
              <a:tr h="0">
                <a:tc>
                  <a:txBody>
                    <a:bodyPr/>
                    <a:lstStyle/>
                    <a:p>
                      <a:pPr algn="ctr">
                        <a:buNone/>
                      </a:pPr>
                      <a:r>
                        <a:rPr lang="en-GB" sz="1800" b="1" dirty="0">
                          <a:latin typeface="Arial" panose="020B0604020202020204" pitchFamily="34" charset="0"/>
                          <a:cs typeface="Arial" panose="020B0604020202020204" pitchFamily="34" charset="0"/>
                        </a:rPr>
                        <a:t>Demographic.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608462910"/>
                  </a:ext>
                </a:extLst>
              </a:tr>
              <a:tr h="137694">
                <a:tc>
                  <a:txBody>
                    <a:bodyPr/>
                    <a:lstStyle/>
                    <a:p>
                      <a:pPr>
                        <a:buNone/>
                      </a:pPr>
                      <a:r>
                        <a:rPr lang="en-GB" sz="1600" dirty="0">
                          <a:latin typeface="Arial" panose="020B0604020202020204" pitchFamily="34" charset="0"/>
                          <a:cs typeface="Arial" panose="020B0604020202020204" pitchFamily="34" charset="0"/>
                        </a:rPr>
                        <a:t>Students, families, business travellers, retirees, digital nomads.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798600050"/>
                  </a:ext>
                </a:extLst>
              </a:tr>
            </a:tbl>
          </a:graphicData>
        </a:graphic>
      </p:graphicFrame>
      <p:graphicFrame>
        <p:nvGraphicFramePr>
          <p:cNvPr id="11" name="Table 10">
            <a:extLst>
              <a:ext uri="{FF2B5EF4-FFF2-40B4-BE49-F238E27FC236}">
                <a16:creationId xmlns:a16="http://schemas.microsoft.com/office/drawing/2014/main" id="{7E3C90E5-14BF-1474-393E-E8B47F53E3EB}"/>
              </a:ext>
            </a:extLst>
          </p:cNvPr>
          <p:cNvGraphicFramePr>
            <a:graphicFrameLocks noGrp="1"/>
          </p:cNvGraphicFramePr>
          <p:nvPr>
            <p:extLst>
              <p:ext uri="{D42A27DB-BD31-4B8C-83A1-F6EECF244321}">
                <p14:modId xmlns:p14="http://schemas.microsoft.com/office/powerpoint/2010/main" val="3206033694"/>
              </p:ext>
            </p:extLst>
          </p:nvPr>
        </p:nvGraphicFramePr>
        <p:xfrm>
          <a:off x="8111740" y="1142142"/>
          <a:ext cx="3474917" cy="1188720"/>
        </p:xfrm>
        <a:graphic>
          <a:graphicData uri="http://schemas.openxmlformats.org/drawingml/2006/table">
            <a:tbl>
              <a:tblPr>
                <a:tableStyleId>{D113A9D2-9D6B-4929-AA2D-F23B5EE8CBE7}</a:tableStyleId>
              </a:tblPr>
              <a:tblGrid>
                <a:gridCol w="3474917">
                  <a:extLst>
                    <a:ext uri="{9D8B030D-6E8A-4147-A177-3AD203B41FA5}">
                      <a16:colId xmlns:a16="http://schemas.microsoft.com/office/drawing/2014/main" val="654726400"/>
                    </a:ext>
                  </a:extLst>
                </a:gridCol>
              </a:tblGrid>
              <a:tr h="0">
                <a:tc>
                  <a:txBody>
                    <a:bodyPr/>
                    <a:lstStyle/>
                    <a:p>
                      <a:pPr algn="ctr">
                        <a:buNone/>
                      </a:pPr>
                      <a:r>
                        <a:rPr lang="en-GB" sz="1800" b="1" dirty="0">
                          <a:latin typeface="Arial" panose="020B0604020202020204" pitchFamily="34" charset="0"/>
                          <a:cs typeface="Arial" panose="020B0604020202020204" pitchFamily="34" charset="0"/>
                        </a:rPr>
                        <a:t>Geographic.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775740968"/>
                  </a:ext>
                </a:extLst>
              </a:tr>
              <a:tr h="137694">
                <a:tc>
                  <a:txBody>
                    <a:bodyPr/>
                    <a:lstStyle/>
                    <a:p>
                      <a:pPr>
                        <a:buNone/>
                      </a:pPr>
                      <a:r>
                        <a:rPr lang="en-GB" sz="1600" dirty="0">
                          <a:latin typeface="Arial" panose="020B0604020202020204" pitchFamily="34" charset="0"/>
                          <a:cs typeface="Arial" panose="020B0604020202020204" pitchFamily="34" charset="0"/>
                        </a:rPr>
                        <a:t>220+ countries, urban, rural, coastal and international destinations.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46481790"/>
                  </a:ext>
                </a:extLst>
              </a:tr>
            </a:tbl>
          </a:graphicData>
        </a:graphic>
      </p:graphicFrame>
      <p:graphicFrame>
        <p:nvGraphicFramePr>
          <p:cNvPr id="15" name="Table 14">
            <a:extLst>
              <a:ext uri="{FF2B5EF4-FFF2-40B4-BE49-F238E27FC236}">
                <a16:creationId xmlns:a16="http://schemas.microsoft.com/office/drawing/2014/main" id="{8AA785D4-8D3C-F001-ECB1-5ABA42ECD0CB}"/>
              </a:ext>
            </a:extLst>
          </p:cNvPr>
          <p:cNvGraphicFramePr>
            <a:graphicFrameLocks noGrp="1"/>
          </p:cNvGraphicFramePr>
          <p:nvPr>
            <p:extLst>
              <p:ext uri="{D42A27DB-BD31-4B8C-83A1-F6EECF244321}">
                <p14:modId xmlns:p14="http://schemas.microsoft.com/office/powerpoint/2010/main" val="2029816415"/>
              </p:ext>
            </p:extLst>
          </p:nvPr>
        </p:nvGraphicFramePr>
        <p:xfrm>
          <a:off x="4665462" y="2356817"/>
          <a:ext cx="3415851" cy="1188720"/>
        </p:xfrm>
        <a:graphic>
          <a:graphicData uri="http://schemas.openxmlformats.org/drawingml/2006/table">
            <a:tbl>
              <a:tblPr>
                <a:tableStyleId>{D113A9D2-9D6B-4929-AA2D-F23B5EE8CBE7}</a:tableStyleId>
              </a:tblPr>
              <a:tblGrid>
                <a:gridCol w="3415851">
                  <a:extLst>
                    <a:ext uri="{9D8B030D-6E8A-4147-A177-3AD203B41FA5}">
                      <a16:colId xmlns:a16="http://schemas.microsoft.com/office/drawing/2014/main" val="4228856377"/>
                    </a:ext>
                  </a:extLst>
                </a:gridCol>
              </a:tblGrid>
              <a:tr h="0">
                <a:tc>
                  <a:txBody>
                    <a:bodyPr/>
                    <a:lstStyle/>
                    <a:p>
                      <a:pPr algn="ctr">
                        <a:buNone/>
                      </a:pPr>
                      <a:r>
                        <a:rPr lang="en-GB" sz="1800" b="1" dirty="0">
                          <a:latin typeface="Arial" panose="020B0604020202020204" pitchFamily="34" charset="0"/>
                          <a:cs typeface="Arial" panose="020B0604020202020204" pitchFamily="34" charset="0"/>
                        </a:rPr>
                        <a:t>Psychographic.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17401443"/>
                  </a:ext>
                </a:extLst>
              </a:tr>
              <a:tr h="250370">
                <a:tc>
                  <a:txBody>
                    <a:bodyPr/>
                    <a:lstStyle/>
                    <a:p>
                      <a:pPr>
                        <a:buNone/>
                      </a:pPr>
                      <a:r>
                        <a:rPr lang="en-GB" sz="1600" dirty="0">
                          <a:latin typeface="Arial" panose="020B0604020202020204" pitchFamily="34" charset="0"/>
                          <a:cs typeface="Arial" panose="020B0604020202020204" pitchFamily="34" charset="0"/>
                        </a:rPr>
                        <a:t>Authentic experiences, adventure, flexibility, sustainability.</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106729040"/>
                  </a:ext>
                </a:extLst>
              </a:tr>
            </a:tbl>
          </a:graphicData>
        </a:graphic>
      </p:graphicFrame>
      <p:graphicFrame>
        <p:nvGraphicFramePr>
          <p:cNvPr id="19" name="Table 18">
            <a:extLst>
              <a:ext uri="{FF2B5EF4-FFF2-40B4-BE49-F238E27FC236}">
                <a16:creationId xmlns:a16="http://schemas.microsoft.com/office/drawing/2014/main" id="{725356EB-3D38-E876-E323-D8FE85508B6E}"/>
              </a:ext>
            </a:extLst>
          </p:cNvPr>
          <p:cNvGraphicFramePr>
            <a:graphicFrameLocks noGrp="1"/>
          </p:cNvGraphicFramePr>
          <p:nvPr>
            <p:extLst>
              <p:ext uri="{D42A27DB-BD31-4B8C-83A1-F6EECF244321}">
                <p14:modId xmlns:p14="http://schemas.microsoft.com/office/powerpoint/2010/main" val="4119232239"/>
              </p:ext>
            </p:extLst>
          </p:nvPr>
        </p:nvGraphicFramePr>
        <p:xfrm>
          <a:off x="8111740" y="2356817"/>
          <a:ext cx="3474917" cy="1188720"/>
        </p:xfrm>
        <a:graphic>
          <a:graphicData uri="http://schemas.openxmlformats.org/drawingml/2006/table">
            <a:tbl>
              <a:tblPr>
                <a:tableStyleId>{D113A9D2-9D6B-4929-AA2D-F23B5EE8CBE7}</a:tableStyleId>
              </a:tblPr>
              <a:tblGrid>
                <a:gridCol w="3474917">
                  <a:extLst>
                    <a:ext uri="{9D8B030D-6E8A-4147-A177-3AD203B41FA5}">
                      <a16:colId xmlns:a16="http://schemas.microsoft.com/office/drawing/2014/main" val="1642964507"/>
                    </a:ext>
                  </a:extLst>
                </a:gridCol>
              </a:tblGrid>
              <a:tr h="0">
                <a:tc>
                  <a:txBody>
                    <a:bodyPr/>
                    <a:lstStyle/>
                    <a:p>
                      <a:pPr algn="ctr">
                        <a:buNone/>
                      </a:pPr>
                      <a:r>
                        <a:rPr lang="en-GB" sz="1800" b="1" dirty="0">
                          <a:latin typeface="Arial" panose="020B0604020202020204" pitchFamily="34" charset="0"/>
                          <a:cs typeface="Arial" panose="020B0604020202020204" pitchFamily="34" charset="0"/>
                        </a:rPr>
                        <a:t>Behavioural.</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7462880"/>
                  </a:ext>
                </a:extLst>
              </a:tr>
              <a:tr h="250370">
                <a:tc>
                  <a:txBody>
                    <a:bodyPr/>
                    <a:lstStyle/>
                    <a:p>
                      <a:pPr>
                        <a:buNone/>
                      </a:pPr>
                      <a:r>
                        <a:rPr lang="en-GB" sz="1600" dirty="0">
                          <a:latin typeface="Arial" panose="020B0604020202020204" pitchFamily="34" charset="0"/>
                          <a:cs typeface="Arial" panose="020B0604020202020204" pitchFamily="34" charset="0"/>
                        </a:rPr>
                        <a:t>Budget-conscious, long stays, frequent travellers, remote workers.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56376154"/>
                  </a:ext>
                </a:extLst>
              </a:tr>
            </a:tbl>
          </a:graphicData>
        </a:graphic>
      </p:graphicFrame>
      <p:pic>
        <p:nvPicPr>
          <p:cNvPr id="10" name="Picture 9">
            <a:hlinkClick r:id="rId3"/>
            <a:extLst>
              <a:ext uri="{FF2B5EF4-FFF2-40B4-BE49-F238E27FC236}">
                <a16:creationId xmlns:a16="http://schemas.microsoft.com/office/drawing/2014/main" id="{2633CAFB-99EE-293A-504F-ED5B765344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C9078ED4-9A0B-DF84-245D-D6D3BF7BD1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84744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P spid="4"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08340-BCA2-658B-88A4-D64A36808E2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D37099C-D7B3-558B-F9F3-AD5DE13ED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2411BA0-BB3B-F8C2-CE4B-3256B6AE3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5A9343-9076-BE2B-CAC4-3E6BC5EDE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41E082-BFEA-BCA4-5EE5-B6620226A2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8F9BFBB-3839-B87C-3D8A-251886191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8AEB6FC-3252-5B07-FADD-52C875351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273669C2-0C94-05F6-B9C9-AE8CF43E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29F84-4091-2D34-9F6B-1A84642F501E}"/>
              </a:ext>
            </a:extLst>
          </p:cNvPr>
          <p:cNvSpPr>
            <a:spLocks noGrp="1"/>
          </p:cNvSpPr>
          <p:nvPr>
            <p:ph type="title"/>
          </p:nvPr>
        </p:nvSpPr>
        <p:spPr>
          <a:xfrm>
            <a:off x="-1" y="0"/>
            <a:ext cx="4037817" cy="6847862"/>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Marketing Mix (4Ps).</a:t>
            </a:r>
            <a:endParaRPr lang="en-US" sz="2800" kern="12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3484FA3-6AA3-FF27-360E-9CE3FD7964D5}"/>
              </a:ext>
            </a:extLst>
          </p:cNvPr>
          <p:cNvSpPr txBox="1"/>
          <p:nvPr/>
        </p:nvSpPr>
        <p:spPr>
          <a:xfrm>
            <a:off x="4593305" y="268917"/>
            <a:ext cx="6924404" cy="2031325"/>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dirty="0"/>
              <a:t>                                                                        PRODUCT</a:t>
            </a:r>
          </a:p>
          <a:p>
            <a:r>
              <a:rPr lang="en-GB" dirty="0"/>
              <a:t>                                                                                 ▲</a:t>
            </a:r>
          </a:p>
          <a:p>
            <a:r>
              <a:rPr lang="en-GB" dirty="0"/>
              <a:t>                                                                                  │</a:t>
            </a:r>
          </a:p>
          <a:p>
            <a:r>
              <a:rPr lang="en-GB" dirty="0"/>
              <a:t>                                 PLACE ◄────── 4Ps ─────► PRICE</a:t>
            </a:r>
          </a:p>
          <a:p>
            <a:r>
              <a:rPr lang="en-GB" dirty="0"/>
              <a:t>                                                                                  │</a:t>
            </a:r>
          </a:p>
          <a:p>
            <a:r>
              <a:rPr lang="en-GB" dirty="0"/>
              <a:t>                                                                                 ▼</a:t>
            </a:r>
          </a:p>
          <a:p>
            <a:r>
              <a:rPr lang="en-GB" dirty="0"/>
              <a:t>                                                                      PROMOTION</a:t>
            </a:r>
          </a:p>
        </p:txBody>
      </p:sp>
      <p:sp>
        <p:nvSpPr>
          <p:cNvPr id="10" name="TextBox 9">
            <a:extLst>
              <a:ext uri="{FF2B5EF4-FFF2-40B4-BE49-F238E27FC236}">
                <a16:creationId xmlns:a16="http://schemas.microsoft.com/office/drawing/2014/main" id="{9D7AF82D-18E7-0BB5-FA0C-5AC92DC4F93B}"/>
              </a:ext>
            </a:extLst>
          </p:cNvPr>
          <p:cNvSpPr txBox="1"/>
          <p:nvPr/>
        </p:nvSpPr>
        <p:spPr>
          <a:xfrm>
            <a:off x="4235519" y="5930665"/>
            <a:ext cx="7755731"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dirty="0">
                <a:latin typeface="Arial" panose="020B0604020202020204" pitchFamily="34" charset="0"/>
                <a:cs typeface="Arial" panose="020B0604020202020204" pitchFamily="34" charset="0"/>
              </a:rPr>
              <a:t>Airbnb's marketing mix aligns its product, pricing, distribution and promotional strategies to deliver customer value and support sustainable competitive advantage.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(Kotler, Keller and Chernev, 2022; Solomon, Marshall and Stuart, 2022)</a:t>
            </a:r>
            <a:endParaRPr lang="en-GB" sz="16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9DDE4E4-BD2F-6816-2514-E9362F567D79}"/>
              </a:ext>
            </a:extLst>
          </p:cNvPr>
          <p:cNvSpPr txBox="1"/>
          <p:nvPr/>
        </p:nvSpPr>
        <p:spPr>
          <a:xfrm>
            <a:off x="4521006" y="2084798"/>
            <a:ext cx="773370" cy="246221"/>
          </a:xfrm>
          <a:prstGeom prst="rect">
            <a:avLst/>
          </a:prstGeom>
          <a:noFill/>
        </p:spPr>
        <p:txBody>
          <a:bodyPr wrap="square">
            <a:spAutoFit/>
          </a:bodyPr>
          <a:lstStyle/>
          <a:p>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3</a:t>
            </a:r>
            <a:r>
              <a:rPr lang="en-GB" sz="800" dirty="0">
                <a:ea typeface="Calibri" panose="020F0502020204030204" pitchFamily="34" charset="0"/>
                <a:cs typeface="Arial" panose="020B0604020202020204" pitchFamily="34" charset="0"/>
              </a:rPr>
              <a:t>.</a:t>
            </a:r>
            <a:endParaRPr lang="en-GB" dirty="0"/>
          </a:p>
        </p:txBody>
      </p:sp>
      <p:sp>
        <p:nvSpPr>
          <p:cNvPr id="19" name="TextBox 18">
            <a:extLst>
              <a:ext uri="{FF2B5EF4-FFF2-40B4-BE49-F238E27FC236}">
                <a16:creationId xmlns:a16="http://schemas.microsoft.com/office/drawing/2014/main" id="{73D8E253-F9A2-2C35-C6E1-89B84D667A62}"/>
              </a:ext>
            </a:extLst>
          </p:cNvPr>
          <p:cNvSpPr txBox="1"/>
          <p:nvPr/>
        </p:nvSpPr>
        <p:spPr>
          <a:xfrm>
            <a:off x="5180754" y="4131232"/>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Product.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Homes &amp; apartments.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Airbnb Experiences.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Flexible accommodation.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Digital platform.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266917A3-C790-7950-FF9A-F93BF236B8C0}"/>
              </a:ext>
            </a:extLst>
          </p:cNvPr>
          <p:cNvSpPr txBox="1"/>
          <p:nvPr/>
        </p:nvSpPr>
        <p:spPr>
          <a:xfrm>
            <a:off x="8069223" y="4131232"/>
            <a:ext cx="2782062"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Promotion.</a:t>
            </a:r>
            <a:r>
              <a:rPr lang="en-GB" sz="16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Social media.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SEO.</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Referral programme.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Influencer marketing.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Email marketing.</a:t>
            </a:r>
          </a:p>
        </p:txBody>
      </p:sp>
      <p:sp>
        <p:nvSpPr>
          <p:cNvPr id="28" name="TextBox 27">
            <a:extLst>
              <a:ext uri="{FF2B5EF4-FFF2-40B4-BE49-F238E27FC236}">
                <a16:creationId xmlns:a16="http://schemas.microsoft.com/office/drawing/2014/main" id="{F0AC07F8-313C-8121-0C4C-A6055A4AA5BD}"/>
              </a:ext>
            </a:extLst>
          </p:cNvPr>
          <p:cNvSpPr txBox="1"/>
          <p:nvPr/>
        </p:nvSpPr>
        <p:spPr>
          <a:xfrm>
            <a:off x="8055507" y="2462249"/>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Price.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Competitive pricing.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Host-controlled prices.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Dynamic pricing.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Service fees.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3F475039-6627-1634-ADDF-4F50156FE076}"/>
              </a:ext>
            </a:extLst>
          </p:cNvPr>
          <p:cNvSpPr txBox="1"/>
          <p:nvPr/>
        </p:nvSpPr>
        <p:spPr>
          <a:xfrm>
            <a:off x="5180754" y="2462249"/>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Place.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Website.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Mobile App.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220+ countries.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Digital marketplace.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a:t>
            </a:r>
          </a:p>
        </p:txBody>
      </p:sp>
      <p:pic>
        <p:nvPicPr>
          <p:cNvPr id="6" name="Picture 5">
            <a:hlinkClick r:id="rId3"/>
            <a:extLst>
              <a:ext uri="{FF2B5EF4-FFF2-40B4-BE49-F238E27FC236}">
                <a16:creationId xmlns:a16="http://schemas.microsoft.com/office/drawing/2014/main" id="{2CFE2748-D82D-CA33-5A20-FF619888F8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48703221-0F07-8174-1381-918EC9E5EE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275946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fade">
                                      <p:cBhvr>
                                        <p:cTn id="37" dur="500"/>
                                        <p:tgtEl>
                                          <p:spTgt spid="2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10" grpId="0" animBg="1"/>
      <p:bldP spid="13" grpId="0"/>
      <p:bldP spid="19" grpId="0" animBg="1"/>
      <p:bldP spid="26" grpId="0" animBg="1"/>
      <p:bldP spid="28" grpId="0" animBg="1"/>
      <p:bldP spid="3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0CC3B-223E-210B-8671-2416588F666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F1B7CA-338F-AE81-E1A5-07F40492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7C98B2A-A483-1FD8-9232-39B96CB74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38CD67-6515-70D9-7457-0D397040B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8231635-AB1C-4566-92BD-2EBB3C142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66DDAC-AD68-726F-6E0A-CA74C56AE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DB68C645-5B7C-16C1-E293-41F0AADF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84836EF-23E4-3DA2-A3E7-8788E51E3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D61A9-6B4D-4D5D-7B9E-90C32BEF5E31}"/>
              </a:ext>
            </a:extLst>
          </p:cNvPr>
          <p:cNvSpPr>
            <a:spLocks noGrp="1"/>
          </p:cNvSpPr>
          <p:nvPr>
            <p:ph type="title"/>
          </p:nvPr>
        </p:nvSpPr>
        <p:spPr>
          <a:xfrm>
            <a:off x="-12413" y="0"/>
            <a:ext cx="4037840" cy="6858000"/>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Online Marketing Strategy.</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DF07594E-887C-4BB1-1D34-A939010631F4}"/>
              </a:ext>
            </a:extLst>
          </p:cNvPr>
          <p:cNvGraphicFramePr>
            <a:graphicFrameLocks noGrp="1"/>
          </p:cNvGraphicFramePr>
          <p:nvPr>
            <p:extLst>
              <p:ext uri="{D42A27DB-BD31-4B8C-83A1-F6EECF244321}">
                <p14:modId xmlns:p14="http://schemas.microsoft.com/office/powerpoint/2010/main" val="2095148672"/>
              </p:ext>
            </p:extLst>
          </p:nvPr>
        </p:nvGraphicFramePr>
        <p:xfrm>
          <a:off x="4165336" y="812940"/>
          <a:ext cx="7840736" cy="1402080"/>
        </p:xfrm>
        <a:graphic>
          <a:graphicData uri="http://schemas.openxmlformats.org/drawingml/2006/table">
            <a:tbl>
              <a:tblPr>
                <a:tableStyleId>{D113A9D2-9D6B-4929-AA2D-F23B5EE8CBE7}</a:tableStyleId>
              </a:tblPr>
              <a:tblGrid>
                <a:gridCol w="1521105">
                  <a:extLst>
                    <a:ext uri="{9D8B030D-6E8A-4147-A177-3AD203B41FA5}">
                      <a16:colId xmlns:a16="http://schemas.microsoft.com/office/drawing/2014/main" val="2059328283"/>
                    </a:ext>
                  </a:extLst>
                </a:gridCol>
                <a:gridCol w="1205150">
                  <a:extLst>
                    <a:ext uri="{9D8B030D-6E8A-4147-A177-3AD203B41FA5}">
                      <a16:colId xmlns:a16="http://schemas.microsoft.com/office/drawing/2014/main" val="3168669670"/>
                    </a:ext>
                  </a:extLst>
                </a:gridCol>
                <a:gridCol w="1804353">
                  <a:extLst>
                    <a:ext uri="{9D8B030D-6E8A-4147-A177-3AD203B41FA5}">
                      <a16:colId xmlns:a16="http://schemas.microsoft.com/office/drawing/2014/main" val="345232783"/>
                    </a:ext>
                  </a:extLst>
                </a:gridCol>
                <a:gridCol w="1435608">
                  <a:extLst>
                    <a:ext uri="{9D8B030D-6E8A-4147-A177-3AD203B41FA5}">
                      <a16:colId xmlns:a16="http://schemas.microsoft.com/office/drawing/2014/main" val="2530681344"/>
                    </a:ext>
                  </a:extLst>
                </a:gridCol>
                <a:gridCol w="1874520">
                  <a:extLst>
                    <a:ext uri="{9D8B030D-6E8A-4147-A177-3AD203B41FA5}">
                      <a16:colId xmlns:a16="http://schemas.microsoft.com/office/drawing/2014/main" val="3191819523"/>
                    </a:ext>
                  </a:extLst>
                </a:gridCol>
              </a:tblGrid>
              <a:tr h="0">
                <a:tc>
                  <a:txBody>
                    <a:bodyPr/>
                    <a:lstStyle/>
                    <a:p>
                      <a:pPr algn="ctr">
                        <a:buNone/>
                      </a:pPr>
                      <a:r>
                        <a:rPr lang="en-GB" sz="1600" b="1" dirty="0">
                          <a:latin typeface="Arial" panose="020B0604020202020204" pitchFamily="34" charset="0"/>
                          <a:cs typeface="Arial" panose="020B0604020202020204" pitchFamily="34" charset="0"/>
                        </a:rPr>
                        <a:t>Mobile App.</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SEO.</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Social Media</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Reviews</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AI &amp; Personalisation</a:t>
                      </a: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456431068"/>
                  </a:ext>
                </a:extLst>
              </a:tr>
              <a:tr h="0">
                <a:tc>
                  <a:txBody>
                    <a:bodyPr/>
                    <a:lstStyle/>
                    <a:p>
                      <a:pPr algn="ctr">
                        <a:buNone/>
                      </a:pPr>
                      <a:r>
                        <a:rPr lang="en-GB" sz="1600" dirty="0">
                          <a:latin typeface="Arial" panose="020B0604020202020204" pitchFamily="34" charset="0"/>
                          <a:cs typeface="Arial" panose="020B0604020202020204" pitchFamily="34" charset="0"/>
                        </a:rPr>
                        <a:t>Easy booking and management.</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High Google visibility.</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Instagram, Facebook, TikTok, YouTube.</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Builds trust and credibility</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Personalised property recommendations</a:t>
                      </a:r>
                    </a:p>
                  </a:txBody>
                  <a:tcPr anchor="ctr">
                    <a:solidFill>
                      <a:schemeClr val="accent1">
                        <a:lumMod val="75000"/>
                      </a:schemeClr>
                    </a:solidFill>
                  </a:tcPr>
                </a:tc>
                <a:extLst>
                  <a:ext uri="{0D108BD9-81ED-4DB2-BD59-A6C34878D82A}">
                    <a16:rowId xmlns:a16="http://schemas.microsoft.com/office/drawing/2014/main" val="2291624491"/>
                  </a:ext>
                </a:extLst>
              </a:tr>
            </a:tbl>
          </a:graphicData>
        </a:graphic>
      </p:graphicFrame>
      <p:sp>
        <p:nvSpPr>
          <p:cNvPr id="11" name="TextBox 10">
            <a:extLst>
              <a:ext uri="{FF2B5EF4-FFF2-40B4-BE49-F238E27FC236}">
                <a16:creationId xmlns:a16="http://schemas.microsoft.com/office/drawing/2014/main" id="{E404968A-9ACD-1331-9D1E-E967160F1464}"/>
              </a:ext>
            </a:extLst>
          </p:cNvPr>
          <p:cNvSpPr txBox="1"/>
          <p:nvPr/>
        </p:nvSpPr>
        <p:spPr>
          <a:xfrm>
            <a:off x="4162288" y="443608"/>
            <a:ext cx="7840736" cy="369332"/>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Five-pillar layout.</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CB8B813-15C4-7EA3-912E-3CAEDC004226}"/>
              </a:ext>
            </a:extLst>
          </p:cNvPr>
          <p:cNvSpPr txBox="1"/>
          <p:nvPr/>
        </p:nvSpPr>
        <p:spPr>
          <a:xfrm>
            <a:off x="4253191" y="2942626"/>
            <a:ext cx="3848856"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Key Strengths.</a:t>
            </a:r>
          </a:p>
          <a:p>
            <a:pPr algn="ctr">
              <a:buNone/>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digital brand awareness.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AI-driven personalisation.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High customer trust through reviews.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Mobile-first global platform.</a:t>
            </a:r>
          </a:p>
          <a:p>
            <a:endParaRPr lang="en-GB" sz="1600" dirty="0"/>
          </a:p>
        </p:txBody>
      </p:sp>
      <p:sp>
        <p:nvSpPr>
          <p:cNvPr id="19" name="TextBox 18">
            <a:extLst>
              <a:ext uri="{FF2B5EF4-FFF2-40B4-BE49-F238E27FC236}">
                <a16:creationId xmlns:a16="http://schemas.microsoft.com/office/drawing/2014/main" id="{82F9AC96-137D-C95A-5606-2F89101A49BD}"/>
              </a:ext>
            </a:extLst>
          </p:cNvPr>
          <p:cNvSpPr txBox="1"/>
          <p:nvPr/>
        </p:nvSpPr>
        <p:spPr>
          <a:xfrm>
            <a:off x="8154168" y="2942626"/>
            <a:ext cx="3848856"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Critical Evaluation.</a:t>
            </a:r>
          </a:p>
          <a:p>
            <a:r>
              <a:rPr lang="en-GB" sz="1400" b="1" dirty="0">
                <a:latin typeface="Arial" panose="020B0604020202020204" pitchFamily="34" charset="0"/>
                <a:cs typeface="Arial" panose="020B0604020202020204" pitchFamily="34" charset="0"/>
              </a:rPr>
              <a:t>S</a:t>
            </a:r>
            <a:r>
              <a:rPr lang="en-GB" sz="1600" b="1" dirty="0">
                <a:latin typeface="Arial" panose="020B0604020202020204" pitchFamily="34" charset="0"/>
                <a:cs typeface="Arial" panose="020B0604020202020204" pitchFamily="34" charset="0"/>
              </a:rPr>
              <a:t>trengths.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Excellent digital customer experience. </a:t>
            </a:r>
          </a:p>
          <a:p>
            <a:r>
              <a:rPr lang="en-GB" sz="1600" dirty="0">
                <a:latin typeface="Arial" panose="020B0604020202020204" pitchFamily="34" charset="0"/>
                <a:cs typeface="Arial" panose="020B0604020202020204" pitchFamily="34" charset="0"/>
              </a:rPr>
              <a:t>Strong global brand recognition.</a:t>
            </a:r>
          </a:p>
          <a:p>
            <a:r>
              <a:rPr lang="en-GB" sz="1600" b="1" dirty="0">
                <a:latin typeface="Arial" panose="020B0604020202020204" pitchFamily="34" charset="0"/>
                <a:cs typeface="Arial" panose="020B0604020202020204" pitchFamily="34" charset="0"/>
              </a:rPr>
              <a:t>Limitations.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High dependence on digital advertising. </a:t>
            </a:r>
          </a:p>
          <a:p>
            <a:r>
              <a:rPr lang="en-GB" sz="1600" dirty="0">
                <a:latin typeface="Arial" panose="020B0604020202020204" pitchFamily="34" charset="0"/>
                <a:cs typeface="Arial" panose="020B0604020202020204" pitchFamily="34" charset="0"/>
              </a:rPr>
              <a:t>Increasing online competition.</a:t>
            </a:r>
          </a:p>
        </p:txBody>
      </p:sp>
      <p:sp>
        <p:nvSpPr>
          <p:cNvPr id="23" name="TextBox 22">
            <a:extLst>
              <a:ext uri="{FF2B5EF4-FFF2-40B4-BE49-F238E27FC236}">
                <a16:creationId xmlns:a16="http://schemas.microsoft.com/office/drawing/2014/main" id="{D2595CB4-6C1C-2B95-CD3F-8089A59A294E}"/>
              </a:ext>
            </a:extLst>
          </p:cNvPr>
          <p:cNvSpPr txBox="1"/>
          <p:nvPr/>
        </p:nvSpPr>
        <p:spPr>
          <a:xfrm>
            <a:off x="4212407" y="5462844"/>
            <a:ext cx="7790617"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Airbnb's digital marketing strategy combines technology, AI, and customer engagement to attract, retain and build long-term customer loyalty.</a:t>
            </a:r>
          </a:p>
          <a:p>
            <a:r>
              <a:rPr lang="en-GB" sz="1600" i="1" dirty="0">
                <a:latin typeface="Arial" panose="020B0604020202020204" pitchFamily="34" charset="0"/>
                <a:cs typeface="Arial" panose="020B0604020202020204" pitchFamily="34" charset="0"/>
              </a:rPr>
              <a:t>(Kotler, Keller and Chernev, 2022; Guttentag, 2019)</a:t>
            </a:r>
            <a:endParaRPr lang="en-GB" sz="16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FBDC76D-E93B-A1B5-B323-A8216D6493F6}"/>
              </a:ext>
            </a:extLst>
          </p:cNvPr>
          <p:cNvSpPr txBox="1"/>
          <p:nvPr/>
        </p:nvSpPr>
        <p:spPr>
          <a:xfrm>
            <a:off x="4212407" y="2225162"/>
            <a:ext cx="647502" cy="215444"/>
          </a:xfrm>
          <a:prstGeom prst="rect">
            <a:avLst/>
          </a:prstGeom>
          <a:noFill/>
        </p:spPr>
        <p:txBody>
          <a:bodyPr wrap="square">
            <a:spAutoFit/>
          </a:bodyPr>
          <a:lstStyle/>
          <a:p>
            <a:r>
              <a:rPr lang="en-GB" sz="800" dirty="0">
                <a:solidFill>
                  <a:schemeClr val="bg1"/>
                </a:solidFill>
                <a:latin typeface="Arial" panose="020B0604020202020204" pitchFamily="34" charset="0"/>
                <a:ea typeface="Calibri" panose="020F0502020204030204" pitchFamily="34" charset="0"/>
                <a:cs typeface="Arial" panose="020B0604020202020204" pitchFamily="34" charset="0"/>
              </a:rPr>
              <a:t>Figure 4.</a:t>
            </a:r>
            <a:endParaRPr lang="en-GB" dirty="0">
              <a:solidFill>
                <a:schemeClr val="bg1"/>
              </a:solidFill>
            </a:endParaRPr>
          </a:p>
        </p:txBody>
      </p:sp>
      <p:pic>
        <p:nvPicPr>
          <p:cNvPr id="6" name="Picture 5">
            <a:hlinkClick r:id="rId3"/>
            <a:extLst>
              <a:ext uri="{FF2B5EF4-FFF2-40B4-BE49-F238E27FC236}">
                <a16:creationId xmlns:a16="http://schemas.microsoft.com/office/drawing/2014/main" id="{24C0D7F0-8C32-CA14-4B4D-4CBC243D22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FD45A37C-1542-2EDB-C1B9-7C6E4BC7274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43683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bg/>
                                          </p:spTgt>
                                        </p:tgtEl>
                                        <p:attrNameLst>
                                          <p:attrName>style.visibility</p:attrName>
                                        </p:attrNameLst>
                                      </p:cBhvr>
                                      <p:to>
                                        <p:strVal val="visible"/>
                                      </p:to>
                                    </p:set>
                                    <p:animEffect transition="in" filter="fade">
                                      <p:cBhvr>
                                        <p:cTn id="32" dur="500"/>
                                        <p:tgtEl>
                                          <p:spTgt spid="19">
                                            <p:bg/>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9">
                                            <p:txEl>
                                              <p:pRg st="0" end="0"/>
                                            </p:txEl>
                                          </p:spTgt>
                                        </p:tgtEl>
                                        <p:attrNameLst>
                                          <p:attrName>style.visibility</p:attrName>
                                        </p:attrNameLst>
                                      </p:cBhvr>
                                      <p:to>
                                        <p:strVal val="visible"/>
                                      </p:to>
                                    </p:set>
                                    <p:animEffect transition="in" filter="fade">
                                      <p:cBhvr>
                                        <p:cTn id="35" dur="500"/>
                                        <p:tgtEl>
                                          <p:spTgt spid="19">
                                            <p:txEl>
                                              <p:pRg st="0" end="0"/>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xEl>
                                              <p:pRg st="1" end="1"/>
                                            </p:txEl>
                                          </p:spTgt>
                                        </p:tgtEl>
                                        <p:attrNameLst>
                                          <p:attrName>style.visibility</p:attrName>
                                        </p:attrNameLst>
                                      </p:cBhvr>
                                      <p:to>
                                        <p:strVal val="visible"/>
                                      </p:to>
                                    </p:set>
                                    <p:animEffect transition="in" filter="fade">
                                      <p:cBhvr>
                                        <p:cTn id="38" dur="500"/>
                                        <p:tgtEl>
                                          <p:spTgt spid="19">
                                            <p:txEl>
                                              <p:pRg st="1" end="1"/>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9">
                                            <p:txEl>
                                              <p:pRg st="2" end="2"/>
                                            </p:txEl>
                                          </p:spTgt>
                                        </p:tgtEl>
                                        <p:attrNameLst>
                                          <p:attrName>style.visibility</p:attrName>
                                        </p:attrNameLst>
                                      </p:cBhvr>
                                      <p:to>
                                        <p:strVal val="visible"/>
                                      </p:to>
                                    </p:set>
                                    <p:animEffect transition="in" filter="fade">
                                      <p:cBhvr>
                                        <p:cTn id="41" dur="500"/>
                                        <p:tgtEl>
                                          <p:spTgt spid="19">
                                            <p:txEl>
                                              <p:pRg st="2" end="2"/>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9">
                                            <p:txEl>
                                              <p:pRg st="3" end="3"/>
                                            </p:txEl>
                                          </p:spTgt>
                                        </p:tgtEl>
                                        <p:attrNameLst>
                                          <p:attrName>style.visibility</p:attrName>
                                        </p:attrNameLst>
                                      </p:cBhvr>
                                      <p:to>
                                        <p:strVal val="visible"/>
                                      </p:to>
                                    </p:set>
                                    <p:animEffect transition="in" filter="fade">
                                      <p:cBhvr>
                                        <p:cTn id="44" dur="500"/>
                                        <p:tgtEl>
                                          <p:spTgt spid="19">
                                            <p:txEl>
                                              <p:pRg st="3" end="3"/>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9">
                                            <p:txEl>
                                              <p:pRg st="4" end="4"/>
                                            </p:txEl>
                                          </p:spTgt>
                                        </p:tgtEl>
                                        <p:attrNameLst>
                                          <p:attrName>style.visibility</p:attrName>
                                        </p:attrNameLst>
                                      </p:cBhvr>
                                      <p:to>
                                        <p:strVal val="visible"/>
                                      </p:to>
                                    </p:set>
                                    <p:animEffect transition="in" filter="fade">
                                      <p:cBhvr>
                                        <p:cTn id="47" dur="500"/>
                                        <p:tgtEl>
                                          <p:spTgt spid="19">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9">
                                            <p:txEl>
                                              <p:pRg st="5" end="5"/>
                                            </p:txEl>
                                          </p:spTgt>
                                        </p:tgtEl>
                                        <p:attrNameLst>
                                          <p:attrName>style.visibility</p:attrName>
                                        </p:attrNameLst>
                                      </p:cBhvr>
                                      <p:to>
                                        <p:strVal val="visible"/>
                                      </p:to>
                                    </p:set>
                                    <p:animEffect transition="in" filter="fade">
                                      <p:cBhvr>
                                        <p:cTn id="50" dur="500"/>
                                        <p:tgtEl>
                                          <p:spTgt spid="19">
                                            <p:txEl>
                                              <p:pRg st="5" end="5"/>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9">
                                            <p:txEl>
                                              <p:pRg st="6" end="6"/>
                                            </p:txEl>
                                          </p:spTgt>
                                        </p:tgtEl>
                                        <p:attrNameLst>
                                          <p:attrName>style.visibility</p:attrName>
                                        </p:attrNameLst>
                                      </p:cBhvr>
                                      <p:to>
                                        <p:strVal val="visible"/>
                                      </p:to>
                                    </p:set>
                                    <p:animEffect transition="in" filter="fade">
                                      <p:cBhvr>
                                        <p:cTn id="53" dur="500"/>
                                        <p:tgtEl>
                                          <p:spTgt spid="19">
                                            <p:txEl>
                                              <p:pRg st="6" end="6"/>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3">
                                            <p:bg/>
                                          </p:spTgt>
                                        </p:tgtEl>
                                        <p:attrNameLst>
                                          <p:attrName>style.visibility</p:attrName>
                                        </p:attrNameLst>
                                      </p:cBhvr>
                                      <p:to>
                                        <p:strVal val="visible"/>
                                      </p:to>
                                    </p:set>
                                    <p:animEffect transition="in" filter="fade">
                                      <p:cBhvr>
                                        <p:cTn id="58" dur="500"/>
                                        <p:tgtEl>
                                          <p:spTgt spid="23">
                                            <p:bg/>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3">
                                            <p:txEl>
                                              <p:pRg st="0" end="0"/>
                                            </p:txEl>
                                          </p:spTgt>
                                        </p:tgtEl>
                                        <p:attrNameLst>
                                          <p:attrName>style.visibility</p:attrName>
                                        </p:attrNameLst>
                                      </p:cBhvr>
                                      <p:to>
                                        <p:strVal val="visible"/>
                                      </p:to>
                                    </p:set>
                                    <p:animEffect transition="in" filter="fade">
                                      <p:cBhvr>
                                        <p:cTn id="61" dur="500"/>
                                        <p:tgtEl>
                                          <p:spTgt spid="23">
                                            <p:txEl>
                                              <p:pRg st="0" end="0"/>
                                            </p:tx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3">
                                            <p:txEl>
                                              <p:pRg st="1" end="1"/>
                                            </p:txEl>
                                          </p:spTgt>
                                        </p:tgtEl>
                                        <p:attrNameLst>
                                          <p:attrName>style.visibility</p:attrName>
                                        </p:attrNameLst>
                                      </p:cBhvr>
                                      <p:to>
                                        <p:strVal val="visible"/>
                                      </p:to>
                                    </p:set>
                                    <p:animEffect transition="in" filter="fade">
                                      <p:cBhvr>
                                        <p:cTn id="64" dur="500"/>
                                        <p:tgtEl>
                                          <p:spTgt spid="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5" grpId="0" animBg="1"/>
      <p:bldP spid="19" grpId="0" build="allAtOnce" animBg="1"/>
      <p:bldP spid="23" grpId="0" build="allAtOnce" animBg="1"/>
      <p:bldP spid="2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9FC40-494C-2172-7C9E-D7CF9CBD7E9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B2874B1-CF0E-DD3A-BAF6-6AA0F194E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7F99A80-A989-7614-2642-8BF91B15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125D7F5-2EAD-3079-7A2D-A249474CA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0F17BC-6394-49AA-FC1E-ECBA98D09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C6C3E45-FFAD-2BFB-5D81-AA7935FD6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B132226-128C-2794-D037-784A68362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3A430D16-8C8F-1838-6FBF-C122B24C1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83844-3D15-A4D2-5E78-2DD2C9406D75}"/>
              </a:ext>
            </a:extLst>
          </p:cNvPr>
          <p:cNvSpPr>
            <a:spLocks noGrp="1"/>
          </p:cNvSpPr>
          <p:nvPr>
            <p:ph type="title"/>
          </p:nvPr>
        </p:nvSpPr>
        <p:spPr>
          <a:xfrm>
            <a:off x="0" y="10138"/>
            <a:ext cx="4037826" cy="6837724"/>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Financial Overview.</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6B04D91F-6E33-1DCA-080E-21DC806CC0B6}"/>
              </a:ext>
            </a:extLst>
          </p:cNvPr>
          <p:cNvGraphicFramePr>
            <a:graphicFrameLocks noGrp="1"/>
          </p:cNvGraphicFramePr>
          <p:nvPr>
            <p:extLst>
              <p:ext uri="{D42A27DB-BD31-4B8C-83A1-F6EECF244321}">
                <p14:modId xmlns:p14="http://schemas.microsoft.com/office/powerpoint/2010/main" val="531033655"/>
              </p:ext>
            </p:extLst>
          </p:nvPr>
        </p:nvGraphicFramePr>
        <p:xfrm>
          <a:off x="4314168" y="746232"/>
          <a:ext cx="7324725" cy="914400"/>
        </p:xfrm>
        <a:graphic>
          <a:graphicData uri="http://schemas.openxmlformats.org/drawingml/2006/table">
            <a:tbl>
              <a:tblPr>
                <a:tableStyleId>{3C2FFA5D-87B4-456A-9821-1D502468CF0F}</a:tableStyleId>
              </a:tblPr>
              <a:tblGrid>
                <a:gridCol w="2251223">
                  <a:extLst>
                    <a:ext uri="{9D8B030D-6E8A-4147-A177-3AD203B41FA5}">
                      <a16:colId xmlns:a16="http://schemas.microsoft.com/office/drawing/2014/main" val="112946815"/>
                    </a:ext>
                  </a:extLst>
                </a:gridCol>
                <a:gridCol w="1801368">
                  <a:extLst>
                    <a:ext uri="{9D8B030D-6E8A-4147-A177-3AD203B41FA5}">
                      <a16:colId xmlns:a16="http://schemas.microsoft.com/office/drawing/2014/main" val="2867774301"/>
                    </a:ext>
                  </a:extLst>
                </a:gridCol>
                <a:gridCol w="1523346">
                  <a:extLst>
                    <a:ext uri="{9D8B030D-6E8A-4147-A177-3AD203B41FA5}">
                      <a16:colId xmlns:a16="http://schemas.microsoft.com/office/drawing/2014/main" val="4272482524"/>
                    </a:ext>
                  </a:extLst>
                </a:gridCol>
                <a:gridCol w="1748788">
                  <a:extLst>
                    <a:ext uri="{9D8B030D-6E8A-4147-A177-3AD203B41FA5}">
                      <a16:colId xmlns:a16="http://schemas.microsoft.com/office/drawing/2014/main" val="3735756709"/>
                    </a:ext>
                  </a:extLst>
                </a:gridCol>
              </a:tblGrid>
              <a:tr h="0">
                <a:tc>
                  <a:txBody>
                    <a:bodyPr/>
                    <a:lstStyle/>
                    <a:p>
                      <a:pPr algn="ctr">
                        <a:buNone/>
                      </a:pPr>
                      <a:r>
                        <a:rPr lang="en-GB" sz="1600" b="1" dirty="0"/>
                        <a:t>Revenue Model.</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Growth.</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Scalability.</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Cost Advantage.</a:t>
                      </a:r>
                      <a:endParaRPr lang="en-GB" sz="1600" b="1"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48370905"/>
                  </a:ext>
                </a:extLst>
              </a:tr>
              <a:tr h="340113">
                <a:tc>
                  <a:txBody>
                    <a:bodyPr/>
                    <a:lstStyle/>
                    <a:p>
                      <a:pPr algn="ctr">
                        <a:buNone/>
                      </a:pPr>
                      <a:r>
                        <a:rPr lang="en-GB" sz="1600" dirty="0"/>
                        <a:t>Commission fees from hosts and guests.</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Continuous global expansion.</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No property ownership.</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Low capital investment.</a:t>
                      </a: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92507861"/>
                  </a:ext>
                </a:extLst>
              </a:tr>
            </a:tbl>
          </a:graphicData>
        </a:graphic>
      </p:graphicFrame>
      <p:sp>
        <p:nvSpPr>
          <p:cNvPr id="5" name="TextBox 4">
            <a:extLst>
              <a:ext uri="{FF2B5EF4-FFF2-40B4-BE49-F238E27FC236}">
                <a16:creationId xmlns:a16="http://schemas.microsoft.com/office/drawing/2014/main" id="{F0BA80FF-CE6D-C18D-5D20-64FCFDE7209E}"/>
              </a:ext>
            </a:extLst>
          </p:cNvPr>
          <p:cNvSpPr txBox="1"/>
          <p:nvPr/>
        </p:nvSpPr>
        <p:spPr>
          <a:xfrm>
            <a:off x="4314169" y="360105"/>
            <a:ext cx="7324724"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Four KPI cards</a:t>
            </a:r>
            <a:r>
              <a:rPr lang="en-GB"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B1BE9CC6-2E84-2000-8CAB-C93D9FAE6475}"/>
              </a:ext>
            </a:extLst>
          </p:cNvPr>
          <p:cNvSpPr txBox="1"/>
          <p:nvPr/>
        </p:nvSpPr>
        <p:spPr>
          <a:xfrm>
            <a:off x="4314169" y="2796705"/>
            <a:ext cx="4125743" cy="144655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Revenue Streams.</a:t>
            </a:r>
          </a:p>
          <a:p>
            <a:pPr>
              <a:buNone/>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Host Service Fees (approximately 3%).</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Guest Service Fees (approximately 14–16%).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Airbnb Experiences.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Additional Travel Services.</a:t>
            </a:r>
          </a:p>
        </p:txBody>
      </p:sp>
      <p:sp>
        <p:nvSpPr>
          <p:cNvPr id="10" name="TextBox 9">
            <a:extLst>
              <a:ext uri="{FF2B5EF4-FFF2-40B4-BE49-F238E27FC236}">
                <a16:creationId xmlns:a16="http://schemas.microsoft.com/office/drawing/2014/main" id="{CBA0F365-7CEF-2499-EC8C-FC0F99E04239}"/>
              </a:ext>
            </a:extLst>
          </p:cNvPr>
          <p:cNvSpPr txBox="1"/>
          <p:nvPr/>
        </p:nvSpPr>
        <p:spPr>
          <a:xfrm>
            <a:off x="8503920" y="2796705"/>
            <a:ext cx="3134974" cy="141577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600" b="1" dirty="0">
                <a:latin typeface="Arial" panose="020B0604020202020204" pitchFamily="34" charset="0"/>
                <a:cs typeface="Arial" panose="020B0604020202020204" pitchFamily="34" charset="0"/>
              </a:rPr>
              <a:t>Cost Structure.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Platform Development.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Technology &amp; AI.</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Marketing &amp; Advertising.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Customer Support.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Trust &amp; Safety Operations.</a:t>
            </a:r>
          </a:p>
        </p:txBody>
      </p:sp>
      <p:sp>
        <p:nvSpPr>
          <p:cNvPr id="17" name="TextBox 16">
            <a:extLst>
              <a:ext uri="{FF2B5EF4-FFF2-40B4-BE49-F238E27FC236}">
                <a16:creationId xmlns:a16="http://schemas.microsoft.com/office/drawing/2014/main" id="{C5ECBA3C-FF9C-7766-454E-93585AA7A047}"/>
              </a:ext>
            </a:extLst>
          </p:cNvPr>
          <p:cNvSpPr txBox="1"/>
          <p:nvPr/>
        </p:nvSpPr>
        <p:spPr>
          <a:xfrm>
            <a:off x="4314168" y="5532466"/>
            <a:ext cx="7324725"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dirty="0">
                <a:latin typeface="Arial" panose="020B0604020202020204" pitchFamily="34" charset="0"/>
                <a:cs typeface="Arial" panose="020B0604020202020204" pitchFamily="34" charset="0"/>
              </a:rPr>
              <a:t>Airbnb's commission-based revenue model allows rapid growth without the capital expenditure required by traditional hotel operators.</a:t>
            </a:r>
          </a:p>
          <a:p>
            <a:pPr>
              <a:buNone/>
            </a:pPr>
            <a:r>
              <a:rPr lang="en-GB" sz="1600" i="1" dirty="0">
                <a:latin typeface="Arial" panose="020B0604020202020204" pitchFamily="34" charset="0"/>
                <a:cs typeface="Arial" panose="020B0604020202020204" pitchFamily="34" charset="0"/>
              </a:rPr>
              <a:t>(Airbnb, 2024a; Teece, 2018)</a:t>
            </a:r>
            <a:endParaRPr lang="en-GB" sz="16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C6061FFD-40EC-730D-FF4C-801B4A2985AD}"/>
              </a:ext>
            </a:extLst>
          </p:cNvPr>
          <p:cNvSpPr txBox="1"/>
          <p:nvPr/>
        </p:nvSpPr>
        <p:spPr>
          <a:xfrm>
            <a:off x="4314169" y="1677427"/>
            <a:ext cx="727737" cy="246221"/>
          </a:xfrm>
          <a:prstGeom prst="rect">
            <a:avLst/>
          </a:prstGeom>
          <a:noFill/>
        </p:spPr>
        <p:txBody>
          <a:bodyPr wrap="square">
            <a:spAutoFit/>
          </a:bodyPr>
          <a:lstStyle/>
          <a:p>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5.</a:t>
            </a:r>
            <a:endParaRPr lang="en-GB" sz="1000" dirty="0">
              <a:solidFill>
                <a:schemeClr val="bg1"/>
              </a:solidFill>
            </a:endParaRPr>
          </a:p>
        </p:txBody>
      </p:sp>
      <p:pic>
        <p:nvPicPr>
          <p:cNvPr id="9" name="Picture 8">
            <a:hlinkClick r:id="rId3"/>
            <a:extLst>
              <a:ext uri="{FF2B5EF4-FFF2-40B4-BE49-F238E27FC236}">
                <a16:creationId xmlns:a16="http://schemas.microsoft.com/office/drawing/2014/main" id="{6860BCD9-1AF8-5DC9-01B9-4DC7732962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6" name="Picture 5">
            <a:hlinkClick r:id="rId5"/>
            <a:extLst>
              <a:ext uri="{FF2B5EF4-FFF2-40B4-BE49-F238E27FC236}">
                <a16:creationId xmlns:a16="http://schemas.microsoft.com/office/drawing/2014/main" id="{4D1F64FC-FA20-4613-5A13-8C9D039880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21560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bg/>
                                          </p:spTgt>
                                        </p:tgtEl>
                                        <p:attrNameLst>
                                          <p:attrName>style.visibility</p:attrName>
                                        </p:attrNameLst>
                                      </p:cBhvr>
                                      <p:to>
                                        <p:strVal val="visible"/>
                                      </p:to>
                                    </p:set>
                                    <p:animEffect transition="in" filter="fade">
                                      <p:cBhvr>
                                        <p:cTn id="27" dur="500"/>
                                        <p:tgtEl>
                                          <p:spTgt spid="8">
                                            <p:bg/>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fade">
                                      <p:cBhvr>
                                        <p:cTn id="30" dur="500"/>
                                        <p:tgtEl>
                                          <p:spTgt spid="8">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fade">
                                      <p:cBhvr>
                                        <p:cTn id="33" dur="500"/>
                                        <p:tgtEl>
                                          <p:spTgt spid="8">
                                            <p:txEl>
                                              <p:pRg st="2" end="2"/>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xEl>
                                              <p:pRg st="3" end="3"/>
                                            </p:txEl>
                                          </p:spTgt>
                                        </p:tgtEl>
                                        <p:attrNameLst>
                                          <p:attrName>style.visibility</p:attrName>
                                        </p:attrNameLst>
                                      </p:cBhvr>
                                      <p:to>
                                        <p:strVal val="visible"/>
                                      </p:to>
                                    </p:set>
                                    <p:animEffect transition="in" filter="fade">
                                      <p:cBhvr>
                                        <p:cTn id="36" dur="500"/>
                                        <p:tgtEl>
                                          <p:spTgt spid="8">
                                            <p:txEl>
                                              <p:pRg st="3" end="3"/>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500"/>
                                        <p:tgtEl>
                                          <p:spTgt spid="8">
                                            <p:txEl>
                                              <p:pRg st="4" end="4"/>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500"/>
                                        <p:tgtEl>
                                          <p:spTgt spid="8">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8" grpId="0" build="allAtOnce" animBg="1"/>
      <p:bldP spid="10" grpId="0" animBg="1"/>
      <p:bldP spid="17" grpId="0" animBg="1"/>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A079A-5CC5-4565-0E6E-A54844472F5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47024E-BB2A-57CB-0566-FCA92F202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32AAC05-6408-DDCA-DB35-7A620ABD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632AAA0-E0AC-632A-D869-0B9CC1BB5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4551103-90E1-D895-3397-E7EF6520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C14CD14-001D-F610-F3AF-C21706FDD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5DFE3820-585D-24FD-C111-5383C12B6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F1289A86-978E-8CB9-4898-577DABEB0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F228A-D220-88CF-42A1-8804FC17BBF4}"/>
              </a:ext>
            </a:extLst>
          </p:cNvPr>
          <p:cNvSpPr>
            <a:spLocks noGrp="1"/>
          </p:cNvSpPr>
          <p:nvPr>
            <p:ph type="title"/>
          </p:nvPr>
        </p:nvSpPr>
        <p:spPr>
          <a:xfrm>
            <a:off x="0" y="10138"/>
            <a:ext cx="4037814"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Recommendations &amp; Future Growth.</a:t>
            </a:r>
            <a:endParaRPr lang="en-US" sz="2800" kern="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216492C-67FA-8543-85B9-C78D1C0EBE67}"/>
              </a:ext>
            </a:extLst>
          </p:cNvPr>
          <p:cNvSpPr txBox="1"/>
          <p:nvPr/>
        </p:nvSpPr>
        <p:spPr>
          <a:xfrm>
            <a:off x="4253191" y="170595"/>
            <a:ext cx="7714290" cy="4062651"/>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Strategic Recommendations.</a:t>
            </a:r>
            <a:endParaRPr lang="en-GB" sz="1400" b="1"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1.</a:t>
            </a:r>
          </a:p>
          <a:p>
            <a:pPr>
              <a:buNone/>
            </a:pPr>
            <a:r>
              <a:rPr lang="en-GB" sz="1600" dirty="0">
                <a:latin typeface="Arial" panose="020B0604020202020204" pitchFamily="34" charset="0"/>
                <a:cs typeface="Arial" panose="020B0604020202020204" pitchFamily="34" charset="0"/>
              </a:rPr>
              <a:t>Expand AI-powered recommendations to improve personalisation.</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2.</a:t>
            </a:r>
          </a:p>
          <a:p>
            <a:pPr>
              <a:buNone/>
            </a:pPr>
            <a:r>
              <a:rPr lang="en-GB" sz="1600" dirty="0">
                <a:latin typeface="Arial" panose="020B0604020202020204" pitchFamily="34" charset="0"/>
                <a:cs typeface="Arial" panose="020B0604020202020204" pitchFamily="34" charset="0"/>
              </a:rPr>
              <a:t>Increase investment in emerging markets across Asia, Africa and Latin America.</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3.</a:t>
            </a:r>
          </a:p>
          <a:p>
            <a:pPr>
              <a:buNone/>
            </a:pPr>
            <a:r>
              <a:rPr lang="en-GB" sz="1600" dirty="0">
                <a:latin typeface="Arial" panose="020B0604020202020204" pitchFamily="34" charset="0"/>
                <a:cs typeface="Arial" panose="020B0604020202020204" pitchFamily="34" charset="0"/>
              </a:rPr>
              <a:t>Promote sustainable tourism through environmentally responsible hosting initiatives.</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4.</a:t>
            </a:r>
          </a:p>
          <a:p>
            <a:pPr>
              <a:buNone/>
            </a:pPr>
            <a:r>
              <a:rPr lang="en-GB" sz="1600" dirty="0">
                <a:latin typeface="Arial" panose="020B0604020202020204" pitchFamily="34" charset="0"/>
                <a:cs typeface="Arial" panose="020B0604020202020204" pitchFamily="34" charset="0"/>
              </a:rPr>
              <a:t>Strengthen cybersecurity and customer data protection.</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5.</a:t>
            </a:r>
          </a:p>
          <a:p>
            <a:pPr>
              <a:buNone/>
            </a:pPr>
            <a:r>
              <a:rPr lang="en-GB" sz="1600" dirty="0">
                <a:latin typeface="Arial" panose="020B0604020202020204" pitchFamily="34" charset="0"/>
                <a:cs typeface="Arial" panose="020B0604020202020204" pitchFamily="34" charset="0"/>
              </a:rPr>
              <a:t>Expand Airbnb Experiences to diversify revenue streams.</a:t>
            </a:r>
          </a:p>
        </p:txBody>
      </p:sp>
      <p:sp>
        <p:nvSpPr>
          <p:cNvPr id="9" name="TextBox 8">
            <a:extLst>
              <a:ext uri="{FF2B5EF4-FFF2-40B4-BE49-F238E27FC236}">
                <a16:creationId xmlns:a16="http://schemas.microsoft.com/office/drawing/2014/main" id="{46851F6F-E54F-9512-E0AE-0E091C8D9A8D}"/>
              </a:ext>
            </a:extLst>
          </p:cNvPr>
          <p:cNvSpPr txBox="1"/>
          <p:nvPr/>
        </p:nvSpPr>
        <p:spPr>
          <a:xfrm>
            <a:off x="4253191" y="4403841"/>
            <a:ext cx="7714289" cy="181588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a:latin typeface="Arial" panose="020B0604020202020204" pitchFamily="34" charset="0"/>
                <a:cs typeface="Arial" panose="020B0604020202020204" pitchFamily="34" charset="0"/>
              </a:rPr>
              <a:t>Expected Business Impact.</a:t>
            </a:r>
            <a:endParaRPr lang="en-GB" sz="1400" b="1">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Higher Customer Retention.</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Increased Revenue.</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Stronger Competitive Advantage.</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Sustainable Growth.</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Greater Customer Trust.</a:t>
            </a:r>
          </a:p>
          <a:p>
            <a:pPr>
              <a:buNone/>
            </a:pP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D349770-F175-37E6-8223-D975CD51A37A}"/>
              </a:ext>
            </a:extLst>
          </p:cNvPr>
          <p:cNvSpPr txBox="1"/>
          <p:nvPr/>
        </p:nvSpPr>
        <p:spPr>
          <a:xfrm>
            <a:off x="9116568" y="6348851"/>
            <a:ext cx="2850912"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(Teece, 2018; Airbnb, 2024a)</a:t>
            </a:r>
          </a:p>
        </p:txBody>
      </p:sp>
      <p:pic>
        <p:nvPicPr>
          <p:cNvPr id="8" name="Picture 7">
            <a:hlinkClick r:id="rId3"/>
            <a:extLst>
              <a:ext uri="{FF2B5EF4-FFF2-40B4-BE49-F238E27FC236}">
                <a16:creationId xmlns:a16="http://schemas.microsoft.com/office/drawing/2014/main" id="{F89C37B5-8691-BC3A-2BC4-D7D64B351D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6C7A9C2C-4860-9E31-24A3-510CEC68C2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43394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bg/>
                                          </p:spTgt>
                                        </p:tgtEl>
                                        <p:attrNameLst>
                                          <p:attrName>style.visibility</p:attrName>
                                        </p:attrNameLst>
                                      </p:cBhvr>
                                      <p:to>
                                        <p:strVal val="visible"/>
                                      </p:to>
                                    </p:set>
                                    <p:animEffect transition="in" filter="fade">
                                      <p:cBhvr>
                                        <p:cTn id="12" dur="500"/>
                                        <p:tgtEl>
                                          <p:spTgt spid="6">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500"/>
                                        <p:tgtEl>
                                          <p:spTgt spid="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500"/>
                                        <p:tgtEl>
                                          <p:spTgt spid="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500"/>
                                        <p:tgtEl>
                                          <p:spTgt spid="6">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
                                            <p:txEl>
                                              <p:pRg st="7" end="7"/>
                                            </p:txEl>
                                          </p:spTgt>
                                        </p:tgtEl>
                                        <p:attrNameLst>
                                          <p:attrName>style.visibility</p:attrName>
                                        </p:attrNameLst>
                                      </p:cBhvr>
                                      <p:to>
                                        <p:strVal val="visible"/>
                                      </p:to>
                                    </p:set>
                                    <p:animEffect transition="in" filter="fade">
                                      <p:cBhvr>
                                        <p:cTn id="30" dur="500"/>
                                        <p:tgtEl>
                                          <p:spTgt spid="6">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8" end="8"/>
                                            </p:txEl>
                                          </p:spTgt>
                                        </p:tgtEl>
                                        <p:attrNameLst>
                                          <p:attrName>style.visibility</p:attrName>
                                        </p:attrNameLst>
                                      </p:cBhvr>
                                      <p:to>
                                        <p:strVal val="visible"/>
                                      </p:to>
                                    </p:set>
                                    <p:animEffect transition="in" filter="fade">
                                      <p:cBhvr>
                                        <p:cTn id="33" dur="500"/>
                                        <p:tgtEl>
                                          <p:spTgt spid="6">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txEl>
                                              <p:pRg st="10" end="10"/>
                                            </p:txEl>
                                          </p:spTgt>
                                        </p:tgtEl>
                                        <p:attrNameLst>
                                          <p:attrName>style.visibility</p:attrName>
                                        </p:attrNameLst>
                                      </p:cBhvr>
                                      <p:to>
                                        <p:strVal val="visible"/>
                                      </p:to>
                                    </p:set>
                                    <p:animEffect transition="in" filter="fade">
                                      <p:cBhvr>
                                        <p:cTn id="36" dur="500"/>
                                        <p:tgtEl>
                                          <p:spTgt spid="6">
                                            <p:txEl>
                                              <p:pRg st="10" end="10"/>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txEl>
                                              <p:pRg st="11" end="11"/>
                                            </p:txEl>
                                          </p:spTgt>
                                        </p:tgtEl>
                                        <p:attrNameLst>
                                          <p:attrName>style.visibility</p:attrName>
                                        </p:attrNameLst>
                                      </p:cBhvr>
                                      <p:to>
                                        <p:strVal val="visible"/>
                                      </p:to>
                                    </p:set>
                                    <p:animEffect transition="in" filter="fade">
                                      <p:cBhvr>
                                        <p:cTn id="39" dur="500"/>
                                        <p:tgtEl>
                                          <p:spTgt spid="6">
                                            <p:txEl>
                                              <p:pRg st="11" end="11"/>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
                                            <p:txEl>
                                              <p:pRg st="12" end="12"/>
                                            </p:txEl>
                                          </p:spTgt>
                                        </p:tgtEl>
                                        <p:attrNameLst>
                                          <p:attrName>style.visibility</p:attrName>
                                        </p:attrNameLst>
                                      </p:cBhvr>
                                      <p:to>
                                        <p:strVal val="visible"/>
                                      </p:to>
                                    </p:set>
                                    <p:animEffect transition="in" filter="fade">
                                      <p:cBhvr>
                                        <p:cTn id="42" dur="500"/>
                                        <p:tgtEl>
                                          <p:spTgt spid="6">
                                            <p:txEl>
                                              <p:pRg st="12" end="12"/>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
                                            <p:txEl>
                                              <p:pRg st="13" end="13"/>
                                            </p:txEl>
                                          </p:spTgt>
                                        </p:tgtEl>
                                        <p:attrNameLst>
                                          <p:attrName>style.visibility</p:attrName>
                                        </p:attrNameLst>
                                      </p:cBhvr>
                                      <p:to>
                                        <p:strVal val="visible"/>
                                      </p:to>
                                    </p:set>
                                    <p:animEffect transition="in" filter="fade">
                                      <p:cBhvr>
                                        <p:cTn id="45" dur="500"/>
                                        <p:tgtEl>
                                          <p:spTgt spid="6">
                                            <p:txEl>
                                              <p:pRg st="13" end="13"/>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allAtOnce" animBg="1"/>
      <p:bldP spid="9"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52DE9-3CF3-2EFE-D633-332E19B4429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AF4BF6-E8B2-6041-52FC-34D2AD188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35EF8F5-D071-3A41-7628-F897EA5A4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973DA38-D186-B371-D951-56E92E04D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CEED3D4-740B-9956-8812-9D0ED0458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838A56B-0A00-D0FA-3278-F1817C9F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A30A086-CA4F-B9E3-E243-5F057AE4E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9805604-9D2B-2CB1-2D70-0BF0C2AF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28A23-343B-ADC8-CBD9-EE8042D09754}"/>
              </a:ext>
            </a:extLst>
          </p:cNvPr>
          <p:cNvSpPr>
            <a:spLocks noGrp="1"/>
          </p:cNvSpPr>
          <p:nvPr>
            <p:ph type="title"/>
          </p:nvPr>
        </p:nvSpPr>
        <p:spPr>
          <a:xfrm>
            <a:off x="0" y="10138"/>
            <a:ext cx="4037826"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Conclusion.</a:t>
            </a:r>
            <a:endParaRPr lang="en-US" sz="2800" kern="12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770B57-30C1-5E07-F127-43222286199A}"/>
              </a:ext>
            </a:extLst>
          </p:cNvPr>
          <p:cNvSpPr txBox="1"/>
          <p:nvPr/>
        </p:nvSpPr>
        <p:spPr>
          <a:xfrm>
            <a:off x="4367695" y="1403033"/>
            <a:ext cx="7357582"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latin typeface="Arial" panose="020B0604020202020204" pitchFamily="34" charset="0"/>
                <a:cs typeface="Arial" panose="020B0604020202020204" pitchFamily="34" charset="0"/>
              </a:rPr>
              <a:t>Key Findings.</a:t>
            </a:r>
          </a:p>
          <a:p>
            <a:pPr>
              <a:buNone/>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Innovative asset-light business model.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global competitive position.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Effective digital marketing strategy.</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Sustainable long-term growth potential.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Continuous innovation remains essential.</a:t>
            </a:r>
          </a:p>
        </p:txBody>
      </p:sp>
      <p:sp>
        <p:nvSpPr>
          <p:cNvPr id="7" name="TextBox 6">
            <a:extLst>
              <a:ext uri="{FF2B5EF4-FFF2-40B4-BE49-F238E27FC236}">
                <a16:creationId xmlns:a16="http://schemas.microsoft.com/office/drawing/2014/main" id="{C67208AA-7955-E4B4-D435-90C046B3FEDF}"/>
              </a:ext>
            </a:extLst>
          </p:cNvPr>
          <p:cNvSpPr txBox="1"/>
          <p:nvPr/>
        </p:nvSpPr>
        <p:spPr>
          <a:xfrm>
            <a:off x="4367696" y="3694296"/>
            <a:ext cx="7357581"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latin typeface="Arial" panose="020B0604020202020204" pitchFamily="34" charset="0"/>
                <a:cs typeface="Arial" panose="020B0604020202020204" pitchFamily="34" charset="0"/>
              </a:rPr>
              <a:t>Final Statement.</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Airbnb has transformed the global hospitality industry by leveraging an innovative asset-light business model, advanced digital capabilities and authentic travel experiences, enabling the company to achieve sustainable growth, maintain a strong competitive advantage and continuously adapt to evolving customer needs in the global tourism market.</a:t>
            </a:r>
          </a:p>
        </p:txBody>
      </p:sp>
      <p:sp>
        <p:nvSpPr>
          <p:cNvPr id="8" name="TextBox 7">
            <a:extLst>
              <a:ext uri="{FF2B5EF4-FFF2-40B4-BE49-F238E27FC236}">
                <a16:creationId xmlns:a16="http://schemas.microsoft.com/office/drawing/2014/main" id="{32FFFC9B-B389-DF0A-5C9F-6C6ECCE5BB2B}"/>
              </a:ext>
            </a:extLst>
          </p:cNvPr>
          <p:cNvSpPr txBox="1"/>
          <p:nvPr/>
        </p:nvSpPr>
        <p:spPr>
          <a:xfrm>
            <a:off x="10015115" y="5843877"/>
            <a:ext cx="1710162"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(Source: Author)</a:t>
            </a:r>
          </a:p>
        </p:txBody>
      </p:sp>
      <p:pic>
        <p:nvPicPr>
          <p:cNvPr id="9" name="Picture 8">
            <a:hlinkClick r:id="rId3"/>
            <a:extLst>
              <a:ext uri="{FF2B5EF4-FFF2-40B4-BE49-F238E27FC236}">
                <a16:creationId xmlns:a16="http://schemas.microsoft.com/office/drawing/2014/main" id="{F01043D5-0004-447A-B081-57B9159306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B95F9786-4B53-DFD1-13B0-56BF486042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40660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4912A-DD9B-F2B2-FAB8-DFBBFDAE0041}"/>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4EF142-65DD-0EB2-E0BA-FFB1DD8375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EF17025-4B58-9A51-C1CA-CD4A963B7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C5673D-93A3-C28E-C44D-CB0860E2F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4E92D78-1F59-5797-9749-DE4B0E253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9E6080C-3662-B6D8-7CD7-5CD4075BC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98D5A28C-9916-749F-EEAE-92633E585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CC412239-656C-AD56-9F75-86909ED91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9FB47-4547-0F7B-5068-D3D42CE84423}"/>
              </a:ext>
            </a:extLst>
          </p:cNvPr>
          <p:cNvSpPr>
            <a:spLocks noGrp="1"/>
          </p:cNvSpPr>
          <p:nvPr>
            <p:ph type="title"/>
          </p:nvPr>
        </p:nvSpPr>
        <p:spPr>
          <a:xfrm>
            <a:off x="-1" y="10138"/>
            <a:ext cx="4037827"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References.</a:t>
            </a:r>
            <a:endParaRPr lang="en-US" sz="2800" kern="12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8BBD3ED-4570-EABA-A4D1-05A39C3CB300}"/>
              </a:ext>
            </a:extLst>
          </p:cNvPr>
          <p:cNvSpPr txBox="1"/>
          <p:nvPr/>
        </p:nvSpPr>
        <p:spPr>
          <a:xfrm>
            <a:off x="4134801" y="403688"/>
            <a:ext cx="7960223" cy="6232475"/>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Airbnb (2024a) Annual Report 2024. Available at: </a:t>
            </a:r>
            <a:r>
              <a:rPr lang="en-GB" sz="1050" dirty="0">
                <a:solidFill>
                  <a:schemeClr val="bg1"/>
                </a:solidFill>
                <a:latin typeface="Arial" panose="020B0604020202020204" pitchFamily="34" charset="0"/>
                <a:cs typeface="Arial" panose="020B0604020202020204" pitchFamily="34" charset="0"/>
                <a:hlinkClick r:id="rId3"/>
              </a:rPr>
              <a:t>https://investors.airbnb.com/financials/sec-filings/sec-filings-details/default.aspx?FilingId=17283799</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Airbnb (2024b) About Airbnb. Available at: </a:t>
            </a:r>
            <a:r>
              <a:rPr lang="en-GB" sz="1050" dirty="0">
                <a:solidFill>
                  <a:schemeClr val="bg1"/>
                </a:solidFill>
                <a:latin typeface="Arial" panose="020B0604020202020204" pitchFamily="34" charset="0"/>
                <a:cs typeface="Arial" panose="020B0604020202020204" pitchFamily="34" charset="0"/>
                <a:hlinkClick r:id="rId4"/>
              </a:rPr>
              <a:t>https://news.airbnb.com/en-uk/about-us/</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Booking.com (2024) Fast Facts. Available at: </a:t>
            </a:r>
            <a:r>
              <a:rPr lang="en-GB" sz="1050" dirty="0">
                <a:solidFill>
                  <a:schemeClr val="bg1"/>
                </a:solidFill>
                <a:latin typeface="Arial" panose="020B0604020202020204" pitchFamily="34" charset="0"/>
                <a:cs typeface="Arial" panose="020B0604020202020204" pitchFamily="34" charset="0"/>
                <a:hlinkClick r:id="rId5"/>
              </a:rPr>
              <a:t>https://news.booking.com/fast-facts/</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Cusumano, M.A., </a:t>
            </a:r>
            <a:r>
              <a:rPr lang="en-GB" sz="1050" dirty="0" err="1">
                <a:solidFill>
                  <a:schemeClr val="bg1"/>
                </a:solidFill>
                <a:latin typeface="Arial" panose="020B0604020202020204" pitchFamily="34" charset="0"/>
                <a:cs typeface="Arial" panose="020B0604020202020204" pitchFamily="34" charset="0"/>
              </a:rPr>
              <a:t>Gawer</a:t>
            </a:r>
            <a:r>
              <a:rPr lang="en-GB" sz="1050" dirty="0">
                <a:solidFill>
                  <a:schemeClr val="bg1"/>
                </a:solidFill>
                <a:latin typeface="Arial" panose="020B0604020202020204" pitchFamily="34" charset="0"/>
                <a:cs typeface="Arial" panose="020B0604020202020204" pitchFamily="34" charset="0"/>
              </a:rPr>
              <a:t>, A. and </a:t>
            </a:r>
            <a:r>
              <a:rPr lang="en-GB" sz="1050" dirty="0" err="1">
                <a:solidFill>
                  <a:schemeClr val="bg1"/>
                </a:solidFill>
                <a:latin typeface="Arial" panose="020B0604020202020204" pitchFamily="34" charset="0"/>
                <a:cs typeface="Arial" panose="020B0604020202020204" pitchFamily="34" charset="0"/>
              </a:rPr>
              <a:t>Yoffie</a:t>
            </a:r>
            <a:r>
              <a:rPr lang="en-GB" sz="1050" dirty="0">
                <a:solidFill>
                  <a:schemeClr val="bg1"/>
                </a:solidFill>
                <a:latin typeface="Arial" panose="020B0604020202020204" pitchFamily="34" charset="0"/>
                <a:cs typeface="Arial" panose="020B0604020202020204" pitchFamily="34" charset="0"/>
              </a:rPr>
              <a:t>, D.B. (2019) The Business of Platforms: Strategy in the Age of Digital Competition, Innovation, and Power. New York: Harper Business.</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Gürel, E. and Tat, M. (2017) 'SWOT analysis: A theoretical review', Journal of International Social Research, 10(51), pp. 994–1006. Available at: </a:t>
            </a:r>
            <a:r>
              <a:rPr lang="en-GB" sz="1050" dirty="0">
                <a:solidFill>
                  <a:schemeClr val="bg1"/>
                </a:solidFill>
                <a:latin typeface="Arial" panose="020B0604020202020204" pitchFamily="34" charset="0"/>
                <a:cs typeface="Arial" panose="020B0604020202020204" pitchFamily="34" charset="0"/>
                <a:hlinkClick r:id="rId6"/>
              </a:rPr>
              <a:t>https://www.sosyalarastirmalar.com/articles/swot-analysis-a-theoretical-review.pdf</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Guttentag, D. (2019) 'Progress on Airbnb: A literature review', Journal of Hospitality and Tourism Technology, 10(4), pp. 814–844. Available at: </a:t>
            </a:r>
            <a:r>
              <a:rPr lang="en-GB" sz="1050" dirty="0">
                <a:solidFill>
                  <a:schemeClr val="bg1"/>
                </a:solidFill>
                <a:latin typeface="Arial" panose="020B0604020202020204" pitchFamily="34" charset="0"/>
                <a:cs typeface="Arial" panose="020B0604020202020204" pitchFamily="34" charset="0"/>
                <a:hlinkClick r:id="rId7"/>
              </a:rPr>
              <a:t>https://www.emerald.com/insight/content/doi/10.1108/JHTT-08-2018-0075/full/html</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Hilton (2024) About Hilton. Available at: </a:t>
            </a:r>
            <a:r>
              <a:rPr lang="en-GB" sz="1050" dirty="0">
                <a:solidFill>
                  <a:schemeClr val="bg1"/>
                </a:solidFill>
                <a:latin typeface="Arial" panose="020B0604020202020204" pitchFamily="34" charset="0"/>
                <a:cs typeface="Arial" panose="020B0604020202020204" pitchFamily="34" charset="0"/>
                <a:hlinkClick r:id="rId8"/>
              </a:rPr>
              <a:t>https://stories.hilton.com/</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Kotler, P., Keller, K.L. and Chernev, A. (2022) Marketing Management. 16th Global </a:t>
            </a:r>
            <a:r>
              <a:rPr lang="en-GB" sz="1050" dirty="0" err="1">
                <a:solidFill>
                  <a:schemeClr val="bg1"/>
                </a:solidFill>
                <a:latin typeface="Arial" panose="020B0604020202020204" pitchFamily="34" charset="0"/>
                <a:cs typeface="Arial" panose="020B0604020202020204" pitchFamily="34" charset="0"/>
              </a:rPr>
              <a:t>edn</a:t>
            </a:r>
            <a:r>
              <a:rPr lang="en-GB" sz="1050" dirty="0">
                <a:solidFill>
                  <a:schemeClr val="bg1"/>
                </a:solidFill>
                <a:latin typeface="Arial" panose="020B0604020202020204" pitchFamily="34" charset="0"/>
                <a:cs typeface="Arial" panose="020B0604020202020204" pitchFamily="34" charset="0"/>
              </a:rPr>
              <a:t>. Harlow: Pearson.</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Marriott International (2024) About Marriott International. Available at: </a:t>
            </a:r>
            <a:r>
              <a:rPr lang="en-GB" sz="1050" dirty="0">
                <a:solidFill>
                  <a:schemeClr val="bg1"/>
                </a:solidFill>
                <a:latin typeface="Arial" panose="020B0604020202020204" pitchFamily="34" charset="0"/>
                <a:cs typeface="Arial" panose="020B0604020202020204" pitchFamily="34" charset="0"/>
                <a:hlinkClick r:id="rId9"/>
              </a:rPr>
              <a:t>https://www.marriott.com/default.mi</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Porter, M.E. (1980) Competitive Strategy: Techniques for Analysing Industries and Competitors. New York: Free Press.</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Schumpeter, J.A. (1934) The Theory of Economic Development. Cambridge, MA: Harvard University Press.</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Solomon, M.R., Marshall, G.W. and Stuart, E.W. (2022) Marketing: Real People, Real Choices. 11th Global </a:t>
            </a:r>
            <a:r>
              <a:rPr lang="en-GB" sz="1050" dirty="0" err="1">
                <a:solidFill>
                  <a:schemeClr val="bg1"/>
                </a:solidFill>
                <a:latin typeface="Arial" panose="020B0604020202020204" pitchFamily="34" charset="0"/>
                <a:cs typeface="Arial" panose="020B0604020202020204" pitchFamily="34" charset="0"/>
              </a:rPr>
              <a:t>edn</a:t>
            </a:r>
            <a:r>
              <a:rPr lang="en-GB" sz="1050" dirty="0">
                <a:solidFill>
                  <a:schemeClr val="bg1"/>
                </a:solidFill>
                <a:latin typeface="Arial" panose="020B0604020202020204" pitchFamily="34" charset="0"/>
                <a:cs typeface="Arial" panose="020B0604020202020204" pitchFamily="34" charset="0"/>
              </a:rPr>
              <a:t>. Harlow: Pearson.</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t>Teece, D.J. (2018) 'Business models and dynamic capabilities', </a:t>
            </a:r>
            <a:r>
              <a:rPr lang="en-GB" sz="1050" i="1" dirty="0"/>
              <a:t>Long Range Planning</a:t>
            </a:r>
            <a:r>
              <a:rPr lang="en-GB" sz="1050" dirty="0"/>
              <a:t>, 51(1), pp. 40–49. Available at: </a:t>
            </a:r>
            <a:r>
              <a:rPr lang="en-GB" sz="1050" dirty="0">
                <a:hlinkClick r:id="rId10"/>
              </a:rPr>
              <a:t>https://www.sciencedirect.com/science/article/pii/S0024630117302868</a:t>
            </a:r>
            <a:r>
              <a:rPr lang="en-GB" sz="1050" dirty="0"/>
              <a:t> (Accessed: 12 July 2026</a:t>
            </a:r>
            <a:r>
              <a:rPr lang="en-GB" sz="1050" dirty="0">
                <a:solidFill>
                  <a:schemeClr val="bg1"/>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Vrbo (2024) Official Website. Available at: </a:t>
            </a:r>
            <a:r>
              <a:rPr lang="en-GB" sz="1050" dirty="0">
                <a:solidFill>
                  <a:schemeClr val="bg1"/>
                </a:solidFill>
                <a:latin typeface="Arial" panose="020B0604020202020204" pitchFamily="34" charset="0"/>
                <a:cs typeface="Arial" panose="020B0604020202020204" pitchFamily="34" charset="0"/>
                <a:hlinkClick r:id="rId11"/>
              </a:rPr>
              <a:t>https://www.vrbo.com/</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Zervas, G., </a:t>
            </a:r>
            <a:r>
              <a:rPr lang="en-GB" sz="1050" dirty="0" err="1">
                <a:solidFill>
                  <a:schemeClr val="bg1"/>
                </a:solidFill>
                <a:latin typeface="Arial" panose="020B0604020202020204" pitchFamily="34" charset="0"/>
                <a:cs typeface="Arial" panose="020B0604020202020204" pitchFamily="34" charset="0"/>
              </a:rPr>
              <a:t>Proserpio</a:t>
            </a:r>
            <a:r>
              <a:rPr lang="en-GB" sz="1050" dirty="0">
                <a:solidFill>
                  <a:schemeClr val="bg1"/>
                </a:solidFill>
                <a:latin typeface="Arial" panose="020B0604020202020204" pitchFamily="34" charset="0"/>
                <a:cs typeface="Arial" panose="020B0604020202020204" pitchFamily="34" charset="0"/>
              </a:rPr>
              <a:t>, D. and Byers, J.W. (2017) 'The rise of the sharing economy: Estimating the impact of Airbnb on the hotel industry', Journal of Marketing Research, 54(5), pp. 687–705. Available at: </a:t>
            </a:r>
            <a:r>
              <a:rPr lang="en-GB" sz="1050" dirty="0">
                <a:solidFill>
                  <a:schemeClr val="bg1"/>
                </a:solidFill>
                <a:latin typeface="Arial" panose="020B0604020202020204" pitchFamily="34" charset="0"/>
                <a:cs typeface="Arial" panose="020B0604020202020204" pitchFamily="34" charset="0"/>
                <a:hlinkClick r:id="rId12"/>
              </a:rPr>
              <a:t>https://people.bu.edu/zg/publications/airbnb.pdf</a:t>
            </a:r>
            <a:r>
              <a:rPr lang="en-GB" sz="1050" dirty="0">
                <a:solidFill>
                  <a:schemeClr val="bg1"/>
                </a:solidFill>
                <a:latin typeface="Arial" panose="020B0604020202020204" pitchFamily="34" charset="0"/>
                <a:cs typeface="Arial" panose="020B0604020202020204" pitchFamily="34" charset="0"/>
              </a:rPr>
              <a:t>  (Accessed: 12 July 2026).</a:t>
            </a:r>
          </a:p>
        </p:txBody>
      </p:sp>
      <p:pic>
        <p:nvPicPr>
          <p:cNvPr id="6" name="Picture 5">
            <a:hlinkClick r:id="rId13"/>
            <a:extLst>
              <a:ext uri="{FF2B5EF4-FFF2-40B4-BE49-F238E27FC236}">
                <a16:creationId xmlns:a16="http://schemas.microsoft.com/office/drawing/2014/main" id="{6D4AB12F-5805-974B-0C16-37F3FD628C3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15"/>
            <a:extLst>
              <a:ext uri="{FF2B5EF4-FFF2-40B4-BE49-F238E27FC236}">
                <a16:creationId xmlns:a16="http://schemas.microsoft.com/office/drawing/2014/main" id="{9C4B7ECA-6A5D-4D85-B304-9D3DA1D7676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384582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840</TotalTime>
  <Words>2541</Words>
  <Application>Microsoft Office PowerPoint</Application>
  <PresentationFormat>Widescreen</PresentationFormat>
  <Paragraphs>346</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Wingdings</vt:lpstr>
      <vt:lpstr>Office Theme</vt:lpstr>
      <vt:lpstr>Entrepreneurial Business Plan Presentation.</vt:lpstr>
      <vt:lpstr>Business Overview.</vt:lpstr>
      <vt:lpstr>PowerPoint Presentation</vt:lpstr>
      <vt:lpstr>PowerPoint Presentation</vt:lpstr>
      <vt:lpstr>SWOT Analysis of Airbnb Inc.</vt:lpstr>
      <vt:lpstr>Competitor Analysis.</vt:lpstr>
      <vt:lpstr>Market Segmentation.</vt:lpstr>
      <vt:lpstr>Marketing Mix (4Ps).</vt:lpstr>
      <vt:lpstr>Online Marketing Strategy.</vt:lpstr>
      <vt:lpstr>Financial Overview.</vt:lpstr>
      <vt:lpstr>Recommendations &amp; Future Growth.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Ovidiu Socel (2310644)</dc:creator>
  <cp:lastModifiedBy>Ovidiu Socel (2310644)</cp:lastModifiedBy>
  <cp:revision>2</cp:revision>
  <dcterms:created xsi:type="dcterms:W3CDTF">2026-07-11T19:41:13Z</dcterms:created>
  <dcterms:modified xsi:type="dcterms:W3CDTF">2026-07-13T03:10:03Z</dcterms:modified>
</cp:coreProperties>
</file>