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64" r:id="rId3"/>
    <p:sldId id="261" r:id="rId4"/>
    <p:sldId id="259" r:id="rId5"/>
    <p:sldId id="262" r:id="rId6"/>
    <p:sldId id="260" r:id="rId7"/>
    <p:sldId id="258" r:id="rId8"/>
    <p:sldId id="263"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888CE7-1A30-480B-A571-11CF903A2B3E}">
          <p14:sldIdLst/>
        </p14:section>
        <p14:section name="Untitled Section" id="{9E6494FA-EAAA-4518-AE5B-66D4B4F393A7}">
          <p14:sldIdLst>
            <p14:sldId id="256"/>
            <p14:sldId id="264"/>
            <p14:sldId id="261"/>
            <p14:sldId id="259"/>
            <p14:sldId id="262"/>
            <p14:sldId id="260"/>
            <p14:sldId id="258"/>
            <p14:sldId id="263"/>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a:srgbClr val="006600"/>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D88FB-3644-4643-8EB5-BB7EABA7E1F6}" v="39" dt="2018-05-09T15:04:15.2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510" autoAdjust="0"/>
  </p:normalViewPr>
  <p:slideViewPr>
    <p:cSldViewPr snapToGrid="0">
      <p:cViewPr varScale="1">
        <p:scale>
          <a:sx n="63" d="100"/>
          <a:sy n="63" d="100"/>
        </p:scale>
        <p:origin x="80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 chinnick" userId="d62e32967132d15f" providerId="LiveId" clId="{266D88FB-3644-4643-8EB5-BB7EABA7E1F6}"/>
    <pc:docChg chg="undo addSld delSld modSld sldOrd modSection">
      <pc:chgData name="anne chinnick" userId="d62e32967132d15f" providerId="LiveId" clId="{266D88FB-3644-4643-8EB5-BB7EABA7E1F6}" dt="2018-05-09T15:04:15.216" v="38" actId="20577"/>
      <pc:docMkLst>
        <pc:docMk/>
      </pc:docMkLst>
      <pc:sldChg chg="modSp">
        <pc:chgData name="anne chinnick" userId="d62e32967132d15f" providerId="LiveId" clId="{266D88FB-3644-4643-8EB5-BB7EABA7E1F6}" dt="2018-05-08T20:48:12.354" v="1" actId="14100"/>
        <pc:sldMkLst>
          <pc:docMk/>
          <pc:sldMk cId="74552040" sldId="256"/>
        </pc:sldMkLst>
        <pc:spChg chg="mod">
          <ac:chgData name="anne chinnick" userId="d62e32967132d15f" providerId="LiveId" clId="{266D88FB-3644-4643-8EB5-BB7EABA7E1F6}" dt="2018-05-08T20:48:12.354" v="1" actId="14100"/>
          <ac:spMkLst>
            <pc:docMk/>
            <pc:sldMk cId="74552040" sldId="256"/>
            <ac:spMk id="6" creationId="{FE55874B-0EED-4269-A8FD-ECCC031CEFAB}"/>
          </ac:spMkLst>
        </pc:spChg>
      </pc:sldChg>
      <pc:sldChg chg="add del">
        <pc:chgData name="anne chinnick" userId="d62e32967132d15f" providerId="LiveId" clId="{266D88FB-3644-4643-8EB5-BB7EABA7E1F6}" dt="2018-05-09T15:04:00.024" v="10" actId="2696"/>
        <pc:sldMkLst>
          <pc:docMk/>
          <pc:sldMk cId="3707360710" sldId="258"/>
        </pc:sldMkLst>
      </pc:sldChg>
      <pc:sldChg chg="add del">
        <pc:chgData name="anne chinnick" userId="d62e32967132d15f" providerId="LiveId" clId="{266D88FB-3644-4643-8EB5-BB7EABA7E1F6}" dt="2018-05-09T15:04:01.254" v="13" actId="2696"/>
        <pc:sldMkLst>
          <pc:docMk/>
          <pc:sldMk cId="2017717758" sldId="259"/>
        </pc:sldMkLst>
      </pc:sldChg>
      <pc:sldChg chg="add del">
        <pc:chgData name="anne chinnick" userId="d62e32967132d15f" providerId="LiveId" clId="{266D88FB-3644-4643-8EB5-BB7EABA7E1F6}" dt="2018-05-09T15:04:00.414" v="11" actId="2696"/>
        <pc:sldMkLst>
          <pc:docMk/>
          <pc:sldMk cId="1084101854" sldId="260"/>
        </pc:sldMkLst>
      </pc:sldChg>
      <pc:sldChg chg="add del ord">
        <pc:chgData name="anne chinnick" userId="d62e32967132d15f" providerId="LiveId" clId="{266D88FB-3644-4643-8EB5-BB7EABA7E1F6}" dt="2018-05-09T15:04:05.813" v="16"/>
        <pc:sldMkLst>
          <pc:docMk/>
          <pc:sldMk cId="4129820025" sldId="261"/>
        </pc:sldMkLst>
      </pc:sldChg>
      <pc:sldChg chg="add del">
        <pc:chgData name="anne chinnick" userId="d62e32967132d15f" providerId="LiveId" clId="{266D88FB-3644-4643-8EB5-BB7EABA7E1F6}" dt="2018-05-09T15:04:00.793" v="12" actId="2696"/>
        <pc:sldMkLst>
          <pc:docMk/>
          <pc:sldMk cId="2581702462" sldId="262"/>
        </pc:sldMkLst>
      </pc:sldChg>
      <pc:sldChg chg="add del">
        <pc:chgData name="anne chinnick" userId="d62e32967132d15f" providerId="LiveId" clId="{266D88FB-3644-4643-8EB5-BB7EABA7E1F6}" dt="2018-05-09T15:03:59.604" v="9" actId="2696"/>
        <pc:sldMkLst>
          <pc:docMk/>
          <pc:sldMk cId="3688637491" sldId="263"/>
        </pc:sldMkLst>
      </pc:sldChg>
      <pc:sldChg chg="modSp add">
        <pc:chgData name="anne chinnick" userId="d62e32967132d15f" providerId="LiveId" clId="{266D88FB-3644-4643-8EB5-BB7EABA7E1F6}" dt="2018-05-09T15:04:15.216" v="38" actId="20577"/>
        <pc:sldMkLst>
          <pc:docMk/>
          <pc:sldMk cId="2516256422" sldId="264"/>
        </pc:sldMkLst>
        <pc:spChg chg="mod">
          <ac:chgData name="anne chinnick" userId="d62e32967132d15f" providerId="LiveId" clId="{266D88FB-3644-4643-8EB5-BB7EABA7E1F6}" dt="2018-05-09T15:04:15.216" v="38" actId="20577"/>
          <ac:spMkLst>
            <pc:docMk/>
            <pc:sldMk cId="2516256422" sldId="264"/>
            <ac:spMk id="2" creationId="{FEC4C75E-C610-4A24-AA3B-D1F36BA3982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313941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2258378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1533312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0E96D2-D776-4CD7-B18C-8A6F6AC35B18}"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42758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0E96D2-D776-4CD7-B18C-8A6F6AC35B18}" type="datetimeFigureOut">
              <a:rPr lang="en-GB" smtClean="0"/>
              <a:t>09/05/2018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2680016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0E96D2-D776-4CD7-B18C-8A6F6AC35B18}" type="datetimeFigureOut">
              <a:rPr lang="en-GB" smtClean="0"/>
              <a:t>09/05/2018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1846944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0E96D2-D776-4CD7-B18C-8A6F6AC35B18}" type="datetimeFigureOut">
              <a:rPr lang="en-GB" smtClean="0"/>
              <a:t>09/05/2018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190206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0E96D2-D776-4CD7-B18C-8A6F6AC35B18}"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1205256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0E96D2-D776-4CD7-B18C-8A6F6AC35B18}"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346629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581306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36910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819162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74623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156464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633497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0E96D2-D776-4CD7-B18C-8A6F6AC35B18}"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45A71-1C10-4DC6-930A-055A1A18E1AB}" type="slidenum">
              <a:rPr lang="en-GB" smtClean="0"/>
              <a:t>‹#›</a:t>
            </a:fld>
            <a:endParaRPr lang="en-GB"/>
          </a:p>
        </p:txBody>
      </p:sp>
    </p:spTree>
    <p:extLst>
      <p:ext uri="{BB962C8B-B14F-4D97-AF65-F5344CB8AC3E}">
        <p14:creationId xmlns:p14="http://schemas.microsoft.com/office/powerpoint/2010/main" val="31207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B0E96D2-D776-4CD7-B18C-8A6F6AC35B18}" type="datetimeFigureOut">
              <a:rPr lang="en-GB" smtClean="0"/>
              <a:t>09/05/2018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7745A71-1C10-4DC6-930A-055A1A18E1AB}" type="slidenum">
              <a:rPr lang="en-GB" smtClean="0"/>
              <a:t>‹#›</a:t>
            </a:fld>
            <a:endParaRPr lang="en-GB"/>
          </a:p>
        </p:txBody>
      </p:sp>
    </p:spTree>
    <p:extLst>
      <p:ext uri="{BB962C8B-B14F-4D97-AF65-F5344CB8AC3E}">
        <p14:creationId xmlns:p14="http://schemas.microsoft.com/office/powerpoint/2010/main" val="427804872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31DF6E4-36DA-4676-A4B2-FF976FC14BC9}"/>
              </a:ext>
            </a:extLst>
          </p:cNvPr>
          <p:cNvSpPr/>
          <p:nvPr/>
        </p:nvSpPr>
        <p:spPr>
          <a:xfrm>
            <a:off x="-1422400" y="-53237"/>
            <a:ext cx="12034685" cy="1015663"/>
          </a:xfrm>
          <a:prstGeom prst="rect">
            <a:avLst/>
          </a:prstGeom>
          <a:noFill/>
          <a:ln>
            <a:solidFill>
              <a:schemeClr val="bg1"/>
            </a:solidFill>
          </a:ln>
        </p:spPr>
        <p:txBody>
          <a:bodyPr wrap="square" lIns="91440" tIns="45720" rIns="91440" bIns="45720">
            <a:spAutoFit/>
          </a:bodyPr>
          <a:lstStyle/>
          <a:p>
            <a:pPr algn="ctr"/>
            <a:r>
              <a:rPr lang="en-US" sz="2000" b="1" cap="none" spc="0" dirty="0">
                <a:ln w="22225">
                  <a:solidFill>
                    <a:schemeClr val="accent2"/>
                  </a:solidFill>
                  <a:prstDash val="solid"/>
                </a:ln>
                <a:solidFill>
                  <a:schemeClr val="tx2">
                    <a:lumMod val="50000"/>
                  </a:schemeClr>
                </a:solidFill>
                <a:effectLst/>
              </a:rPr>
              <a:t>           </a:t>
            </a:r>
            <a:r>
              <a:rPr lang="en-US" sz="2000" b="1" cap="none" spc="0" dirty="0">
                <a:ln w="22225">
                  <a:solidFill>
                    <a:schemeClr val="accent2"/>
                  </a:solidFill>
                  <a:prstDash val="solid"/>
                </a:ln>
                <a:effectLst/>
              </a:rPr>
              <a:t>  The role of Outdoor learning and adventurous activities within physical</a:t>
            </a:r>
          </a:p>
          <a:p>
            <a:pPr algn="ctr"/>
            <a:r>
              <a:rPr lang="en-US" sz="2000" b="1" cap="none" spc="0" dirty="0">
                <a:ln w="22225">
                  <a:solidFill>
                    <a:schemeClr val="accent2"/>
                  </a:solidFill>
                  <a:prstDash val="solid"/>
                </a:ln>
                <a:effectLst/>
              </a:rPr>
              <a:t>                           education.</a:t>
            </a:r>
          </a:p>
          <a:p>
            <a:pPr algn="ctr"/>
            <a:r>
              <a:rPr lang="en-US" sz="2000" b="1" dirty="0">
                <a:ln w="22225">
                  <a:solidFill>
                    <a:schemeClr val="accent2"/>
                  </a:solidFill>
                  <a:prstDash val="solid"/>
                </a:ln>
              </a:rPr>
              <a:t>                           </a:t>
            </a:r>
            <a:r>
              <a:rPr lang="en-US" sz="1600" b="1" dirty="0">
                <a:ln w="22225">
                  <a:solidFill>
                    <a:schemeClr val="accent2"/>
                  </a:solidFill>
                  <a:prstDash val="solid"/>
                </a:ln>
              </a:rPr>
              <a:t>Anne Chinnick</a:t>
            </a:r>
            <a:endParaRPr lang="en-US" sz="1600" b="1" cap="none" spc="0" dirty="0">
              <a:ln w="22225">
                <a:solidFill>
                  <a:schemeClr val="accent2"/>
                </a:solidFill>
                <a:prstDash val="solid"/>
              </a:ln>
              <a:effectLst/>
            </a:endParaRPr>
          </a:p>
        </p:txBody>
      </p:sp>
      <p:sp>
        <p:nvSpPr>
          <p:cNvPr id="6" name="TextBox 5">
            <a:extLst>
              <a:ext uri="{FF2B5EF4-FFF2-40B4-BE49-F238E27FC236}">
                <a16:creationId xmlns:a16="http://schemas.microsoft.com/office/drawing/2014/main" id="{FE55874B-0EED-4269-A8FD-ECCC031CEFAB}"/>
              </a:ext>
            </a:extLst>
          </p:cNvPr>
          <p:cNvSpPr txBox="1"/>
          <p:nvPr/>
        </p:nvSpPr>
        <p:spPr>
          <a:xfrm>
            <a:off x="6809360" y="484122"/>
            <a:ext cx="2916618" cy="6370975"/>
          </a:xfrm>
          <a:prstGeom prst="rect">
            <a:avLst/>
          </a:prstGeom>
          <a:noFill/>
          <a:ln w="76200">
            <a:solidFill>
              <a:schemeClr val="accent1"/>
            </a:solidFill>
          </a:ln>
        </p:spPr>
        <p:txBody>
          <a:bodyPr wrap="square" rtlCol="0">
            <a:spAutoFit/>
          </a:bodyPr>
          <a:lstStyle/>
          <a:p>
            <a:r>
              <a:rPr lang="en-GB" sz="1200" b="1" i="1" u="sng" dirty="0">
                <a:solidFill>
                  <a:schemeClr val="tx2"/>
                </a:solidFill>
              </a:rPr>
              <a:t>Models based practice in physical education:</a:t>
            </a:r>
          </a:p>
          <a:p>
            <a:r>
              <a:rPr lang="en-GB" sz="1200" dirty="0">
                <a:solidFill>
                  <a:schemeClr val="tx2"/>
                </a:solidFill>
              </a:rPr>
              <a:t>A models based approach challenges the traditional    </a:t>
            </a:r>
          </a:p>
          <a:p>
            <a:r>
              <a:rPr lang="en-GB" sz="1200" dirty="0">
                <a:solidFill>
                  <a:schemeClr val="tx2"/>
                </a:solidFill>
              </a:rPr>
              <a:t>organisation of a curriculum, not using a multi activity approach but looking at cognitive, affective, physical and social development. (Casey, 2017). </a:t>
            </a:r>
          </a:p>
          <a:p>
            <a:r>
              <a:rPr lang="en-GB" sz="1200" dirty="0">
                <a:solidFill>
                  <a:schemeClr val="tx2"/>
                </a:solidFill>
              </a:rPr>
              <a:t>An instructional model is coherent plan for:</a:t>
            </a:r>
          </a:p>
          <a:p>
            <a:r>
              <a:rPr lang="en-GB" sz="1200" dirty="0">
                <a:solidFill>
                  <a:schemeClr val="tx2"/>
                </a:solidFill>
              </a:rPr>
              <a:t>.teaching using a theoretical foundation. Appropriate learning outcomes. Content knowledge. Appropriate activities. Expectations for teacher and student behaviours. Task structures. Measuring learning outcomes</a:t>
            </a:r>
          </a:p>
          <a:p>
            <a:r>
              <a:rPr lang="en-GB" sz="1200" dirty="0">
                <a:solidFill>
                  <a:schemeClr val="tx2"/>
                </a:solidFill>
              </a:rPr>
              <a:t>(Metzler, 2011).</a:t>
            </a:r>
          </a:p>
          <a:p>
            <a:endParaRPr lang="en-GB" sz="1200" dirty="0">
              <a:solidFill>
                <a:schemeClr val="tx2"/>
              </a:solidFill>
            </a:endParaRPr>
          </a:p>
          <a:p>
            <a:r>
              <a:rPr lang="en-US" sz="1200" b="1" i="1" u="sng" dirty="0">
                <a:solidFill>
                  <a:schemeClr val="tx2"/>
                </a:solidFill>
              </a:rPr>
              <a:t>Metzler (2011) identiﬁes eight pedagogical models for physical education:</a:t>
            </a:r>
          </a:p>
          <a:p>
            <a:r>
              <a:rPr lang="en-US" sz="1200" dirty="0">
                <a:solidFill>
                  <a:schemeClr val="tx2"/>
                </a:solidFill>
              </a:rPr>
              <a:t>.Direct Instruction</a:t>
            </a:r>
          </a:p>
          <a:p>
            <a:r>
              <a:rPr lang="en-US" sz="1200" dirty="0">
                <a:solidFill>
                  <a:schemeClr val="tx2"/>
                </a:solidFill>
              </a:rPr>
              <a:t>.</a:t>
            </a:r>
            <a:r>
              <a:rPr lang="en-US" sz="1200" dirty="0" err="1">
                <a:solidFill>
                  <a:schemeClr val="tx2"/>
                </a:solidFill>
              </a:rPr>
              <a:t>Personalised</a:t>
            </a:r>
            <a:r>
              <a:rPr lang="en-US" sz="1200" dirty="0">
                <a:solidFill>
                  <a:schemeClr val="tx2"/>
                </a:solidFill>
              </a:rPr>
              <a:t> System for Instruction</a:t>
            </a:r>
          </a:p>
          <a:p>
            <a:r>
              <a:rPr lang="en-US" sz="1200" dirty="0">
                <a:solidFill>
                  <a:schemeClr val="tx2"/>
                </a:solidFill>
              </a:rPr>
              <a:t>.Cooperative Learning</a:t>
            </a:r>
          </a:p>
          <a:p>
            <a:r>
              <a:rPr lang="en-US" sz="1200" dirty="0">
                <a:solidFill>
                  <a:schemeClr val="tx2"/>
                </a:solidFill>
              </a:rPr>
              <a:t>.Sport Education</a:t>
            </a:r>
          </a:p>
          <a:p>
            <a:r>
              <a:rPr lang="en-US" sz="1200" dirty="0">
                <a:solidFill>
                  <a:schemeClr val="tx2"/>
                </a:solidFill>
              </a:rPr>
              <a:t>.Peer Teaching</a:t>
            </a:r>
          </a:p>
          <a:p>
            <a:r>
              <a:rPr lang="en-US" sz="1200" dirty="0">
                <a:solidFill>
                  <a:schemeClr val="tx2"/>
                </a:solidFill>
              </a:rPr>
              <a:t>.Inquiry Teaching</a:t>
            </a:r>
          </a:p>
          <a:p>
            <a:r>
              <a:rPr lang="en-US" sz="1200" dirty="0">
                <a:solidFill>
                  <a:schemeClr val="tx2"/>
                </a:solidFill>
              </a:rPr>
              <a:t>.Tactical Games</a:t>
            </a:r>
          </a:p>
          <a:p>
            <a:r>
              <a:rPr lang="en-US" sz="1200" dirty="0">
                <a:solidFill>
                  <a:schemeClr val="tx2"/>
                </a:solidFill>
              </a:rPr>
              <a:t>.Teaching Personal</a:t>
            </a:r>
          </a:p>
          <a:p>
            <a:r>
              <a:rPr lang="en-US" sz="1200" dirty="0">
                <a:solidFill>
                  <a:schemeClr val="tx2"/>
                </a:solidFill>
              </a:rPr>
              <a:t>.Social Responsibility </a:t>
            </a:r>
          </a:p>
          <a:p>
            <a:r>
              <a:rPr lang="en-US" sz="1200" dirty="0">
                <a:solidFill>
                  <a:schemeClr val="tx2"/>
                </a:solidFill>
              </a:rPr>
              <a:t>Each types are aimed to align teacher planning and have a positive pupil learning outcomes and achievements</a:t>
            </a:r>
            <a:r>
              <a:rPr lang="en-US" sz="1200" dirty="0">
                <a:solidFill>
                  <a:srgbClr val="002060"/>
                </a:solidFill>
              </a:rPr>
              <a:t>. </a:t>
            </a:r>
            <a:endParaRPr lang="en-GB" sz="1200" dirty="0">
              <a:solidFill>
                <a:srgbClr val="002060"/>
              </a:solidFill>
            </a:endParaRPr>
          </a:p>
        </p:txBody>
      </p:sp>
      <p:sp>
        <p:nvSpPr>
          <p:cNvPr id="7" name="TextBox 6">
            <a:extLst>
              <a:ext uri="{FF2B5EF4-FFF2-40B4-BE49-F238E27FC236}">
                <a16:creationId xmlns:a16="http://schemas.microsoft.com/office/drawing/2014/main" id="{E40835DD-CA1F-4F65-B761-F44790ECDC92}"/>
              </a:ext>
            </a:extLst>
          </p:cNvPr>
          <p:cNvSpPr txBox="1"/>
          <p:nvPr/>
        </p:nvSpPr>
        <p:spPr>
          <a:xfrm>
            <a:off x="9855200" y="999150"/>
            <a:ext cx="2188219" cy="3416320"/>
          </a:xfrm>
          <a:prstGeom prst="rect">
            <a:avLst/>
          </a:prstGeom>
          <a:solidFill>
            <a:schemeClr val="accent2">
              <a:lumMod val="60000"/>
              <a:lumOff val="40000"/>
            </a:schemeClr>
          </a:solidFill>
          <a:ln w="76200">
            <a:solidFill>
              <a:srgbClr val="006600"/>
            </a:solidFill>
          </a:ln>
        </p:spPr>
        <p:txBody>
          <a:bodyPr wrap="square" rtlCol="0">
            <a:spAutoFit/>
          </a:bodyPr>
          <a:lstStyle/>
          <a:p>
            <a:r>
              <a:rPr lang="en-US" sz="1200" b="1" i="1" u="sng" dirty="0"/>
              <a:t>Contribution of an Outdoor Adventure model within physical education. </a:t>
            </a:r>
          </a:p>
          <a:p>
            <a:r>
              <a:rPr lang="en-US" sz="1200" dirty="0"/>
              <a:t>Cooperative Learning: </a:t>
            </a:r>
          </a:p>
          <a:p>
            <a:r>
              <a:rPr lang="en-US" sz="1200" dirty="0"/>
              <a:t>. Develop interpersonal skills</a:t>
            </a:r>
          </a:p>
          <a:p>
            <a:r>
              <a:rPr lang="en-US" sz="1200" dirty="0"/>
              <a:t>. Increases efficiency in tasks</a:t>
            </a:r>
          </a:p>
          <a:p>
            <a:r>
              <a:rPr lang="en-US" sz="1200" dirty="0"/>
              <a:t>. Inclusion in team activities</a:t>
            </a:r>
          </a:p>
          <a:p>
            <a:r>
              <a:rPr lang="en-US" sz="1200" dirty="0"/>
              <a:t>. Promotes social development</a:t>
            </a:r>
          </a:p>
          <a:p>
            <a:r>
              <a:rPr lang="en-US" sz="1200" dirty="0"/>
              <a:t>. Cognitive thinking</a:t>
            </a:r>
          </a:p>
          <a:p>
            <a:r>
              <a:rPr lang="en-US" sz="1200" dirty="0"/>
              <a:t>. Overcome challenges</a:t>
            </a:r>
          </a:p>
          <a:p>
            <a:r>
              <a:rPr lang="en-US" sz="1200" dirty="0"/>
              <a:t>. Motivates </a:t>
            </a:r>
          </a:p>
          <a:p>
            <a:r>
              <a:rPr lang="en-US" sz="1200" dirty="0"/>
              <a:t>. Objection handle</a:t>
            </a:r>
          </a:p>
          <a:p>
            <a:r>
              <a:rPr lang="en-US" sz="1200" dirty="0"/>
              <a:t>Cooperative learning is a teaching model that involves a more self learning approach, with minimal input from the teacher. </a:t>
            </a:r>
          </a:p>
        </p:txBody>
      </p:sp>
      <p:sp>
        <p:nvSpPr>
          <p:cNvPr id="8" name="TextBox 7">
            <a:extLst>
              <a:ext uri="{FF2B5EF4-FFF2-40B4-BE49-F238E27FC236}">
                <a16:creationId xmlns:a16="http://schemas.microsoft.com/office/drawing/2014/main" id="{9E76C0EE-CAAC-462A-9FA8-50D5DA6A2109}"/>
              </a:ext>
            </a:extLst>
          </p:cNvPr>
          <p:cNvSpPr txBox="1"/>
          <p:nvPr/>
        </p:nvSpPr>
        <p:spPr>
          <a:xfrm>
            <a:off x="121406" y="445884"/>
            <a:ext cx="2916618" cy="6370975"/>
          </a:xfrm>
          <a:prstGeom prst="rect">
            <a:avLst/>
          </a:prstGeom>
          <a:solidFill>
            <a:schemeClr val="bg1"/>
          </a:solidFill>
          <a:ln w="76200">
            <a:solidFill>
              <a:schemeClr val="accent2">
                <a:lumMod val="75000"/>
              </a:schemeClr>
            </a:solidFill>
          </a:ln>
        </p:spPr>
        <p:txBody>
          <a:bodyPr wrap="square" rtlCol="0">
            <a:spAutoFit/>
          </a:bodyPr>
          <a:lstStyle/>
          <a:p>
            <a:r>
              <a:rPr lang="en-GB" sz="1200" b="1" i="1" u="sng" dirty="0"/>
              <a:t>Adventurous activities in the development of children’s physical literacy:</a:t>
            </a:r>
          </a:p>
          <a:p>
            <a:r>
              <a:rPr lang="en-GB" sz="1200" b="1" dirty="0"/>
              <a:t>A physical literate student has:</a:t>
            </a:r>
          </a:p>
          <a:p>
            <a:r>
              <a:rPr lang="en-GB" sz="1200" b="1" dirty="0"/>
              <a:t>Poise, confidence in a range of activities, imagination, self-esteem, self-confidence, understanding of self-expression.</a:t>
            </a:r>
          </a:p>
          <a:p>
            <a:r>
              <a:rPr lang="en-US" sz="1200" b="1" dirty="0"/>
              <a:t>Physical Literacy and OAE role:</a:t>
            </a:r>
          </a:p>
          <a:p>
            <a:r>
              <a:rPr lang="en-US" sz="1200" b="1" dirty="0"/>
              <a:t>. Benefit from </a:t>
            </a:r>
            <a:r>
              <a:rPr lang="en-US" sz="1200" b="1" dirty="0" err="1"/>
              <a:t>realising</a:t>
            </a:r>
            <a:r>
              <a:rPr lang="en-US" sz="1200" b="1" dirty="0"/>
              <a:t> human capability via challenges and overcoming fears through activities in OAE, such as rock climbing or water sports.</a:t>
            </a:r>
          </a:p>
          <a:p>
            <a:r>
              <a:rPr lang="en-US" sz="1200" b="1" dirty="0"/>
              <a:t>. Engage in a wide range of interactions with the world, including interacting with others, gaining personal knowledge and understanding a richer appreciation of the world through experiences within OAE.</a:t>
            </a:r>
          </a:p>
          <a:p>
            <a:r>
              <a:rPr lang="en-US" sz="1200" b="1" dirty="0"/>
              <a:t>.The development of physical competence.</a:t>
            </a:r>
          </a:p>
          <a:p>
            <a:r>
              <a:rPr lang="en-US" sz="1200" b="1" dirty="0"/>
              <a:t>.Confident participation in a variety of purposeful physical activities.</a:t>
            </a:r>
          </a:p>
          <a:p>
            <a:r>
              <a:rPr lang="en-US" sz="1200" b="1" dirty="0"/>
              <a:t>.Effective interaction in a variety of situations and environments.</a:t>
            </a:r>
          </a:p>
          <a:p>
            <a:r>
              <a:rPr lang="en-US" sz="1200" b="1" dirty="0"/>
              <a:t>. The Development of self-confidence and self-esteem.</a:t>
            </a:r>
          </a:p>
          <a:p>
            <a:r>
              <a:rPr lang="en-US" sz="1200" b="1" dirty="0"/>
              <a:t>.Articulate interaction with the environment.</a:t>
            </a:r>
          </a:p>
          <a:p>
            <a:r>
              <a:rPr lang="en-US" sz="1200" b="1" dirty="0"/>
              <a:t>.Awareness of a holistic approach in health.</a:t>
            </a:r>
          </a:p>
          <a:p>
            <a:r>
              <a:rPr lang="en-US" sz="1200" b="1" dirty="0"/>
              <a:t>(Whitehead, 2010, p.44).</a:t>
            </a:r>
          </a:p>
        </p:txBody>
      </p:sp>
      <p:sp>
        <p:nvSpPr>
          <p:cNvPr id="9" name="TextBox 8">
            <a:extLst>
              <a:ext uri="{FF2B5EF4-FFF2-40B4-BE49-F238E27FC236}">
                <a16:creationId xmlns:a16="http://schemas.microsoft.com/office/drawing/2014/main" id="{1D8F342B-99D0-4A0A-9B2D-F9D95AEE1490}"/>
              </a:ext>
            </a:extLst>
          </p:cNvPr>
          <p:cNvSpPr txBox="1"/>
          <p:nvPr/>
        </p:nvSpPr>
        <p:spPr>
          <a:xfrm>
            <a:off x="3167246" y="1058661"/>
            <a:ext cx="3512892" cy="3539430"/>
          </a:xfrm>
          <a:prstGeom prst="rect">
            <a:avLst/>
          </a:prstGeom>
          <a:solidFill>
            <a:schemeClr val="accent2">
              <a:lumMod val="40000"/>
              <a:lumOff val="60000"/>
            </a:schemeClr>
          </a:solidFill>
          <a:ln w="76200">
            <a:solidFill>
              <a:schemeClr val="accent2"/>
            </a:solidFill>
          </a:ln>
        </p:spPr>
        <p:txBody>
          <a:bodyPr wrap="square" rtlCol="0">
            <a:spAutoFit/>
          </a:bodyPr>
          <a:lstStyle/>
          <a:p>
            <a:r>
              <a:rPr lang="en-GB" sz="1400" b="1" i="1" u="sng" dirty="0"/>
              <a:t>The role of outdoor learning in Physical Education</a:t>
            </a:r>
            <a:endParaRPr lang="en-GB" sz="1400" u="sng" dirty="0">
              <a:ln w="22225">
                <a:solidFill>
                  <a:schemeClr val="accent2"/>
                </a:solidFill>
                <a:prstDash val="solid"/>
              </a:ln>
              <a:latin typeface="Arial" panose="020B0604020202020204" pitchFamily="34" charset="0"/>
              <a:cs typeface="Arial" panose="020B0604020202020204" pitchFamily="34" charset="0"/>
            </a:endParaRPr>
          </a:p>
          <a:p>
            <a:r>
              <a:rPr lang="en-GB" sz="1400" dirty="0"/>
              <a:t>It will prepare pupils for lifelong physical activity in OAE.</a:t>
            </a:r>
          </a:p>
          <a:p>
            <a:r>
              <a:rPr lang="en-GB" sz="1400" dirty="0"/>
              <a:t>OAE is of course mainly outdoors it encourages children to learn from experience, become aware of challenge by choice, and manage risk(Russel and Bisson, 2003).</a:t>
            </a:r>
          </a:p>
          <a:p>
            <a:endParaRPr lang="en-GB" sz="1400" dirty="0"/>
          </a:p>
          <a:p>
            <a:r>
              <a:rPr lang="en-US" sz="1400" dirty="0"/>
              <a:t>.Increase awareness of the natural environment.</a:t>
            </a:r>
          </a:p>
          <a:p>
            <a:r>
              <a:rPr lang="en-US" sz="1400" dirty="0"/>
              <a:t>.understand the importance of issues such as conservation and sustainable development, (Welsh Government, 2008).</a:t>
            </a:r>
            <a:endParaRPr lang="en-GB" sz="1400" dirty="0"/>
          </a:p>
        </p:txBody>
      </p:sp>
      <p:pic>
        <p:nvPicPr>
          <p:cNvPr id="10" name="Picture 9">
            <a:extLst>
              <a:ext uri="{FF2B5EF4-FFF2-40B4-BE49-F238E27FC236}">
                <a16:creationId xmlns:a16="http://schemas.microsoft.com/office/drawing/2014/main" id="{83CE4D6C-59BB-49C9-8771-DAB1C4180CEB}"/>
              </a:ext>
            </a:extLst>
          </p:cNvPr>
          <p:cNvPicPr>
            <a:picLocks noChangeAspect="1"/>
          </p:cNvPicPr>
          <p:nvPr/>
        </p:nvPicPr>
        <p:blipFill>
          <a:blip r:embed="rId2"/>
          <a:stretch>
            <a:fillRect/>
          </a:stretch>
        </p:blipFill>
        <p:spPr>
          <a:xfrm>
            <a:off x="9855200" y="4501381"/>
            <a:ext cx="2336800" cy="2356619"/>
          </a:xfrm>
          <a:prstGeom prst="rect">
            <a:avLst/>
          </a:prstGeom>
        </p:spPr>
      </p:pic>
      <p:pic>
        <p:nvPicPr>
          <p:cNvPr id="11" name="Picture 10">
            <a:extLst>
              <a:ext uri="{FF2B5EF4-FFF2-40B4-BE49-F238E27FC236}">
                <a16:creationId xmlns:a16="http://schemas.microsoft.com/office/drawing/2014/main" id="{829E07D3-1C68-4213-9B62-DDDB50FBF7CC}"/>
              </a:ext>
            </a:extLst>
          </p:cNvPr>
          <p:cNvPicPr>
            <a:picLocks noChangeAspect="1"/>
          </p:cNvPicPr>
          <p:nvPr/>
        </p:nvPicPr>
        <p:blipFill>
          <a:blip r:embed="rId3"/>
          <a:stretch>
            <a:fillRect/>
          </a:stretch>
        </p:blipFill>
        <p:spPr>
          <a:xfrm>
            <a:off x="3038024" y="4598091"/>
            <a:ext cx="3771336" cy="2179722"/>
          </a:xfrm>
          <a:prstGeom prst="rect">
            <a:avLst/>
          </a:prstGeom>
        </p:spPr>
      </p:pic>
      <p:pic>
        <p:nvPicPr>
          <p:cNvPr id="2" name="Picture 1">
            <a:extLst>
              <a:ext uri="{FF2B5EF4-FFF2-40B4-BE49-F238E27FC236}">
                <a16:creationId xmlns:a16="http://schemas.microsoft.com/office/drawing/2014/main" id="{73DDBADD-0688-45D8-9B47-8318FF3D997E}"/>
              </a:ext>
            </a:extLst>
          </p:cNvPr>
          <p:cNvPicPr>
            <a:picLocks noChangeAspect="1"/>
          </p:cNvPicPr>
          <p:nvPr/>
        </p:nvPicPr>
        <p:blipFill>
          <a:blip r:embed="rId4"/>
          <a:stretch>
            <a:fillRect/>
          </a:stretch>
        </p:blipFill>
        <p:spPr>
          <a:xfrm>
            <a:off x="10519883" y="-12472"/>
            <a:ext cx="1672117" cy="916712"/>
          </a:xfrm>
          <a:prstGeom prst="rect">
            <a:avLst/>
          </a:prstGeom>
        </p:spPr>
      </p:pic>
    </p:spTree>
    <p:extLst>
      <p:ext uri="{BB962C8B-B14F-4D97-AF65-F5344CB8AC3E}">
        <p14:creationId xmlns:p14="http://schemas.microsoft.com/office/powerpoint/2010/main" val="74552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C75E-C610-4A24-AA3B-D1F36BA3982C}"/>
              </a:ext>
            </a:extLst>
          </p:cNvPr>
          <p:cNvSpPr>
            <a:spLocks noGrp="1"/>
          </p:cNvSpPr>
          <p:nvPr>
            <p:ph type="title"/>
          </p:nvPr>
        </p:nvSpPr>
        <p:spPr/>
        <p:txBody>
          <a:bodyPr/>
          <a:lstStyle/>
          <a:p>
            <a:r>
              <a:rPr lang="en-GB" dirty="0"/>
              <a:t>NOTES TO READ:</a:t>
            </a:r>
          </a:p>
        </p:txBody>
      </p:sp>
      <p:sp>
        <p:nvSpPr>
          <p:cNvPr id="3" name="Content Placeholder 2">
            <a:extLst>
              <a:ext uri="{FF2B5EF4-FFF2-40B4-BE49-F238E27FC236}">
                <a16:creationId xmlns:a16="http://schemas.microsoft.com/office/drawing/2014/main" id="{A44526E8-634B-494F-BDAA-1B7ECC95E3B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16256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EDF84-E886-499E-8DF8-2A7353C591BE}"/>
              </a:ext>
            </a:extLst>
          </p:cNvPr>
          <p:cNvSpPr>
            <a:spLocks noGrp="1"/>
          </p:cNvSpPr>
          <p:nvPr>
            <p:ph idx="1"/>
          </p:nvPr>
        </p:nvSpPr>
        <p:spPr/>
        <p:txBody>
          <a:bodyPr>
            <a:normAutofit lnSpcReduction="10000"/>
          </a:bodyPr>
          <a:lstStyle/>
          <a:p>
            <a:r>
              <a:rPr lang="en-US" dirty="0"/>
              <a:t>OAE has a signiﬁcant role to play not only in contributing to pupils’ physical development whilst at school but also in supporting their physical literacy journey by providing opportunities for young people to learn about physical movement in a range of different locations and contexts as part of a broad and balanced physical education curriculum(Whitehead2013)</a:t>
            </a:r>
          </a:p>
          <a:p>
            <a:endParaRPr lang="en-US" dirty="0"/>
          </a:p>
          <a:p>
            <a:r>
              <a:rPr lang="en-US" dirty="0"/>
              <a:t>Adventurous learning is designed to benefit from increasing intrapersonal relationships of individuals(Dyson and Casey, 2012,p 103). It is the participation of an activity where it involves a high level of self-awareness by positive change through experience. It will allow the children to understand, incorporate and experience communication, cooperation, trust and problem solving. Which will focus on personal and social development for the students (Dyson and Casey, 2012, p.103).</a:t>
            </a:r>
          </a:p>
          <a:p>
            <a:endParaRPr lang="en-GB" dirty="0"/>
          </a:p>
        </p:txBody>
      </p:sp>
      <p:sp>
        <p:nvSpPr>
          <p:cNvPr id="4" name="Rectangle 3">
            <a:extLst>
              <a:ext uri="{FF2B5EF4-FFF2-40B4-BE49-F238E27FC236}">
                <a16:creationId xmlns:a16="http://schemas.microsoft.com/office/drawing/2014/main" id="{7C30F148-921C-4EDD-A255-86A801781EF5}"/>
              </a:ext>
            </a:extLst>
          </p:cNvPr>
          <p:cNvSpPr/>
          <p:nvPr/>
        </p:nvSpPr>
        <p:spPr>
          <a:xfrm>
            <a:off x="1755665" y="406263"/>
            <a:ext cx="6872202" cy="1415772"/>
          </a:xfrm>
          <a:prstGeom prst="rect">
            <a:avLst/>
          </a:prstGeom>
          <a:noFill/>
        </p:spPr>
        <p:txBody>
          <a:bodyPr wrap="none" lIns="91440" tIns="45720" rIns="91440" bIns="45720">
            <a:spAutoFit/>
          </a:bodyPr>
          <a:lstStyle/>
          <a:p>
            <a:pPr algn="ctr"/>
            <a:r>
              <a:rPr lang="en-US" sz="3200" b="1" dirty="0">
                <a:ln w="22225">
                  <a:solidFill>
                    <a:schemeClr val="accent2"/>
                  </a:solidFill>
                  <a:prstDash val="solid"/>
                </a:ln>
                <a:solidFill>
                  <a:schemeClr val="accent2">
                    <a:lumMod val="40000"/>
                    <a:lumOff val="60000"/>
                  </a:schemeClr>
                </a:solidFill>
              </a:rPr>
              <a:t>The role of Adventurous activities:</a:t>
            </a:r>
          </a:p>
          <a:p>
            <a:pPr algn="ct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129820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4B4E74-F935-4F58-9953-CF6FFA35A005}"/>
              </a:ext>
            </a:extLst>
          </p:cNvPr>
          <p:cNvSpPr>
            <a:spLocks noGrp="1"/>
          </p:cNvSpPr>
          <p:nvPr>
            <p:ph idx="1"/>
          </p:nvPr>
        </p:nvSpPr>
        <p:spPr>
          <a:xfrm>
            <a:off x="203200" y="944880"/>
            <a:ext cx="9070802" cy="5740399"/>
          </a:xfrm>
        </p:spPr>
        <p:txBody>
          <a:bodyPr>
            <a:normAutofit fontScale="55000" lnSpcReduction="20000"/>
          </a:bodyPr>
          <a:lstStyle/>
          <a:p>
            <a:pPr marL="0" indent="0">
              <a:buNone/>
            </a:pPr>
            <a:endParaRPr lang="en-US" sz="4300" dirty="0"/>
          </a:p>
          <a:p>
            <a:r>
              <a:rPr lang="en-US" sz="4300" dirty="0"/>
              <a:t>.The development of physical competence</a:t>
            </a:r>
          </a:p>
          <a:p>
            <a:r>
              <a:rPr lang="en-US" sz="4300" dirty="0"/>
              <a:t>.Confident in participating in a variety of purposeful physical activities.</a:t>
            </a:r>
          </a:p>
          <a:p>
            <a:r>
              <a:rPr lang="en-US" sz="4300" dirty="0"/>
              <a:t>.Effective interaction in a variety of situations and environments.</a:t>
            </a:r>
          </a:p>
          <a:p>
            <a:r>
              <a:rPr lang="en-US" sz="4300" dirty="0"/>
              <a:t>. To Develop of self-confidence and self-esteem.</a:t>
            </a:r>
          </a:p>
          <a:p>
            <a:r>
              <a:rPr lang="en-US" sz="4300" dirty="0"/>
              <a:t>.Articulate interaction with the environment.</a:t>
            </a:r>
          </a:p>
          <a:p>
            <a:r>
              <a:rPr lang="en-US" sz="4300" dirty="0"/>
              <a:t>.Awareness of a holistic approach in health.</a:t>
            </a:r>
          </a:p>
          <a:p>
            <a:r>
              <a:rPr lang="en-US" sz="4300" dirty="0"/>
              <a:t>(Whitehead, 2010, p.44).</a:t>
            </a:r>
          </a:p>
          <a:p>
            <a:r>
              <a:rPr lang="en-US" sz="4300" dirty="0"/>
              <a:t>feature of a pedagogical model for OAE is challenge by choice. Challenge by choice </a:t>
            </a:r>
            <a:r>
              <a:rPr lang="en-US" sz="4300" dirty="0" err="1"/>
              <a:t>recognises</a:t>
            </a:r>
            <a:r>
              <a:rPr lang="en-US" sz="4300" dirty="0"/>
              <a:t> the importance of pupils taking increasing responsibility for their own learning through their choice of the level of their engagement (Russell and Bisson 2003).</a:t>
            </a:r>
            <a:endParaRPr lang="en-GB" sz="4300" dirty="0"/>
          </a:p>
          <a:p>
            <a:endParaRPr lang="en-GB" dirty="0"/>
          </a:p>
        </p:txBody>
      </p:sp>
      <p:sp>
        <p:nvSpPr>
          <p:cNvPr id="4" name="Rectangle 3">
            <a:extLst>
              <a:ext uri="{FF2B5EF4-FFF2-40B4-BE49-F238E27FC236}">
                <a16:creationId xmlns:a16="http://schemas.microsoft.com/office/drawing/2014/main" id="{BF6E6786-6126-40A2-AB98-F839230B4812}"/>
              </a:ext>
            </a:extLst>
          </p:cNvPr>
          <p:cNvSpPr/>
          <p:nvPr/>
        </p:nvSpPr>
        <p:spPr>
          <a:xfrm>
            <a:off x="-365760" y="172721"/>
            <a:ext cx="12425680" cy="1354217"/>
          </a:xfrm>
          <a:prstGeom prst="rect">
            <a:avLst/>
          </a:prstGeom>
          <a:noFill/>
        </p:spPr>
        <p:txBody>
          <a:bodyPr wrap="squar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Physical Literacy and OAE role:</a:t>
            </a:r>
          </a:p>
          <a:p>
            <a:pPr algn="ct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01771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240CAE-B7B2-4F51-99FC-5E70F1080DBD}"/>
              </a:ext>
            </a:extLst>
          </p:cNvPr>
          <p:cNvSpPr>
            <a:spLocks noGrp="1"/>
          </p:cNvSpPr>
          <p:nvPr>
            <p:ph idx="1"/>
          </p:nvPr>
        </p:nvSpPr>
        <p:spPr/>
        <p:txBody>
          <a:bodyPr>
            <a:normAutofit fontScale="85000" lnSpcReduction="10000"/>
          </a:bodyPr>
          <a:lstStyle/>
          <a:p>
            <a:r>
              <a:rPr lang="en-US" dirty="0"/>
              <a:t>Pupils should be given opportunities to:</a:t>
            </a:r>
          </a:p>
          <a:p>
            <a:r>
              <a:rPr lang="en-US" dirty="0"/>
              <a:t>1. develop a range of skills and techniques in at least one of the following three types of adventurous activities: • outdoor and adventurous activities, e.g. climbing, canoeing, orienteering • problem-solving or initiative challenges, e.g. following or designing trails, rope courses • journeys, e.g. hill walking and camping</a:t>
            </a:r>
          </a:p>
          <a:p>
            <a:r>
              <a:rPr lang="en-US" dirty="0"/>
              <a:t>2. plan, undertake and evaluate activities, using what they find out to plan how to improve their next attempts</a:t>
            </a:r>
          </a:p>
          <a:p>
            <a:r>
              <a:rPr lang="en-US" dirty="0"/>
              <a:t>3. take some responsibility for themselves, others and the learning environment</a:t>
            </a:r>
          </a:p>
          <a:p>
            <a:r>
              <a:rPr lang="en-US" dirty="0"/>
              <a:t>4. apply and evaluate the principles and practice of rescue and resuscitation </a:t>
            </a:r>
          </a:p>
          <a:p>
            <a:r>
              <a:rPr lang="en-US" dirty="0"/>
              <a:t>5. listen carefully to the contribution of others, make individual and group decisions to identify problems and suggest alternative approaches</a:t>
            </a:r>
          </a:p>
          <a:p>
            <a:endParaRPr lang="en-US" dirty="0"/>
          </a:p>
          <a:p>
            <a:pPr marL="0" indent="0">
              <a:buNone/>
            </a:pPr>
            <a:r>
              <a:rPr lang="en-US" dirty="0"/>
              <a:t>(Welsh Assembly Government, 2018)</a:t>
            </a:r>
            <a:endParaRPr lang="en-GB" dirty="0"/>
          </a:p>
        </p:txBody>
      </p:sp>
      <p:sp>
        <p:nvSpPr>
          <p:cNvPr id="4" name="Rectangle 3">
            <a:extLst>
              <a:ext uri="{FF2B5EF4-FFF2-40B4-BE49-F238E27FC236}">
                <a16:creationId xmlns:a16="http://schemas.microsoft.com/office/drawing/2014/main" id="{470B3DE4-EA84-46A7-8D77-A12DC21DE09A}"/>
              </a:ext>
            </a:extLst>
          </p:cNvPr>
          <p:cNvSpPr/>
          <p:nvPr/>
        </p:nvSpPr>
        <p:spPr>
          <a:xfrm>
            <a:off x="2410277" y="549255"/>
            <a:ext cx="5949064"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In the National curriculum KS2:</a:t>
            </a:r>
          </a:p>
        </p:txBody>
      </p:sp>
    </p:spTree>
    <p:extLst>
      <p:ext uri="{BB962C8B-B14F-4D97-AF65-F5344CB8AC3E}">
        <p14:creationId xmlns:p14="http://schemas.microsoft.com/office/powerpoint/2010/main" val="258170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72A6-B406-43FF-913C-620CCC8E1E78}"/>
              </a:ext>
            </a:extLst>
          </p:cNvPr>
          <p:cNvSpPr>
            <a:spLocks noGrp="1"/>
          </p:cNvSpPr>
          <p:nvPr>
            <p:ph type="title"/>
          </p:nvPr>
        </p:nvSpPr>
        <p:spPr/>
        <p:txBody>
          <a:bodyPr/>
          <a:lstStyle/>
          <a:p>
            <a:r>
              <a:rPr lang="en-GB" dirty="0"/>
              <a:t>Cooperative learning:</a:t>
            </a:r>
          </a:p>
        </p:txBody>
      </p:sp>
      <p:sp>
        <p:nvSpPr>
          <p:cNvPr id="3" name="Content Placeholder 2">
            <a:extLst>
              <a:ext uri="{FF2B5EF4-FFF2-40B4-BE49-F238E27FC236}">
                <a16:creationId xmlns:a16="http://schemas.microsoft.com/office/drawing/2014/main" id="{32FED971-F061-4359-9FE8-C0AE5E559255}"/>
              </a:ext>
            </a:extLst>
          </p:cNvPr>
          <p:cNvSpPr>
            <a:spLocks noGrp="1"/>
          </p:cNvSpPr>
          <p:nvPr>
            <p:ph idx="1"/>
          </p:nvPr>
        </p:nvSpPr>
        <p:spPr/>
        <p:txBody>
          <a:bodyPr/>
          <a:lstStyle/>
          <a:p>
            <a:r>
              <a:rPr lang="en-US" dirty="0"/>
              <a:t>Cooperative learning is a teaching model that involves a more self learning approach, with minimal input from the teacher. It is up to the students to think cognitively, overcome challenges and objection handle as a team to complete the assigned task. The teacher will have to take time to frame the learning outcomes and complete a lesson plan. </a:t>
            </a:r>
          </a:p>
          <a:p>
            <a:endParaRPr lang="en-US" dirty="0"/>
          </a:p>
          <a:p>
            <a:r>
              <a:rPr lang="en-US" dirty="0"/>
              <a:t>When students engage in group activities it is underpinning a base for the Cooperative Learning model as a pedagogical practice in physical education. Dyson and Casey,(2012 ,p.173), suggested that groups who engage in frequent social interactions via Cooperative learning were more efficient that those who just performed the activity without discussions or teaching points, </a:t>
            </a:r>
            <a:endParaRPr lang="en-GB" dirty="0"/>
          </a:p>
        </p:txBody>
      </p:sp>
    </p:spTree>
    <p:extLst>
      <p:ext uri="{BB962C8B-B14F-4D97-AF65-F5344CB8AC3E}">
        <p14:creationId xmlns:p14="http://schemas.microsoft.com/office/powerpoint/2010/main" val="1084101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DC876-CF16-46EE-88BF-F3B2F0499397}"/>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5A4E6723-BB18-430A-8CDC-0B9EBE2FD2D3}"/>
              </a:ext>
            </a:extLst>
          </p:cNvPr>
          <p:cNvSpPr>
            <a:spLocks noGrp="1"/>
          </p:cNvSpPr>
          <p:nvPr>
            <p:ph idx="1"/>
          </p:nvPr>
        </p:nvSpPr>
        <p:spPr>
          <a:xfrm>
            <a:off x="528320" y="1381761"/>
            <a:ext cx="8745682" cy="4659602"/>
          </a:xfrm>
        </p:spPr>
        <p:txBody>
          <a:bodyPr>
            <a:normAutofit fontScale="92500" lnSpcReduction="10000"/>
          </a:bodyPr>
          <a:lstStyle/>
          <a:p>
            <a:r>
              <a:rPr lang="en-US" u="sng" dirty="0"/>
              <a:t>Models based practice in physical education:</a:t>
            </a:r>
          </a:p>
          <a:p>
            <a:pPr marL="0" indent="0">
              <a:buNone/>
            </a:pPr>
            <a:r>
              <a:rPr lang="en-US" dirty="0"/>
              <a:t>A models-based approach has been advocated as a means of overcoming the serious limitations of the traditional approach to physical education. Using a models based approach can concentrate on facilitating a more educational benefit by stepping away from the multiactivity approach and standard teaching and learning methods (</a:t>
            </a:r>
            <a:r>
              <a:rPr lang="en-US" dirty="0" err="1"/>
              <a:t>Kirk.D</a:t>
            </a:r>
            <a:r>
              <a:rPr lang="en-US" dirty="0"/>
              <a:t>, 2013).</a:t>
            </a:r>
          </a:p>
          <a:p>
            <a:pPr marL="0" indent="0">
              <a:buNone/>
            </a:pPr>
            <a:r>
              <a:rPr lang="en-US" dirty="0"/>
              <a:t>A models based approach has a diverse range of outcomes, means that the traditional multiactivity approach is not as affective. A models based approach exposes children to different experiences to working in teams, independently or in pairs, to promote a more effective outcome. (Metzler, 2011) suggests that it improves physical, social, cognitive and affective learning outcomes. </a:t>
            </a:r>
          </a:p>
          <a:p>
            <a:pPr marL="0" indent="0">
              <a:buNone/>
            </a:pPr>
            <a:r>
              <a:rPr lang="en-US" dirty="0"/>
              <a:t>Pupils that take part in outdoor education are seen to be predominantly using the affective domain, particularly in relation to developing self-concept which is also linked to learning in a cognitive approach and taking part in physical activity which incorporated the physical domain, by using most of the four domains it is a great advocate for developing the child’s growth through adventure (Williams and Wainwright, 2016)</a:t>
            </a:r>
          </a:p>
          <a:p>
            <a:pPr marL="0" indent="0">
              <a:buNone/>
            </a:pPr>
            <a:endParaRPr lang="en-GB" dirty="0"/>
          </a:p>
        </p:txBody>
      </p:sp>
    </p:spTree>
    <p:extLst>
      <p:ext uri="{BB962C8B-B14F-4D97-AF65-F5344CB8AC3E}">
        <p14:creationId xmlns:p14="http://schemas.microsoft.com/office/powerpoint/2010/main" val="3707360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299241-320B-4C8F-A03F-FDDA778C175A}"/>
              </a:ext>
            </a:extLst>
          </p:cNvPr>
          <p:cNvSpPr>
            <a:spLocks noGrp="1"/>
          </p:cNvSpPr>
          <p:nvPr>
            <p:ph idx="1"/>
          </p:nvPr>
        </p:nvSpPr>
        <p:spPr>
          <a:xfrm>
            <a:off x="199814" y="402909"/>
            <a:ext cx="10793306" cy="6109651"/>
          </a:xfrm>
        </p:spPr>
        <p:txBody>
          <a:bodyPr>
            <a:normAutofit fontScale="85000" lnSpcReduction="10000"/>
          </a:bodyPr>
          <a:lstStyle/>
          <a:p>
            <a:r>
              <a:rPr lang="en-US" dirty="0"/>
              <a:t>Think about the social changes in Wales now, look at the curriculum review Successful Futures document. How does that relate to authentic learning? What does it say about health and wellbeing? How does this address social issues? </a:t>
            </a:r>
          </a:p>
          <a:p>
            <a:endParaRPr lang="en-US" dirty="0"/>
          </a:p>
          <a:p>
            <a:r>
              <a:rPr lang="en-US" dirty="0"/>
              <a:t>Looking at the curriculum review in successful Futures it suggests looking at a Design for principles of learning which indicated that the curriculum should be:</a:t>
            </a:r>
            <a:r>
              <a:rPr lang="en-GB" dirty="0"/>
              <a:t> Authentic, Evidence based, Responsive, Inclusive, Ambitious, Empowering, Unified, Engaging, manageable. (Donaldson, 2015). I believe that OAE can address most of these principles compared to most other subjects in the curriculum. It can definitely be ambitious, empowering and engaging by completing activities outside of their comfort zone and outside of the normal classroom based approach method of teaching. </a:t>
            </a:r>
          </a:p>
          <a:p>
            <a:r>
              <a:rPr lang="en-US" dirty="0"/>
              <a:t>young people engage in different kinds of physical activity such as outdoor education. As children and young people develop habits that will promote their own and others’ well-being this will make a contribution to reducing health inequalities and improving well-being more widely.</a:t>
            </a:r>
            <a:endParaRPr lang="en-GB" dirty="0"/>
          </a:p>
          <a:p>
            <a:r>
              <a:rPr lang="en-US" dirty="0"/>
              <a:t>Our children and young people only have a relatively short time at school. We must use that time judiciously and productively to help each one of them to grow as a capable, healthy, well-rounded individual who can thrive in the face of unknown future challenges. (Donaldson, 2015).</a:t>
            </a:r>
          </a:p>
          <a:p>
            <a:endParaRPr lang="en-US" dirty="0"/>
          </a:p>
          <a:p>
            <a:r>
              <a:rPr lang="en-US" dirty="0"/>
              <a:t>Improving the health and well-being of the nation has been an important feature of Welsh Government policy and support to schools for many years. OAE can definitely be a part of improving the </a:t>
            </a:r>
            <a:r>
              <a:rPr lang="en-US" dirty="0" err="1"/>
              <a:t>childs</a:t>
            </a:r>
            <a:r>
              <a:rPr lang="en-US" dirty="0"/>
              <a:t> fitness, but also gain experience to lead a healthy and engaging lifestyle to activities and exercise. </a:t>
            </a:r>
          </a:p>
          <a:p>
            <a:r>
              <a:rPr lang="en-US" dirty="0"/>
              <a:t>Children and young people need to experience social, emotional and physical well-being to thrive and engage successfully with their education. The Health and well-being Area of Learning and Experience will help them to build the knowledge, understanding and skills that will enable them to develop positive and appropriate relationships, deal with the difficult issues and decisions they will face and learn to live independently.</a:t>
            </a:r>
          </a:p>
          <a:p>
            <a:endParaRPr lang="en-US" dirty="0"/>
          </a:p>
          <a:p>
            <a:endParaRPr lang="en-GB" dirty="0"/>
          </a:p>
          <a:p>
            <a:endParaRPr lang="en-US" dirty="0"/>
          </a:p>
        </p:txBody>
      </p:sp>
    </p:spTree>
    <p:extLst>
      <p:ext uri="{BB962C8B-B14F-4D97-AF65-F5344CB8AC3E}">
        <p14:creationId xmlns:p14="http://schemas.microsoft.com/office/powerpoint/2010/main" val="3688637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2B76-C203-408B-9103-0EBB77538E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9A1CE48-26C8-443E-AD2A-0BFBC901D72B}"/>
              </a:ext>
            </a:extLst>
          </p:cNvPr>
          <p:cNvSpPr>
            <a:spLocks noGrp="1"/>
          </p:cNvSpPr>
          <p:nvPr>
            <p:ph idx="1"/>
          </p:nvPr>
        </p:nvSpPr>
        <p:spPr/>
        <p:txBody>
          <a:bodyPr>
            <a:normAutofit fontScale="77500" lnSpcReduction="20000"/>
          </a:bodyPr>
          <a:lstStyle/>
          <a:p>
            <a:pPr marL="0" indent="0">
              <a:buNone/>
            </a:pPr>
            <a:endParaRPr lang="en-GB" dirty="0"/>
          </a:p>
          <a:p>
            <a:r>
              <a:rPr lang="en-US" dirty="0"/>
              <a:t>Casey, A (2017) Models Based Practice. Physical Education Pedagogies. Chapter 4, </a:t>
            </a:r>
            <a:r>
              <a:rPr lang="en-US" dirty="0" err="1"/>
              <a:t>Routeledge</a:t>
            </a:r>
            <a:r>
              <a:rPr lang="en-US" dirty="0"/>
              <a:t>: London</a:t>
            </a:r>
          </a:p>
          <a:p>
            <a:r>
              <a:rPr lang="en-US" dirty="0"/>
              <a:t>Donaldson, G (2015) Successful Futures: Independent review of a curriculum and assessment arrangement in Wales, Available at: https://gov.wales/docs/dcells/publications/150225-successful-futures-en.pdf (Accessed 8 May 2018). </a:t>
            </a:r>
          </a:p>
          <a:p>
            <a:r>
              <a:rPr lang="en-GB" dirty="0"/>
              <a:t>Metzler, M (2011). Instructional models in physical education. Taylor &amp; Francis.</a:t>
            </a:r>
          </a:p>
          <a:p>
            <a:r>
              <a:rPr lang="en-US" dirty="0"/>
              <a:t>Russell, C.V. and Bisson, C., (2003). Teaching Group Formation Activities, Group Formation Tools and Group Process Tools. Developing Challenge Course </a:t>
            </a:r>
            <a:r>
              <a:rPr lang="en-US" dirty="0" err="1"/>
              <a:t>Programmes</a:t>
            </a:r>
            <a:r>
              <a:rPr lang="en-US" dirty="0"/>
              <a:t> for Schools, pp.103-138.</a:t>
            </a:r>
            <a:endParaRPr lang="en-GB" dirty="0"/>
          </a:p>
          <a:p>
            <a:r>
              <a:rPr lang="en-US" dirty="0"/>
              <a:t>Welsh Assembly Government (2018). Physical Education in the National Curriculum.</a:t>
            </a:r>
            <a:endParaRPr lang="en-GB" dirty="0"/>
          </a:p>
          <a:p>
            <a:r>
              <a:rPr lang="en-US" dirty="0"/>
              <a:t>Whitehead, M. (2010). Physical literacy: Throughout the </a:t>
            </a:r>
            <a:r>
              <a:rPr lang="en-US" dirty="0" err="1"/>
              <a:t>lifecourse</a:t>
            </a:r>
            <a:r>
              <a:rPr lang="en-US" dirty="0"/>
              <a:t>. London, New York: Routledge</a:t>
            </a:r>
          </a:p>
          <a:p>
            <a:r>
              <a:rPr lang="en-US" dirty="0"/>
              <a:t>Whitehead, M. 2013. ‘What Is Physical Literacy and How Does It Impact on Physical Education’ </a:t>
            </a:r>
            <a:r>
              <a:rPr lang="en-US" i="1" dirty="0"/>
              <a:t>In Debates in Physical Education</a:t>
            </a:r>
            <a:r>
              <a:rPr lang="en-US" dirty="0"/>
              <a:t>, pp, 37–52. London: Routledge</a:t>
            </a:r>
          </a:p>
          <a:p>
            <a:r>
              <a:rPr lang="en-US" dirty="0"/>
              <a:t>Williams, A and Wainwright, N (2016) A new pedagogical model for adventure in the curriculum: part one – advocating for the model, Physical Education and Sport Pedagogy, 21:5, 481-500, DOI: 10.1080/17408989.2015.1048211</a:t>
            </a:r>
            <a:endParaRPr lang="en-GB" dirty="0"/>
          </a:p>
        </p:txBody>
      </p:sp>
    </p:spTree>
    <p:extLst>
      <p:ext uri="{BB962C8B-B14F-4D97-AF65-F5344CB8AC3E}">
        <p14:creationId xmlns:p14="http://schemas.microsoft.com/office/powerpoint/2010/main" val="10573848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2331</TotalTime>
  <Words>1798</Words>
  <Application>Microsoft Office PowerPoint</Application>
  <PresentationFormat>Widescreen</PresentationFormat>
  <Paragraphs>103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PowerPoint Presentation</vt:lpstr>
      <vt:lpstr>NOTES TO READ:</vt:lpstr>
      <vt:lpstr>PowerPoint Presentation</vt:lpstr>
      <vt:lpstr>PowerPoint Presentation</vt:lpstr>
      <vt:lpstr>PowerPoint Presentation</vt:lpstr>
      <vt:lpstr>Cooperative learning:</vt:lpstr>
      <vt:lpstr>Notes: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 chinnick</dc:creator>
  <cp:lastModifiedBy>anne chinnick</cp:lastModifiedBy>
  <cp:revision>37</cp:revision>
  <dcterms:created xsi:type="dcterms:W3CDTF">2018-04-25T12:40:37Z</dcterms:created>
  <dcterms:modified xsi:type="dcterms:W3CDTF">2018-05-09T15:04:18Z</dcterms:modified>
</cp:coreProperties>
</file>