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Alice" charset="1" panose="00000500000000000000"/>
      <p:regular r:id="rId16"/>
    </p:embeddedFont>
    <p:embeddedFont>
      <p:font typeface="Tenor Sans" charset="1" panose="02000000000000000000"/>
      <p:regular r:id="rId17"/>
    </p:embeddedFont>
    <p:embeddedFont>
      <p:font typeface="Alice Bold" charset="1" panose="00000500000000000000"/>
      <p:regular r:id="rId18"/>
    </p:embeddedFont>
    <p:embeddedFont>
      <p:font typeface="Canva Sans Bold" charset="1" panose="020B0803030501040103"/>
      <p:regular r:id="rId19"/>
    </p:embeddedFont>
    <p:embeddedFont>
      <p:font typeface="Aileron" charset="1" panose="00000500000000000000"/>
      <p:regular r:id="rId20"/>
    </p:embeddedFont>
    <p:embeddedFont>
      <p:font typeface="Aileron Bold" charset="1" panose="00000800000000000000"/>
      <p:regular r:id="rId21"/>
    </p:embeddedFont>
    <p:embeddedFont>
      <p:font typeface="Bebas Neue Cyrillic" charset="1" panose="02000506000000020004"/>
      <p:regular r:id="rId22"/>
    </p:embeddedFont>
    <p:embeddedFont>
      <p:font typeface="Montserrat" charset="1" panose="00000500000000000000"/>
      <p:regular r:id="rId23"/>
    </p:embeddedFont>
    <p:embeddedFont>
      <p:font typeface="Montserrat Bold" charset="1" panose="0000080000000000000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0.png" Type="http://schemas.openxmlformats.org/officeDocument/2006/relationships/image"/><Relationship Id="rId11" Target="../media/image21.png" Type="http://schemas.openxmlformats.org/officeDocument/2006/relationships/image"/><Relationship Id="rId12" Target="../media/image22.svg" Type="http://schemas.openxmlformats.org/officeDocument/2006/relationships/image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14.png" Type="http://schemas.openxmlformats.org/officeDocument/2006/relationships/image"/><Relationship Id="rId5" Target="../media/image15.svg" Type="http://schemas.openxmlformats.org/officeDocument/2006/relationships/image"/><Relationship Id="rId6" Target="../media/image16.png" Type="http://schemas.openxmlformats.org/officeDocument/2006/relationships/image"/><Relationship Id="rId7" Target="../media/image17.svg" Type="http://schemas.openxmlformats.org/officeDocument/2006/relationships/image"/><Relationship Id="rId8" Target="../media/image18.png" Type="http://schemas.openxmlformats.org/officeDocument/2006/relationships/image"/><Relationship Id="rId9" Target="../media/image19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1.svg" Type="http://schemas.openxmlformats.org/officeDocument/2006/relationships/image"/><Relationship Id="rId11" Target="../media/image32.png" Type="http://schemas.openxmlformats.org/officeDocument/2006/relationships/image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25.png" Type="http://schemas.openxmlformats.org/officeDocument/2006/relationships/image"/><Relationship Id="rId5" Target="../media/image26.svg" Type="http://schemas.openxmlformats.org/officeDocument/2006/relationships/image"/><Relationship Id="rId6" Target="../media/image27.png" Type="http://schemas.openxmlformats.org/officeDocument/2006/relationships/image"/><Relationship Id="rId7" Target="../media/image28.png" Type="http://schemas.openxmlformats.org/officeDocument/2006/relationships/image"/><Relationship Id="rId8" Target="../media/image29.svg" Type="http://schemas.openxmlformats.org/officeDocument/2006/relationships/image"/><Relationship Id="rId9" Target="../media/image30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4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5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5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4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4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6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1CE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9040210"/>
            <a:ext cx="18288000" cy="2272284"/>
          </a:xfrm>
          <a:custGeom>
            <a:avLst/>
            <a:gdLst/>
            <a:ahLst/>
            <a:cxnLst/>
            <a:rect r="r" b="b" t="t" l="l"/>
            <a:pathLst>
              <a:path h="2272284" w="18288000">
                <a:moveTo>
                  <a:pt x="0" y="0"/>
                </a:moveTo>
                <a:lnTo>
                  <a:pt x="18288000" y="0"/>
                </a:lnTo>
                <a:lnTo>
                  <a:pt x="18288000" y="2272284"/>
                </a:lnTo>
                <a:lnTo>
                  <a:pt x="0" y="22722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338" r="0" b="-633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1143951" y="2203780"/>
            <a:ext cx="8736247" cy="7054520"/>
          </a:xfrm>
          <a:custGeom>
            <a:avLst/>
            <a:gdLst/>
            <a:ahLst/>
            <a:cxnLst/>
            <a:rect r="r" b="b" t="t" l="l"/>
            <a:pathLst>
              <a:path h="7054520" w="8736247">
                <a:moveTo>
                  <a:pt x="0" y="0"/>
                </a:moveTo>
                <a:lnTo>
                  <a:pt x="8736247" y="0"/>
                </a:lnTo>
                <a:lnTo>
                  <a:pt x="8736247" y="7054520"/>
                </a:lnTo>
                <a:lnTo>
                  <a:pt x="0" y="70545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483871" y="5096477"/>
            <a:ext cx="1675134" cy="4161823"/>
          </a:xfrm>
          <a:custGeom>
            <a:avLst/>
            <a:gdLst/>
            <a:ahLst/>
            <a:cxnLst/>
            <a:rect r="r" b="b" t="t" l="l"/>
            <a:pathLst>
              <a:path h="4161823" w="1675134">
                <a:moveTo>
                  <a:pt x="0" y="0"/>
                </a:moveTo>
                <a:lnTo>
                  <a:pt x="1675134" y="0"/>
                </a:lnTo>
                <a:lnTo>
                  <a:pt x="1675134" y="4161823"/>
                </a:lnTo>
                <a:lnTo>
                  <a:pt x="0" y="41618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4730409" y="5731040"/>
            <a:ext cx="1248637" cy="967694"/>
          </a:xfrm>
          <a:custGeom>
            <a:avLst/>
            <a:gdLst/>
            <a:ahLst/>
            <a:cxnLst/>
            <a:rect r="r" b="b" t="t" l="l"/>
            <a:pathLst>
              <a:path h="967694" w="1248637">
                <a:moveTo>
                  <a:pt x="0" y="0"/>
                </a:moveTo>
                <a:lnTo>
                  <a:pt x="1248637" y="0"/>
                </a:lnTo>
                <a:lnTo>
                  <a:pt x="1248637" y="967694"/>
                </a:lnTo>
                <a:lnTo>
                  <a:pt x="0" y="96769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true" flipV="false" rot="0">
            <a:off x="1348128" y="7908503"/>
            <a:ext cx="1236361" cy="1446031"/>
          </a:xfrm>
          <a:custGeom>
            <a:avLst/>
            <a:gdLst/>
            <a:ahLst/>
            <a:cxnLst/>
            <a:rect r="r" b="b" t="t" l="l"/>
            <a:pathLst>
              <a:path h="1446031" w="1236361">
                <a:moveTo>
                  <a:pt x="1236361" y="0"/>
                </a:moveTo>
                <a:lnTo>
                  <a:pt x="0" y="0"/>
                </a:lnTo>
                <a:lnTo>
                  <a:pt x="0" y="1446031"/>
                </a:lnTo>
                <a:lnTo>
                  <a:pt x="1236361" y="1446031"/>
                </a:lnTo>
                <a:lnTo>
                  <a:pt x="1236361" y="0"/>
                </a:lnTo>
                <a:close/>
              </a:path>
            </a:pathLst>
          </a:custGeom>
          <a:blipFill>
            <a:blip r:embed="rId7"/>
            <a:stretch>
              <a:fillRect l="-1754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74438" y="7783196"/>
            <a:ext cx="1822566" cy="1696644"/>
          </a:xfrm>
          <a:custGeom>
            <a:avLst/>
            <a:gdLst/>
            <a:ahLst/>
            <a:cxnLst/>
            <a:rect r="r" b="b" t="t" l="l"/>
            <a:pathLst>
              <a:path h="1696644" w="1822566">
                <a:moveTo>
                  <a:pt x="0" y="0"/>
                </a:moveTo>
                <a:lnTo>
                  <a:pt x="1822566" y="0"/>
                </a:lnTo>
                <a:lnTo>
                  <a:pt x="1822566" y="1696644"/>
                </a:lnTo>
                <a:lnTo>
                  <a:pt x="0" y="169664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5133905" y="-3253759"/>
            <a:ext cx="16230600" cy="5457539"/>
          </a:xfrm>
          <a:custGeom>
            <a:avLst/>
            <a:gdLst/>
            <a:ahLst/>
            <a:cxnLst/>
            <a:rect r="r" b="b" t="t" l="l"/>
            <a:pathLst>
              <a:path h="5457539" w="16230600">
                <a:moveTo>
                  <a:pt x="0" y="0"/>
                </a:moveTo>
                <a:lnTo>
                  <a:pt x="16230600" y="0"/>
                </a:lnTo>
                <a:lnTo>
                  <a:pt x="16230600" y="5457539"/>
                </a:lnTo>
                <a:lnTo>
                  <a:pt x="0" y="545753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4711565" y="7108143"/>
            <a:ext cx="4348110" cy="2371696"/>
          </a:xfrm>
          <a:custGeom>
            <a:avLst/>
            <a:gdLst/>
            <a:ahLst/>
            <a:cxnLst/>
            <a:rect r="r" b="b" t="t" l="l"/>
            <a:pathLst>
              <a:path h="2371696" w="4348110">
                <a:moveTo>
                  <a:pt x="0" y="0"/>
                </a:moveTo>
                <a:lnTo>
                  <a:pt x="4348110" y="0"/>
                </a:lnTo>
                <a:lnTo>
                  <a:pt x="4348110" y="2371697"/>
                </a:lnTo>
                <a:lnTo>
                  <a:pt x="0" y="237169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8663830" y="2308662"/>
            <a:ext cx="8675023" cy="25769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17"/>
              </a:lnSpc>
            </a:pPr>
            <a:r>
              <a:rPr lang="en-US" sz="1104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Greenbite</a:t>
            </a:r>
          </a:p>
          <a:p>
            <a:pPr algn="ctr">
              <a:lnSpc>
                <a:spcPts val="9717"/>
              </a:lnSpc>
            </a:pPr>
            <a:r>
              <a:rPr lang="en-US" sz="1104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Café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935010" y="5261960"/>
            <a:ext cx="6132663" cy="4690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48"/>
              </a:lnSpc>
              <a:spcBef>
                <a:spcPct val="0"/>
              </a:spcBef>
            </a:pPr>
            <a:r>
              <a:rPr lang="en-US" sz="2677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PRESENTED BY: SONER GULDAG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799578" y="5816417"/>
            <a:ext cx="4403527" cy="8905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64"/>
              </a:lnSpc>
            </a:pPr>
            <a:r>
              <a:rPr lang="en-US" sz="1688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BUSINESS PLAN PRESENTATION</a:t>
            </a:r>
          </a:p>
          <a:p>
            <a:pPr algn="ctr">
              <a:lnSpc>
                <a:spcPts val="2364"/>
              </a:lnSpc>
            </a:pPr>
            <a:r>
              <a:rPr lang="en-US" sz="1688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Student Number: 2430569</a:t>
            </a:r>
          </a:p>
          <a:p>
            <a:pPr algn="ctr">
              <a:lnSpc>
                <a:spcPts val="2364"/>
              </a:lnSpc>
              <a:spcBef>
                <a:spcPct val="0"/>
              </a:spcBef>
            </a:pPr>
            <a:r>
              <a:rPr lang="en-US" sz="1688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LCLM4006 - Enterprise and Entrepreneurship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4284711" y="503992"/>
            <a:ext cx="8758238" cy="6889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Sustainable Plant-Based Concept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1CE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25999" y="8975725"/>
            <a:ext cx="20596573" cy="3086100"/>
            <a:chOff x="0" y="0"/>
            <a:chExt cx="5424612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424612" cy="812800"/>
            </a:xfrm>
            <a:custGeom>
              <a:avLst/>
              <a:gdLst/>
              <a:ahLst/>
              <a:cxnLst/>
              <a:rect r="r" b="b" t="t" l="l"/>
              <a:pathLst>
                <a:path h="812800" w="5424612">
                  <a:moveTo>
                    <a:pt x="0" y="0"/>
                  </a:moveTo>
                  <a:lnTo>
                    <a:pt x="5424612" y="0"/>
                  </a:lnTo>
                  <a:lnTo>
                    <a:pt x="5424612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C29C79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57150"/>
              <a:ext cx="5424612" cy="8699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49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8331109" y="7880567"/>
            <a:ext cx="2882358" cy="1918078"/>
          </a:xfrm>
          <a:custGeom>
            <a:avLst/>
            <a:gdLst/>
            <a:ahLst/>
            <a:cxnLst/>
            <a:rect r="r" b="b" t="t" l="l"/>
            <a:pathLst>
              <a:path h="1918078" w="2882358">
                <a:moveTo>
                  <a:pt x="0" y="0"/>
                </a:moveTo>
                <a:lnTo>
                  <a:pt x="2882358" y="0"/>
                </a:lnTo>
                <a:lnTo>
                  <a:pt x="2882358" y="1918078"/>
                </a:lnTo>
                <a:lnTo>
                  <a:pt x="0" y="19180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0464262" y="7210908"/>
            <a:ext cx="500626" cy="826343"/>
          </a:xfrm>
          <a:custGeom>
            <a:avLst/>
            <a:gdLst/>
            <a:ahLst/>
            <a:cxnLst/>
            <a:rect r="r" b="b" t="t" l="l"/>
            <a:pathLst>
              <a:path h="826343" w="500626">
                <a:moveTo>
                  <a:pt x="0" y="0"/>
                </a:moveTo>
                <a:lnTo>
                  <a:pt x="500626" y="0"/>
                </a:lnTo>
                <a:lnTo>
                  <a:pt x="500626" y="826343"/>
                </a:lnTo>
                <a:lnTo>
                  <a:pt x="0" y="8263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1347428" y="1890073"/>
            <a:ext cx="7816305" cy="7908572"/>
          </a:xfrm>
          <a:custGeom>
            <a:avLst/>
            <a:gdLst/>
            <a:ahLst/>
            <a:cxnLst/>
            <a:rect r="r" b="b" t="t" l="l"/>
            <a:pathLst>
              <a:path h="7908572" w="7816305">
                <a:moveTo>
                  <a:pt x="0" y="0"/>
                </a:moveTo>
                <a:lnTo>
                  <a:pt x="7816306" y="0"/>
                </a:lnTo>
                <a:lnTo>
                  <a:pt x="7816306" y="7908572"/>
                </a:lnTo>
                <a:lnTo>
                  <a:pt x="0" y="790857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8825561" y="6876456"/>
            <a:ext cx="1390122" cy="1294551"/>
          </a:xfrm>
          <a:custGeom>
            <a:avLst/>
            <a:gdLst/>
            <a:ahLst/>
            <a:cxnLst/>
            <a:rect r="r" b="b" t="t" l="l"/>
            <a:pathLst>
              <a:path h="1294551" w="1390122">
                <a:moveTo>
                  <a:pt x="0" y="0"/>
                </a:moveTo>
                <a:lnTo>
                  <a:pt x="1390122" y="0"/>
                </a:lnTo>
                <a:lnTo>
                  <a:pt x="1390122" y="1294550"/>
                </a:lnTo>
                <a:lnTo>
                  <a:pt x="0" y="12945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864205" y="683674"/>
            <a:ext cx="10629981" cy="15070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273"/>
              </a:lnSpc>
            </a:pPr>
            <a:r>
              <a:rPr lang="en-US" sz="8766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Business Overview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661801" y="3743325"/>
            <a:ext cx="751962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1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745860" y="5057775"/>
            <a:ext cx="583843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2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736335" y="6372225"/>
            <a:ext cx="654963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3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904051" y="7686675"/>
            <a:ext cx="319532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4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879711" y="3660775"/>
            <a:ext cx="5792206" cy="711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The business offers both eat-in and takeaway services to suit busy lifestyles.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879711" y="4902200"/>
            <a:ext cx="5792206" cy="711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All meals are prepared using locally sourced ingredients to ensure quality and freshness.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879711" y="6289675"/>
            <a:ext cx="5792206" cy="711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The café also uses biodegradable packaging to reduce environmental impact.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2879711" y="7677150"/>
            <a:ext cx="4625243" cy="1416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The primary target market includes students and young professionals seeking quick and nutritious meals.</a:t>
            </a:r>
          </a:p>
          <a:p>
            <a:pPr algn="l">
              <a:lnSpc>
                <a:spcPts val="2800"/>
              </a:lnSpc>
            </a:pPr>
          </a:p>
        </p:txBody>
      </p:sp>
      <p:grpSp>
        <p:nvGrpSpPr>
          <p:cNvPr name="Group 18" id="18"/>
          <p:cNvGrpSpPr/>
          <p:nvPr/>
        </p:nvGrpSpPr>
        <p:grpSpPr>
          <a:xfrm rot="0">
            <a:off x="771949" y="-716854"/>
            <a:ext cx="1849618" cy="3672779"/>
            <a:chOff x="0" y="0"/>
            <a:chExt cx="2466157" cy="489703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1709760"/>
              <a:ext cx="2466157" cy="3187279"/>
            </a:xfrm>
            <a:custGeom>
              <a:avLst/>
              <a:gdLst/>
              <a:ahLst/>
              <a:cxnLst/>
              <a:rect r="r" b="b" t="t" l="l"/>
              <a:pathLst>
                <a:path h="3187279" w="2466157">
                  <a:moveTo>
                    <a:pt x="0" y="0"/>
                  </a:moveTo>
                  <a:lnTo>
                    <a:pt x="2466157" y="0"/>
                  </a:lnTo>
                  <a:lnTo>
                    <a:pt x="2466157" y="3187278"/>
                  </a:lnTo>
                  <a:lnTo>
                    <a:pt x="0" y="31872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603634" y="0"/>
              <a:ext cx="1258888" cy="1896955"/>
            </a:xfrm>
            <a:custGeom>
              <a:avLst/>
              <a:gdLst/>
              <a:ahLst/>
              <a:cxnLst/>
              <a:rect r="r" b="b" t="t" l="l"/>
              <a:pathLst>
                <a:path h="1896955" w="1258888">
                  <a:moveTo>
                    <a:pt x="0" y="0"/>
                  </a:moveTo>
                  <a:lnTo>
                    <a:pt x="1258888" y="0"/>
                  </a:lnTo>
                  <a:lnTo>
                    <a:pt x="1258888" y="1896955"/>
                  </a:lnTo>
                  <a:lnTo>
                    <a:pt x="0" y="1896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1" id="21"/>
          <p:cNvGrpSpPr/>
          <p:nvPr/>
        </p:nvGrpSpPr>
        <p:grpSpPr>
          <a:xfrm rot="0">
            <a:off x="4569007" y="-716854"/>
            <a:ext cx="1849618" cy="3672779"/>
            <a:chOff x="0" y="0"/>
            <a:chExt cx="2466157" cy="4897038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1709760"/>
              <a:ext cx="2466157" cy="3187279"/>
            </a:xfrm>
            <a:custGeom>
              <a:avLst/>
              <a:gdLst/>
              <a:ahLst/>
              <a:cxnLst/>
              <a:rect r="r" b="b" t="t" l="l"/>
              <a:pathLst>
                <a:path h="3187279" w="2466157">
                  <a:moveTo>
                    <a:pt x="0" y="0"/>
                  </a:moveTo>
                  <a:lnTo>
                    <a:pt x="2466157" y="0"/>
                  </a:lnTo>
                  <a:lnTo>
                    <a:pt x="2466157" y="3187278"/>
                  </a:lnTo>
                  <a:lnTo>
                    <a:pt x="0" y="31872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603634" y="0"/>
              <a:ext cx="1258888" cy="1896955"/>
            </a:xfrm>
            <a:custGeom>
              <a:avLst/>
              <a:gdLst/>
              <a:ahLst/>
              <a:cxnLst/>
              <a:rect r="r" b="b" t="t" l="l"/>
              <a:pathLst>
                <a:path h="1896955" w="1258888">
                  <a:moveTo>
                    <a:pt x="0" y="0"/>
                  </a:moveTo>
                  <a:lnTo>
                    <a:pt x="1258888" y="0"/>
                  </a:lnTo>
                  <a:lnTo>
                    <a:pt x="1258888" y="1896955"/>
                  </a:lnTo>
                  <a:lnTo>
                    <a:pt x="0" y="1896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8366066" y="-716854"/>
            <a:ext cx="1849618" cy="3672779"/>
            <a:chOff x="0" y="0"/>
            <a:chExt cx="2466157" cy="4897038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1709760"/>
              <a:ext cx="2466157" cy="3187279"/>
            </a:xfrm>
            <a:custGeom>
              <a:avLst/>
              <a:gdLst/>
              <a:ahLst/>
              <a:cxnLst/>
              <a:rect r="r" b="b" t="t" l="l"/>
              <a:pathLst>
                <a:path h="3187279" w="2466157">
                  <a:moveTo>
                    <a:pt x="0" y="0"/>
                  </a:moveTo>
                  <a:lnTo>
                    <a:pt x="2466157" y="0"/>
                  </a:lnTo>
                  <a:lnTo>
                    <a:pt x="2466157" y="3187278"/>
                  </a:lnTo>
                  <a:lnTo>
                    <a:pt x="0" y="31872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0" t="0" r="0" b="0"/>
              </a:stretch>
            </a:blip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603634" y="0"/>
              <a:ext cx="1258888" cy="1896955"/>
            </a:xfrm>
            <a:custGeom>
              <a:avLst/>
              <a:gdLst/>
              <a:ahLst/>
              <a:cxnLst/>
              <a:rect r="r" b="b" t="t" l="l"/>
              <a:pathLst>
                <a:path h="1896955" w="1258888">
                  <a:moveTo>
                    <a:pt x="0" y="0"/>
                  </a:moveTo>
                  <a:lnTo>
                    <a:pt x="1258888" y="0"/>
                  </a:lnTo>
                  <a:lnTo>
                    <a:pt x="1258888" y="1896955"/>
                  </a:lnTo>
                  <a:lnTo>
                    <a:pt x="0" y="1896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27" id="27"/>
          <p:cNvSpPr txBox="true"/>
          <p:nvPr/>
        </p:nvSpPr>
        <p:spPr>
          <a:xfrm rot="0">
            <a:off x="1696758" y="2524125"/>
            <a:ext cx="751962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1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2879711" y="2435225"/>
            <a:ext cx="5792206" cy="1063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Greenbite Café is a plant-based café focused on providing affordable, healthy, and convenient food options.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1CE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14494" y="3315842"/>
            <a:ext cx="8386771" cy="6657000"/>
          </a:xfrm>
          <a:custGeom>
            <a:avLst/>
            <a:gdLst/>
            <a:ahLst/>
            <a:cxnLst/>
            <a:rect r="r" b="b" t="t" l="l"/>
            <a:pathLst>
              <a:path h="6657000" w="8386771">
                <a:moveTo>
                  <a:pt x="0" y="0"/>
                </a:moveTo>
                <a:lnTo>
                  <a:pt x="8386771" y="0"/>
                </a:lnTo>
                <a:lnTo>
                  <a:pt x="8386771" y="6657000"/>
                </a:lnTo>
                <a:lnTo>
                  <a:pt x="0" y="665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07438">
            <a:off x="1692401" y="7518021"/>
            <a:ext cx="7315200" cy="2395728"/>
          </a:xfrm>
          <a:custGeom>
            <a:avLst/>
            <a:gdLst/>
            <a:ahLst/>
            <a:cxnLst/>
            <a:rect r="r" b="b" t="t" l="l"/>
            <a:pathLst>
              <a:path h="2395728" w="7315200">
                <a:moveTo>
                  <a:pt x="0" y="0"/>
                </a:moveTo>
                <a:lnTo>
                  <a:pt x="7315200" y="0"/>
                </a:lnTo>
                <a:lnTo>
                  <a:pt x="7315200" y="2395728"/>
                </a:lnTo>
                <a:lnTo>
                  <a:pt x="0" y="23957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14494" y="5362892"/>
            <a:ext cx="3883053" cy="3452486"/>
          </a:xfrm>
          <a:custGeom>
            <a:avLst/>
            <a:gdLst/>
            <a:ahLst/>
            <a:cxnLst/>
            <a:rect r="r" b="b" t="t" l="l"/>
            <a:pathLst>
              <a:path h="3452486" w="3883053">
                <a:moveTo>
                  <a:pt x="0" y="0"/>
                </a:moveTo>
                <a:lnTo>
                  <a:pt x="3883053" y="0"/>
                </a:lnTo>
                <a:lnTo>
                  <a:pt x="3883053" y="3452486"/>
                </a:lnTo>
                <a:lnTo>
                  <a:pt x="0" y="34524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256" t="0" r="0" b="-3795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749159">
            <a:off x="707968" y="341609"/>
            <a:ext cx="4456372" cy="6243604"/>
          </a:xfrm>
          <a:custGeom>
            <a:avLst/>
            <a:gdLst/>
            <a:ahLst/>
            <a:cxnLst/>
            <a:rect r="r" b="b" t="t" l="l"/>
            <a:pathLst>
              <a:path h="6243604" w="4456372">
                <a:moveTo>
                  <a:pt x="0" y="0"/>
                </a:moveTo>
                <a:lnTo>
                  <a:pt x="4456373" y="0"/>
                </a:lnTo>
                <a:lnTo>
                  <a:pt x="4456373" y="6243604"/>
                </a:lnTo>
                <a:lnTo>
                  <a:pt x="0" y="62436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912380">
            <a:off x="1319532" y="4229540"/>
            <a:ext cx="1720143" cy="2266703"/>
          </a:xfrm>
          <a:custGeom>
            <a:avLst/>
            <a:gdLst/>
            <a:ahLst/>
            <a:cxnLst/>
            <a:rect r="r" b="b" t="t" l="l"/>
            <a:pathLst>
              <a:path h="2266703" w="1720143">
                <a:moveTo>
                  <a:pt x="0" y="0"/>
                </a:moveTo>
                <a:lnTo>
                  <a:pt x="1720143" y="0"/>
                </a:lnTo>
                <a:lnTo>
                  <a:pt x="1720143" y="2266703"/>
                </a:lnTo>
                <a:lnTo>
                  <a:pt x="0" y="226670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53613" t="0" r="-44677" b="-35806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-912380">
            <a:off x="1264121" y="4131154"/>
            <a:ext cx="1720143" cy="2024693"/>
          </a:xfrm>
          <a:custGeom>
            <a:avLst/>
            <a:gdLst/>
            <a:ahLst/>
            <a:cxnLst/>
            <a:rect r="r" b="b" t="t" l="l"/>
            <a:pathLst>
              <a:path h="2024693" w="1720143">
                <a:moveTo>
                  <a:pt x="1720143" y="0"/>
                </a:moveTo>
                <a:lnTo>
                  <a:pt x="0" y="0"/>
                </a:lnTo>
                <a:lnTo>
                  <a:pt x="0" y="2024692"/>
                </a:lnTo>
                <a:lnTo>
                  <a:pt x="1720143" y="2024692"/>
                </a:lnTo>
                <a:lnTo>
                  <a:pt x="1720143" y="0"/>
                </a:lnTo>
                <a:close/>
              </a:path>
            </a:pathLst>
          </a:custGeom>
          <a:blipFill>
            <a:blip r:embed="rId6"/>
            <a:stretch>
              <a:fillRect l="-53613" t="-11952" r="-44677" b="-40086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4363904" y="3190483"/>
            <a:ext cx="1972195" cy="3155512"/>
          </a:xfrm>
          <a:custGeom>
            <a:avLst/>
            <a:gdLst/>
            <a:ahLst/>
            <a:cxnLst/>
            <a:rect r="r" b="b" t="t" l="l"/>
            <a:pathLst>
              <a:path h="3155512" w="1972195">
                <a:moveTo>
                  <a:pt x="0" y="0"/>
                </a:moveTo>
                <a:lnTo>
                  <a:pt x="1972194" y="0"/>
                </a:lnTo>
                <a:lnTo>
                  <a:pt x="1972194" y="3155512"/>
                </a:lnTo>
                <a:lnTo>
                  <a:pt x="0" y="315551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912793">
            <a:off x="14720873" y="7454199"/>
            <a:ext cx="5750451" cy="5340731"/>
          </a:xfrm>
          <a:custGeom>
            <a:avLst/>
            <a:gdLst/>
            <a:ahLst/>
            <a:cxnLst/>
            <a:rect r="r" b="b" t="t" l="l"/>
            <a:pathLst>
              <a:path h="5340731" w="5750451">
                <a:moveTo>
                  <a:pt x="0" y="0"/>
                </a:moveTo>
                <a:lnTo>
                  <a:pt x="5750451" y="0"/>
                </a:lnTo>
                <a:lnTo>
                  <a:pt x="5750451" y="5340731"/>
                </a:lnTo>
                <a:lnTo>
                  <a:pt x="0" y="534073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7177712" y="1205690"/>
            <a:ext cx="9604768" cy="1021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8282"/>
              </a:lnSpc>
            </a:pPr>
            <a:r>
              <a:rPr lang="en-US" sz="5915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Unique Selling Proposition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683636" y="2406136"/>
            <a:ext cx="7575664" cy="1057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Greenbite Café differentiates itself through a combination of key factors: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9800922" y="3653911"/>
            <a:ext cx="7535489" cy="4375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A fully plant-based menu that promotes healthier eating habits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Affordable pricing to remain competitive within the market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Locally sourced ingredients to ensure freshness and support local suppliers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Environmentally friendly packaging to reduce waste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Fast and convenient service designed for busy consumers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A322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04670" y="8828847"/>
            <a:ext cx="18497340" cy="1565728"/>
            <a:chOff x="0" y="0"/>
            <a:chExt cx="5010866" cy="42415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010865" cy="424150"/>
            </a:xfrm>
            <a:custGeom>
              <a:avLst/>
              <a:gdLst/>
              <a:ahLst/>
              <a:cxnLst/>
              <a:rect r="r" b="b" t="t" l="l"/>
              <a:pathLst>
                <a:path h="424150" w="5010865">
                  <a:moveTo>
                    <a:pt x="0" y="0"/>
                  </a:moveTo>
                  <a:lnTo>
                    <a:pt x="5010865" y="0"/>
                  </a:lnTo>
                  <a:lnTo>
                    <a:pt x="5010865" y="424150"/>
                  </a:lnTo>
                  <a:lnTo>
                    <a:pt x="0" y="424150"/>
                  </a:lnTo>
                  <a:close/>
                </a:path>
              </a:pathLst>
            </a:custGeom>
            <a:solidFill>
              <a:srgbClr val="CEBFA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010866" cy="4622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97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6342682" y="-357410"/>
            <a:ext cx="2049988" cy="1386110"/>
            <a:chOff x="0" y="0"/>
            <a:chExt cx="555335" cy="37549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55335" cy="375493"/>
            </a:xfrm>
            <a:custGeom>
              <a:avLst/>
              <a:gdLst/>
              <a:ahLst/>
              <a:cxnLst/>
              <a:rect r="r" b="b" t="t" l="l"/>
              <a:pathLst>
                <a:path h="375493" w="555335">
                  <a:moveTo>
                    <a:pt x="0" y="0"/>
                  </a:moveTo>
                  <a:lnTo>
                    <a:pt x="555335" y="0"/>
                  </a:lnTo>
                  <a:lnTo>
                    <a:pt x="555335" y="375493"/>
                  </a:lnTo>
                  <a:lnTo>
                    <a:pt x="0" y="375493"/>
                  </a:lnTo>
                  <a:close/>
                </a:path>
              </a:pathLst>
            </a:custGeom>
            <a:solidFill>
              <a:srgbClr val="CEBFA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555335" cy="4135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97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28700" y="726624"/>
            <a:ext cx="5895379" cy="8833752"/>
            <a:chOff x="0" y="0"/>
            <a:chExt cx="913349" cy="136857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13349" cy="1368579"/>
            </a:xfrm>
            <a:custGeom>
              <a:avLst/>
              <a:gdLst/>
              <a:ahLst/>
              <a:cxnLst/>
              <a:rect r="r" b="b" t="t" l="l"/>
              <a:pathLst>
                <a:path h="1368579" w="913349">
                  <a:moveTo>
                    <a:pt x="0" y="0"/>
                  </a:moveTo>
                  <a:lnTo>
                    <a:pt x="913349" y="0"/>
                  </a:lnTo>
                  <a:lnTo>
                    <a:pt x="913349" y="1368579"/>
                  </a:lnTo>
                  <a:lnTo>
                    <a:pt x="0" y="1368579"/>
                  </a:lnTo>
                  <a:close/>
                </a:path>
              </a:pathLst>
            </a:custGeom>
            <a:blipFill>
              <a:blip r:embed="rId2"/>
              <a:stretch>
                <a:fillRect l="0" t="-84" r="0" b="-84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7599578" y="859974"/>
            <a:ext cx="6884021" cy="1078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978"/>
              </a:lnSpc>
            </a:pPr>
            <a:r>
              <a:rPr lang="en-US" sz="7978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BUSINESS STRUCTURE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599578" y="2282281"/>
            <a:ext cx="9659722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Greenbite Café operates as a Sole Trader business, allowing for simple management and low setup costs.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599578" y="3195468"/>
            <a:ext cx="9659722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The owner is responsible for overall business decisions, financial management, and supplier coordination.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599578" y="4108654"/>
            <a:ext cx="9659722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Kitchen staff are responsible for food preparation and maintaining hygiene and safety standards.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599578" y="4971098"/>
            <a:ext cx="9659722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Front-of-house staff manage customer service, order handling, and payment processing.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599578" y="5830253"/>
            <a:ext cx="9659722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This structure ensures clear roles, efficient operations, and effective day-to-day management.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1CE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8819440"/>
            <a:ext cx="18288000" cy="2935119"/>
          </a:xfrm>
          <a:custGeom>
            <a:avLst/>
            <a:gdLst/>
            <a:ahLst/>
            <a:cxnLst/>
            <a:rect r="r" b="b" t="t" l="l"/>
            <a:pathLst>
              <a:path h="2935119" w="18288000">
                <a:moveTo>
                  <a:pt x="0" y="0"/>
                </a:moveTo>
                <a:lnTo>
                  <a:pt x="18288000" y="0"/>
                </a:lnTo>
                <a:lnTo>
                  <a:pt x="18288000" y="2935120"/>
                </a:lnTo>
                <a:lnTo>
                  <a:pt x="0" y="29351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735" t="0" r="-10735" b="-596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748404" y="1765623"/>
            <a:ext cx="13346707" cy="8325008"/>
          </a:xfrm>
          <a:custGeom>
            <a:avLst/>
            <a:gdLst/>
            <a:ahLst/>
            <a:cxnLst/>
            <a:rect r="r" b="b" t="t" l="l"/>
            <a:pathLst>
              <a:path h="8325008" w="13346707">
                <a:moveTo>
                  <a:pt x="0" y="0"/>
                </a:moveTo>
                <a:lnTo>
                  <a:pt x="13346707" y="0"/>
                </a:lnTo>
                <a:lnTo>
                  <a:pt x="13346707" y="8325009"/>
                </a:lnTo>
                <a:lnTo>
                  <a:pt x="0" y="83250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8901282" y="1622748"/>
            <a:ext cx="8576661" cy="1236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Key External factors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598303" y="3856809"/>
            <a:ext cx="2246561" cy="448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30"/>
              </a:lnSpc>
            </a:pPr>
            <a:r>
              <a:rPr lang="en-US" sz="2592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Social Factors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598303" y="5479637"/>
            <a:ext cx="2861221" cy="448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30"/>
              </a:lnSpc>
            </a:pPr>
            <a:r>
              <a:rPr lang="en-US" sz="2592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Economic Factors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598303" y="6928253"/>
            <a:ext cx="3646140" cy="448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30"/>
              </a:lnSpc>
            </a:pPr>
            <a:r>
              <a:rPr lang="en-US" sz="2592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Environmental Factors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598303" y="4441825"/>
            <a:ext cx="6757946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There is a growing demand for healthy, plant-based food, particularly among younger consumers.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598303" y="6061478"/>
            <a:ext cx="6757946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Rising living costs increase demand for affordable meal options, supporting the business model.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598303" y="7681130"/>
            <a:ext cx="6757946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Increased awareness of sustainability creates demand for eco-friendly businesses and packaging solutions.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593220" y="3047184"/>
            <a:ext cx="11136660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Greenbite Café is influenced by several key external factors: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A322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12630" y="3833601"/>
            <a:ext cx="18513261" cy="5424699"/>
            <a:chOff x="0" y="0"/>
            <a:chExt cx="2868189" cy="840428"/>
          </a:xfrm>
        </p:grpSpPr>
        <p:sp>
          <p:nvSpPr>
            <p:cNvPr name="Freeform 3" id="3"/>
            <p:cNvSpPr/>
            <p:nvPr/>
          </p:nvSpPr>
          <p:spPr>
            <a:xfrm flipH="true" flipV="false" rot="0">
              <a:off x="0" y="0"/>
              <a:ext cx="2868188" cy="840428"/>
            </a:xfrm>
            <a:custGeom>
              <a:avLst/>
              <a:gdLst/>
              <a:ahLst/>
              <a:cxnLst/>
              <a:rect r="r" b="b" t="t" l="l"/>
              <a:pathLst>
                <a:path h="840428" w="2868188">
                  <a:moveTo>
                    <a:pt x="2868188" y="0"/>
                  </a:moveTo>
                  <a:lnTo>
                    <a:pt x="0" y="0"/>
                  </a:lnTo>
                  <a:lnTo>
                    <a:pt x="0" y="840428"/>
                  </a:lnTo>
                  <a:lnTo>
                    <a:pt x="2868188" y="840428"/>
                  </a:lnTo>
                  <a:close/>
                </a:path>
              </a:pathLst>
            </a:custGeom>
            <a:blipFill>
              <a:blip r:embed="rId2"/>
              <a:stretch>
                <a:fillRect l="0" t="-50167" r="0" b="-77208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28700" y="1028700"/>
            <a:ext cx="6867335" cy="9365875"/>
            <a:chOff x="0" y="0"/>
            <a:chExt cx="1860337" cy="253718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60337" cy="2537183"/>
            </a:xfrm>
            <a:custGeom>
              <a:avLst/>
              <a:gdLst/>
              <a:ahLst/>
              <a:cxnLst/>
              <a:rect r="r" b="b" t="t" l="l"/>
              <a:pathLst>
                <a:path h="2537183" w="1860337">
                  <a:moveTo>
                    <a:pt x="0" y="0"/>
                  </a:moveTo>
                  <a:lnTo>
                    <a:pt x="1860337" y="0"/>
                  </a:lnTo>
                  <a:lnTo>
                    <a:pt x="1860337" y="2537183"/>
                  </a:lnTo>
                  <a:lnTo>
                    <a:pt x="0" y="2537183"/>
                  </a:lnTo>
                  <a:close/>
                </a:path>
              </a:pathLst>
            </a:custGeom>
            <a:solidFill>
              <a:srgbClr val="CEBFA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1860337" cy="25752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97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597092" y="2446054"/>
            <a:ext cx="5962260" cy="1035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Greenbite Café will use social media platforms such as Instagram and TikTok to promote the brand.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144000" y="857250"/>
            <a:ext cx="8115300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2599"/>
              </a:lnSpc>
            </a:pPr>
            <a:r>
              <a:rPr lang="en-US" sz="9000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MARKETING STRATEGY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122149" y="2530229"/>
            <a:ext cx="4159002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C29C79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Digital Focus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597092" y="4108450"/>
            <a:ext cx="5962260" cy="1035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Content will focus on visually appealing food, promotions, and customer engagement.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597092" y="5770846"/>
            <a:ext cx="5962260" cy="682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This strategy allows the business to target a younger audience effectively at a low cost.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597092" y="7433241"/>
            <a:ext cx="5962260" cy="682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Consistent posting and interaction will help build brand awareness and customer trust.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A322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12630" y="3833601"/>
            <a:ext cx="18513261" cy="5424699"/>
            <a:chOff x="0" y="0"/>
            <a:chExt cx="2868189" cy="840428"/>
          </a:xfrm>
        </p:grpSpPr>
        <p:sp>
          <p:nvSpPr>
            <p:cNvPr name="Freeform 3" id="3"/>
            <p:cNvSpPr/>
            <p:nvPr/>
          </p:nvSpPr>
          <p:spPr>
            <a:xfrm flipH="true" flipV="false" rot="0">
              <a:off x="0" y="0"/>
              <a:ext cx="2868188" cy="840428"/>
            </a:xfrm>
            <a:custGeom>
              <a:avLst/>
              <a:gdLst/>
              <a:ahLst/>
              <a:cxnLst/>
              <a:rect r="r" b="b" t="t" l="l"/>
              <a:pathLst>
                <a:path h="840428" w="2868188">
                  <a:moveTo>
                    <a:pt x="2868188" y="0"/>
                  </a:moveTo>
                  <a:lnTo>
                    <a:pt x="0" y="0"/>
                  </a:lnTo>
                  <a:lnTo>
                    <a:pt x="0" y="840428"/>
                  </a:lnTo>
                  <a:lnTo>
                    <a:pt x="2868188" y="840428"/>
                  </a:lnTo>
                  <a:close/>
                </a:path>
              </a:pathLst>
            </a:custGeom>
            <a:blipFill>
              <a:blip r:embed="rId2"/>
              <a:stretch>
                <a:fillRect l="0" t="-50167" r="0" b="-77208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28700" y="1028700"/>
            <a:ext cx="6867335" cy="9365875"/>
            <a:chOff x="0" y="0"/>
            <a:chExt cx="1860337" cy="253718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60337" cy="2537183"/>
            </a:xfrm>
            <a:custGeom>
              <a:avLst/>
              <a:gdLst/>
              <a:ahLst/>
              <a:cxnLst/>
              <a:rect r="r" b="b" t="t" l="l"/>
              <a:pathLst>
                <a:path h="2537183" w="1860337">
                  <a:moveTo>
                    <a:pt x="0" y="0"/>
                  </a:moveTo>
                  <a:lnTo>
                    <a:pt x="1860337" y="0"/>
                  </a:lnTo>
                  <a:lnTo>
                    <a:pt x="1860337" y="2537183"/>
                  </a:lnTo>
                  <a:lnTo>
                    <a:pt x="0" y="2537183"/>
                  </a:lnTo>
                  <a:close/>
                </a:path>
              </a:pathLst>
            </a:custGeom>
            <a:solidFill>
              <a:srgbClr val="CEBFA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1860337" cy="25752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97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597092" y="2446054"/>
            <a:ext cx="5962260" cy="1035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business will adopt a value-based pricing strategy to remain affordable and competitive.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144000" y="857250"/>
            <a:ext cx="8115300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2599"/>
              </a:lnSpc>
            </a:pPr>
            <a:r>
              <a:rPr lang="en-US" sz="9000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MARKETING STRATEGY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113094" y="2530229"/>
            <a:ext cx="6177111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C29C79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Pricing &amp; Retention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597092" y="4108450"/>
            <a:ext cx="5962260" cy="682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Prices will be aligned with customer expectations while maintaining profitability.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597092" y="5770846"/>
            <a:ext cx="5962260" cy="682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Promotional strategies will include student discounts, meal deals, and loyalty schemes.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597092" y="7433241"/>
            <a:ext cx="5962260" cy="1035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b="true" sz="1999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These approaches aim to encourage repeat purchases and build long-term customer relationships.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1CE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8819440"/>
            <a:ext cx="18288000" cy="2935119"/>
          </a:xfrm>
          <a:custGeom>
            <a:avLst/>
            <a:gdLst/>
            <a:ahLst/>
            <a:cxnLst/>
            <a:rect r="r" b="b" t="t" l="l"/>
            <a:pathLst>
              <a:path h="2935119" w="18288000">
                <a:moveTo>
                  <a:pt x="0" y="0"/>
                </a:moveTo>
                <a:lnTo>
                  <a:pt x="18288000" y="0"/>
                </a:lnTo>
                <a:lnTo>
                  <a:pt x="18288000" y="2935120"/>
                </a:lnTo>
                <a:lnTo>
                  <a:pt x="0" y="29351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735" t="0" r="-10735" b="-596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748404" y="1765623"/>
            <a:ext cx="13346707" cy="8325008"/>
          </a:xfrm>
          <a:custGeom>
            <a:avLst/>
            <a:gdLst/>
            <a:ahLst/>
            <a:cxnLst/>
            <a:rect r="r" b="b" t="t" l="l"/>
            <a:pathLst>
              <a:path h="8325008" w="13346707">
                <a:moveTo>
                  <a:pt x="0" y="0"/>
                </a:moveTo>
                <a:lnTo>
                  <a:pt x="13346707" y="0"/>
                </a:lnTo>
                <a:lnTo>
                  <a:pt x="13346707" y="8325009"/>
                </a:lnTo>
                <a:lnTo>
                  <a:pt x="0" y="83250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7443943" y="1632273"/>
            <a:ext cx="9228177" cy="1104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Funding Requirements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600482" y="3043796"/>
            <a:ext cx="7717524" cy="18818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5"/>
              </a:lnSpc>
            </a:pPr>
            <a:r>
              <a:rPr lang="en-US" sz="26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THE ESTIMATED STARTUP COST FOR GREENBITE CAFÉ IS BETWEEN £10,000 AND £25,000.</a:t>
            </a:r>
          </a:p>
          <a:p>
            <a:pPr algn="l">
              <a:lnSpc>
                <a:spcPts val="3715"/>
              </a:lnSpc>
            </a:pPr>
            <a:r>
              <a:rPr lang="en-US" sz="26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 This funding will be used for: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381673" y="5086350"/>
            <a:ext cx="7717524" cy="28643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SECURING PREMISES AND PAYING INITIAL RENT</a:t>
            </a:r>
          </a:p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PURCHASING KITCHEN EQUIPMENT AND FURNITURE</a:t>
            </a:r>
          </a:p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BUYING INITIAL STOCK AND INGREDIENTS</a:t>
            </a:r>
          </a:p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MARKETING AND PROMOTIONAL ACTIVITIES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1CE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8819440"/>
            <a:ext cx="18288000" cy="2935119"/>
          </a:xfrm>
          <a:custGeom>
            <a:avLst/>
            <a:gdLst/>
            <a:ahLst/>
            <a:cxnLst/>
            <a:rect r="r" b="b" t="t" l="l"/>
            <a:pathLst>
              <a:path h="2935119" w="18288000">
                <a:moveTo>
                  <a:pt x="0" y="0"/>
                </a:moveTo>
                <a:lnTo>
                  <a:pt x="18288000" y="0"/>
                </a:lnTo>
                <a:lnTo>
                  <a:pt x="18288000" y="2935120"/>
                </a:lnTo>
                <a:lnTo>
                  <a:pt x="0" y="29351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735" t="0" r="-10735" b="-596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748404" y="1765623"/>
            <a:ext cx="13346707" cy="8325008"/>
          </a:xfrm>
          <a:custGeom>
            <a:avLst/>
            <a:gdLst/>
            <a:ahLst/>
            <a:cxnLst/>
            <a:rect r="r" b="b" t="t" l="l"/>
            <a:pathLst>
              <a:path h="8325008" w="13346707">
                <a:moveTo>
                  <a:pt x="0" y="0"/>
                </a:moveTo>
                <a:lnTo>
                  <a:pt x="13346707" y="0"/>
                </a:lnTo>
                <a:lnTo>
                  <a:pt x="13346707" y="8325009"/>
                </a:lnTo>
                <a:lnTo>
                  <a:pt x="0" y="83250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7443943" y="1632273"/>
            <a:ext cx="9228177" cy="1104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Financial Allocation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199269" y="2965753"/>
            <a:ext cx="7717524" cy="14112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5"/>
              </a:lnSpc>
            </a:pPr>
            <a:r>
              <a:rPr lang="en-US" sz="26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THE ALLOCATED FUNDS WILL SUPPORT KEY AREAS OF BUSINESS OPERATIONS:</a:t>
            </a:r>
          </a:p>
          <a:p>
            <a:pPr algn="l">
              <a:lnSpc>
                <a:spcPts val="3715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9381673" y="4317221"/>
            <a:ext cx="7717524" cy="20452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RENT AND UTILITY EXPENSES</a:t>
            </a:r>
          </a:p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STAFF WAGES AND OPERATIONAL COSTS</a:t>
            </a:r>
          </a:p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INGREDIENT SOURCING AND PACKAGING</a:t>
            </a:r>
          </a:p>
          <a:p>
            <a:pPr algn="l" marL="508197" indent="-254098" lvl="1">
              <a:lnSpc>
                <a:spcPts val="3295"/>
              </a:lnSpc>
              <a:buFont typeface="Arial"/>
              <a:buChar char="•"/>
            </a:pPr>
            <a:r>
              <a:rPr lang="en-US" sz="2353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MARKETING AND PROMOTIONAL ACTIVITIES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A322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18204" y="-107575"/>
            <a:ext cx="7453366" cy="10502150"/>
            <a:chOff x="0" y="0"/>
            <a:chExt cx="1154722" cy="162705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54721" cy="1627058"/>
            </a:xfrm>
            <a:custGeom>
              <a:avLst/>
              <a:gdLst/>
              <a:ahLst/>
              <a:cxnLst/>
              <a:rect r="r" b="b" t="t" l="l"/>
              <a:pathLst>
                <a:path h="1627058" w="1154721">
                  <a:moveTo>
                    <a:pt x="0" y="0"/>
                  </a:moveTo>
                  <a:lnTo>
                    <a:pt x="1154721" y="0"/>
                  </a:lnTo>
                  <a:lnTo>
                    <a:pt x="1154721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68599" t="0" r="-42493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659132" y="506885"/>
            <a:ext cx="9899150" cy="60666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49524"/>
              </a:lnSpc>
            </a:pPr>
            <a:r>
              <a:rPr lang="en-US" sz="35374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THANK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1125284" y="506885"/>
            <a:ext cx="6803116" cy="60556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524"/>
              </a:lnSpc>
              <a:spcBef>
                <a:spcPct val="0"/>
              </a:spcBef>
            </a:pPr>
            <a:r>
              <a:rPr lang="en-US" sz="35374">
                <a:solidFill>
                  <a:srgbClr val="FFFFF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YOU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72014" y="5862559"/>
            <a:ext cx="7879128" cy="31586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5946" indent="-217973" lvl="1">
              <a:lnSpc>
                <a:spcPts val="2826"/>
              </a:lnSpc>
              <a:buFont typeface="Arial"/>
              <a:buChar char="•"/>
            </a:pPr>
            <a:r>
              <a:rPr lang="en-US" b="true" sz="201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Greenbite Café is a business that aligns with current consumer trends, including health, affordability, and sustainability.</a:t>
            </a:r>
          </a:p>
          <a:p>
            <a:pPr algn="l">
              <a:lnSpc>
                <a:spcPts val="2826"/>
              </a:lnSpc>
            </a:pPr>
          </a:p>
          <a:p>
            <a:pPr algn="l" marL="435946" indent="-217973" lvl="1">
              <a:lnSpc>
                <a:spcPts val="2826"/>
              </a:lnSpc>
              <a:buFont typeface="Arial"/>
              <a:buChar char="•"/>
            </a:pPr>
            <a:r>
              <a:rPr lang="en-US" b="true" sz="201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business model is practical, scalable, and supported by strong market demand.</a:t>
            </a:r>
          </a:p>
          <a:p>
            <a:pPr algn="l">
              <a:lnSpc>
                <a:spcPts val="2826"/>
              </a:lnSpc>
            </a:pPr>
          </a:p>
          <a:p>
            <a:pPr algn="l" marL="435946" indent="-217973" lvl="1">
              <a:lnSpc>
                <a:spcPts val="2826"/>
              </a:lnSpc>
              <a:buFont typeface="Arial"/>
              <a:buChar char="•"/>
            </a:pPr>
            <a:r>
              <a:rPr lang="en-US" b="true" sz="201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With effective management and marketing, the café has strong potential for long-term success and growth.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436324" y="454666"/>
            <a:ext cx="7879128" cy="7380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46"/>
              </a:lnSpc>
            </a:pPr>
            <a:r>
              <a:rPr lang="en-US" sz="431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CONCLUSION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DAHFEYXqtRU</dc:identifier>
  <dcterms:modified xsi:type="dcterms:W3CDTF">2011-08-01T06:04:30Z</dcterms:modified>
  <cp:revision>1</cp:revision>
  <dc:title>Greenbite Café</dc:title>
</cp:coreProperties>
</file>