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9" r:id="rId1"/>
  </p:sldMasterIdLst>
  <p:notesMasterIdLst>
    <p:notesMasterId r:id="rId21"/>
  </p:notesMasterIdLst>
  <p:handoutMasterIdLst>
    <p:handoutMasterId r:id="rId22"/>
  </p:handoutMasterIdLst>
  <p:sldIdLst>
    <p:sldId id="272" r:id="rId2"/>
    <p:sldId id="266" r:id="rId3"/>
    <p:sldId id="267" r:id="rId4"/>
    <p:sldId id="258" r:id="rId5"/>
    <p:sldId id="259" r:id="rId6"/>
    <p:sldId id="260" r:id="rId7"/>
    <p:sldId id="261" r:id="rId8"/>
    <p:sldId id="262" r:id="rId9"/>
    <p:sldId id="263" r:id="rId10"/>
    <p:sldId id="264" r:id="rId11"/>
    <p:sldId id="265" r:id="rId12"/>
    <p:sldId id="269" r:id="rId13"/>
    <p:sldId id="270" r:id="rId14"/>
    <p:sldId id="273" r:id="rId15"/>
    <p:sldId id="276" r:id="rId16"/>
    <p:sldId id="296" r:id="rId17"/>
    <p:sldId id="303" r:id="rId18"/>
    <p:sldId id="313" r:id="rId19"/>
    <p:sldId id="311" r:id="rId20"/>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92" autoAdjust="0"/>
    <p:restoredTop sz="94660"/>
  </p:normalViewPr>
  <p:slideViewPr>
    <p:cSldViewPr snapToGrid="0">
      <p:cViewPr varScale="1">
        <p:scale>
          <a:sx n="122" d="100"/>
          <a:sy n="122" d="100"/>
        </p:scale>
        <p:origin x="96"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374A28E5-2EB9-4F1C-B6DD-A685BE8D107B}" type="datetimeFigureOut">
              <a:rPr lang="en-GB" smtClean="0"/>
              <a:t>30/11/2018</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08F8C899-1C75-4EB3-98E5-C1FC1D51CE56}" type="slidenum">
              <a:rPr lang="en-GB" smtClean="0"/>
              <a:t>‹#›</a:t>
            </a:fld>
            <a:endParaRPr lang="en-GB"/>
          </a:p>
        </p:txBody>
      </p:sp>
    </p:spTree>
    <p:extLst>
      <p:ext uri="{BB962C8B-B14F-4D97-AF65-F5344CB8AC3E}">
        <p14:creationId xmlns:p14="http://schemas.microsoft.com/office/powerpoint/2010/main" val="392524693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59E1AFBE-6CF8-4AEE-BBA2-BFC502A2E439}" type="datetimeFigureOut">
              <a:rPr lang="en-GB" smtClean="0"/>
              <a:t>30/11/2018</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BCCC67AA-975A-475A-97E6-731AE54FF95B}" type="slidenum">
              <a:rPr lang="en-GB" smtClean="0"/>
              <a:t>‹#›</a:t>
            </a:fld>
            <a:endParaRPr lang="en-GB"/>
          </a:p>
        </p:txBody>
      </p:sp>
    </p:spTree>
    <p:extLst>
      <p:ext uri="{BB962C8B-B14F-4D97-AF65-F5344CB8AC3E}">
        <p14:creationId xmlns:p14="http://schemas.microsoft.com/office/powerpoint/2010/main" val="4483468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37931725" indent="-37474525">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04FBA8A4-0B05-438E-85B8-C317250A5891}" type="slidenum">
              <a:rPr lang="en-GB" altLang="en-US">
                <a:latin typeface="Times" panose="02020603050405020304" pitchFamily="18" charset="0"/>
              </a:rPr>
              <a:pPr/>
              <a:t>3</a:t>
            </a:fld>
            <a:endParaRPr lang="en-GB" altLang="en-US">
              <a:latin typeface="Times" panose="02020603050405020304" pitchFamily="18" charset="0"/>
            </a:endParaRPr>
          </a:p>
        </p:txBody>
      </p:sp>
      <p:sp>
        <p:nvSpPr>
          <p:cNvPr id="16387" name="Rectangle 2"/>
          <p:cNvSpPr>
            <a:spLocks noGrp="1" noRot="1" noChangeAspect="1" noChangeArrowheads="1" noTextEdit="1"/>
          </p:cNvSpPr>
          <p:nvPr>
            <p:ph type="sldImg"/>
          </p:nvPr>
        </p:nvSpPr>
        <p:spPr>
          <a:ln/>
        </p:spPr>
      </p:sp>
      <p:sp>
        <p:nvSpPr>
          <p:cNvPr id="1638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ea typeface="ＭＳ Ｐゴシック" panose="020B0600070205080204" pitchFamily="34" charset="-128"/>
            </a:endParaRPr>
          </a:p>
        </p:txBody>
      </p:sp>
    </p:spTree>
    <p:extLst>
      <p:ext uri="{BB962C8B-B14F-4D97-AF65-F5344CB8AC3E}">
        <p14:creationId xmlns:p14="http://schemas.microsoft.com/office/powerpoint/2010/main" val="37257123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In your writing you will use different strategies or a combination of strategies that I have outlined</a:t>
            </a:r>
            <a:r>
              <a:rPr lang="en-GB" baseline="0" dirty="0" smtClean="0"/>
              <a:t> here. These are really an overview of strategies to get you thinking about what writing critically means. </a:t>
            </a:r>
            <a:endParaRPr lang="en-GB" dirty="0" smtClean="0"/>
          </a:p>
          <a:p>
            <a:pPr marL="0" marR="0" indent="0" algn="l" defTabSz="914400" rtl="0" eaLnBrk="1" fontAlgn="auto" latinLnBrk="0" hangingPunct="1">
              <a:lnSpc>
                <a:spcPct val="100000"/>
              </a:lnSpc>
              <a:spcBef>
                <a:spcPts val="0"/>
              </a:spcBef>
              <a:spcAft>
                <a:spcPts val="0"/>
              </a:spcAft>
              <a:buClrTx/>
              <a:buSzTx/>
              <a:buFontTx/>
              <a:buNone/>
              <a:tabLst/>
              <a:defRPr/>
            </a:pPr>
            <a:endParaRPr lang="en-GB" dirty="0" smtClean="0"/>
          </a:p>
          <a:p>
            <a:pPr marL="0" marR="0" indent="0" algn="l" defTabSz="914400" rtl="0" eaLnBrk="1" fontAlgn="auto" latinLnBrk="0" hangingPunct="1">
              <a:lnSpc>
                <a:spcPct val="100000"/>
              </a:lnSpc>
              <a:spcBef>
                <a:spcPts val="0"/>
              </a:spcBef>
              <a:spcAft>
                <a:spcPts val="0"/>
              </a:spcAft>
              <a:buClrTx/>
              <a:buSzTx/>
              <a:buFont typeface="Arial" pitchFamily="34" charset="0"/>
              <a:buChar char="•"/>
              <a:tabLst/>
              <a:defRPr/>
            </a:pPr>
            <a:endParaRPr lang="en-GB" sz="1200" dirty="0" smtClean="0"/>
          </a:p>
          <a:p>
            <a:pPr marL="0" marR="0" indent="0" algn="l" defTabSz="914400" rtl="0" eaLnBrk="1" fontAlgn="auto" latinLnBrk="0" hangingPunct="1">
              <a:lnSpc>
                <a:spcPct val="100000"/>
              </a:lnSpc>
              <a:spcBef>
                <a:spcPts val="0"/>
              </a:spcBef>
              <a:spcAft>
                <a:spcPts val="0"/>
              </a:spcAft>
              <a:buClrTx/>
              <a:buSzTx/>
              <a:buFont typeface="Arial" pitchFamily="34" charset="0"/>
              <a:buNone/>
              <a:tabLst/>
              <a:defRPr/>
            </a:pPr>
            <a:endParaRPr lang="en-GB" sz="1200" dirty="0" smtClean="0"/>
          </a:p>
          <a:p>
            <a:pPr marL="0" marR="0" indent="0" algn="l" defTabSz="914400" rtl="0" eaLnBrk="1" fontAlgn="auto" latinLnBrk="0" hangingPunct="1">
              <a:lnSpc>
                <a:spcPct val="100000"/>
              </a:lnSpc>
              <a:spcBef>
                <a:spcPts val="0"/>
              </a:spcBef>
              <a:spcAft>
                <a:spcPts val="0"/>
              </a:spcAft>
              <a:buClrTx/>
              <a:buSzTx/>
              <a:buFont typeface="Arial" pitchFamily="34" charset="0"/>
              <a:buNone/>
              <a:tabLst/>
              <a:defRPr/>
            </a:pPr>
            <a:endParaRPr lang="en-GB" sz="1200" dirty="0" smtClean="0"/>
          </a:p>
          <a:p>
            <a:endParaRPr lang="en-GB" dirty="0"/>
          </a:p>
        </p:txBody>
      </p:sp>
      <p:sp>
        <p:nvSpPr>
          <p:cNvPr id="4" name="Slide Number Placeholder 3"/>
          <p:cNvSpPr>
            <a:spLocks noGrp="1"/>
          </p:cNvSpPr>
          <p:nvPr>
            <p:ph type="sldNum" sz="quarter" idx="10"/>
          </p:nvPr>
        </p:nvSpPr>
        <p:spPr/>
        <p:txBody>
          <a:bodyPr/>
          <a:lstStyle/>
          <a:p>
            <a:fld id="{C6E1BDCB-C195-4A45-974F-E6DDB024ACAF}" type="slidenum">
              <a:rPr lang="en-GB" smtClean="0"/>
              <a:pPr/>
              <a:t>17</a:t>
            </a:fld>
            <a:endParaRPr lang="en-GB"/>
          </a:p>
        </p:txBody>
      </p:sp>
    </p:spTree>
    <p:extLst>
      <p:ext uri="{BB962C8B-B14F-4D97-AF65-F5344CB8AC3E}">
        <p14:creationId xmlns:p14="http://schemas.microsoft.com/office/powerpoint/2010/main" val="2265988684"/>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48A87A34-81AB-432B-8DAE-1953F412C126}" type="datetimeFigureOut">
              <a:rPr lang="en-US" smtClean="0"/>
              <a:t>11/30/2018</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6D22F896-40B5-4ADD-8801-0D06FADFA095}" type="slidenum">
              <a:rPr lang="en-US" smtClean="0"/>
              <a:t>‹#›</a:t>
            </a:fld>
            <a:endParaRPr lang="en-US"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860465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11/30/2018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8860448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t>11/30/2018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199209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t>11/30/2018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6938392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t>11/30/2018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27638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t>11/30/2018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567704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smtClean="0"/>
              <a:t>11/30/2018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670963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11/30/2018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82356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smtClean="0"/>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11/30/2018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0762096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11/30/2018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9075977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t>11/30/2018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69042277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t>11/30/2018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7831634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t>11/30/2018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30999708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11/30/2018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0581212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smtClean="0"/>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11/30/2018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6246166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11/30/2018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6271128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11/30/2018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125345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48A87A34-81AB-432B-8DAE-1953F412C126}" type="datetimeFigureOut">
              <a:rPr lang="en-US" smtClean="0"/>
              <a:pPr/>
              <a:t>11/30/2018</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413086166"/>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77" r:id="rId8"/>
    <p:sldLayoutId id="2147483678" r:id="rId9"/>
    <p:sldLayoutId id="2147483679" r:id="rId10"/>
    <p:sldLayoutId id="2147483680" r:id="rId11"/>
    <p:sldLayoutId id="2147483681" r:id="rId12"/>
    <p:sldLayoutId id="2147483682" r:id="rId13"/>
    <p:sldLayoutId id="2147483683" r:id="rId14"/>
    <p:sldLayoutId id="2147483684" r:id="rId15"/>
    <p:sldLayoutId id="2147483685" r:id="rId16"/>
    <p:sldLayoutId id="2147483686"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Review of Literature (Short Version)</a:t>
            </a:r>
            <a:endParaRPr lang="en-GB" dirty="0"/>
          </a:p>
        </p:txBody>
      </p:sp>
      <p:sp>
        <p:nvSpPr>
          <p:cNvPr id="3" name="Content Placeholder 2"/>
          <p:cNvSpPr>
            <a:spLocks noGrp="1"/>
          </p:cNvSpPr>
          <p:nvPr>
            <p:ph idx="1"/>
          </p:nvPr>
        </p:nvSpPr>
        <p:spPr/>
        <p:txBody>
          <a:bodyPr/>
          <a:lstStyle/>
          <a:p>
            <a:r>
              <a:rPr lang="en-GB" dirty="0" smtClean="0"/>
              <a:t>What do you understand by a literature review</a:t>
            </a:r>
            <a:r>
              <a:rPr lang="en-GB" dirty="0" smtClean="0"/>
              <a:t>?</a:t>
            </a:r>
          </a:p>
          <a:p>
            <a:pPr marL="0" indent="0">
              <a:buNone/>
            </a:pPr>
            <a:endParaRPr lang="en-GB" dirty="0" smtClean="0"/>
          </a:p>
          <a:p>
            <a:r>
              <a:rPr lang="en-GB" dirty="0" smtClean="0"/>
              <a:t>What purpose does it have to your </a:t>
            </a:r>
            <a:r>
              <a:rPr lang="en-GB" dirty="0" smtClean="0"/>
              <a:t>research project </a:t>
            </a:r>
            <a:r>
              <a:rPr lang="en-GB" dirty="0" smtClean="0"/>
              <a:t>?</a:t>
            </a:r>
            <a:endParaRPr lang="en-GB" dirty="0"/>
          </a:p>
        </p:txBody>
      </p:sp>
    </p:spTree>
    <p:extLst>
      <p:ext uri="{BB962C8B-B14F-4D97-AF65-F5344CB8AC3E}">
        <p14:creationId xmlns:p14="http://schemas.microsoft.com/office/powerpoint/2010/main" val="3831774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1295402" y="982133"/>
            <a:ext cx="9601196" cy="776330"/>
          </a:xfrm>
        </p:spPr>
        <p:txBody>
          <a:bodyPr rtlCol="0">
            <a:normAutofit fontScale="90000"/>
          </a:bodyPr>
          <a:lstStyle/>
          <a:p>
            <a:pPr>
              <a:defRPr/>
            </a:pPr>
            <a:r>
              <a:rPr lang="en-GB" altLang="en-US" sz="3400" dirty="0" smtClean="0">
                <a:effectLst>
                  <a:outerShdw blurRad="38100" dist="38100" dir="2700000" algn="tl">
                    <a:srgbClr val="000000"/>
                  </a:outerShdw>
                </a:effectLst>
                <a:ea typeface="ＭＳ Ｐゴシック" panose="020B0600070205080204" pitchFamily="34" charset="-128"/>
              </a:rPr>
              <a:t/>
            </a:r>
            <a:br>
              <a:rPr lang="en-GB" altLang="en-US" sz="3400" dirty="0" smtClean="0">
                <a:effectLst>
                  <a:outerShdw blurRad="38100" dist="38100" dir="2700000" algn="tl">
                    <a:srgbClr val="000000"/>
                  </a:outerShdw>
                </a:effectLst>
                <a:ea typeface="ＭＳ Ｐゴシック" panose="020B0600070205080204" pitchFamily="34" charset="-128"/>
              </a:rPr>
            </a:br>
            <a:r>
              <a:rPr lang="en-GB" altLang="en-US" sz="3400" dirty="0" smtClean="0">
                <a:effectLst>
                  <a:outerShdw blurRad="38100" dist="38100" dir="2700000" algn="tl">
                    <a:srgbClr val="000000"/>
                  </a:outerShdw>
                </a:effectLst>
                <a:ea typeface="ＭＳ Ｐゴシック" panose="020B0600070205080204" pitchFamily="34" charset="-128"/>
              </a:rPr>
              <a:t>Critical </a:t>
            </a:r>
            <a:r>
              <a:rPr lang="en-GB" altLang="en-US" sz="3400" dirty="0">
                <a:effectLst>
                  <a:outerShdw blurRad="38100" dist="38100" dir="2700000" algn="tl">
                    <a:srgbClr val="000000"/>
                  </a:outerShdw>
                </a:effectLst>
                <a:ea typeface="ＭＳ Ｐゴシック" panose="020B0600070205080204" pitchFamily="34" charset="-128"/>
              </a:rPr>
              <a:t>Review of Literature </a:t>
            </a:r>
            <a:br>
              <a:rPr lang="en-GB" altLang="en-US" sz="3400" dirty="0">
                <a:effectLst>
                  <a:outerShdw blurRad="38100" dist="38100" dir="2700000" algn="tl">
                    <a:srgbClr val="000000"/>
                  </a:outerShdw>
                </a:effectLst>
                <a:ea typeface="ＭＳ Ｐゴシック" panose="020B0600070205080204" pitchFamily="34" charset="-128"/>
              </a:rPr>
            </a:br>
            <a:endParaRPr lang="en-US" altLang="en-US" sz="3400" dirty="0">
              <a:effectLst>
                <a:outerShdw blurRad="38100" dist="38100" dir="2700000" algn="tl">
                  <a:srgbClr val="000000"/>
                </a:outerShdw>
              </a:effectLst>
              <a:ea typeface="ＭＳ Ｐゴシック" panose="020B0600070205080204" pitchFamily="34" charset="-128"/>
            </a:endParaRPr>
          </a:p>
        </p:txBody>
      </p:sp>
      <p:sp>
        <p:nvSpPr>
          <p:cNvPr id="40962" name="Rectangle 3"/>
          <p:cNvSpPr>
            <a:spLocks noGrp="1" noChangeArrowheads="1"/>
          </p:cNvSpPr>
          <p:nvPr>
            <p:ph idx="1"/>
          </p:nvPr>
        </p:nvSpPr>
        <p:spPr>
          <a:xfrm>
            <a:off x="1295402" y="2133600"/>
            <a:ext cx="9601196" cy="3687560"/>
          </a:xfrm>
        </p:spPr>
        <p:txBody>
          <a:bodyPr rtlCol="0">
            <a:normAutofit fontScale="92500" lnSpcReduction="10000"/>
          </a:bodyPr>
          <a:lstStyle/>
          <a:p>
            <a:pPr>
              <a:lnSpc>
                <a:spcPct val="80000"/>
              </a:lnSpc>
              <a:spcAft>
                <a:spcPts val="0"/>
              </a:spcAft>
              <a:buFont typeface="Wingdings 3" charset="2"/>
              <a:buChar char=""/>
              <a:defRPr/>
            </a:pPr>
            <a:endParaRPr lang="en-GB" altLang="en-US" sz="2600" dirty="0" smtClean="0">
              <a:solidFill>
                <a:schemeClr val="tx1">
                  <a:lumMod val="75000"/>
                  <a:lumOff val="25000"/>
                </a:schemeClr>
              </a:solidFill>
              <a:ea typeface="ＭＳ Ｐゴシック" panose="020B0600070205080204" pitchFamily="34" charset="-128"/>
            </a:endParaRPr>
          </a:p>
          <a:p>
            <a:pPr>
              <a:lnSpc>
                <a:spcPct val="80000"/>
              </a:lnSpc>
              <a:spcAft>
                <a:spcPts val="0"/>
              </a:spcAft>
              <a:buFont typeface="Wingdings 3" charset="2"/>
              <a:buChar char=""/>
              <a:defRPr/>
            </a:pPr>
            <a:r>
              <a:rPr lang="en-GB" altLang="en-US" sz="2600" dirty="0" smtClean="0">
                <a:solidFill>
                  <a:schemeClr val="tx1">
                    <a:lumMod val="75000"/>
                    <a:lumOff val="25000"/>
                  </a:schemeClr>
                </a:solidFill>
                <a:ea typeface="ＭＳ Ｐゴシック" panose="020B0600070205080204" pitchFamily="34" charset="-128"/>
              </a:rPr>
              <a:t>The </a:t>
            </a:r>
            <a:r>
              <a:rPr lang="en-GB" altLang="en-US" sz="2600" dirty="0">
                <a:solidFill>
                  <a:schemeClr val="tx1">
                    <a:lumMod val="75000"/>
                    <a:lumOff val="25000"/>
                  </a:schemeClr>
                </a:solidFill>
                <a:ea typeface="ＭＳ Ｐゴシック" panose="020B0600070205080204" pitchFamily="34" charset="-128"/>
              </a:rPr>
              <a:t>aim of a literature review is to provide the conceptual background to your particular research topic. </a:t>
            </a:r>
            <a:endParaRPr lang="en-GB" altLang="en-US" sz="2600" dirty="0" smtClean="0">
              <a:solidFill>
                <a:schemeClr val="tx1">
                  <a:lumMod val="75000"/>
                  <a:lumOff val="25000"/>
                </a:schemeClr>
              </a:solidFill>
              <a:ea typeface="ＭＳ Ｐゴシック" panose="020B0600070205080204" pitchFamily="34" charset="-128"/>
            </a:endParaRPr>
          </a:p>
          <a:p>
            <a:pPr marL="0" indent="0">
              <a:lnSpc>
                <a:spcPct val="80000"/>
              </a:lnSpc>
              <a:spcAft>
                <a:spcPts val="0"/>
              </a:spcAft>
              <a:buNone/>
              <a:defRPr/>
            </a:pPr>
            <a:endParaRPr lang="en-GB" altLang="en-US" sz="2600" dirty="0">
              <a:solidFill>
                <a:schemeClr val="tx1">
                  <a:lumMod val="75000"/>
                  <a:lumOff val="25000"/>
                </a:schemeClr>
              </a:solidFill>
              <a:ea typeface="ＭＳ Ｐゴシック" panose="020B0600070205080204" pitchFamily="34" charset="-128"/>
            </a:endParaRPr>
          </a:p>
          <a:p>
            <a:pPr>
              <a:lnSpc>
                <a:spcPct val="80000"/>
              </a:lnSpc>
              <a:spcAft>
                <a:spcPts val="0"/>
              </a:spcAft>
              <a:buFont typeface="Wingdings 3" charset="2"/>
              <a:buChar char=""/>
              <a:defRPr/>
            </a:pPr>
            <a:r>
              <a:rPr lang="en-GB" altLang="en-US" sz="2600" dirty="0">
                <a:solidFill>
                  <a:schemeClr val="tx1">
                    <a:lumMod val="75000"/>
                    <a:lumOff val="25000"/>
                  </a:schemeClr>
                </a:solidFill>
                <a:ea typeface="ＭＳ Ｐゴシック" panose="020B0600070205080204" pitchFamily="34" charset="-128"/>
              </a:rPr>
              <a:t>The literature review shows what other people asking similar questions have discovered: </a:t>
            </a:r>
          </a:p>
          <a:p>
            <a:pPr lvl="1">
              <a:lnSpc>
                <a:spcPct val="80000"/>
              </a:lnSpc>
              <a:spcAft>
                <a:spcPts val="0"/>
              </a:spcAft>
              <a:buFont typeface="Wingdings 3" charset="2"/>
              <a:buChar char=""/>
              <a:defRPr/>
            </a:pPr>
            <a:r>
              <a:rPr lang="en-GB" altLang="en-US" sz="2200" dirty="0">
                <a:solidFill>
                  <a:schemeClr val="tx1">
                    <a:lumMod val="75000"/>
                    <a:lumOff val="25000"/>
                  </a:schemeClr>
                </a:solidFill>
                <a:ea typeface="ＭＳ Ｐゴシック" panose="020B0600070205080204" pitchFamily="34" charset="-128"/>
              </a:rPr>
              <a:t>‘</a:t>
            </a:r>
            <a:r>
              <a:rPr lang="en-GB" altLang="en-US" sz="2200" i="1" dirty="0">
                <a:solidFill>
                  <a:schemeClr val="tx1">
                    <a:lumMod val="75000"/>
                    <a:lumOff val="25000"/>
                  </a:schemeClr>
                </a:solidFill>
                <a:ea typeface="ＭＳ Ｐゴシック" panose="020B0600070205080204" pitchFamily="34" charset="-128"/>
              </a:rPr>
              <a:t>There is little point in reinventing the wheel…the work that you do is not done in a vacuum, but builds on the ideas of other people who have studied the field before you.  This requires you to describe what has been published, and to marshal the information in a relevant and critical way</a:t>
            </a:r>
            <a:r>
              <a:rPr lang="en-GB" altLang="en-US" sz="2200" dirty="0">
                <a:solidFill>
                  <a:schemeClr val="tx1">
                    <a:lumMod val="75000"/>
                    <a:lumOff val="25000"/>
                  </a:schemeClr>
                </a:solidFill>
                <a:ea typeface="ＭＳ Ｐゴシック" panose="020B0600070205080204" pitchFamily="34" charset="-128"/>
              </a:rPr>
              <a:t>.’ </a:t>
            </a:r>
            <a:r>
              <a:rPr lang="en-GB" altLang="en-US" sz="2200" dirty="0" err="1">
                <a:solidFill>
                  <a:schemeClr val="tx1">
                    <a:lumMod val="75000"/>
                    <a:lumOff val="25000"/>
                  </a:schemeClr>
                </a:solidFill>
                <a:ea typeface="ＭＳ Ｐゴシック" panose="020B0600070205080204" pitchFamily="34" charset="-128"/>
              </a:rPr>
              <a:t>Jankowicz</a:t>
            </a:r>
            <a:r>
              <a:rPr lang="en-GB" altLang="en-US" sz="2200" dirty="0">
                <a:solidFill>
                  <a:schemeClr val="tx1">
                    <a:lumMod val="75000"/>
                    <a:lumOff val="25000"/>
                  </a:schemeClr>
                </a:solidFill>
                <a:ea typeface="ＭＳ Ｐゴシック" panose="020B0600070205080204" pitchFamily="34" charset="-128"/>
              </a:rPr>
              <a:t> (2005, p. 161</a:t>
            </a:r>
            <a:r>
              <a:rPr lang="en-GB" altLang="en-US" sz="2200" dirty="0" smtClean="0">
                <a:solidFill>
                  <a:schemeClr val="tx1">
                    <a:lumMod val="75000"/>
                    <a:lumOff val="25000"/>
                  </a:schemeClr>
                </a:solidFill>
                <a:ea typeface="ＭＳ Ｐゴシック" panose="020B0600070205080204" pitchFamily="34" charset="-128"/>
              </a:rPr>
              <a:t>)</a:t>
            </a:r>
          </a:p>
          <a:p>
            <a:pPr marL="457200" lvl="1" indent="0">
              <a:lnSpc>
                <a:spcPct val="80000"/>
              </a:lnSpc>
              <a:spcAft>
                <a:spcPts val="0"/>
              </a:spcAft>
              <a:buNone/>
              <a:defRPr/>
            </a:pPr>
            <a:endParaRPr lang="en-GB" altLang="en-US" sz="2200" dirty="0">
              <a:solidFill>
                <a:schemeClr val="tx1">
                  <a:lumMod val="75000"/>
                  <a:lumOff val="25000"/>
                </a:schemeClr>
              </a:solidFill>
              <a:ea typeface="ＭＳ Ｐゴシック" panose="020B0600070205080204" pitchFamily="34" charset="-128"/>
            </a:endParaRPr>
          </a:p>
          <a:p>
            <a:pPr>
              <a:lnSpc>
                <a:spcPct val="80000"/>
              </a:lnSpc>
              <a:spcAft>
                <a:spcPts val="0"/>
              </a:spcAft>
              <a:buFont typeface="Wingdings 3" charset="2"/>
              <a:buChar char=""/>
              <a:defRPr/>
            </a:pPr>
            <a:r>
              <a:rPr lang="en-GB" altLang="en-US" sz="2600" dirty="0">
                <a:solidFill>
                  <a:schemeClr val="tx1">
                    <a:lumMod val="75000"/>
                    <a:lumOff val="25000"/>
                  </a:schemeClr>
                </a:solidFill>
                <a:ea typeface="ＭＳ Ｐゴシック" panose="020B0600070205080204" pitchFamily="34" charset="-128"/>
              </a:rPr>
              <a:t>The review helps you understand the topic under consideration, but also provides you with a point of evaluation for your conclusions. </a:t>
            </a:r>
          </a:p>
        </p:txBody>
      </p:sp>
    </p:spTree>
    <p:extLst>
      <p:ext uri="{BB962C8B-B14F-4D97-AF65-F5344CB8AC3E}">
        <p14:creationId xmlns:p14="http://schemas.microsoft.com/office/powerpoint/2010/main" val="2358181355"/>
      </p:ext>
    </p:extLst>
  </p:cSld>
  <p:clrMapOvr>
    <a:masterClrMapping/>
  </p:clrMapOvr>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ext Box 8"/>
          <p:cNvSpPr txBox="1">
            <a:spLocks noChangeArrowheads="1"/>
          </p:cNvSpPr>
          <p:nvPr/>
        </p:nvSpPr>
        <p:spPr bwMode="auto">
          <a:xfrm>
            <a:off x="845527" y="3180740"/>
            <a:ext cx="3984381" cy="550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ea typeface="ＭＳ Ｐゴシック" panose="020B0600070205080204" pitchFamily="34" charset="-128"/>
              </a:defRPr>
            </a:lvl1pPr>
            <a:lvl2pPr marL="37931725" indent="-37474525">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a:spcBef>
                <a:spcPct val="50000"/>
              </a:spcBef>
            </a:pPr>
            <a:r>
              <a:rPr lang="en-GB" altLang="en-US" sz="1200" dirty="0"/>
              <a:t>Figure 2  </a:t>
            </a:r>
            <a:r>
              <a:rPr lang="en-US" altLang="en-US" dirty="0"/>
              <a:t>The literature review process</a:t>
            </a:r>
          </a:p>
          <a:p>
            <a:pPr>
              <a:spcBef>
                <a:spcPct val="50000"/>
              </a:spcBef>
            </a:pPr>
            <a:r>
              <a:rPr lang="en-US" altLang="en-US" sz="800" i="1" dirty="0"/>
              <a:t>Source</a:t>
            </a:r>
            <a:r>
              <a:rPr lang="en-US" altLang="en-US" sz="800" dirty="0"/>
              <a:t>: © Mark Saunders, Philip Lewis, Adrian Thornhill and Martin Jenkins 2003</a:t>
            </a:r>
          </a:p>
        </p:txBody>
      </p:sp>
      <p:pic>
        <p:nvPicPr>
          <p:cNvPr id="15363" name="Picture 23" descr="C03NF0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29908" y="709612"/>
            <a:ext cx="6518029" cy="5378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185175745"/>
      </p:ext>
    </p:extLst>
  </p:cSld>
  <p:clrMapOvr>
    <a:masterClrMapping/>
  </p:clrMapOv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Chapter 2 – Review of Literature (ROL)</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 Start each chapter on a new page.</a:t>
            </a:r>
          </a:p>
          <a:p>
            <a:r>
              <a:rPr lang="en-GB" dirty="0" smtClean="0"/>
              <a:t> Each chapter should have an introductory paragraph </a:t>
            </a:r>
          </a:p>
          <a:p>
            <a:pPr lvl="1"/>
            <a:r>
              <a:rPr lang="en-GB" dirty="0" smtClean="0"/>
              <a:t>Describes what the chapter contains/will achieve and how it is organised/structured.  </a:t>
            </a:r>
          </a:p>
          <a:p>
            <a:pPr lvl="1"/>
            <a:r>
              <a:rPr lang="en-GB" dirty="0" smtClean="0"/>
              <a:t>Acts as a signpost to the reader.  </a:t>
            </a:r>
          </a:p>
          <a:p>
            <a:pPr lvl="1"/>
            <a:r>
              <a:rPr lang="en-GB" dirty="0" smtClean="0"/>
              <a:t>Start by identifying what the chapter will do, i.e. this chapter will review critically the published literature pertaining to the research objectives.  </a:t>
            </a:r>
          </a:p>
          <a:p>
            <a:pPr lvl="1"/>
            <a:r>
              <a:rPr lang="en-GB" dirty="0" smtClean="0"/>
              <a:t>Where did you get the </a:t>
            </a:r>
            <a:r>
              <a:rPr lang="en-GB" dirty="0" smtClean="0"/>
              <a:t>literature?</a:t>
            </a:r>
            <a:r>
              <a:rPr lang="en-GB" dirty="0" smtClean="0"/>
              <a:t>  Journals, texts, industry sources, etc.  </a:t>
            </a:r>
          </a:p>
          <a:p>
            <a:pPr lvl="1"/>
            <a:r>
              <a:rPr lang="en-GB" dirty="0" smtClean="0"/>
              <a:t>Use a numbered LIST for the objectives or the themes drawn from the objectives. For example:</a:t>
            </a:r>
          </a:p>
          <a:p>
            <a:pPr>
              <a:buNone/>
            </a:pPr>
            <a:endParaRPr lang="en-GB" dirty="0" smtClean="0"/>
          </a:p>
        </p:txBody>
      </p:sp>
    </p:spTree>
    <p:extLst>
      <p:ext uri="{BB962C8B-B14F-4D97-AF65-F5344CB8AC3E}">
        <p14:creationId xmlns:p14="http://schemas.microsoft.com/office/powerpoint/2010/main" val="38434590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smtClean="0"/>
              <a:t>Example:</a:t>
            </a:r>
            <a:endParaRPr lang="en-GB" dirty="0"/>
          </a:p>
        </p:txBody>
      </p:sp>
      <p:sp>
        <p:nvSpPr>
          <p:cNvPr id="3" name="Content Placeholder 2"/>
          <p:cNvSpPr>
            <a:spLocks noGrp="1"/>
          </p:cNvSpPr>
          <p:nvPr>
            <p:ph idx="1"/>
          </p:nvPr>
        </p:nvSpPr>
        <p:spPr/>
        <p:txBody>
          <a:bodyPr>
            <a:normAutofit fontScale="92500"/>
          </a:bodyPr>
          <a:lstStyle/>
          <a:p>
            <a:pPr marL="0" indent="0">
              <a:buNone/>
            </a:pPr>
            <a:r>
              <a:rPr lang="en-GB" dirty="0" smtClean="0"/>
              <a:t>This chapter reviews critically the published literature on biometrics.  The literature sources include </a:t>
            </a:r>
            <a:r>
              <a:rPr lang="en-GB" dirty="0" smtClean="0"/>
              <a:t>texts </a:t>
            </a:r>
            <a:r>
              <a:rPr lang="en-GB" dirty="0" smtClean="0"/>
              <a:t>and journal articles, journals and organisations relating to the use and promotion of biometrics, governmental publications and the case study organisational literature.  The chapter is organised around three themes drawn from the objectives of the research:</a:t>
            </a:r>
            <a:endParaRPr lang="en-GB" b="1" u="sng" dirty="0" smtClean="0"/>
          </a:p>
          <a:p>
            <a:pPr marL="514350" indent="-514350">
              <a:buFont typeface="+mj-lt"/>
              <a:buAutoNum type="arabicPeriod"/>
            </a:pPr>
            <a:r>
              <a:rPr lang="en-GB" dirty="0"/>
              <a:t>B</a:t>
            </a:r>
            <a:r>
              <a:rPr lang="en-GB" dirty="0" smtClean="0"/>
              <a:t>iometric techniques and their uses.  </a:t>
            </a:r>
          </a:p>
          <a:p>
            <a:pPr marL="514350" indent="-514350">
              <a:buFont typeface="+mj-lt"/>
              <a:buAutoNum type="arabicPeriod"/>
            </a:pPr>
            <a:r>
              <a:rPr lang="en-GB" dirty="0"/>
              <a:t>T</a:t>
            </a:r>
            <a:r>
              <a:rPr lang="en-GB" dirty="0" smtClean="0"/>
              <a:t>he benefits and limitations of biometric systems. </a:t>
            </a:r>
          </a:p>
          <a:p>
            <a:pPr marL="514350" indent="-514350">
              <a:buFont typeface="+mj-lt"/>
              <a:buAutoNum type="arabicPeriod"/>
            </a:pPr>
            <a:r>
              <a:rPr lang="en-GB" dirty="0"/>
              <a:t>T</a:t>
            </a:r>
            <a:r>
              <a:rPr lang="en-GB" dirty="0" smtClean="0"/>
              <a:t>he management of change during the implementation of a biometric system.     </a:t>
            </a:r>
          </a:p>
          <a:p>
            <a:endParaRPr lang="en-GB" dirty="0"/>
          </a:p>
        </p:txBody>
      </p:sp>
    </p:spTree>
    <p:extLst>
      <p:ext uri="{BB962C8B-B14F-4D97-AF65-F5344CB8AC3E}">
        <p14:creationId xmlns:p14="http://schemas.microsoft.com/office/powerpoint/2010/main" val="34248680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Structure</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The </a:t>
            </a:r>
            <a:r>
              <a:rPr lang="en-GB" i="1" dirty="0" smtClean="0"/>
              <a:t>main</a:t>
            </a:r>
            <a:r>
              <a:rPr lang="en-GB" dirty="0" smtClean="0"/>
              <a:t> headings of the chapter should ideally match the objectives/themes of the study (but you can have many more </a:t>
            </a:r>
            <a:r>
              <a:rPr lang="en-GB" i="1" dirty="0" smtClean="0"/>
              <a:t>sub</a:t>
            </a:r>
            <a:r>
              <a:rPr lang="en-GB" dirty="0" smtClean="0"/>
              <a:t>-headings).  </a:t>
            </a:r>
          </a:p>
          <a:p>
            <a:pPr lvl="1"/>
            <a:r>
              <a:rPr lang="en-GB" dirty="0" smtClean="0"/>
              <a:t>By structuring each chapter according to the objectives of the study you ensure that you keep focused on the achievement of the objectives and that you are discussing issues of relevance. </a:t>
            </a:r>
          </a:p>
          <a:p>
            <a:pPr lvl="1"/>
            <a:r>
              <a:rPr lang="en-GB" dirty="0" smtClean="0"/>
              <a:t>Provides a common thread that weaves through all the chapters: this will be reflected clearly in your table of contents.</a:t>
            </a:r>
          </a:p>
          <a:p>
            <a:pPr lvl="0"/>
            <a:r>
              <a:rPr lang="en-GB" dirty="0" smtClean="0"/>
              <a:t>Dissertations require an extensive overview of the literature, and must be scholarly. Reviews must be analytical and critical; cite reports that go against your research objectives/questions as well as those supporting them.</a:t>
            </a:r>
          </a:p>
          <a:p>
            <a:endParaRPr lang="en-GB" dirty="0"/>
          </a:p>
        </p:txBody>
      </p:sp>
    </p:spTree>
    <p:extLst>
      <p:ext uri="{BB962C8B-B14F-4D97-AF65-F5344CB8AC3E}">
        <p14:creationId xmlns:p14="http://schemas.microsoft.com/office/powerpoint/2010/main" val="28976508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Use of theory/models</a:t>
            </a:r>
            <a:endParaRPr lang="en-GB" dirty="0"/>
          </a:p>
        </p:txBody>
      </p:sp>
      <p:sp>
        <p:nvSpPr>
          <p:cNvPr id="3" name="Content Placeholder 2"/>
          <p:cNvSpPr>
            <a:spLocks noGrp="1"/>
          </p:cNvSpPr>
          <p:nvPr>
            <p:ph idx="1"/>
          </p:nvPr>
        </p:nvSpPr>
        <p:spPr>
          <a:xfrm>
            <a:off x="1295402" y="2439701"/>
            <a:ext cx="9601196" cy="3687560"/>
          </a:xfrm>
        </p:spPr>
        <p:txBody>
          <a:bodyPr>
            <a:noAutofit/>
          </a:bodyPr>
          <a:lstStyle/>
          <a:p>
            <a:pPr lvl="0"/>
            <a:r>
              <a:rPr lang="en-GB" sz="2400" dirty="0"/>
              <a:t>The chapter should contain reference to a wide-ranging number of theoretical models/concepts. </a:t>
            </a:r>
          </a:p>
          <a:p>
            <a:pPr lvl="0"/>
            <a:r>
              <a:rPr lang="en-GB" sz="2400" dirty="0"/>
              <a:t>However, </a:t>
            </a:r>
            <a:r>
              <a:rPr lang="en-GB" sz="2400" dirty="0" smtClean="0"/>
              <a:t>do not </a:t>
            </a:r>
            <a:r>
              <a:rPr lang="en-GB" sz="2400" dirty="0"/>
              <a:t>throw lots of theoretical models at the reader without saying </a:t>
            </a:r>
            <a:r>
              <a:rPr lang="en-GB" sz="2400" i="1" dirty="0"/>
              <a:t>why</a:t>
            </a:r>
            <a:r>
              <a:rPr lang="en-GB" sz="2400" dirty="0"/>
              <a:t> each model is relevant to your research. </a:t>
            </a:r>
            <a:endParaRPr lang="en-GB" sz="2400" dirty="0" smtClean="0"/>
          </a:p>
          <a:p>
            <a:pPr marL="0" lvl="0" indent="0">
              <a:buNone/>
            </a:pPr>
            <a:r>
              <a:rPr lang="en-GB" sz="2400" dirty="0" smtClean="0"/>
              <a:t>What </a:t>
            </a:r>
            <a:r>
              <a:rPr lang="en-GB" sz="2400" dirty="0"/>
              <a:t>it will contribute? </a:t>
            </a:r>
            <a:endParaRPr lang="en-GB" sz="2400" dirty="0" smtClean="0"/>
          </a:p>
          <a:p>
            <a:pPr marL="0" lvl="0" indent="0">
              <a:buNone/>
            </a:pPr>
            <a:r>
              <a:rPr lang="en-GB" sz="2400" dirty="0" smtClean="0"/>
              <a:t>Will </a:t>
            </a:r>
            <a:r>
              <a:rPr lang="en-GB" sz="2400" dirty="0"/>
              <a:t>you address each of the areas?  </a:t>
            </a:r>
            <a:endParaRPr lang="en-GB" sz="2400" dirty="0" smtClean="0"/>
          </a:p>
          <a:p>
            <a:pPr marL="0" lvl="0" indent="0">
              <a:buNone/>
            </a:pPr>
            <a:r>
              <a:rPr lang="en-GB" sz="2400" dirty="0" smtClean="0"/>
              <a:t>Do </a:t>
            </a:r>
            <a:r>
              <a:rPr lang="en-GB" sz="2400" dirty="0"/>
              <a:t>the models contribute to the achievement of your objectives?  </a:t>
            </a:r>
          </a:p>
          <a:p>
            <a:pPr lvl="0"/>
            <a:r>
              <a:rPr lang="en-GB" sz="2400" dirty="0"/>
              <a:t>Be critical of the models/concepts, don’t accept anything at face value.  </a:t>
            </a:r>
          </a:p>
        </p:txBody>
      </p:sp>
    </p:spTree>
    <p:extLst>
      <p:ext uri="{BB962C8B-B14F-4D97-AF65-F5344CB8AC3E}">
        <p14:creationId xmlns:p14="http://schemas.microsoft.com/office/powerpoint/2010/main" val="39681483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Continued</a:t>
            </a:r>
            <a:endParaRPr lang="en-GB" dirty="0"/>
          </a:p>
        </p:txBody>
      </p:sp>
      <p:sp>
        <p:nvSpPr>
          <p:cNvPr id="2" name="Content Placeholder 1"/>
          <p:cNvSpPr>
            <a:spLocks noGrp="1"/>
          </p:cNvSpPr>
          <p:nvPr>
            <p:ph idx="1"/>
          </p:nvPr>
        </p:nvSpPr>
        <p:spPr/>
        <p:txBody>
          <a:bodyPr/>
          <a:lstStyle/>
          <a:p>
            <a:pPr lvl="0" algn="just"/>
            <a:r>
              <a:rPr lang="en-GB" dirty="0"/>
              <a:t>Evaluate the usefulness and real-world application of the models for </a:t>
            </a:r>
            <a:r>
              <a:rPr lang="en-GB" i="1" dirty="0"/>
              <a:t>your research</a:t>
            </a:r>
            <a:r>
              <a:rPr lang="en-GB" dirty="0"/>
              <a:t>.  When discussing the models you might introduce some general industry examples regarding the application of the models in your sector.  You might append some of the models if they are peripheral to the discussion.  </a:t>
            </a:r>
          </a:p>
          <a:p>
            <a:endParaRPr lang="en-GB" dirty="0"/>
          </a:p>
          <a:p>
            <a:endParaRPr lang="en-GB" dirty="0"/>
          </a:p>
        </p:txBody>
      </p:sp>
    </p:spTree>
    <p:extLst>
      <p:ext uri="{BB962C8B-B14F-4D97-AF65-F5344CB8AC3E}">
        <p14:creationId xmlns:p14="http://schemas.microsoft.com/office/powerpoint/2010/main" val="38407821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normAutofit fontScale="92500" lnSpcReduction="20000"/>
          </a:bodyPr>
          <a:lstStyle/>
          <a:p>
            <a:pPr lvl="0"/>
            <a:r>
              <a:rPr lang="en-GB" dirty="0" smtClean="0"/>
              <a:t>Theoretical issues and concepts can be dry topics, but real-life </a:t>
            </a:r>
            <a:r>
              <a:rPr lang="en-GB" i="1" dirty="0" smtClean="0"/>
              <a:t>examples</a:t>
            </a:r>
            <a:r>
              <a:rPr lang="en-GB" dirty="0" smtClean="0"/>
              <a:t> bring them to life, and show that you can interpret the literature.  </a:t>
            </a:r>
          </a:p>
          <a:p>
            <a:pPr lvl="0"/>
            <a:r>
              <a:rPr lang="en-GB" dirty="0" smtClean="0"/>
              <a:t>Good ROL’s achieve depth of analysis by addressing, for example: </a:t>
            </a:r>
          </a:p>
          <a:p>
            <a:pPr lvl="1"/>
            <a:r>
              <a:rPr lang="en-GB" dirty="0" smtClean="0"/>
              <a:t>academic/theoretical models and </a:t>
            </a:r>
            <a:r>
              <a:rPr lang="en-GB" i="1" dirty="0" smtClean="0"/>
              <a:t>debate</a:t>
            </a:r>
            <a:r>
              <a:rPr lang="en-GB" dirty="0" smtClean="0"/>
              <a:t>, </a:t>
            </a:r>
          </a:p>
          <a:p>
            <a:pPr lvl="1"/>
            <a:r>
              <a:rPr lang="en-GB" dirty="0" smtClean="0"/>
              <a:t>industry standards and practices, </a:t>
            </a:r>
          </a:p>
          <a:p>
            <a:pPr lvl="1"/>
            <a:r>
              <a:rPr lang="en-GB" dirty="0" smtClean="0"/>
              <a:t>governmental/statistical evidence and </a:t>
            </a:r>
          </a:p>
          <a:p>
            <a:pPr lvl="1"/>
            <a:r>
              <a:rPr lang="en-GB" dirty="0" smtClean="0"/>
              <a:t>real-life examples (rhetoric vs. reality). </a:t>
            </a:r>
          </a:p>
          <a:p>
            <a:pPr lvl="0"/>
            <a:r>
              <a:rPr lang="en-GB" dirty="0" smtClean="0"/>
              <a:t>What approach did other organisations/researchers take? Did they use the models you propose?  Any previous research? Any pitfalls, examples, lessons to be learned?</a:t>
            </a:r>
          </a:p>
          <a:p>
            <a:endParaRPr lang="en-GB" dirty="0"/>
          </a:p>
        </p:txBody>
      </p:sp>
    </p:spTree>
    <p:extLst>
      <p:ext uri="{BB962C8B-B14F-4D97-AF65-F5344CB8AC3E}">
        <p14:creationId xmlns:p14="http://schemas.microsoft.com/office/powerpoint/2010/main" val="33069135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normAutofit fontScale="92500" lnSpcReduction="10000"/>
          </a:bodyPr>
          <a:lstStyle/>
          <a:p>
            <a:pPr lvl="0"/>
            <a:r>
              <a:rPr lang="en-GB" dirty="0" smtClean="0"/>
              <a:t>Ensure that you include in the ROL relevant issues only; try to relate much of the theoretical material in the ROL to </a:t>
            </a:r>
            <a:r>
              <a:rPr lang="en-GB" i="1" dirty="0" smtClean="0"/>
              <a:t>your study</a:t>
            </a:r>
            <a:r>
              <a:rPr lang="en-GB" dirty="0" smtClean="0"/>
              <a:t>. Focus on those issues that inform your investigation, </a:t>
            </a:r>
            <a:r>
              <a:rPr lang="en-GB" i="1" dirty="0" smtClean="0"/>
              <a:t>and those to which you will return (in chapters 4 and 5) to compare critically with </a:t>
            </a:r>
            <a:r>
              <a:rPr lang="en-GB" b="1" i="1" dirty="0" smtClean="0"/>
              <a:t>your</a:t>
            </a:r>
            <a:r>
              <a:rPr lang="en-GB" i="1" dirty="0" smtClean="0"/>
              <a:t> findings</a:t>
            </a:r>
            <a:r>
              <a:rPr lang="en-GB" dirty="0" smtClean="0"/>
              <a:t>.  This facilitates research validity.</a:t>
            </a:r>
          </a:p>
          <a:p>
            <a:pPr lvl="0"/>
            <a:r>
              <a:rPr lang="en-GB" dirty="0" smtClean="0"/>
              <a:t>You won’t be able to identify and discuss everything, so be selective.  For example, identify the </a:t>
            </a:r>
            <a:r>
              <a:rPr lang="en-GB" b="1" dirty="0" smtClean="0"/>
              <a:t>key</a:t>
            </a:r>
            <a:r>
              <a:rPr lang="en-GB" dirty="0" smtClean="0"/>
              <a:t> differences/issues relating to your topic.</a:t>
            </a:r>
          </a:p>
          <a:p>
            <a:pPr lvl="0"/>
            <a:r>
              <a:rPr lang="en-GB" dirty="0" smtClean="0"/>
              <a:t>Try to link similar ideas together into paragraphs to avoid a disjointed discussion (i.e. try not to jump from topic to topic.  Try to smooth the flow).  Link words help, such as </a:t>
            </a:r>
            <a:r>
              <a:rPr lang="en-GB" i="1" dirty="0" smtClean="0"/>
              <a:t>however</a:t>
            </a:r>
            <a:r>
              <a:rPr lang="en-GB" dirty="0" smtClean="0"/>
              <a:t>, </a:t>
            </a:r>
            <a:r>
              <a:rPr lang="en-GB" i="1" dirty="0" smtClean="0"/>
              <a:t>therefore, thus, conversely, nevertheless.</a:t>
            </a:r>
            <a:r>
              <a:rPr lang="en-GB" dirty="0" smtClean="0"/>
              <a:t> </a:t>
            </a:r>
          </a:p>
          <a:p>
            <a:pPr>
              <a:buNone/>
            </a:pPr>
            <a:endParaRPr lang="en-GB" dirty="0" smtClean="0"/>
          </a:p>
          <a:p>
            <a:endParaRPr lang="en-GB" dirty="0"/>
          </a:p>
        </p:txBody>
      </p:sp>
    </p:spTree>
    <p:extLst>
      <p:ext uri="{BB962C8B-B14F-4D97-AF65-F5344CB8AC3E}">
        <p14:creationId xmlns:p14="http://schemas.microsoft.com/office/powerpoint/2010/main" val="9580604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normAutofit lnSpcReduction="10000"/>
          </a:bodyPr>
          <a:lstStyle/>
          <a:p>
            <a:pPr lvl="0"/>
            <a:r>
              <a:rPr lang="en-GB" dirty="0" smtClean="0"/>
              <a:t>There will always be a little uncertainty about in which chapter to place things, but you can always ‘cut and paste’ later. </a:t>
            </a:r>
          </a:p>
          <a:p>
            <a:pPr lvl="0"/>
            <a:r>
              <a:rPr lang="en-GB" dirty="0" smtClean="0"/>
              <a:t>Each chapter should end with a closing ‘bridge’ paragraph that links the previous discussion to the next chapter. End the discussion in this chapter with a </a:t>
            </a:r>
            <a:r>
              <a:rPr lang="en-GB" i="1" dirty="0" smtClean="0"/>
              <a:t>conclusion</a:t>
            </a:r>
            <a:r>
              <a:rPr lang="en-GB" dirty="0" smtClean="0"/>
              <a:t> regarding the themes drawn from your objectives.  In effect, you summarise the key issues that you will be investigating (a list of priority issues), which will provide a common thread through all chapters.  </a:t>
            </a:r>
          </a:p>
          <a:p>
            <a:pPr lvl="0"/>
            <a:r>
              <a:rPr lang="en-GB" dirty="0" smtClean="0"/>
              <a:t>Edit for conciseness and clarity.</a:t>
            </a:r>
          </a:p>
          <a:p>
            <a:endParaRPr lang="en-GB" dirty="0"/>
          </a:p>
        </p:txBody>
      </p:sp>
    </p:spTree>
    <p:extLst>
      <p:ext uri="{BB962C8B-B14F-4D97-AF65-F5344CB8AC3E}">
        <p14:creationId xmlns:p14="http://schemas.microsoft.com/office/powerpoint/2010/main" val="34956441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pPr>
              <a:defRPr/>
            </a:pPr>
            <a:r>
              <a:rPr lang="en-US" altLang="en-US" sz="2800" dirty="0">
                <a:solidFill>
                  <a:schemeClr val="tx1">
                    <a:lumMod val="95000"/>
                    <a:lumOff val="5000"/>
                  </a:schemeClr>
                </a:solidFill>
              </a:rPr>
              <a:t>Checklist for evaluating your literature review:</a:t>
            </a:r>
            <a:endParaRPr lang="bg-BG" altLang="en-US" sz="2800" dirty="0">
              <a:solidFill>
                <a:schemeClr val="tx1">
                  <a:lumMod val="95000"/>
                  <a:lumOff val="5000"/>
                </a:schemeClr>
              </a:solidFill>
            </a:endParaRPr>
          </a:p>
        </p:txBody>
      </p:sp>
      <p:sp>
        <p:nvSpPr>
          <p:cNvPr id="14339" name="Rectangle 3"/>
          <p:cNvSpPr>
            <a:spLocks noGrp="1" noChangeArrowheads="1"/>
          </p:cNvSpPr>
          <p:nvPr>
            <p:ph idx="1"/>
          </p:nvPr>
        </p:nvSpPr>
        <p:spPr>
          <a:xfrm>
            <a:off x="1850065" y="2817628"/>
            <a:ext cx="8349623" cy="3313298"/>
          </a:xfrm>
        </p:spPr>
        <p:txBody>
          <a:bodyPr/>
          <a:lstStyle/>
          <a:p>
            <a:pPr>
              <a:lnSpc>
                <a:spcPct val="80000"/>
              </a:lnSpc>
            </a:pPr>
            <a:r>
              <a:rPr lang="en-US" altLang="en-US" dirty="0" smtClean="0"/>
              <a:t>Does your review start at a more general level?</a:t>
            </a:r>
          </a:p>
          <a:p>
            <a:pPr>
              <a:lnSpc>
                <a:spcPct val="80000"/>
              </a:lnSpc>
            </a:pPr>
            <a:r>
              <a:rPr lang="en-US" altLang="en-US" dirty="0" smtClean="0"/>
              <a:t>Does the literature covered relate clearly to your research questions and objectives?</a:t>
            </a:r>
          </a:p>
          <a:p>
            <a:pPr>
              <a:lnSpc>
                <a:spcPct val="80000"/>
              </a:lnSpc>
            </a:pPr>
            <a:r>
              <a:rPr lang="en-US" altLang="en-US" dirty="0" smtClean="0"/>
              <a:t>Have you covered the key theories of recognized experts in the area?</a:t>
            </a:r>
          </a:p>
          <a:p>
            <a:pPr>
              <a:lnSpc>
                <a:spcPct val="80000"/>
              </a:lnSpc>
            </a:pPr>
            <a:r>
              <a:rPr lang="en-US" altLang="en-US" dirty="0" smtClean="0"/>
              <a:t>Is the literature you have included up to date?</a:t>
            </a:r>
          </a:p>
          <a:p>
            <a:pPr>
              <a:lnSpc>
                <a:spcPct val="80000"/>
              </a:lnSpc>
            </a:pPr>
            <a:r>
              <a:rPr lang="en-US" altLang="en-US" dirty="0" smtClean="0"/>
              <a:t>Have you been objective in the discussions and assessment of other people’s work?</a:t>
            </a:r>
          </a:p>
        </p:txBody>
      </p:sp>
    </p:spTree>
    <p:extLst>
      <p:ext uri="{BB962C8B-B14F-4D97-AF65-F5344CB8AC3E}">
        <p14:creationId xmlns:p14="http://schemas.microsoft.com/office/powerpoint/2010/main" val="15229379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solidFill>
                  <a:schemeClr val="tx1">
                    <a:lumMod val="95000"/>
                    <a:lumOff val="5000"/>
                  </a:schemeClr>
                </a:solidFill>
              </a:rPr>
              <a:t>Continued</a:t>
            </a:r>
            <a:endParaRPr lang="en-GB" dirty="0">
              <a:solidFill>
                <a:schemeClr val="tx1">
                  <a:lumMod val="95000"/>
                  <a:lumOff val="5000"/>
                </a:schemeClr>
              </a:solidFill>
            </a:endParaRPr>
          </a:p>
        </p:txBody>
      </p:sp>
      <p:sp>
        <p:nvSpPr>
          <p:cNvPr id="15363" name="Content Placeholder 2"/>
          <p:cNvSpPr>
            <a:spLocks noGrp="1"/>
          </p:cNvSpPr>
          <p:nvPr>
            <p:ph idx="1"/>
          </p:nvPr>
        </p:nvSpPr>
        <p:spPr/>
        <p:txBody>
          <a:bodyPr/>
          <a:lstStyle/>
          <a:p>
            <a:pPr>
              <a:lnSpc>
                <a:spcPct val="80000"/>
              </a:lnSpc>
            </a:pPr>
            <a:r>
              <a:rPr lang="en-US" altLang="en-US" smtClean="0"/>
              <a:t>Have you included references that are counter to your own opinion?</a:t>
            </a:r>
          </a:p>
          <a:p>
            <a:pPr>
              <a:lnSpc>
                <a:spcPct val="80000"/>
              </a:lnSpc>
            </a:pPr>
            <a:r>
              <a:rPr lang="en-US" altLang="en-US" smtClean="0"/>
              <a:t>Are facts and opinions clearly distinguished?</a:t>
            </a:r>
          </a:p>
          <a:p>
            <a:pPr>
              <a:lnSpc>
                <a:spcPct val="80000"/>
              </a:lnSpc>
            </a:pPr>
            <a:r>
              <a:rPr lang="en-US" altLang="en-US" smtClean="0"/>
              <a:t>Is your argument coherent and cohesive  - do the ideas link together?</a:t>
            </a:r>
          </a:p>
          <a:p>
            <a:pPr>
              <a:lnSpc>
                <a:spcPct val="80000"/>
              </a:lnSpc>
            </a:pPr>
            <a:r>
              <a:rPr lang="en-US" altLang="en-US" smtClean="0"/>
              <a:t>Have you made reasoned judgements about the value of other’s work to your own?  </a:t>
            </a:r>
          </a:p>
          <a:p>
            <a:pPr>
              <a:lnSpc>
                <a:spcPct val="80000"/>
              </a:lnSpc>
            </a:pPr>
            <a:r>
              <a:rPr lang="en-US" altLang="en-US" smtClean="0"/>
              <a:t>Have you justified clearly your own ideas?</a:t>
            </a:r>
            <a:endParaRPr lang="bg-BG" altLang="en-US" smtClean="0"/>
          </a:p>
          <a:p>
            <a:endParaRPr lang="en-GB" altLang="en-US" smtClean="0"/>
          </a:p>
        </p:txBody>
      </p:sp>
    </p:spTree>
    <p:extLst>
      <p:ext uri="{BB962C8B-B14F-4D97-AF65-F5344CB8AC3E}">
        <p14:creationId xmlns:p14="http://schemas.microsoft.com/office/powerpoint/2010/main" val="996967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55800" y="852624"/>
            <a:ext cx="8277225" cy="576263"/>
          </a:xfrm>
        </p:spPr>
        <p:txBody>
          <a:bodyPr>
            <a:normAutofit fontScale="90000"/>
          </a:bodyPr>
          <a:lstStyle/>
          <a:p>
            <a:r>
              <a:rPr lang="en-GB" dirty="0" smtClean="0"/>
              <a:t>Critical questioning when reading</a:t>
            </a:r>
            <a:endParaRPr lang="en-GB" dirty="0"/>
          </a:p>
        </p:txBody>
      </p:sp>
      <p:sp>
        <p:nvSpPr>
          <p:cNvPr id="3" name="Content Placeholder 2"/>
          <p:cNvSpPr>
            <a:spLocks noGrp="1"/>
          </p:cNvSpPr>
          <p:nvPr>
            <p:ph idx="1"/>
          </p:nvPr>
        </p:nvSpPr>
        <p:spPr>
          <a:xfrm>
            <a:off x="1955801" y="2509284"/>
            <a:ext cx="8277226" cy="3306150"/>
          </a:xfrm>
        </p:spPr>
        <p:txBody>
          <a:bodyPr>
            <a:normAutofit fontScale="62500" lnSpcReduction="20000"/>
          </a:bodyPr>
          <a:lstStyle/>
          <a:p>
            <a:pPr marL="457200" indent="-457200">
              <a:buFont typeface="+mj-lt"/>
              <a:buAutoNum type="arabicPeriod"/>
            </a:pPr>
            <a:r>
              <a:rPr lang="en-GB" dirty="0" smtClean="0"/>
              <a:t>Who is the author?</a:t>
            </a:r>
          </a:p>
          <a:p>
            <a:pPr marL="457200" indent="-457200">
              <a:buFont typeface="+mj-lt"/>
              <a:buAutoNum type="arabicPeriod"/>
            </a:pPr>
            <a:r>
              <a:rPr lang="en-GB" dirty="0" smtClean="0"/>
              <a:t>What is the authors central point or main argument?</a:t>
            </a:r>
          </a:p>
          <a:p>
            <a:pPr marL="457200" indent="-457200">
              <a:buFont typeface="+mj-lt"/>
              <a:buAutoNum type="arabicPeriod"/>
            </a:pPr>
            <a:r>
              <a:rPr lang="en-GB" dirty="0" smtClean="0"/>
              <a:t>What findings and conclusions are made?</a:t>
            </a:r>
          </a:p>
          <a:p>
            <a:pPr marL="457200" indent="-457200">
              <a:buFont typeface="+mj-lt"/>
              <a:buAutoNum type="arabicPeriod"/>
            </a:pPr>
            <a:r>
              <a:rPr lang="en-GB" dirty="0" smtClean="0"/>
              <a:t>What evidence is used to support the conclusions? </a:t>
            </a:r>
          </a:p>
          <a:p>
            <a:pPr marL="457200" indent="-457200">
              <a:buFont typeface="+mj-lt"/>
              <a:buAutoNum type="arabicPeriod"/>
            </a:pPr>
            <a:r>
              <a:rPr lang="en-GB" dirty="0" smtClean="0"/>
              <a:t>Is the evidence relevant? What methodology has the author used? What are the strengths and limitations?</a:t>
            </a:r>
          </a:p>
          <a:p>
            <a:pPr marL="457200" indent="-457200">
              <a:buFont typeface="+mj-lt"/>
              <a:buAutoNum type="arabicPeriod"/>
            </a:pPr>
            <a:r>
              <a:rPr lang="en-GB" dirty="0" smtClean="0"/>
              <a:t>Does the author make any assumptions?</a:t>
            </a:r>
          </a:p>
          <a:p>
            <a:pPr marL="457200" indent="-457200">
              <a:buFont typeface="+mj-lt"/>
              <a:buAutoNum type="arabicPeriod"/>
            </a:pPr>
            <a:r>
              <a:rPr lang="en-GB" dirty="0" smtClean="0"/>
              <a:t>What is not being said?</a:t>
            </a:r>
          </a:p>
          <a:p>
            <a:pPr marL="457200" indent="-457200">
              <a:buFont typeface="+mj-lt"/>
              <a:buAutoNum type="arabicPeriod"/>
            </a:pPr>
            <a:r>
              <a:rPr lang="en-GB" dirty="0" smtClean="0"/>
              <a:t>Is there any explicit or hidden bias?</a:t>
            </a:r>
          </a:p>
          <a:p>
            <a:pPr marL="457200" indent="-457200">
              <a:buFont typeface="+mj-lt"/>
              <a:buAutoNum type="arabicPeriod"/>
            </a:pPr>
            <a:r>
              <a:rPr lang="en-GB" dirty="0" smtClean="0"/>
              <a:t>How is the text relevant to YOUR project or assignment?</a:t>
            </a:r>
          </a:p>
          <a:p>
            <a:pPr marL="457200" indent="-457200">
              <a:buFont typeface="+mj-lt"/>
              <a:buAutoNum type="arabicPeriod"/>
            </a:pPr>
            <a:r>
              <a:rPr lang="en-GB" dirty="0" smtClean="0"/>
              <a:t>How does this link with other texts that you have read?</a:t>
            </a:r>
            <a:endParaRPr lang="en-GB" dirty="0"/>
          </a:p>
        </p:txBody>
      </p:sp>
    </p:spTree>
    <p:extLst>
      <p:ext uri="{BB962C8B-B14F-4D97-AF65-F5344CB8AC3E}">
        <p14:creationId xmlns:p14="http://schemas.microsoft.com/office/powerpoint/2010/main" val="4569705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the big picture?</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You might read first during which time you start to develop ideas for themes. </a:t>
            </a:r>
          </a:p>
          <a:p>
            <a:r>
              <a:rPr lang="en-GB" dirty="0" smtClean="0"/>
              <a:t>Ask yourself:</a:t>
            </a:r>
          </a:p>
          <a:p>
            <a:pPr lvl="1"/>
            <a:r>
              <a:rPr lang="en-GB" dirty="0" smtClean="0"/>
              <a:t> What ideas seem to come up in several articles?</a:t>
            </a:r>
          </a:p>
          <a:p>
            <a:pPr lvl="1"/>
            <a:r>
              <a:rPr lang="en-GB" dirty="0" smtClean="0"/>
              <a:t>Are the same ideas presented from the same or different perspectives?</a:t>
            </a:r>
          </a:p>
          <a:p>
            <a:pPr lvl="1"/>
            <a:r>
              <a:rPr lang="en-GB" dirty="0" smtClean="0"/>
              <a:t>Are there any major debates that need addressing</a:t>
            </a:r>
          </a:p>
          <a:p>
            <a:pPr lvl="1"/>
            <a:r>
              <a:rPr lang="en-GB" dirty="0" smtClean="0"/>
              <a:t>Does there seem to be a change in thought over time?</a:t>
            </a:r>
          </a:p>
          <a:p>
            <a:pPr lvl="1"/>
            <a:r>
              <a:rPr lang="en-GB" dirty="0" smtClean="0"/>
              <a:t>What ideas/themes are relevant to answer my question(s)</a:t>
            </a:r>
          </a:p>
          <a:p>
            <a:pPr lvl="1"/>
            <a:r>
              <a:rPr lang="en-GB" dirty="0" smtClean="0"/>
              <a:t>Are there different methodology being applied? (a review might evaluate different methods) </a:t>
            </a:r>
          </a:p>
          <a:p>
            <a:endParaRPr lang="en-GB" dirty="0"/>
          </a:p>
        </p:txBody>
      </p:sp>
    </p:spTree>
    <p:extLst>
      <p:ext uri="{BB962C8B-B14F-4D97-AF65-F5344CB8AC3E}">
        <p14:creationId xmlns:p14="http://schemas.microsoft.com/office/powerpoint/2010/main" val="1562774803"/>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Topic  (broad to narrow)</a:t>
            </a:r>
            <a:endParaRPr lang="en-GB" dirty="0"/>
          </a:p>
        </p:txBody>
      </p:sp>
      <p:sp>
        <p:nvSpPr>
          <p:cNvPr id="3" name="Content Placeholder 2"/>
          <p:cNvSpPr>
            <a:spLocks noGrp="1"/>
          </p:cNvSpPr>
          <p:nvPr>
            <p:ph idx="1"/>
          </p:nvPr>
        </p:nvSpPr>
        <p:spPr>
          <a:xfrm>
            <a:off x="1955801" y="2420888"/>
            <a:ext cx="8277225" cy="3682578"/>
          </a:xfrm>
        </p:spPr>
        <p:txBody>
          <a:bodyPr>
            <a:normAutofit fontScale="85000" lnSpcReduction="20000"/>
          </a:bodyPr>
          <a:lstStyle/>
          <a:p>
            <a:pPr>
              <a:buNone/>
            </a:pPr>
            <a:r>
              <a:rPr lang="en-GB" sz="2000" b="1" dirty="0"/>
              <a:t>	</a:t>
            </a:r>
            <a:br>
              <a:rPr lang="en-GB" sz="2000" b="1" dirty="0"/>
            </a:br>
            <a:r>
              <a:rPr lang="en-GB" sz="2000" b="1" dirty="0"/>
              <a:t>Second Homes: </a:t>
            </a:r>
            <a:r>
              <a:rPr lang="en-GB" sz="2000" dirty="0"/>
              <a:t>Investigating Local Perceptions and Impacts on Communities in </a:t>
            </a:r>
            <a:r>
              <a:rPr lang="en-GB" sz="2000" dirty="0" smtClean="0"/>
              <a:t>Mumbles</a:t>
            </a:r>
            <a:endParaRPr lang="en-GB" sz="1000" dirty="0"/>
          </a:p>
          <a:p>
            <a:r>
              <a:rPr lang="en-GB" sz="2000" dirty="0"/>
              <a:t>2.1 Introduction</a:t>
            </a:r>
          </a:p>
          <a:p>
            <a:r>
              <a:rPr lang="en-GB" sz="2000" dirty="0"/>
              <a:t>2.2 The Growth of Second Homes</a:t>
            </a:r>
          </a:p>
          <a:p>
            <a:r>
              <a:rPr lang="en-GB" sz="2000" dirty="0"/>
              <a:t>2.3 The Emergence of British Second Homes in Literature</a:t>
            </a:r>
          </a:p>
          <a:p>
            <a:r>
              <a:rPr lang="en-GB" sz="2000" dirty="0"/>
              <a:t>2.4 Defining Second Homes </a:t>
            </a:r>
          </a:p>
          <a:p>
            <a:r>
              <a:rPr lang="en-GB" sz="2000" dirty="0"/>
              <a:t>2.5 The Impacts of Second-Home Ownership</a:t>
            </a:r>
          </a:p>
          <a:p>
            <a:pPr lvl="1"/>
            <a:r>
              <a:rPr lang="en-GB" dirty="0" smtClean="0"/>
              <a:t>2.5.1 Housing Demand and Local Housing Markets </a:t>
            </a:r>
          </a:p>
          <a:p>
            <a:pPr lvl="1"/>
            <a:r>
              <a:rPr lang="en-GB" dirty="0" smtClean="0"/>
              <a:t>2.5.2 Local Services, Employment and Economic Demand </a:t>
            </a:r>
          </a:p>
          <a:p>
            <a:pPr lvl="1"/>
            <a:r>
              <a:rPr lang="en-GB" dirty="0" smtClean="0"/>
              <a:t>2.5.3 Community Interactions </a:t>
            </a:r>
          </a:p>
          <a:p>
            <a:r>
              <a:rPr lang="en-GB" sz="2000" dirty="0"/>
              <a:t>2.6 Conclusion and Gaps for Further Study </a:t>
            </a:r>
          </a:p>
        </p:txBody>
      </p:sp>
    </p:spTree>
    <p:extLst>
      <p:ext uri="{BB962C8B-B14F-4D97-AF65-F5344CB8AC3E}">
        <p14:creationId xmlns:p14="http://schemas.microsoft.com/office/powerpoint/2010/main" val="955401283"/>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55801" y="404665"/>
            <a:ext cx="8277225" cy="576263"/>
          </a:xfrm>
        </p:spPr>
        <p:txBody>
          <a:bodyPr>
            <a:normAutofit fontScale="90000"/>
          </a:bodyPr>
          <a:lstStyle/>
          <a:p>
            <a:r>
              <a:rPr lang="en-GB" dirty="0" smtClean="0"/>
              <a:t/>
            </a:r>
            <a:br>
              <a:rPr lang="en-GB" dirty="0" smtClean="0"/>
            </a:br>
            <a:r>
              <a:rPr lang="en-GB" dirty="0" smtClean="0"/>
              <a:t/>
            </a:r>
            <a:br>
              <a:rPr lang="en-GB" dirty="0" smtClean="0"/>
            </a:br>
            <a:r>
              <a:rPr lang="en-GB" dirty="0"/>
              <a:t/>
            </a:r>
            <a:br>
              <a:rPr lang="en-GB" dirty="0"/>
            </a:br>
            <a:r>
              <a:rPr lang="en-GB" dirty="0" smtClean="0"/>
              <a:t>Critical writing in a literature review can include…</a:t>
            </a:r>
            <a:endParaRPr lang="en-GB" dirty="0"/>
          </a:p>
        </p:txBody>
      </p:sp>
      <p:sp>
        <p:nvSpPr>
          <p:cNvPr id="3" name="Content Placeholder 2"/>
          <p:cNvSpPr>
            <a:spLocks noGrp="1"/>
          </p:cNvSpPr>
          <p:nvPr>
            <p:ph idx="1"/>
          </p:nvPr>
        </p:nvSpPr>
        <p:spPr>
          <a:xfrm>
            <a:off x="1722474" y="2486357"/>
            <a:ext cx="8297311" cy="3701792"/>
          </a:xfrm>
        </p:spPr>
        <p:txBody>
          <a:bodyPr>
            <a:normAutofit/>
          </a:bodyPr>
          <a:lstStyle/>
          <a:p>
            <a:pPr marL="457200" indent="-457200">
              <a:buFont typeface="+mj-lt"/>
              <a:buAutoNum type="arabicPeriod"/>
            </a:pPr>
            <a:r>
              <a:rPr lang="en-GB" sz="2200" dirty="0"/>
              <a:t>Comparing and contrasting different theories, concepts etc and indicating the position you are taking for your own work</a:t>
            </a:r>
          </a:p>
          <a:p>
            <a:pPr marL="457200" indent="-457200">
              <a:buFont typeface="+mj-lt"/>
              <a:buAutoNum type="arabicPeriod"/>
            </a:pPr>
            <a:r>
              <a:rPr lang="en-GB" sz="2200" dirty="0"/>
              <a:t>Showing how limitations in others work creates a research gap for you. </a:t>
            </a:r>
          </a:p>
          <a:p>
            <a:pPr marL="457200" indent="-457200">
              <a:buFont typeface="+mj-lt"/>
              <a:buAutoNum type="arabicPeriod"/>
            </a:pPr>
            <a:r>
              <a:rPr lang="en-GB" sz="2200" dirty="0"/>
              <a:t>Strategic and selective referencing to support the underpinning arguments which form the basis of your research</a:t>
            </a:r>
          </a:p>
          <a:p>
            <a:pPr marL="457200" indent="-457200">
              <a:buFont typeface="+mj-lt"/>
              <a:buAutoNum type="arabicPeriod"/>
            </a:pPr>
            <a:r>
              <a:rPr lang="en-GB" sz="2200" dirty="0"/>
              <a:t>Synthesising and reformulating arguments from various sources to create new/more developed point of </a:t>
            </a:r>
            <a:r>
              <a:rPr lang="en-GB" sz="2200" dirty="0" smtClean="0"/>
              <a:t>view</a:t>
            </a:r>
            <a:endParaRPr lang="en-GB" sz="2200" dirty="0"/>
          </a:p>
        </p:txBody>
      </p:sp>
    </p:spTree>
    <p:extLst>
      <p:ext uri="{BB962C8B-B14F-4D97-AF65-F5344CB8AC3E}">
        <p14:creationId xmlns:p14="http://schemas.microsoft.com/office/powerpoint/2010/main" val="3488570970"/>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lstStyle/>
          <a:p>
            <a:pPr marL="457200" indent="-457200">
              <a:buFont typeface="+mj-lt"/>
              <a:buAutoNum type="arabicPeriod"/>
            </a:pPr>
            <a:r>
              <a:rPr lang="en-GB" dirty="0"/>
              <a:t>Agreeing with/defending a point of view or finding</a:t>
            </a:r>
          </a:p>
          <a:p>
            <a:pPr marL="457200" indent="-457200">
              <a:buFont typeface="+mj-lt"/>
              <a:buAutoNum type="arabicPeriod"/>
            </a:pPr>
            <a:r>
              <a:rPr lang="en-GB" dirty="0"/>
              <a:t>Accepting current viewpoints have some strengths but qualifying your position by highlighting weaknesses</a:t>
            </a:r>
          </a:p>
          <a:p>
            <a:pPr marL="457200" indent="-457200">
              <a:buFont typeface="+mj-lt"/>
              <a:buAutoNum type="arabicPeriod"/>
            </a:pPr>
            <a:r>
              <a:rPr lang="en-GB" dirty="0"/>
              <a:t>Rejecting a point of view with reasons (e.g. Lack of evidence)</a:t>
            </a:r>
          </a:p>
          <a:p>
            <a:pPr marL="457200" indent="-457200">
              <a:buFont typeface="+mj-lt"/>
              <a:buAutoNum type="arabicPeriod"/>
            </a:pPr>
            <a:r>
              <a:rPr lang="en-GB" dirty="0"/>
              <a:t>Making connections between sources</a:t>
            </a:r>
          </a:p>
          <a:p>
            <a:pPr>
              <a:buNone/>
            </a:pPr>
            <a:r>
              <a:rPr lang="en-GB" sz="1600" dirty="0"/>
              <a:t/>
            </a:r>
            <a:br>
              <a:rPr lang="en-GB" sz="1600" dirty="0"/>
            </a:br>
            <a:r>
              <a:rPr lang="en-GB" sz="1600" dirty="0"/>
              <a:t>Adapted from RIDLEY, D 2008. </a:t>
            </a:r>
            <a:r>
              <a:rPr lang="en-GB" sz="1600" i="1" dirty="0"/>
              <a:t>The literature review: a step-by- step guide for students</a:t>
            </a:r>
            <a:r>
              <a:rPr lang="en-GB" sz="1600" dirty="0"/>
              <a:t>.  London: Sage</a:t>
            </a:r>
          </a:p>
          <a:p>
            <a:endParaRPr lang="en-GB" dirty="0"/>
          </a:p>
        </p:txBody>
      </p:sp>
    </p:spTree>
    <p:extLst>
      <p:ext uri="{BB962C8B-B14F-4D97-AF65-F5344CB8AC3E}">
        <p14:creationId xmlns:p14="http://schemas.microsoft.com/office/powerpoint/2010/main" val="189095758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u="sng" dirty="0"/>
              <a:t>Literature review checklist</a:t>
            </a:r>
            <a:r>
              <a:rPr lang="en-GB" dirty="0"/>
              <a:t/>
            </a:r>
            <a:br>
              <a:rPr lang="en-GB" dirty="0"/>
            </a:br>
            <a:endParaRPr lang="en-GB" dirty="0"/>
          </a:p>
        </p:txBody>
      </p:sp>
      <p:sp>
        <p:nvSpPr>
          <p:cNvPr id="3" name="Content Placeholder 2"/>
          <p:cNvSpPr>
            <a:spLocks noGrp="1"/>
          </p:cNvSpPr>
          <p:nvPr>
            <p:ph idx="1"/>
          </p:nvPr>
        </p:nvSpPr>
        <p:spPr/>
        <p:txBody>
          <a:bodyPr>
            <a:normAutofit fontScale="85000" lnSpcReduction="10000"/>
          </a:bodyPr>
          <a:lstStyle/>
          <a:p>
            <a:pPr marL="0" indent="0">
              <a:buNone/>
            </a:pPr>
            <a:r>
              <a:rPr lang="en-GB" dirty="0"/>
              <a:t> </a:t>
            </a:r>
          </a:p>
          <a:p>
            <a:pPr lvl="0"/>
            <a:r>
              <a:rPr lang="en-GB" dirty="0"/>
              <a:t>Does your review show a clear understanding of the topic</a:t>
            </a:r>
            <a:r>
              <a:rPr lang="en-GB" dirty="0" smtClean="0"/>
              <a:t>?</a:t>
            </a:r>
            <a:endParaRPr lang="en-GB" dirty="0"/>
          </a:p>
          <a:p>
            <a:pPr lvl="0"/>
            <a:r>
              <a:rPr lang="en-GB" dirty="0"/>
              <a:t>Have all key landmark studies been cited and most discussed</a:t>
            </a:r>
            <a:r>
              <a:rPr lang="en-GB" dirty="0" smtClean="0"/>
              <a:t>?</a:t>
            </a:r>
            <a:endParaRPr lang="en-GB" dirty="0"/>
          </a:p>
          <a:p>
            <a:pPr lvl="0"/>
            <a:r>
              <a:rPr lang="en-GB" dirty="0"/>
              <a:t>Is there a suitable structure and logical development to the review</a:t>
            </a:r>
            <a:r>
              <a:rPr lang="en-GB" dirty="0" smtClean="0"/>
              <a:t>?</a:t>
            </a:r>
            <a:endParaRPr lang="en-GB" dirty="0"/>
          </a:p>
          <a:p>
            <a:pPr lvl="0"/>
            <a:r>
              <a:rPr lang="en-GB" dirty="0"/>
              <a:t>Does the review state clear conclusions about previous research using appropriate evidence. </a:t>
            </a:r>
          </a:p>
          <a:p>
            <a:pPr lvl="0"/>
            <a:r>
              <a:rPr lang="en-GB" dirty="0"/>
              <a:t>Does the review show the variety of definitions and approaches to the topic area</a:t>
            </a:r>
            <a:r>
              <a:rPr lang="en-GB" dirty="0" smtClean="0"/>
              <a:t>?</a:t>
            </a:r>
            <a:endParaRPr lang="en-GB" dirty="0"/>
          </a:p>
          <a:p>
            <a:pPr lvl="0"/>
            <a:r>
              <a:rPr lang="en-GB" dirty="0"/>
              <a:t>Does the review reach sound recommendations using coherent argument that is based on evidence</a:t>
            </a:r>
            <a:r>
              <a:rPr lang="en-GB" dirty="0" smtClean="0"/>
              <a:t>?</a:t>
            </a:r>
            <a:endParaRPr lang="en-GB" dirty="0"/>
          </a:p>
          <a:p>
            <a:endParaRPr lang="en-GB" dirty="0"/>
          </a:p>
        </p:txBody>
      </p:sp>
    </p:spTree>
    <p:extLst>
      <p:ext uri="{BB962C8B-B14F-4D97-AF65-F5344CB8AC3E}">
        <p14:creationId xmlns:p14="http://schemas.microsoft.com/office/powerpoint/2010/main" val="215495844"/>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4161</TotalTime>
  <Words>999</Words>
  <Application>Microsoft Office PowerPoint</Application>
  <PresentationFormat>Widescreen</PresentationFormat>
  <Paragraphs>125</Paragraphs>
  <Slides>19</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19</vt:i4>
      </vt:variant>
    </vt:vector>
  </HeadingPairs>
  <TitlesOfParts>
    <vt:vector size="26" baseType="lpstr">
      <vt:lpstr>ＭＳ Ｐゴシック</vt:lpstr>
      <vt:lpstr>Arial</vt:lpstr>
      <vt:lpstr>Calibri</vt:lpstr>
      <vt:lpstr>Garamond</vt:lpstr>
      <vt:lpstr>Times</vt:lpstr>
      <vt:lpstr>Wingdings 3</vt:lpstr>
      <vt:lpstr>Organic</vt:lpstr>
      <vt:lpstr>Review of Literature (Short Version)</vt:lpstr>
      <vt:lpstr> Critical Review of Literature  </vt:lpstr>
      <vt:lpstr>PowerPoint Presentation</vt:lpstr>
      <vt:lpstr>Chapter 2 – Review of Literature (ROL)</vt:lpstr>
      <vt:lpstr>Example:</vt:lpstr>
      <vt:lpstr>Structure</vt:lpstr>
      <vt:lpstr>Use of theory/models</vt:lpstr>
      <vt:lpstr>Continued</vt:lpstr>
      <vt:lpstr>Continued</vt:lpstr>
      <vt:lpstr>Continued</vt:lpstr>
      <vt:lpstr>Continued</vt:lpstr>
      <vt:lpstr>Checklist for evaluating your literature review:</vt:lpstr>
      <vt:lpstr>Continued</vt:lpstr>
      <vt:lpstr>Critical questioning when reading</vt:lpstr>
      <vt:lpstr>What is the big picture?</vt:lpstr>
      <vt:lpstr>Topic  (broad to narrow)</vt:lpstr>
      <vt:lpstr>   Critical writing in a literature review can include…</vt:lpstr>
      <vt:lpstr>Continued</vt:lpstr>
      <vt:lpstr>Literature review checklist </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Dissertation:  Review of literature</dc:title>
  <dc:creator>Caroline Jawad</dc:creator>
  <cp:lastModifiedBy>Andrew Thomas</cp:lastModifiedBy>
  <cp:revision>7</cp:revision>
  <cp:lastPrinted>2017-11-30T15:51:47Z</cp:lastPrinted>
  <dcterms:created xsi:type="dcterms:W3CDTF">2017-11-28T12:33:41Z</dcterms:created>
  <dcterms:modified xsi:type="dcterms:W3CDTF">2018-11-30T10:29:50Z</dcterms:modified>
</cp:coreProperties>
</file>