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8" r:id="rId3"/>
    <p:sldId id="262" r:id="rId4"/>
    <p:sldId id="263" r:id="rId5"/>
    <p:sldId id="264" r:id="rId6"/>
    <p:sldId id="265" r:id="rId7"/>
    <p:sldId id="267" r:id="rId8"/>
    <p:sldId id="260" r:id="rId9"/>
    <p:sldId id="257" r:id="rId10"/>
    <p:sldId id="268"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AB915E-CFC6-41A6-9EDF-42C05FC8ECBC}"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8A9BC3-3918-4FF1-A813-A218C0240C84}" type="slidenum">
              <a:rPr lang="en-GB" smtClean="0"/>
              <a:t>‹#›</a:t>
            </a:fld>
            <a:endParaRPr lang="en-GB"/>
          </a:p>
        </p:txBody>
      </p:sp>
    </p:spTree>
    <p:extLst>
      <p:ext uri="{BB962C8B-B14F-4D97-AF65-F5344CB8AC3E}">
        <p14:creationId xmlns:p14="http://schemas.microsoft.com/office/powerpoint/2010/main" val="2429954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9E05C36-3BA8-41EF-855B-C58B82F62727}" type="datetime1">
              <a:rPr lang="en-US" smtClean="0"/>
              <a:t>2/27/2022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EC8229-80BD-4E90-BA29-816C2A9DA892}"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E86A1F-02C4-40FB-9964-B6052BC86A69}"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9C034E-DF31-4F21-9E84-FF6C25547D02}"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BC9CE8-AC99-489E-91BC-9E5DA43F4720}" type="datetime1">
              <a:rPr lang="en-US" smtClean="0"/>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67F493-356C-451A-A236-92DCB664F4FB}" type="datetime1">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41EAAA-0854-4636-95EC-0500B18EFE54}" type="datetime1">
              <a:rPr lang="en-US" smtClean="0"/>
              <a:t>2/27/2022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50EB0-F850-4ABB-A08A-CCFB3907E0D4}"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2C308B-1CA3-4DE3-9593-45241B812A8C}"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24D619-7191-47A5-92D8-0A03226775DF}"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5CABD3-8B7E-424E-A307-F9A9338BEB33}"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8A201B-EA6B-4AA0-89B6-33127DCE9C1D}"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B2EE78-8CC4-4B81-94E2-8F3ACF0E2D17}"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193129C-5BA5-4FA0-95E4-0C0E0FA6443C}" type="datetime1">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6501655-5E92-41D8-A46A-516C9BC6920D}" type="datetime1">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F4C187-0A40-4318-B78E-D2BFDDBA15F6}"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B49906-86F9-49A8-86E8-AF4766F2562D}"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C54D9EA-D127-4C09-8BEE-07008273B145}" type="datetime1">
              <a:rPr lang="en-US" smtClean="0"/>
              <a:t>2/27/2022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7.xml" /><Relationship Id="rId4" Type="http://schemas.openxmlformats.org/officeDocument/2006/relationships/image" Target="../media/image4.jpeg"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7.xml" /><Relationship Id="rId5" Type="http://schemas.openxmlformats.org/officeDocument/2006/relationships/image" Target="../media/image7.png" /><Relationship Id="rId4" Type="http://schemas.openxmlformats.org/officeDocument/2006/relationships/image" Target="../media/image6.png" /></Relationships>
</file>

<file path=ppt/slides/_rels/slide7.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hyperlink" Target="https://www.onlinestudies.com/article/how-digital-learning-changed-education/"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97EA-1136-49D6-87DF-EA84826EDAF9}"/>
              </a:ext>
            </a:extLst>
          </p:cNvPr>
          <p:cNvSpPr>
            <a:spLocks noGrp="1"/>
          </p:cNvSpPr>
          <p:nvPr>
            <p:ph type="ctrTitle"/>
          </p:nvPr>
        </p:nvSpPr>
        <p:spPr>
          <a:xfrm>
            <a:off x="1482323" y="520863"/>
            <a:ext cx="8480120" cy="1534160"/>
          </a:xfrm>
        </p:spPr>
        <p:txBody>
          <a:bodyPr>
            <a:normAutofit/>
          </a:bodyPr>
          <a:lstStyle/>
          <a:p>
            <a:pPr algn="ctr"/>
            <a:r>
              <a:rPr lang="en-GB" sz="3200" dirty="0">
                <a:solidFill>
                  <a:schemeClr val="bg2"/>
                </a:solidFill>
                <a:latin typeface="Arial" panose="020B0604020202020204" pitchFamily="34" charset="0"/>
                <a:cs typeface="Arial" panose="020B0604020202020204" pitchFamily="34" charset="0"/>
              </a:rPr>
              <a:t>DIGITAL SKILLS AND RESEARCH METHODS BMSW4003</a:t>
            </a:r>
          </a:p>
        </p:txBody>
      </p:sp>
      <p:sp>
        <p:nvSpPr>
          <p:cNvPr id="3" name="Subtitle 2">
            <a:extLst>
              <a:ext uri="{FF2B5EF4-FFF2-40B4-BE49-F238E27FC236}">
                <a16:creationId xmlns:a16="http://schemas.microsoft.com/office/drawing/2014/main" id="{8CB17881-6976-4E30-946A-0908EE61E430}"/>
              </a:ext>
            </a:extLst>
          </p:cNvPr>
          <p:cNvSpPr>
            <a:spLocks noGrp="1"/>
          </p:cNvSpPr>
          <p:nvPr>
            <p:ph type="subTitle" idx="1"/>
          </p:nvPr>
        </p:nvSpPr>
        <p:spPr>
          <a:xfrm>
            <a:off x="851770" y="2730674"/>
            <a:ext cx="11148164" cy="2589756"/>
          </a:xfrm>
        </p:spPr>
        <p:txBody>
          <a:bodyPr>
            <a:normAutofit/>
          </a:bodyPr>
          <a:lstStyle/>
          <a:p>
            <a:pPr algn="ctr"/>
            <a:endParaRPr lang="en-GB" sz="2400" dirty="0">
              <a:solidFill>
                <a:schemeClr val="bg1"/>
              </a:solidFill>
              <a:latin typeface="Arial" panose="020B0604020202020204" pitchFamily="34" charset="0"/>
              <a:cs typeface="Arial" panose="020B0604020202020204" pitchFamily="34" charset="0"/>
            </a:endParaRPr>
          </a:p>
          <a:p>
            <a:pPr algn="ctr"/>
            <a:r>
              <a:rPr lang="en-GB" sz="2400" dirty="0">
                <a:solidFill>
                  <a:schemeClr val="tx1"/>
                </a:solidFill>
                <a:latin typeface="Arial" panose="020B0604020202020204" pitchFamily="34" charset="0"/>
                <a:cs typeface="Arial" panose="020B0604020202020204" pitchFamily="34" charset="0"/>
              </a:rPr>
              <a:t>HOW DO WE USE TECHNOLOGY TO COLLABORATE AT UWTSD?</a:t>
            </a:r>
          </a:p>
        </p:txBody>
      </p:sp>
      <p:sp>
        <p:nvSpPr>
          <p:cNvPr id="4" name="TextBox 3">
            <a:extLst>
              <a:ext uri="{FF2B5EF4-FFF2-40B4-BE49-F238E27FC236}">
                <a16:creationId xmlns:a16="http://schemas.microsoft.com/office/drawing/2014/main" id="{CF5BF0AB-3DF7-469B-921B-11CB09FF6E22}"/>
              </a:ext>
            </a:extLst>
          </p:cNvPr>
          <p:cNvSpPr txBox="1"/>
          <p:nvPr/>
        </p:nvSpPr>
        <p:spPr>
          <a:xfrm flipH="1">
            <a:off x="7762240" y="4811317"/>
            <a:ext cx="3373396" cy="646331"/>
          </a:xfrm>
          <a:prstGeom prst="rect">
            <a:avLst/>
          </a:prstGeom>
          <a:solidFill>
            <a:schemeClr val="bg2">
              <a:lumMod val="60000"/>
              <a:lumOff val="40000"/>
            </a:schemeClr>
          </a:solidFill>
          <a:ln>
            <a:solidFill>
              <a:schemeClr val="accent1"/>
            </a:solidFill>
          </a:ln>
          <a:effectLst>
            <a:innerShdw blurRad="63500" dist="50800" dir="18900000">
              <a:prstClr val="black">
                <a:alpha val="50000"/>
              </a:prstClr>
            </a:innerShdw>
          </a:effectLst>
        </p:spPr>
        <p:txBody>
          <a:bodyPr wrap="square" rtlCol="0">
            <a:spAutoFit/>
          </a:bodyPr>
          <a:lstStyle/>
          <a:p>
            <a:r>
              <a:rPr lang="en-GB" dirty="0">
                <a:latin typeface="Arial" panose="020B0604020202020204" pitchFamily="34" charset="0"/>
                <a:cs typeface="Arial" panose="020B0604020202020204" pitchFamily="34" charset="0"/>
              </a:rPr>
              <a:t>GROUP 5 PRESENTATION AS1</a:t>
            </a:r>
          </a:p>
        </p:txBody>
      </p:sp>
      <p:sp>
        <p:nvSpPr>
          <p:cNvPr id="7" name="Slide Number Placeholder 6">
            <a:extLst>
              <a:ext uri="{FF2B5EF4-FFF2-40B4-BE49-F238E27FC236}">
                <a16:creationId xmlns:a16="http://schemas.microsoft.com/office/drawing/2014/main" id="{3DEF0C4F-87DB-4C50-BCE5-99C916812DDA}"/>
              </a:ext>
            </a:extLst>
          </p:cNvPr>
          <p:cNvSpPr>
            <a:spLocks noGrp="1"/>
          </p:cNvSpPr>
          <p:nvPr>
            <p:ph type="sldNum" sz="quarter" idx="12"/>
          </p:nvPr>
        </p:nvSpPr>
        <p:spPr>
          <a:xfrm>
            <a:off x="9896911" y="5410200"/>
            <a:ext cx="1238725" cy="364300"/>
          </a:xfrm>
        </p:spPr>
        <p:txBody>
          <a:bodyPr/>
          <a:lstStyle/>
          <a:p>
            <a:fld id="{6D22F896-40B5-4ADD-8801-0D06FADFA095}" type="slidenum">
              <a:rPr lang="en-US" smtClean="0"/>
              <a:t>1</a:t>
            </a:fld>
            <a:endParaRPr lang="en-US" dirty="0"/>
          </a:p>
        </p:txBody>
      </p:sp>
    </p:spTree>
    <p:extLst>
      <p:ext uri="{BB962C8B-B14F-4D97-AF65-F5344CB8AC3E}">
        <p14:creationId xmlns:p14="http://schemas.microsoft.com/office/powerpoint/2010/main" val="61744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EF4E92-657C-4BF6-AED6-A9B50F5D1A00}"/>
              </a:ext>
            </a:extLst>
          </p:cNvPr>
          <p:cNvSpPr txBox="1"/>
          <p:nvPr/>
        </p:nvSpPr>
        <p:spPr>
          <a:xfrm flipH="1">
            <a:off x="679508" y="776614"/>
            <a:ext cx="11512491" cy="5909310"/>
          </a:xfrm>
          <a:prstGeom prst="rect">
            <a:avLst/>
          </a:prstGeom>
          <a:noFill/>
          <a:effectLst>
            <a:glow rad="63500">
              <a:schemeClr val="accent4">
                <a:satMod val="175000"/>
                <a:alpha val="40000"/>
              </a:schemeClr>
            </a:glow>
          </a:effectLst>
        </p:spPr>
        <p:txBody>
          <a:bodyPr wrap="square" rtlCol="0">
            <a:spAutoFit/>
          </a:bodyPr>
          <a:lstStyle/>
          <a:p>
            <a:r>
              <a:rPr lang="en-GB" sz="2400" u="sng" dirty="0">
                <a:solidFill>
                  <a:schemeClr val="bg2">
                    <a:lumMod val="75000"/>
                  </a:schemeClr>
                </a:solidFill>
                <a:latin typeface="Arial" panose="020B0604020202020204" pitchFamily="34" charset="0"/>
                <a:cs typeface="Arial" panose="020B0604020202020204" pitchFamily="34" charset="0"/>
              </a:rPr>
              <a:t>GROUP 5</a:t>
            </a:r>
          </a:p>
          <a:p>
            <a:endParaRPr lang="en-GB" sz="2400" dirty="0">
              <a:solidFill>
                <a:schemeClr val="bg2">
                  <a:lumMod val="75000"/>
                </a:schemeClr>
              </a:solidFill>
              <a:latin typeface="Arial" panose="020B0604020202020204" pitchFamily="34" charset="0"/>
              <a:cs typeface="Arial" panose="020B0604020202020204" pitchFamily="34" charset="0"/>
            </a:endParaRPr>
          </a:p>
          <a:p>
            <a:r>
              <a:rPr lang="en-GB" sz="2400" dirty="0">
                <a:solidFill>
                  <a:schemeClr val="bg2">
                    <a:lumMod val="75000"/>
                  </a:schemeClr>
                </a:solidFill>
                <a:latin typeface="Arial" panose="020B0604020202020204" pitchFamily="34" charset="0"/>
                <a:cs typeface="Arial" panose="020B0604020202020204" pitchFamily="34" charset="0"/>
              </a:rPr>
              <a:t>Full names and student number:</a:t>
            </a:r>
          </a:p>
          <a:p>
            <a:endParaRPr lang="en-GB" sz="2400" dirty="0">
              <a:solidFill>
                <a:schemeClr val="bg2">
                  <a:lumMod val="75000"/>
                </a:schemeClr>
              </a:solidFill>
              <a:latin typeface="Arial" panose="020B0604020202020204" pitchFamily="34" charset="0"/>
              <a:cs typeface="Arial" panose="020B0604020202020204" pitchFamily="34" charset="0"/>
            </a:endParaRPr>
          </a:p>
          <a:p>
            <a:r>
              <a:rPr lang="en-GB" sz="2400" dirty="0" err="1">
                <a:solidFill>
                  <a:schemeClr val="bg2">
                    <a:lumMod val="75000"/>
                  </a:schemeClr>
                </a:solidFill>
                <a:latin typeface="Arial" panose="020B0604020202020204" pitchFamily="34" charset="0"/>
                <a:cs typeface="Arial" panose="020B0604020202020204" pitchFamily="34" charset="0"/>
              </a:rPr>
              <a:t>Evdokiya</a:t>
            </a:r>
            <a:r>
              <a:rPr lang="en-GB" sz="2400" dirty="0">
                <a:solidFill>
                  <a:schemeClr val="bg2">
                    <a:lumMod val="75000"/>
                  </a:schemeClr>
                </a:solidFill>
                <a:latin typeface="Arial" panose="020B0604020202020204" pitchFamily="34" charset="0"/>
                <a:cs typeface="Arial" panose="020B0604020202020204" pitchFamily="34" charset="0"/>
              </a:rPr>
              <a:t> </a:t>
            </a:r>
            <a:r>
              <a:rPr lang="en-GB" sz="2400" dirty="0" err="1">
                <a:solidFill>
                  <a:schemeClr val="bg2">
                    <a:lumMod val="75000"/>
                  </a:schemeClr>
                </a:solidFill>
                <a:latin typeface="Arial" panose="020B0604020202020204" pitchFamily="34" charset="0"/>
                <a:cs typeface="Arial" panose="020B0604020202020204" pitchFamily="34" charset="0"/>
              </a:rPr>
              <a:t>Stefanova</a:t>
            </a:r>
            <a:r>
              <a:rPr lang="en-GB" sz="2400" dirty="0">
                <a:solidFill>
                  <a:schemeClr val="bg2">
                    <a:lumMod val="75000"/>
                  </a:schemeClr>
                </a:solidFill>
                <a:latin typeface="Arial" panose="020B0604020202020204" pitchFamily="34" charset="0"/>
                <a:cs typeface="Arial" panose="020B0604020202020204" pitchFamily="34" charset="0"/>
              </a:rPr>
              <a:t> (2018698)</a:t>
            </a:r>
          </a:p>
          <a:p>
            <a:r>
              <a:rPr lang="en-GB" sz="2400" dirty="0" err="1">
                <a:solidFill>
                  <a:schemeClr val="bg2">
                    <a:lumMod val="75000"/>
                  </a:schemeClr>
                </a:solidFill>
                <a:latin typeface="Arial" panose="020B0604020202020204" pitchFamily="34" charset="0"/>
                <a:cs typeface="Arial" panose="020B0604020202020204" pitchFamily="34" charset="0"/>
              </a:rPr>
              <a:t>Dorina</a:t>
            </a:r>
            <a:r>
              <a:rPr lang="en-GB" sz="2400" dirty="0">
                <a:solidFill>
                  <a:schemeClr val="bg2">
                    <a:lumMod val="75000"/>
                  </a:schemeClr>
                </a:solidFill>
                <a:latin typeface="Arial" panose="020B0604020202020204" pitchFamily="34" charset="0"/>
                <a:cs typeface="Arial" panose="020B0604020202020204" pitchFamily="34" charset="0"/>
              </a:rPr>
              <a:t> Florentina </a:t>
            </a:r>
            <a:r>
              <a:rPr lang="en-GB" sz="2400" dirty="0" err="1">
                <a:solidFill>
                  <a:schemeClr val="bg2">
                    <a:lumMod val="75000"/>
                  </a:schemeClr>
                </a:solidFill>
                <a:latin typeface="Arial" panose="020B0604020202020204" pitchFamily="34" charset="0"/>
                <a:cs typeface="Arial" panose="020B0604020202020204" pitchFamily="34" charset="0"/>
              </a:rPr>
              <a:t>Lemnrau</a:t>
            </a:r>
            <a:r>
              <a:rPr lang="en-GB" sz="2400" dirty="0">
                <a:solidFill>
                  <a:schemeClr val="bg2">
                    <a:lumMod val="75000"/>
                  </a:schemeClr>
                </a:solidFill>
                <a:latin typeface="Arial" panose="020B0604020202020204" pitchFamily="34" charset="0"/>
                <a:cs typeface="Arial" panose="020B0604020202020204" pitchFamily="34" charset="0"/>
              </a:rPr>
              <a:t> (</a:t>
            </a:r>
            <a:r>
              <a:rPr lang="en-GB" sz="2400" b="0" i="0" dirty="0">
                <a:solidFill>
                  <a:srgbClr val="004578"/>
                </a:solidFill>
                <a:effectLst/>
                <a:latin typeface="Arial" panose="020B0604020202020204" pitchFamily="34" charset="0"/>
                <a:cs typeface="Arial" panose="020B0604020202020204" pitchFamily="34" charset="0"/>
              </a:rPr>
              <a:t>2114178</a:t>
            </a:r>
            <a:r>
              <a:rPr lang="en-GB" sz="2400" b="0" i="0" dirty="0">
                <a:solidFill>
                  <a:schemeClr val="bg2">
                    <a:lumMod val="75000"/>
                  </a:schemeClr>
                </a:solidFill>
                <a:effectLst/>
                <a:latin typeface="Arial" panose="020B0604020202020204" pitchFamily="34" charset="0"/>
                <a:cs typeface="Arial" panose="020B0604020202020204" pitchFamily="34" charset="0"/>
              </a:rPr>
              <a:t>)</a:t>
            </a:r>
            <a:endParaRPr lang="en-GB" sz="2400" dirty="0">
              <a:solidFill>
                <a:schemeClr val="bg2">
                  <a:lumMod val="75000"/>
                </a:schemeClr>
              </a:solidFill>
              <a:latin typeface="Arial" panose="020B0604020202020204" pitchFamily="34" charset="0"/>
              <a:cs typeface="Arial" panose="020B0604020202020204" pitchFamily="34" charset="0"/>
            </a:endParaRPr>
          </a:p>
          <a:p>
            <a:r>
              <a:rPr lang="en-GB" sz="2400" dirty="0">
                <a:solidFill>
                  <a:schemeClr val="bg2">
                    <a:lumMod val="75000"/>
                  </a:schemeClr>
                </a:solidFill>
                <a:latin typeface="Arial" panose="020B0604020202020204" pitchFamily="34" charset="0"/>
                <a:cs typeface="Arial" panose="020B0604020202020204" pitchFamily="34" charset="0"/>
              </a:rPr>
              <a:t>Valentin </a:t>
            </a:r>
            <a:r>
              <a:rPr lang="en-GB" sz="2400" dirty="0" err="1">
                <a:solidFill>
                  <a:schemeClr val="bg2">
                    <a:lumMod val="75000"/>
                  </a:schemeClr>
                </a:solidFill>
                <a:latin typeface="Arial" panose="020B0604020202020204" pitchFamily="34" charset="0"/>
                <a:cs typeface="Arial" panose="020B0604020202020204" pitchFamily="34" charset="0"/>
              </a:rPr>
              <a:t>Boronica</a:t>
            </a:r>
            <a:r>
              <a:rPr lang="en-GB" sz="2400" dirty="0">
                <a:solidFill>
                  <a:schemeClr val="bg2">
                    <a:lumMod val="75000"/>
                  </a:schemeClr>
                </a:solidFill>
                <a:latin typeface="Arial" panose="020B0604020202020204" pitchFamily="34" charset="0"/>
                <a:cs typeface="Arial" panose="020B0604020202020204" pitchFamily="34" charset="0"/>
              </a:rPr>
              <a:t> (</a:t>
            </a:r>
            <a:r>
              <a:rPr lang="en-GB" sz="2400" b="0" i="0" dirty="0">
                <a:solidFill>
                  <a:schemeClr val="bg1">
                    <a:lumMod val="95000"/>
                    <a:lumOff val="5000"/>
                  </a:schemeClr>
                </a:solidFill>
                <a:effectLst/>
                <a:latin typeface="Arial" panose="020B0604020202020204" pitchFamily="34" charset="0"/>
                <a:cs typeface="Arial" panose="020B0604020202020204" pitchFamily="34" charset="0"/>
              </a:rPr>
              <a:t>2016509) </a:t>
            </a:r>
          </a:p>
          <a:p>
            <a:r>
              <a:rPr lang="en-GB" sz="2400" dirty="0">
                <a:solidFill>
                  <a:schemeClr val="bg2">
                    <a:lumMod val="75000"/>
                  </a:schemeClr>
                </a:solidFill>
                <a:latin typeface="Arial" panose="020B0604020202020204" pitchFamily="34" charset="0"/>
                <a:cs typeface="Arial" panose="020B0604020202020204" pitchFamily="34" charset="0"/>
              </a:rPr>
              <a:t>Georgian Emanuel Dumitru (</a:t>
            </a:r>
            <a:r>
              <a:rPr lang="en-GB" sz="2400" b="0" i="0" dirty="0">
                <a:solidFill>
                  <a:schemeClr val="bg1">
                    <a:lumMod val="95000"/>
                    <a:lumOff val="5000"/>
                  </a:schemeClr>
                </a:solidFill>
                <a:effectLst/>
                <a:latin typeface="Arial" panose="020B0604020202020204" pitchFamily="34" charset="0"/>
                <a:cs typeface="Arial" panose="020B0604020202020204" pitchFamily="34" charset="0"/>
              </a:rPr>
              <a:t>2119293)</a:t>
            </a:r>
            <a:endParaRPr lang="en-GB" sz="2400" dirty="0">
              <a:solidFill>
                <a:schemeClr val="bg2">
                  <a:lumMod val="75000"/>
                </a:schemeClr>
              </a:solidFill>
              <a:latin typeface="Arial" panose="020B0604020202020204" pitchFamily="34" charset="0"/>
              <a:cs typeface="Arial" panose="020B0604020202020204" pitchFamily="34" charset="0"/>
            </a:endParaRPr>
          </a:p>
          <a:p>
            <a:endParaRPr lang="en-GB" sz="2400" dirty="0">
              <a:solidFill>
                <a:schemeClr val="bg2">
                  <a:lumMod val="75000"/>
                </a:schemeClr>
              </a:solidFill>
              <a:latin typeface="Arial" panose="020B0604020202020204" pitchFamily="34" charset="0"/>
              <a:cs typeface="Arial" panose="020B0604020202020204" pitchFamily="34" charset="0"/>
            </a:endParaRPr>
          </a:p>
          <a:p>
            <a:endParaRPr lang="en-GB" sz="2400" dirty="0">
              <a:solidFill>
                <a:schemeClr val="bg2">
                  <a:lumMod val="75000"/>
                </a:schemeClr>
              </a:solidFill>
              <a:latin typeface="Arial" panose="020B0604020202020204" pitchFamily="34" charset="0"/>
              <a:cs typeface="Arial" panose="020B0604020202020204" pitchFamily="34" charset="0"/>
            </a:endParaRPr>
          </a:p>
          <a:p>
            <a:r>
              <a:rPr lang="en-GB" sz="2400" dirty="0">
                <a:solidFill>
                  <a:schemeClr val="bg2">
                    <a:lumMod val="75000"/>
                  </a:schemeClr>
                </a:solidFill>
                <a:latin typeface="Arial" panose="020B0604020202020204" pitchFamily="34" charset="0"/>
                <a:cs typeface="Arial" panose="020B0604020202020204" pitchFamily="34" charset="0"/>
              </a:rPr>
              <a:t>Date: 28</a:t>
            </a:r>
            <a:r>
              <a:rPr lang="en-GB" sz="2400" baseline="30000" dirty="0">
                <a:solidFill>
                  <a:schemeClr val="bg2">
                    <a:lumMod val="75000"/>
                  </a:schemeClr>
                </a:solidFill>
                <a:latin typeface="Arial" panose="020B0604020202020204" pitchFamily="34" charset="0"/>
                <a:cs typeface="Arial" panose="020B0604020202020204" pitchFamily="34" charset="0"/>
              </a:rPr>
              <a:t>th</a:t>
            </a:r>
            <a:r>
              <a:rPr lang="en-GB" sz="2400" dirty="0">
                <a:solidFill>
                  <a:schemeClr val="bg2">
                    <a:lumMod val="75000"/>
                  </a:schemeClr>
                </a:solidFill>
                <a:latin typeface="Arial" panose="020B0604020202020204" pitchFamily="34" charset="0"/>
                <a:cs typeface="Arial" panose="020B0604020202020204" pitchFamily="34" charset="0"/>
              </a:rPr>
              <a:t> of February 2022</a:t>
            </a:r>
          </a:p>
          <a:p>
            <a:endParaRPr lang="en-GB" sz="2400" dirty="0">
              <a:solidFill>
                <a:schemeClr val="bg2">
                  <a:lumMod val="75000"/>
                </a:schemeClr>
              </a:solidFill>
              <a:latin typeface="Arial" panose="020B0604020202020204" pitchFamily="34" charset="0"/>
              <a:cs typeface="Arial" panose="020B0604020202020204" pitchFamily="34" charset="0"/>
            </a:endParaRPr>
          </a:p>
          <a:p>
            <a:r>
              <a:rPr lang="en-GB" sz="2400" dirty="0">
                <a:solidFill>
                  <a:schemeClr val="bg2">
                    <a:lumMod val="75000"/>
                  </a:schemeClr>
                </a:solidFill>
                <a:latin typeface="Arial" panose="020B0604020202020204" pitchFamily="34" charset="0"/>
                <a:cs typeface="Arial" panose="020B0604020202020204" pitchFamily="34" charset="0"/>
              </a:rPr>
              <a:t>Time: 15:40pm</a:t>
            </a:r>
          </a:p>
          <a:p>
            <a:endParaRPr lang="en-GB" sz="2400" dirty="0">
              <a:solidFill>
                <a:schemeClr val="bg2">
                  <a:lumMod val="75000"/>
                </a:schemeClr>
              </a:solidFill>
              <a:latin typeface="Arial" panose="020B0604020202020204" pitchFamily="34" charset="0"/>
              <a:cs typeface="Arial" panose="020B0604020202020204" pitchFamily="34" charset="0"/>
            </a:endParaRPr>
          </a:p>
          <a:p>
            <a:pPr rtl="0"/>
            <a:r>
              <a:rPr lang="en-GB" sz="2400" dirty="0">
                <a:solidFill>
                  <a:schemeClr val="tx1">
                    <a:lumMod val="95000"/>
                  </a:schemeClr>
                </a:solidFill>
                <a:latin typeface="Arial" panose="020B0604020202020204" pitchFamily="34" charset="0"/>
                <a:cs typeface="Arial" panose="020B0604020202020204" pitchFamily="34" charset="0"/>
              </a:rPr>
              <a:t>Tutor’s name:</a:t>
            </a:r>
            <a:r>
              <a:rPr lang="en-GB" sz="2400" dirty="0">
                <a:solidFill>
                  <a:schemeClr val="tx1">
                    <a:lumMod val="95000"/>
                  </a:schemeClr>
                </a:solidFill>
                <a:effectLst/>
                <a:latin typeface="Arial" panose="020B0604020202020204" pitchFamily="34" charset="0"/>
                <a:cs typeface="Arial" panose="020B0604020202020204" pitchFamily="34" charset="0"/>
              </a:rPr>
              <a:t> </a:t>
            </a:r>
            <a:r>
              <a:rPr lang="en-GB" sz="2400" dirty="0" err="1">
                <a:solidFill>
                  <a:schemeClr val="tx1">
                    <a:lumMod val="95000"/>
                  </a:schemeClr>
                </a:solidFill>
                <a:effectLst/>
                <a:latin typeface="Arial" panose="020B0604020202020204" pitchFamily="34" charset="0"/>
                <a:cs typeface="Arial" panose="020B0604020202020204" pitchFamily="34" charset="0"/>
              </a:rPr>
              <a:t>Seyed</a:t>
            </a:r>
            <a:r>
              <a:rPr lang="en-GB" sz="2400" dirty="0">
                <a:solidFill>
                  <a:schemeClr val="tx1">
                    <a:lumMod val="95000"/>
                  </a:schemeClr>
                </a:solidFill>
                <a:effectLst/>
                <a:latin typeface="Arial" panose="020B0604020202020204" pitchFamily="34" charset="0"/>
                <a:cs typeface="Arial" panose="020B0604020202020204" pitchFamily="34" charset="0"/>
              </a:rPr>
              <a:t> </a:t>
            </a:r>
            <a:r>
              <a:rPr lang="en-GB" sz="2400" dirty="0" err="1">
                <a:solidFill>
                  <a:schemeClr val="tx1">
                    <a:lumMod val="95000"/>
                  </a:schemeClr>
                </a:solidFill>
                <a:effectLst/>
                <a:latin typeface="Arial" panose="020B0604020202020204" pitchFamily="34" charset="0"/>
                <a:cs typeface="Arial" panose="020B0604020202020204" pitchFamily="34" charset="0"/>
              </a:rPr>
              <a:t>Nasirpourosgoei</a:t>
            </a:r>
            <a:endParaRPr lang="en-GB" sz="2400" dirty="0">
              <a:solidFill>
                <a:schemeClr val="tx1">
                  <a:lumMod val="95000"/>
                </a:schemeClr>
              </a:solidFill>
              <a:effectLs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01A4F328-9775-4737-B0A8-E161006979E7}"/>
              </a:ext>
            </a:extLst>
          </p:cNvPr>
          <p:cNvSpPr>
            <a:spLocks noGrp="1"/>
          </p:cNvSpPr>
          <p:nvPr>
            <p:ph type="sldNum" sz="quarter" idx="12"/>
          </p:nvPr>
        </p:nvSpPr>
        <p:spPr/>
        <p:txBody>
          <a:bodyPr/>
          <a:lstStyle/>
          <a:p>
            <a:fld id="{6D22F896-40B5-4ADD-8801-0D06FADFA095}" type="slidenum">
              <a:rPr lang="en-US" smtClean="0"/>
              <a:t>2</a:t>
            </a:fld>
            <a:endParaRPr lang="en-US" dirty="0"/>
          </a:p>
        </p:txBody>
      </p:sp>
    </p:spTree>
    <p:extLst>
      <p:ext uri="{BB962C8B-B14F-4D97-AF65-F5344CB8AC3E}">
        <p14:creationId xmlns:p14="http://schemas.microsoft.com/office/powerpoint/2010/main" val="4284346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004748F-023E-4C0A-A4C6-6E25D032FDDF}"/>
              </a:ext>
            </a:extLst>
          </p:cNvPr>
          <p:cNvSpPr>
            <a:spLocks noGrp="1"/>
          </p:cNvSpPr>
          <p:nvPr>
            <p:ph type="sldNum" sz="quarter" idx="12"/>
          </p:nvPr>
        </p:nvSpPr>
        <p:spPr/>
        <p:txBody>
          <a:bodyPr/>
          <a:lstStyle/>
          <a:p>
            <a:fld id="{6D22F896-40B5-4ADD-8801-0D06FADFA095}" type="slidenum">
              <a:rPr lang="en-US" smtClean="0"/>
              <a:t>3</a:t>
            </a:fld>
            <a:endParaRPr lang="en-US" dirty="0"/>
          </a:p>
        </p:txBody>
      </p:sp>
      <p:sp>
        <p:nvSpPr>
          <p:cNvPr id="5" name="TextBox 4">
            <a:extLst>
              <a:ext uri="{FF2B5EF4-FFF2-40B4-BE49-F238E27FC236}">
                <a16:creationId xmlns:a16="http://schemas.microsoft.com/office/drawing/2014/main" id="{B1F40C9F-BE5B-44A7-8260-DC3A0195E933}"/>
              </a:ext>
            </a:extLst>
          </p:cNvPr>
          <p:cNvSpPr txBox="1"/>
          <p:nvPr/>
        </p:nvSpPr>
        <p:spPr>
          <a:xfrm>
            <a:off x="1793238" y="431878"/>
            <a:ext cx="7218681" cy="892552"/>
          </a:xfrm>
          <a:prstGeom prst="rect">
            <a:avLst/>
          </a:prstGeom>
          <a:noFill/>
        </p:spPr>
        <p:txBody>
          <a:bodyPr wrap="square">
            <a:spAutoFit/>
          </a:bodyPr>
          <a:lstStyle/>
          <a:p>
            <a:pPr algn="ctr"/>
            <a:r>
              <a:rPr lang="en-GB" sz="2600" b="1" dirty="0">
                <a:solidFill>
                  <a:schemeClr val="bg1">
                    <a:lumMod val="95000"/>
                    <a:lumOff val="5000"/>
                  </a:schemeClr>
                </a:solidFill>
                <a:latin typeface="Arial" panose="020B0604020202020204" pitchFamily="34" charset="0"/>
                <a:cs typeface="Arial" panose="020B0604020202020204" pitchFamily="34" charset="0"/>
              </a:rPr>
              <a:t>Which digital tool is most commonly used for collaboration at UWTSD?</a:t>
            </a:r>
          </a:p>
        </p:txBody>
      </p:sp>
      <p:sp>
        <p:nvSpPr>
          <p:cNvPr id="4" name="TextBox 3">
            <a:extLst>
              <a:ext uri="{FF2B5EF4-FFF2-40B4-BE49-F238E27FC236}">
                <a16:creationId xmlns:a16="http://schemas.microsoft.com/office/drawing/2014/main" id="{BD310F89-D3C2-44B6-8764-BE46A2FF8602}"/>
              </a:ext>
            </a:extLst>
          </p:cNvPr>
          <p:cNvSpPr txBox="1"/>
          <p:nvPr/>
        </p:nvSpPr>
        <p:spPr>
          <a:xfrm flipH="1">
            <a:off x="819921" y="1352585"/>
            <a:ext cx="11075668" cy="2800767"/>
          </a:xfrm>
          <a:prstGeom prst="rect">
            <a:avLst/>
          </a:prstGeom>
          <a:noFill/>
        </p:spPr>
        <p:txBody>
          <a:bodyPr wrap="square" rtlCol="0">
            <a:spAutoFit/>
          </a:bodyPr>
          <a:lstStyle/>
          <a:p>
            <a:r>
              <a:rPr lang="en-GB" sz="1600" b="1" dirty="0">
                <a:solidFill>
                  <a:schemeClr val="bg1"/>
                </a:solidFill>
                <a:latin typeface="Arial" panose="020B0604020202020204" pitchFamily="34" charset="0"/>
                <a:cs typeface="Arial" panose="020B0604020202020204" pitchFamily="34" charset="0"/>
              </a:rPr>
              <a:t>Introduction:</a:t>
            </a:r>
          </a:p>
          <a:p>
            <a:r>
              <a:rPr lang="en-GB" sz="1600" dirty="0">
                <a:solidFill>
                  <a:schemeClr val="bg1"/>
                </a:solidFill>
                <a:latin typeface="Arial" panose="020B0604020202020204" pitchFamily="34" charset="0"/>
                <a:cs typeface="Arial" panose="020B0604020202020204" pitchFamily="34" charset="0"/>
              </a:rPr>
              <a:t>In this presentation, we are going to explain what are digital tools and discuss which are the ones most often used by UWTSD. Our hypothesis states that Microsoft Teams is the most widely used digital tool amongst students and teachers at UWTSD when it comes to collaboration.</a:t>
            </a:r>
          </a:p>
          <a:p>
            <a:endParaRPr lang="en-GB" sz="1600" dirty="0">
              <a:solidFill>
                <a:schemeClr val="bg1"/>
              </a:solidFill>
              <a:latin typeface="Arial" panose="020B0604020202020204" pitchFamily="34" charset="0"/>
              <a:cs typeface="Arial" panose="020B0604020202020204" pitchFamily="34" charset="0"/>
            </a:endParaRPr>
          </a:p>
          <a:p>
            <a:r>
              <a:rPr lang="en-GB" sz="1600" dirty="0">
                <a:solidFill>
                  <a:schemeClr val="bg1"/>
                </a:solidFill>
                <a:latin typeface="Arial" panose="020B0604020202020204" pitchFamily="34" charset="0"/>
                <a:cs typeface="Arial" panose="020B0604020202020204" pitchFamily="34" charset="0"/>
              </a:rPr>
              <a:t>We will be evaluating existing research on the topic, considering the ethical factors and show-case a method we will use to collect data that will help prove or disprove our hypothesis.</a:t>
            </a:r>
          </a:p>
          <a:p>
            <a:endParaRPr lang="en-GB" sz="1600" b="1" dirty="0">
              <a:solidFill>
                <a:schemeClr val="bg1"/>
              </a:solidFill>
              <a:latin typeface="Arial" panose="020B0604020202020204" pitchFamily="34" charset="0"/>
              <a:cs typeface="Arial" panose="020B0604020202020204" pitchFamily="34" charset="0"/>
            </a:endParaRPr>
          </a:p>
          <a:p>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2050" name="Picture 2" descr="Airbus abandons Microsoft Office Suite in favour of Google's G Suite">
            <a:extLst>
              <a:ext uri="{FF2B5EF4-FFF2-40B4-BE49-F238E27FC236}">
                <a16:creationId xmlns:a16="http://schemas.microsoft.com/office/drawing/2014/main" id="{E515AF63-F7FC-48CF-9108-035F7CF86D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0822" y="3719534"/>
            <a:ext cx="4515831" cy="2528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662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400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73" name="Group 72">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74" name="Group 73">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86"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87"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8"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0"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03"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2"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75" name="Group 74">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76"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7"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8"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0"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grpSp>
      <p:sp>
        <p:nvSpPr>
          <p:cNvPr id="4" name="TextBox 3">
            <a:extLst>
              <a:ext uri="{FF2B5EF4-FFF2-40B4-BE49-F238E27FC236}">
                <a16:creationId xmlns:a16="http://schemas.microsoft.com/office/drawing/2014/main" id="{F16086D8-10FA-4E1C-A7E8-036619CF1ACB}"/>
              </a:ext>
            </a:extLst>
          </p:cNvPr>
          <p:cNvSpPr txBox="1"/>
          <p:nvPr/>
        </p:nvSpPr>
        <p:spPr>
          <a:xfrm>
            <a:off x="327025" y="42863"/>
            <a:ext cx="8556105" cy="5065713"/>
          </a:xfrm>
          <a:prstGeom prst="rect">
            <a:avLst/>
          </a:prstGeom>
        </p:spPr>
        <p:txBody>
          <a:bodyPr vert="horz" lIns="91440" tIns="45720" rIns="91440" bIns="45720" rtlCol="0" anchor="ctr">
            <a:normAutofit/>
          </a:bodyPr>
          <a:lstStyle/>
          <a:p>
            <a:pPr marL="285750" indent="-228600" defTabSz="914400">
              <a:lnSpc>
                <a:spcPct val="110000"/>
              </a:lnSpc>
              <a:spcAft>
                <a:spcPts val="600"/>
              </a:spcAft>
              <a:buSzPct val="125000"/>
              <a:buFont typeface="Arial" panose="020B0604020202020204" pitchFamily="34" charset="0"/>
              <a:buChar char="•"/>
            </a:pPr>
            <a:r>
              <a:rPr lang="en-US" sz="1600" i="0" dirty="0">
                <a:solidFill>
                  <a:schemeClr val="bg1"/>
                </a:solidFill>
                <a:effectLst/>
                <a:latin typeface="Arial" panose="020B0604020202020204" pitchFamily="34" charset="0"/>
                <a:cs typeface="Arial" panose="020B0604020202020204" pitchFamily="34" charset="0"/>
              </a:rPr>
              <a:t>Digital tools are programs, websites </a:t>
            </a:r>
            <a:r>
              <a:rPr lang="en-US" sz="1600" dirty="0">
                <a:solidFill>
                  <a:schemeClr val="bg1"/>
                </a:solidFill>
                <a:latin typeface="Arial" panose="020B0604020202020204" pitchFamily="34" charset="0"/>
                <a:cs typeface="Arial" panose="020B0604020202020204" pitchFamily="34" charset="0"/>
              </a:rPr>
              <a:t>and</a:t>
            </a:r>
            <a:r>
              <a:rPr lang="en-US" sz="1600" i="0" dirty="0">
                <a:solidFill>
                  <a:schemeClr val="bg1"/>
                </a:solidFill>
                <a:effectLst/>
                <a:latin typeface="Arial" panose="020B0604020202020204" pitchFamily="34" charset="0"/>
                <a:cs typeface="Arial" panose="020B0604020202020204" pitchFamily="34" charset="0"/>
              </a:rPr>
              <a:t> online resources that </a:t>
            </a:r>
            <a:r>
              <a:rPr lang="en-US" sz="1600" dirty="0">
                <a:solidFill>
                  <a:schemeClr val="bg1"/>
                </a:solidFill>
                <a:latin typeface="Arial" panose="020B0604020202020204" pitchFamily="34" charset="0"/>
                <a:cs typeface="Arial" panose="020B0604020202020204" pitchFamily="34" charset="0"/>
              </a:rPr>
              <a:t>help us </a:t>
            </a:r>
            <a:r>
              <a:rPr lang="en-US" sz="1600" i="0" dirty="0">
                <a:solidFill>
                  <a:schemeClr val="bg1"/>
                </a:solidFill>
                <a:effectLst/>
                <a:latin typeface="Arial" panose="020B0604020202020204" pitchFamily="34" charset="0"/>
                <a:cs typeface="Arial" panose="020B0604020202020204" pitchFamily="34" charset="0"/>
              </a:rPr>
              <a:t>make tasks easier to complete</a:t>
            </a:r>
            <a:r>
              <a:rPr lang="en-US" sz="1600" dirty="0">
                <a:solidFill>
                  <a:schemeClr val="bg1"/>
                </a:solidFill>
                <a:latin typeface="Arial" panose="020B0604020202020204" pitchFamily="34" charset="0"/>
                <a:cs typeface="Arial" panose="020B0604020202020204" pitchFamily="34" charset="0"/>
              </a:rPr>
              <a:t> and facilitate our day to day. These different tools are supporting students and teachers and have changed the ways of teaching and learning significantly.</a:t>
            </a:r>
          </a:p>
          <a:p>
            <a:pPr marL="285750"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 Alyssa Walker (2016) says ‘Digital learning has certainly opened many doors for people across the world’, a great example is online learning. Through development of the digital world we are now able to share knowledge to a greater amount of people at the same time. This negates factors that make it harder for people to get an education, like a lack of time, or distance to the learning place.</a:t>
            </a:r>
          </a:p>
          <a:p>
            <a:pPr marL="285750"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Since online learning has significantly increased during the last couple of years due to the global pandemic,  E-learning method of study has been providing us with more flexibility and freedom, allowing us to connect with each other from the commodity of our own home. </a:t>
            </a:r>
          </a:p>
        </p:txBody>
      </p:sp>
      <p:pic>
        <p:nvPicPr>
          <p:cNvPr id="1026" name="Picture 2" descr="6 Digital Tools to make your Daily Business Smarter">
            <a:extLst>
              <a:ext uri="{FF2B5EF4-FFF2-40B4-BE49-F238E27FC236}">
                <a16:creationId xmlns:a16="http://schemas.microsoft.com/office/drawing/2014/main" id="{ABFAD9AD-3CFE-40C9-901C-05DDC905F1A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471" r="-1" b="-1"/>
          <a:stretch/>
        </p:blipFill>
        <p:spPr bwMode="auto">
          <a:xfrm>
            <a:off x="8921229" y="903288"/>
            <a:ext cx="3244580" cy="2802533"/>
          </a:xfrm>
          <a:prstGeom prst="round2DiagRect">
            <a:avLst>
              <a:gd name="adj1" fmla="val 486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86C5655A-AE3C-4041-A796-344BDA54422E}"/>
              </a:ext>
            </a:extLst>
          </p:cNvPr>
          <p:cNvSpPr>
            <a:spLocks noGrp="1"/>
          </p:cNvSpPr>
          <p:nvPr>
            <p:ph type="sldNum" sz="quarter" idx="12"/>
          </p:nvPr>
        </p:nvSpPr>
        <p:spPr>
          <a:xfrm>
            <a:off x="10276321" y="5883274"/>
            <a:ext cx="771089" cy="365125"/>
          </a:xfrm>
        </p:spPr>
        <p:txBody>
          <a:bodyPr vert="horz" lIns="91440" tIns="45720" rIns="91440" bIns="45720" rtlCol="0" anchor="ctr">
            <a:normAutofit/>
          </a:bodyPr>
          <a:lstStyle/>
          <a:p>
            <a:pPr defTabSz="914400">
              <a:spcAft>
                <a:spcPts val="600"/>
              </a:spcAft>
            </a:pPr>
            <a:fld id="{6D22F896-40B5-4ADD-8801-0D06FADFA095}" type="slidenum">
              <a:rPr lang="en-US" smtClean="0"/>
              <a:pPr defTabSz="914400">
                <a:spcAft>
                  <a:spcPts val="600"/>
                </a:spcAft>
              </a:pPr>
              <a:t>4</a:t>
            </a:fld>
            <a:endParaRPr lang="en-US"/>
          </a:p>
        </p:txBody>
      </p:sp>
      <p:sp>
        <p:nvSpPr>
          <p:cNvPr id="5" name="TextBox 4">
            <a:extLst>
              <a:ext uri="{FF2B5EF4-FFF2-40B4-BE49-F238E27FC236}">
                <a16:creationId xmlns:a16="http://schemas.microsoft.com/office/drawing/2014/main" id="{9C532E18-DCB4-4929-BEAD-0EB517D40225}"/>
              </a:ext>
            </a:extLst>
          </p:cNvPr>
          <p:cNvSpPr txBox="1"/>
          <p:nvPr/>
        </p:nvSpPr>
        <p:spPr>
          <a:xfrm>
            <a:off x="1939765" y="80774"/>
            <a:ext cx="7852095" cy="892552"/>
          </a:xfrm>
          <a:prstGeom prst="rect">
            <a:avLst/>
          </a:prstGeom>
          <a:noFill/>
        </p:spPr>
        <p:txBody>
          <a:bodyPr wrap="square" rtlCol="0">
            <a:spAutoFit/>
          </a:bodyPr>
          <a:lstStyle/>
          <a:p>
            <a:r>
              <a:rPr lang="en-GB" sz="2600" b="1" dirty="0">
                <a:solidFill>
                  <a:schemeClr val="bg1"/>
                </a:solidFill>
                <a:latin typeface="Arial" panose="020B0604020202020204" pitchFamily="34" charset="0"/>
                <a:cs typeface="Arial" panose="020B0604020202020204" pitchFamily="34" charset="0"/>
              </a:rPr>
              <a:t>What are digital tools? What role do they play in learning environments?</a:t>
            </a:r>
          </a:p>
        </p:txBody>
      </p:sp>
      <p:sp>
        <p:nvSpPr>
          <p:cNvPr id="6" name="TextBox 5">
            <a:extLst>
              <a:ext uri="{FF2B5EF4-FFF2-40B4-BE49-F238E27FC236}">
                <a16:creationId xmlns:a16="http://schemas.microsoft.com/office/drawing/2014/main" id="{76777A2E-DD5E-4F17-8430-9F56EFE0D926}"/>
              </a:ext>
            </a:extLst>
          </p:cNvPr>
          <p:cNvSpPr txBox="1"/>
          <p:nvPr/>
        </p:nvSpPr>
        <p:spPr>
          <a:xfrm>
            <a:off x="354806" y="4343996"/>
            <a:ext cx="11183938" cy="1773306"/>
          </a:xfrm>
          <a:prstGeom prst="rect">
            <a:avLst/>
          </a:prstGeom>
          <a:noFill/>
        </p:spPr>
        <p:txBody>
          <a:bodyPr wrap="square" rtlCol="0">
            <a:spAutoFit/>
          </a:bodyPr>
          <a:lstStyle/>
          <a:p>
            <a:pPr marL="285750"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This method benefits students and teachers, allowing them to connect with each other and take as much time as needed to process information. If students have doubts they are a few clicks away from contacting their teachers or peers via email, WhatsApp, Skype, Microsoft teams, etc. These tools can all help them fill in gaps of information. </a:t>
            </a:r>
          </a:p>
          <a:p>
            <a:pPr marL="285750"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Microsoft teams in specific is commonly used to stream lessons for its ability to record the session, which is then accessible later by students, to go over parts of the lesson they do not feel confident on. This was not a possibility for students as early as 30 years ago, since previously it was much harder to reach out.</a:t>
            </a:r>
          </a:p>
        </p:txBody>
      </p:sp>
    </p:spTree>
    <p:extLst>
      <p:ext uri="{BB962C8B-B14F-4D97-AF65-F5344CB8AC3E}">
        <p14:creationId xmlns:p14="http://schemas.microsoft.com/office/powerpoint/2010/main" val="900613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816D168-9AD7-4A72-B048-594C4753B9AE}"/>
              </a:ext>
            </a:extLst>
          </p:cNvPr>
          <p:cNvSpPr>
            <a:spLocks noGrp="1"/>
          </p:cNvSpPr>
          <p:nvPr>
            <p:ph type="sldNum" sz="quarter" idx="12"/>
          </p:nvPr>
        </p:nvSpPr>
        <p:spPr/>
        <p:txBody>
          <a:bodyPr/>
          <a:lstStyle/>
          <a:p>
            <a:fld id="{6D22F896-40B5-4ADD-8801-0D06FADFA095}" type="slidenum">
              <a:rPr lang="en-US" smtClean="0"/>
              <a:t>5</a:t>
            </a:fld>
            <a:endParaRPr lang="en-US" dirty="0"/>
          </a:p>
        </p:txBody>
      </p:sp>
      <p:sp>
        <p:nvSpPr>
          <p:cNvPr id="5" name="TextBox 4">
            <a:extLst>
              <a:ext uri="{FF2B5EF4-FFF2-40B4-BE49-F238E27FC236}">
                <a16:creationId xmlns:a16="http://schemas.microsoft.com/office/drawing/2014/main" id="{014968FF-5DB7-49C5-951D-3EF64CF757A5}"/>
              </a:ext>
            </a:extLst>
          </p:cNvPr>
          <p:cNvSpPr txBox="1"/>
          <p:nvPr/>
        </p:nvSpPr>
        <p:spPr>
          <a:xfrm>
            <a:off x="2424226" y="261681"/>
            <a:ext cx="7852095" cy="892552"/>
          </a:xfrm>
          <a:prstGeom prst="rect">
            <a:avLst/>
          </a:prstGeom>
          <a:noFill/>
        </p:spPr>
        <p:txBody>
          <a:bodyPr wrap="square" rtlCol="0">
            <a:spAutoFit/>
          </a:bodyPr>
          <a:lstStyle/>
          <a:p>
            <a:r>
              <a:rPr lang="en-GB" sz="2600" b="1" dirty="0">
                <a:solidFill>
                  <a:schemeClr val="bg1"/>
                </a:solidFill>
                <a:latin typeface="Arial" panose="020B0604020202020204" pitchFamily="34" charset="0"/>
                <a:cs typeface="Arial" panose="020B0604020202020204" pitchFamily="34" charset="0"/>
              </a:rPr>
              <a:t>Ethical considerations, how do students learn digital skills?</a:t>
            </a:r>
          </a:p>
        </p:txBody>
      </p:sp>
      <p:sp>
        <p:nvSpPr>
          <p:cNvPr id="7" name="TextBox 6">
            <a:extLst>
              <a:ext uri="{FF2B5EF4-FFF2-40B4-BE49-F238E27FC236}">
                <a16:creationId xmlns:a16="http://schemas.microsoft.com/office/drawing/2014/main" id="{B79450B1-51B6-4529-B79A-0DB929395C9A}"/>
              </a:ext>
            </a:extLst>
          </p:cNvPr>
          <p:cNvSpPr txBox="1"/>
          <p:nvPr/>
        </p:nvSpPr>
        <p:spPr>
          <a:xfrm>
            <a:off x="1132321" y="1434626"/>
            <a:ext cx="9144000" cy="3293209"/>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We’ve briefed over the main benefits of digital tools, and how they open up a whole other world. However this comes with some problems, while it is true that we have many digital tools that make our learning easier, people have to learn how to make use of them, as they can be confusing with their broad range of options and uses.</a:t>
            </a:r>
          </a:p>
          <a:p>
            <a:endParaRPr lang="en-GB" sz="1600" dirty="0">
              <a:solidFill>
                <a:schemeClr val="bg1"/>
              </a:solidFill>
              <a:latin typeface="Arial" panose="020B0604020202020204" pitchFamily="34" charset="0"/>
              <a:cs typeface="Arial" panose="020B0604020202020204" pitchFamily="34" charset="0"/>
            </a:endParaRPr>
          </a:p>
          <a:p>
            <a:r>
              <a:rPr lang="en-GB" sz="1600" dirty="0">
                <a:solidFill>
                  <a:schemeClr val="bg1"/>
                </a:solidFill>
                <a:latin typeface="Arial" panose="020B0604020202020204" pitchFamily="34" charset="0"/>
                <a:cs typeface="Arial" panose="020B0604020202020204" pitchFamily="34" charset="0"/>
              </a:rPr>
              <a:t>This can throw people off from taking full advantage or even using these tools, especially the older generations which did not grow up with them. But even among the young generations that grew with this, the institutions they went to have a great impact in their digital skills.</a:t>
            </a:r>
          </a:p>
          <a:p>
            <a:endParaRPr lang="en-GB" sz="1600" dirty="0">
              <a:solidFill>
                <a:schemeClr val="bg1"/>
              </a:solidFill>
              <a:latin typeface="Arial" panose="020B0604020202020204" pitchFamily="34" charset="0"/>
              <a:cs typeface="Arial" panose="020B0604020202020204" pitchFamily="34" charset="0"/>
            </a:endParaRPr>
          </a:p>
          <a:p>
            <a:r>
              <a:rPr lang="en-GB" sz="1600" dirty="0" err="1">
                <a:solidFill>
                  <a:schemeClr val="bg1"/>
                </a:solidFill>
                <a:latin typeface="Arial" panose="020B0604020202020204" pitchFamily="34" charset="0"/>
                <a:cs typeface="Arial" panose="020B0604020202020204" pitchFamily="34" charset="0"/>
              </a:rPr>
              <a:t>Rafalow</a:t>
            </a:r>
            <a:r>
              <a:rPr lang="en-GB" sz="1600" dirty="0">
                <a:solidFill>
                  <a:schemeClr val="bg1"/>
                </a:solidFill>
                <a:latin typeface="Arial" panose="020B0604020202020204" pitchFamily="34" charset="0"/>
                <a:cs typeface="Arial" panose="020B0604020202020204" pitchFamily="34" charset="0"/>
              </a:rPr>
              <a:t> (2020) explores this idea in his book, and his findings state that while ‘Heathcliff academy teachers saw forms of kid’s digital play as essential to learning’, teachers at a school a short distance away, saw the idea of digital play being educational as a joke, they only used digital tools to make it easier to manage traditional educational methods.</a:t>
            </a:r>
          </a:p>
        </p:txBody>
      </p:sp>
      <p:pic>
        <p:nvPicPr>
          <p:cNvPr id="3074" name="Picture 2" descr="Overcoming Anxiety and Confusion">
            <a:extLst>
              <a:ext uri="{FF2B5EF4-FFF2-40B4-BE49-F238E27FC236}">
                <a16:creationId xmlns:a16="http://schemas.microsoft.com/office/drawing/2014/main" id="{273468DA-F47C-4F50-9F98-BF633B45A9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16123" y="5008228"/>
            <a:ext cx="4645229" cy="1646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9007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5" name="Picture 2">
            <a:extLst>
              <a:ext uri="{FF2B5EF4-FFF2-40B4-BE49-F238E27FC236}">
                <a16:creationId xmlns:a16="http://schemas.microsoft.com/office/drawing/2014/main" id="{5ACD94DE-DE21-4A9D-8875-A1539BE216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17" name="Group 116">
            <a:extLst>
              <a:ext uri="{FF2B5EF4-FFF2-40B4-BE49-F238E27FC236}">
                <a16:creationId xmlns:a16="http://schemas.microsoft.com/office/drawing/2014/main" id="{A8F3053C-AA2D-43E7-9127-59111DE0E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8" name="Group 117">
              <a:extLst>
                <a:ext uri="{FF2B5EF4-FFF2-40B4-BE49-F238E27FC236}">
                  <a16:creationId xmlns:a16="http://schemas.microsoft.com/office/drawing/2014/main" id="{159025B1-E34F-4772-B2CC-DA9B705D40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0" name="Rectangle 5">
                <a:extLst>
                  <a:ext uri="{FF2B5EF4-FFF2-40B4-BE49-F238E27FC236}">
                    <a16:creationId xmlns:a16="http://schemas.microsoft.com/office/drawing/2014/main" id="{85E8FDD9-55D5-48E9-BD0F-41FA02C5AD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31" name="Freeform 6">
                <a:extLst>
                  <a:ext uri="{FF2B5EF4-FFF2-40B4-BE49-F238E27FC236}">
                    <a16:creationId xmlns:a16="http://schemas.microsoft.com/office/drawing/2014/main" id="{2C147D99-21B5-462F-B3D9-2D04FC67D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2" name="Freeform 7">
                <a:extLst>
                  <a:ext uri="{FF2B5EF4-FFF2-40B4-BE49-F238E27FC236}">
                    <a16:creationId xmlns:a16="http://schemas.microsoft.com/office/drawing/2014/main" id="{3A84E48A-5D81-47C8-9B35-7891B51623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3" name="Freeform 8">
                <a:extLst>
                  <a:ext uri="{FF2B5EF4-FFF2-40B4-BE49-F238E27FC236}">
                    <a16:creationId xmlns:a16="http://schemas.microsoft.com/office/drawing/2014/main" id="{A7C08433-35BE-4A5A-9C1F-B37DEB482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4" name="Freeform 9">
                <a:extLst>
                  <a:ext uri="{FF2B5EF4-FFF2-40B4-BE49-F238E27FC236}">
                    <a16:creationId xmlns:a16="http://schemas.microsoft.com/office/drawing/2014/main" id="{D0B8201B-0CB0-4F9E-ACB0-DD75292348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5" name="Freeform 10">
                <a:extLst>
                  <a:ext uri="{FF2B5EF4-FFF2-40B4-BE49-F238E27FC236}">
                    <a16:creationId xmlns:a16="http://schemas.microsoft.com/office/drawing/2014/main" id="{888D2777-7FAE-47C4-9E1A-3C4D015CF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6" name="Freeform 11">
                <a:extLst>
                  <a:ext uri="{FF2B5EF4-FFF2-40B4-BE49-F238E27FC236}">
                    <a16:creationId xmlns:a16="http://schemas.microsoft.com/office/drawing/2014/main" id="{CE168F44-CB11-4900-AC9E-3EBEC8016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7" name="Freeform 12">
                <a:extLst>
                  <a:ext uri="{FF2B5EF4-FFF2-40B4-BE49-F238E27FC236}">
                    <a16:creationId xmlns:a16="http://schemas.microsoft.com/office/drawing/2014/main" id="{A0F39381-D3B3-4EBE-80AB-F3AA4D1889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8" name="Freeform 13">
                <a:extLst>
                  <a:ext uri="{FF2B5EF4-FFF2-40B4-BE49-F238E27FC236}">
                    <a16:creationId xmlns:a16="http://schemas.microsoft.com/office/drawing/2014/main" id="{F8B41A7C-3B6F-4BEF-B1FA-4869947AE7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9" name="Freeform 14">
                <a:extLst>
                  <a:ext uri="{FF2B5EF4-FFF2-40B4-BE49-F238E27FC236}">
                    <a16:creationId xmlns:a16="http://schemas.microsoft.com/office/drawing/2014/main" id="{9A08FB39-6EFB-4948-88F2-6EB113F10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0" name="Freeform 15">
                <a:extLst>
                  <a:ext uri="{FF2B5EF4-FFF2-40B4-BE49-F238E27FC236}">
                    <a16:creationId xmlns:a16="http://schemas.microsoft.com/office/drawing/2014/main" id="{32489CF5-34F9-4676-8FC8-EA47623A9F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1" name="Line 16">
                <a:extLst>
                  <a:ext uri="{FF2B5EF4-FFF2-40B4-BE49-F238E27FC236}">
                    <a16:creationId xmlns:a16="http://schemas.microsoft.com/office/drawing/2014/main" id="{6E6A81FE-6687-4E45-86EE-506158CFC01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42" name="Freeform 17">
                <a:extLst>
                  <a:ext uri="{FF2B5EF4-FFF2-40B4-BE49-F238E27FC236}">
                    <a16:creationId xmlns:a16="http://schemas.microsoft.com/office/drawing/2014/main" id="{085F56DC-138C-4970-A499-1F8C4FBAD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3" name="Freeform 18">
                <a:extLst>
                  <a:ext uri="{FF2B5EF4-FFF2-40B4-BE49-F238E27FC236}">
                    <a16:creationId xmlns:a16="http://schemas.microsoft.com/office/drawing/2014/main" id="{2241CFC6-2DD5-4908-95FF-C76F3F432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4" name="Freeform 19">
                <a:extLst>
                  <a:ext uri="{FF2B5EF4-FFF2-40B4-BE49-F238E27FC236}">
                    <a16:creationId xmlns:a16="http://schemas.microsoft.com/office/drawing/2014/main" id="{EAE9ABAC-3BE1-44E6-A764-8B7884E83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5" name="Freeform 20">
                <a:extLst>
                  <a:ext uri="{FF2B5EF4-FFF2-40B4-BE49-F238E27FC236}">
                    <a16:creationId xmlns:a16="http://schemas.microsoft.com/office/drawing/2014/main" id="{39874D11-3018-499B-BD78-11BB954BDF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6" name="Rectangle 21">
                <a:extLst>
                  <a:ext uri="{FF2B5EF4-FFF2-40B4-BE49-F238E27FC236}">
                    <a16:creationId xmlns:a16="http://schemas.microsoft.com/office/drawing/2014/main" id="{9D4461D3-04C7-495D-BA09-8D5311E9DA7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47" name="Freeform 22">
                <a:extLst>
                  <a:ext uri="{FF2B5EF4-FFF2-40B4-BE49-F238E27FC236}">
                    <a16:creationId xmlns:a16="http://schemas.microsoft.com/office/drawing/2014/main" id="{BF405972-B14C-45E8-9F0C-E2F11F1CF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8" name="Freeform 23">
                <a:extLst>
                  <a:ext uri="{FF2B5EF4-FFF2-40B4-BE49-F238E27FC236}">
                    <a16:creationId xmlns:a16="http://schemas.microsoft.com/office/drawing/2014/main" id="{D7939026-A689-46F4-97AC-5F68665D7D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9" name="Freeform 24">
                <a:extLst>
                  <a:ext uri="{FF2B5EF4-FFF2-40B4-BE49-F238E27FC236}">
                    <a16:creationId xmlns:a16="http://schemas.microsoft.com/office/drawing/2014/main" id="{8AD9F31C-5CF7-45EE-907A-3074488127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0" name="Freeform 25">
                <a:extLst>
                  <a:ext uri="{FF2B5EF4-FFF2-40B4-BE49-F238E27FC236}">
                    <a16:creationId xmlns:a16="http://schemas.microsoft.com/office/drawing/2014/main" id="{93412351-62FA-4EF3-8FE2-4CDD8397B9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1" name="Freeform 26">
                <a:extLst>
                  <a:ext uri="{FF2B5EF4-FFF2-40B4-BE49-F238E27FC236}">
                    <a16:creationId xmlns:a16="http://schemas.microsoft.com/office/drawing/2014/main" id="{84A81491-A1EB-46E3-9E73-11B93428C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2" name="Freeform 27">
                <a:extLst>
                  <a:ext uri="{FF2B5EF4-FFF2-40B4-BE49-F238E27FC236}">
                    <a16:creationId xmlns:a16="http://schemas.microsoft.com/office/drawing/2014/main" id="{E7727744-4F0E-4AA2-97BC-0C44AB354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3" name="Freeform 28">
                <a:extLst>
                  <a:ext uri="{FF2B5EF4-FFF2-40B4-BE49-F238E27FC236}">
                    <a16:creationId xmlns:a16="http://schemas.microsoft.com/office/drawing/2014/main" id="{4575AD90-731F-4996-AA04-86E5EC8CBE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4" name="Freeform 29">
                <a:extLst>
                  <a:ext uri="{FF2B5EF4-FFF2-40B4-BE49-F238E27FC236}">
                    <a16:creationId xmlns:a16="http://schemas.microsoft.com/office/drawing/2014/main" id="{231A78D3-96D9-4A22-BC29-8274B016C0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5" name="Freeform 30">
                <a:extLst>
                  <a:ext uri="{FF2B5EF4-FFF2-40B4-BE49-F238E27FC236}">
                    <a16:creationId xmlns:a16="http://schemas.microsoft.com/office/drawing/2014/main" id="{DFF31CA2-144E-493E-A135-83B83452A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6" name="Freeform 31">
                <a:extLst>
                  <a:ext uri="{FF2B5EF4-FFF2-40B4-BE49-F238E27FC236}">
                    <a16:creationId xmlns:a16="http://schemas.microsoft.com/office/drawing/2014/main" id="{C1ED7F8F-8F7D-4634-8EF1-3DC871518A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19" name="Group 118">
              <a:extLst>
                <a:ext uri="{FF2B5EF4-FFF2-40B4-BE49-F238E27FC236}">
                  <a16:creationId xmlns:a16="http://schemas.microsoft.com/office/drawing/2014/main" id="{C51DBAB3-1986-470D-B778-24F7953C79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0" name="Freeform 32">
                <a:extLst>
                  <a:ext uri="{FF2B5EF4-FFF2-40B4-BE49-F238E27FC236}">
                    <a16:creationId xmlns:a16="http://schemas.microsoft.com/office/drawing/2014/main" id="{921E27E2-FB87-421E-898F-0AD31CBC4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1" name="Freeform 33">
                <a:extLst>
                  <a:ext uri="{FF2B5EF4-FFF2-40B4-BE49-F238E27FC236}">
                    <a16:creationId xmlns:a16="http://schemas.microsoft.com/office/drawing/2014/main" id="{C9479707-E515-4B3C-9493-72190DDB2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2" name="Freeform 34">
                <a:extLst>
                  <a:ext uri="{FF2B5EF4-FFF2-40B4-BE49-F238E27FC236}">
                    <a16:creationId xmlns:a16="http://schemas.microsoft.com/office/drawing/2014/main" id="{9FF90DFA-7702-4558-8B3D-756D81D85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3" name="Freeform 35">
                <a:extLst>
                  <a:ext uri="{FF2B5EF4-FFF2-40B4-BE49-F238E27FC236}">
                    <a16:creationId xmlns:a16="http://schemas.microsoft.com/office/drawing/2014/main" id="{558A4777-3BE1-4000-9CB4-73048552F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4" name="Freeform 36">
                <a:extLst>
                  <a:ext uri="{FF2B5EF4-FFF2-40B4-BE49-F238E27FC236}">
                    <a16:creationId xmlns:a16="http://schemas.microsoft.com/office/drawing/2014/main" id="{2A041A71-3C90-472C-AC37-21EFE0786D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5" name="Freeform 37">
                <a:extLst>
                  <a:ext uri="{FF2B5EF4-FFF2-40B4-BE49-F238E27FC236}">
                    <a16:creationId xmlns:a16="http://schemas.microsoft.com/office/drawing/2014/main" id="{8FC1DCF1-A0C3-4803-9B5B-29A6C245A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6" name="Freeform 38">
                <a:extLst>
                  <a:ext uri="{FF2B5EF4-FFF2-40B4-BE49-F238E27FC236}">
                    <a16:creationId xmlns:a16="http://schemas.microsoft.com/office/drawing/2014/main" id="{71612D3E-4DBC-49B9-86B5-FCD82B1B1E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7" name="Freeform 39">
                <a:extLst>
                  <a:ext uri="{FF2B5EF4-FFF2-40B4-BE49-F238E27FC236}">
                    <a16:creationId xmlns:a16="http://schemas.microsoft.com/office/drawing/2014/main" id="{CB1CF104-08B0-46F6-ABBF-649AC5A702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8" name="Freeform 40">
                <a:extLst>
                  <a:ext uri="{FF2B5EF4-FFF2-40B4-BE49-F238E27FC236}">
                    <a16:creationId xmlns:a16="http://schemas.microsoft.com/office/drawing/2014/main" id="{FCE7D9F8-F405-4677-A45F-EDBB7F1685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9" name="Rectangle 41">
                <a:extLst>
                  <a:ext uri="{FF2B5EF4-FFF2-40B4-BE49-F238E27FC236}">
                    <a16:creationId xmlns:a16="http://schemas.microsoft.com/office/drawing/2014/main" id="{7347872F-3F7B-4ADF-BC95-429727E82D1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p:nvSpPr>
          <p:cNvPr id="5" name="TextBox 4">
            <a:extLst>
              <a:ext uri="{FF2B5EF4-FFF2-40B4-BE49-F238E27FC236}">
                <a16:creationId xmlns:a16="http://schemas.microsoft.com/office/drawing/2014/main" id="{B2A43E08-FEBB-4754-855F-8CB04CABB01D}"/>
              </a:ext>
            </a:extLst>
          </p:cNvPr>
          <p:cNvSpPr txBox="1"/>
          <p:nvPr/>
        </p:nvSpPr>
        <p:spPr>
          <a:xfrm>
            <a:off x="1141412" y="618518"/>
            <a:ext cx="5894387" cy="67974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600" b="1" cap="all" dirty="0">
                <a:latin typeface="+mj-lt"/>
                <a:ea typeface="+mj-ea"/>
                <a:cs typeface="+mj-cs"/>
              </a:rPr>
              <a:t>Our research method</a:t>
            </a:r>
          </a:p>
        </p:txBody>
      </p:sp>
      <p:sp>
        <p:nvSpPr>
          <p:cNvPr id="4" name="TextBox 3">
            <a:extLst>
              <a:ext uri="{FF2B5EF4-FFF2-40B4-BE49-F238E27FC236}">
                <a16:creationId xmlns:a16="http://schemas.microsoft.com/office/drawing/2014/main" id="{B06A720A-59DA-4C36-9CB6-71082D45A176}"/>
              </a:ext>
            </a:extLst>
          </p:cNvPr>
          <p:cNvSpPr txBox="1"/>
          <p:nvPr/>
        </p:nvSpPr>
        <p:spPr>
          <a:xfrm>
            <a:off x="1127918" y="1382713"/>
            <a:ext cx="5894388" cy="3541714"/>
          </a:xfrm>
          <a:prstGeom prst="rect">
            <a:avLst/>
          </a:prstGeom>
        </p:spPr>
        <p:txBody>
          <a:bodyPr vert="horz" lIns="91440" tIns="45720" rIns="91440" bIns="45720" rtlCol="0">
            <a:noAutofit/>
          </a:bodyPr>
          <a:lstStyle/>
          <a:p>
            <a:pPr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To collect data for our hypothesis, we will be using the application Microsoft Forms to create an online questionnaire, we will send this questionnaire to our peers via e-mail, and give a week of timeframe to collect results. </a:t>
            </a:r>
          </a:p>
          <a:p>
            <a:pPr indent="-228600" defTabSz="914400">
              <a:lnSpc>
                <a:spcPct val="110000"/>
              </a:lnSpc>
              <a:spcAft>
                <a:spcPts val="600"/>
              </a:spcAft>
              <a:buSzPct val="125000"/>
              <a:buFont typeface="Arial" panose="020B0604020202020204" pitchFamily="34" charset="0"/>
              <a:buChar char="•"/>
            </a:pPr>
            <a:endParaRPr lang="en-US" sz="1600" dirty="0">
              <a:solidFill>
                <a:schemeClr val="bg1"/>
              </a:solidFill>
              <a:latin typeface="Arial" panose="020B0604020202020204" pitchFamily="34" charset="0"/>
              <a:cs typeface="Arial" panose="020B0604020202020204" pitchFamily="34" charset="0"/>
            </a:endParaRPr>
          </a:p>
          <a:p>
            <a:pPr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The main questions will have the participants rank a list of applications in order of how frequently they use them, as well as respond on how strongly they agree or disagree to pre-made statements such as, ‘I use </a:t>
            </a:r>
            <a:r>
              <a:rPr lang="en-US" sz="1600" dirty="0" err="1">
                <a:solidFill>
                  <a:schemeClr val="bg1"/>
                </a:solidFill>
                <a:latin typeface="Arial" panose="020B0604020202020204" pitchFamily="34" charset="0"/>
                <a:cs typeface="Arial" panose="020B0604020202020204" pitchFamily="34" charset="0"/>
              </a:rPr>
              <a:t>Onedrive</a:t>
            </a:r>
            <a:r>
              <a:rPr lang="en-US" sz="1600" dirty="0">
                <a:solidFill>
                  <a:schemeClr val="bg1"/>
                </a:solidFill>
                <a:latin typeface="Arial" panose="020B0604020202020204" pitchFamily="34" charset="0"/>
                <a:cs typeface="Arial" panose="020B0604020202020204" pitchFamily="34" charset="0"/>
              </a:rPr>
              <a:t> more than MS teams’, or ‘I do not use any digital tools to collaborate with peers’</a:t>
            </a:r>
          </a:p>
          <a:p>
            <a:pPr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After this data is collected we will graph it for better analysis and compare it to our hypothesis to prove or disprove it.</a:t>
            </a:r>
          </a:p>
          <a:p>
            <a:pPr indent="-228600" defTabSz="914400">
              <a:lnSpc>
                <a:spcPct val="110000"/>
              </a:lnSpc>
              <a:spcAft>
                <a:spcPts val="600"/>
              </a:spcAft>
              <a:buSzPct val="125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Here is the QR code to access the questionnaire we will be using: </a:t>
            </a:r>
          </a:p>
        </p:txBody>
      </p:sp>
      <p:pic>
        <p:nvPicPr>
          <p:cNvPr id="4100" name="Picture 4" descr="The trouble with graphs | Cambridge Mathematics">
            <a:extLst>
              <a:ext uri="{FF2B5EF4-FFF2-40B4-BE49-F238E27FC236}">
                <a16:creationId xmlns:a16="http://schemas.microsoft.com/office/drawing/2014/main" id="{FA28FA28-6F8A-4050-899F-59CF0AD118F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680" r="13067" b="3"/>
          <a:stretch/>
        </p:blipFill>
        <p:spPr bwMode="auto">
          <a:xfrm>
            <a:off x="7619998" y="780235"/>
            <a:ext cx="3425199" cy="2337870"/>
          </a:xfrm>
          <a:custGeom>
            <a:avLst/>
            <a:gdLst/>
            <a:ahLst/>
            <a:cxnLst/>
            <a:rect l="l" t="t" r="r" b="b"/>
            <a:pathLst>
              <a:path w="3425199" h="2337870">
                <a:moveTo>
                  <a:pt x="166465" y="0"/>
                </a:moveTo>
                <a:lnTo>
                  <a:pt x="3425199" y="0"/>
                </a:lnTo>
                <a:lnTo>
                  <a:pt x="3425199" y="2337870"/>
                </a:lnTo>
                <a:lnTo>
                  <a:pt x="0" y="2337870"/>
                </a:lnTo>
                <a:lnTo>
                  <a:pt x="0" y="166465"/>
                </a:lnTo>
                <a:cubicBezTo>
                  <a:pt x="0" y="74529"/>
                  <a:pt x="74529" y="0"/>
                  <a:pt x="166465" y="0"/>
                </a:cubicBezTo>
                <a:close/>
              </a:path>
            </a:pathLst>
          </a:cu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7" name="Picture 6" descr="Qr code&#10;&#10;Description automatically generated">
            <a:extLst>
              <a:ext uri="{FF2B5EF4-FFF2-40B4-BE49-F238E27FC236}">
                <a16:creationId xmlns:a16="http://schemas.microsoft.com/office/drawing/2014/main" id="{8C0FCDF3-CA30-413C-9D3B-5C3023B77E3D}"/>
              </a:ext>
            </a:extLst>
          </p:cNvPr>
          <p:cNvPicPr>
            <a:picLocks noChangeAspect="1"/>
          </p:cNvPicPr>
          <p:nvPr/>
        </p:nvPicPr>
        <p:blipFill rotWithShape="1">
          <a:blip r:embed="rId5"/>
          <a:srcRect t="21100" b="10645"/>
          <a:stretch/>
        </p:blipFill>
        <p:spPr>
          <a:xfrm flipV="1">
            <a:off x="7619998" y="3282697"/>
            <a:ext cx="3425199" cy="2337870"/>
          </a:xfrm>
          <a:custGeom>
            <a:avLst/>
            <a:gdLst/>
            <a:ahLst/>
            <a:cxnLst/>
            <a:rect l="l" t="t" r="r" b="b"/>
            <a:pathLst>
              <a:path w="3425199" h="2337870">
                <a:moveTo>
                  <a:pt x="0" y="0"/>
                </a:moveTo>
                <a:lnTo>
                  <a:pt x="3425199" y="0"/>
                </a:lnTo>
                <a:lnTo>
                  <a:pt x="3425199" y="2171405"/>
                </a:lnTo>
                <a:cubicBezTo>
                  <a:pt x="3425199" y="2263341"/>
                  <a:pt x="3350670" y="2337870"/>
                  <a:pt x="3258734" y="2337870"/>
                </a:cubicBezTo>
                <a:lnTo>
                  <a:pt x="0" y="2337870"/>
                </a:ln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2" name="Slide Number Placeholder 1">
            <a:extLst>
              <a:ext uri="{FF2B5EF4-FFF2-40B4-BE49-F238E27FC236}">
                <a16:creationId xmlns:a16="http://schemas.microsoft.com/office/drawing/2014/main" id="{4C5451F6-90EF-47CF-9B67-35DD26D5FF7F}"/>
              </a:ext>
            </a:extLst>
          </p:cNvPr>
          <p:cNvSpPr>
            <a:spLocks noGrp="1"/>
          </p:cNvSpPr>
          <p:nvPr>
            <p:ph type="sldNum" sz="quarter" idx="12"/>
          </p:nvPr>
        </p:nvSpPr>
        <p:spPr>
          <a:xfrm>
            <a:off x="10276321" y="5883274"/>
            <a:ext cx="771089" cy="365125"/>
          </a:xfrm>
        </p:spPr>
        <p:txBody>
          <a:bodyPr vert="horz" lIns="91440" tIns="45720" rIns="91440" bIns="45720" rtlCol="0" anchor="ctr">
            <a:normAutofit/>
          </a:bodyPr>
          <a:lstStyle/>
          <a:p>
            <a:pPr defTabSz="914400">
              <a:spcAft>
                <a:spcPts val="600"/>
              </a:spcAft>
            </a:pPr>
            <a:fld id="{6D22F896-40B5-4ADD-8801-0D06FADFA095}" type="slidenum">
              <a:rPr lang="en-US" smtClean="0"/>
              <a:pPr defTabSz="914400">
                <a:spcAft>
                  <a:spcPts val="600"/>
                </a:spcAft>
              </a:pPr>
              <a:t>6</a:t>
            </a:fld>
            <a:endParaRPr lang="en-US"/>
          </a:p>
        </p:txBody>
      </p:sp>
    </p:spTree>
    <p:extLst>
      <p:ext uri="{BB962C8B-B14F-4D97-AF65-F5344CB8AC3E}">
        <p14:creationId xmlns:p14="http://schemas.microsoft.com/office/powerpoint/2010/main" val="4086606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3D1D-FC6F-464B-A151-CF1D231AA656}"/>
              </a:ext>
            </a:extLst>
          </p:cNvPr>
          <p:cNvSpPr>
            <a:spLocks noGrp="1"/>
          </p:cNvSpPr>
          <p:nvPr>
            <p:ph type="ctrTitle"/>
          </p:nvPr>
        </p:nvSpPr>
        <p:spPr>
          <a:xfrm>
            <a:off x="4561919" y="1799925"/>
            <a:ext cx="6913428" cy="2866405"/>
          </a:xfrm>
        </p:spPr>
        <p:txBody>
          <a:bodyPr>
            <a:normAutofit/>
          </a:bodyPr>
          <a:lstStyle/>
          <a:p>
            <a:r>
              <a:rPr lang="en-GB" sz="2400" dirty="0">
                <a:solidFill>
                  <a:schemeClr val="bg1"/>
                </a:solidFill>
                <a:latin typeface="Arial" panose="020B0604020202020204" pitchFamily="34" charset="0"/>
                <a:cs typeface="Arial" panose="020B0604020202020204" pitchFamily="34" charset="0"/>
              </a:rPr>
              <a:t>After a long research our hypothesis we have, strongly suggest that new technologies what are involved into education could result in increasing motivation and productivity for students and university staff.  Also all survey takers agree our hypotheses.</a:t>
            </a:r>
          </a:p>
        </p:txBody>
      </p:sp>
      <p:sp>
        <p:nvSpPr>
          <p:cNvPr id="3" name="Subtitle 2">
            <a:extLst>
              <a:ext uri="{FF2B5EF4-FFF2-40B4-BE49-F238E27FC236}">
                <a16:creationId xmlns:a16="http://schemas.microsoft.com/office/drawing/2014/main" id="{8BE506EF-79D6-49F2-A3CF-165ED36C6E45}"/>
              </a:ext>
            </a:extLst>
          </p:cNvPr>
          <p:cNvSpPr>
            <a:spLocks noGrp="1"/>
          </p:cNvSpPr>
          <p:nvPr>
            <p:ph type="subTitle" idx="1"/>
          </p:nvPr>
        </p:nvSpPr>
        <p:spPr>
          <a:xfrm>
            <a:off x="4739751" y="5466087"/>
            <a:ext cx="6479629" cy="1475177"/>
          </a:xfrm>
        </p:spPr>
        <p:txBody>
          <a:bodyPr>
            <a:normAutofit/>
          </a:bodyPr>
          <a:lstStyle/>
          <a:p>
            <a:r>
              <a:rPr lang="en-GB" dirty="0">
                <a:solidFill>
                  <a:schemeClr val="bg1"/>
                </a:solidFill>
                <a:latin typeface="Arial" panose="020B0604020202020204" pitchFamily="34" charset="0"/>
                <a:cs typeface="Arial" panose="020B0604020202020204" pitchFamily="34" charset="0"/>
              </a:rPr>
              <a:t>Slide by: Valentin </a:t>
            </a:r>
            <a:r>
              <a:rPr lang="en-GB" dirty="0" err="1">
                <a:solidFill>
                  <a:schemeClr val="bg1"/>
                </a:solidFill>
                <a:latin typeface="Arial" panose="020B0604020202020204" pitchFamily="34" charset="0"/>
                <a:cs typeface="Arial" panose="020B0604020202020204" pitchFamily="34" charset="0"/>
              </a:rPr>
              <a:t>Boronica</a:t>
            </a:r>
            <a:r>
              <a:rPr lang="en-GB" dirty="0">
                <a:solidFill>
                  <a:schemeClr val="bg1"/>
                </a:solidFill>
                <a:latin typeface="Arial" panose="020B0604020202020204" pitchFamily="34" charset="0"/>
                <a:cs typeface="Arial" panose="020B0604020202020204" pitchFamily="34" charset="0"/>
              </a:rPr>
              <a:t> (2016509)</a:t>
            </a:r>
          </a:p>
        </p:txBody>
      </p:sp>
      <p:pic>
        <p:nvPicPr>
          <p:cNvPr id="4" name="Picture 3" descr="Sphere of mesh and nodes">
            <a:extLst>
              <a:ext uri="{FF2B5EF4-FFF2-40B4-BE49-F238E27FC236}">
                <a16:creationId xmlns:a16="http://schemas.microsoft.com/office/drawing/2014/main" id="{8DBE8BAC-B5DE-4B7F-B916-C7048F4A6D22}"/>
              </a:ext>
            </a:extLst>
          </p:cNvPr>
          <p:cNvPicPr>
            <a:picLocks noChangeAspect="1"/>
          </p:cNvPicPr>
          <p:nvPr/>
        </p:nvPicPr>
        <p:blipFill rotWithShape="1">
          <a:blip r:embed="rId2"/>
          <a:srcRect l="42674" r="11686"/>
          <a:stretch/>
        </p:blipFill>
        <p:spPr>
          <a:xfrm>
            <a:off x="20" y="1"/>
            <a:ext cx="4173349" cy="6857999"/>
          </a:xfrm>
          <a:prstGeom prst="rect">
            <a:avLst/>
          </a:prstGeom>
        </p:spPr>
      </p:pic>
      <p:sp>
        <p:nvSpPr>
          <p:cNvPr id="19" name="Subtitle 2">
            <a:extLst>
              <a:ext uri="{FF2B5EF4-FFF2-40B4-BE49-F238E27FC236}">
                <a16:creationId xmlns:a16="http://schemas.microsoft.com/office/drawing/2014/main" id="{6CD43FDE-3C5F-40A3-9F50-EEF225366479}"/>
              </a:ext>
            </a:extLst>
          </p:cNvPr>
          <p:cNvSpPr txBox="1">
            <a:spLocks/>
          </p:cNvSpPr>
          <p:nvPr/>
        </p:nvSpPr>
        <p:spPr>
          <a:xfrm>
            <a:off x="6427047" y="361995"/>
            <a:ext cx="4792333" cy="737589"/>
          </a:xfrm>
          <a:prstGeom prst="rect">
            <a:avLst/>
          </a:prstGeom>
        </p:spPr>
        <p:txBody>
          <a:bodyPr vert="horz" lIns="91440" tIns="45720" rIns="91440" bIns="45720" rtlCol="0" anchor="b">
            <a:normAutofit/>
          </a:bodyPr>
          <a:lstStyle>
            <a:lvl1pPr marL="0" indent="0" algn="l" defTabSz="914400" rtl="0" eaLnBrk="1" latinLnBrk="0" hangingPunct="1">
              <a:lnSpc>
                <a:spcPct val="100000"/>
              </a:lnSpc>
              <a:spcBef>
                <a:spcPts val="900"/>
              </a:spcBef>
              <a:buFont typeface="Arial" panose="020B0604020202020204" pitchFamily="34" charset="0"/>
              <a:buNone/>
              <a:defRPr sz="2000" b="0" i="0" kern="1200">
                <a:solidFill>
                  <a:schemeClr val="tx1"/>
                </a:solidFill>
                <a:latin typeface="+mn-lt"/>
                <a:ea typeface="+mn-ea"/>
                <a:cs typeface="+mn-cs"/>
              </a:defRPr>
            </a:lvl1pPr>
            <a:lvl2pPr marL="457200" indent="0" algn="ctr" defTabSz="914400" rtl="0" eaLnBrk="1" latinLnBrk="0" hangingPunct="1">
              <a:lnSpc>
                <a:spcPct val="100000"/>
              </a:lnSpc>
              <a:spcBef>
                <a:spcPts val="900"/>
              </a:spcBef>
              <a:buFont typeface="Arial" panose="020B0604020202020204" pitchFamily="34" charset="0"/>
              <a:buNone/>
              <a:defRPr sz="2000" b="0" i="0" kern="1200">
                <a:solidFill>
                  <a:schemeClr val="tx1"/>
                </a:solidFill>
                <a:latin typeface="+mn-lt"/>
                <a:ea typeface="+mn-ea"/>
                <a:cs typeface="+mn-cs"/>
              </a:defRPr>
            </a:lvl2pPr>
            <a:lvl3pPr marL="914400" indent="0" algn="ctr" defTabSz="914400" rtl="0" eaLnBrk="1" latinLnBrk="0" hangingPunct="1">
              <a:lnSpc>
                <a:spcPct val="100000"/>
              </a:lnSpc>
              <a:spcBef>
                <a:spcPts val="900"/>
              </a:spcBef>
              <a:buFont typeface="Arial" panose="020B0604020202020204" pitchFamily="34" charset="0"/>
              <a:buNone/>
              <a:defRPr sz="1800" b="0" i="0" kern="1200">
                <a:solidFill>
                  <a:schemeClr val="tx1"/>
                </a:solidFill>
                <a:latin typeface="+mn-lt"/>
                <a:ea typeface="+mn-ea"/>
                <a:cs typeface="+mn-cs"/>
              </a:defRPr>
            </a:lvl3pPr>
            <a:lvl4pPr marL="1371600" indent="0" algn="ctr" defTabSz="914400" rtl="0" eaLnBrk="1" latinLnBrk="0" hangingPunct="1">
              <a:lnSpc>
                <a:spcPct val="100000"/>
              </a:lnSpc>
              <a:spcBef>
                <a:spcPts val="900"/>
              </a:spcBef>
              <a:buFont typeface="Arial" panose="020B0604020202020204" pitchFamily="34" charset="0"/>
              <a:buNone/>
              <a:defRPr sz="1600" b="0" i="0" kern="1200">
                <a:solidFill>
                  <a:schemeClr val="tx1"/>
                </a:solidFill>
                <a:latin typeface="+mn-lt"/>
                <a:ea typeface="+mn-ea"/>
                <a:cs typeface="+mn-cs"/>
              </a:defRPr>
            </a:lvl4pPr>
            <a:lvl5pPr marL="1828800" indent="0" algn="ctr" defTabSz="914400" rtl="0" eaLnBrk="1" latinLnBrk="0" hangingPunct="1">
              <a:lnSpc>
                <a:spcPct val="100000"/>
              </a:lnSpc>
              <a:spcBef>
                <a:spcPts val="900"/>
              </a:spcBef>
              <a:buFont typeface="Arial" panose="020B0604020202020204" pitchFamily="34" charset="0"/>
              <a:buNone/>
              <a:defRPr sz="1600" b="0" i="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200" b="1" u="sng" dirty="0">
                <a:solidFill>
                  <a:schemeClr val="bg1"/>
                </a:solidFill>
                <a:latin typeface="Arial" panose="020B0604020202020204" pitchFamily="34" charset="0"/>
                <a:cs typeface="Arial" panose="020B0604020202020204" pitchFamily="34" charset="0"/>
              </a:rPr>
              <a:t>Hypotheses</a:t>
            </a:r>
          </a:p>
        </p:txBody>
      </p:sp>
    </p:spTree>
    <p:extLst>
      <p:ext uri="{BB962C8B-B14F-4D97-AF65-F5344CB8AC3E}">
        <p14:creationId xmlns:p14="http://schemas.microsoft.com/office/powerpoint/2010/main" val="3709012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B2AD8-C8DD-4E59-990F-22E200E0FDEF}"/>
              </a:ext>
            </a:extLst>
          </p:cNvPr>
          <p:cNvSpPr>
            <a:spLocks noGrp="1"/>
          </p:cNvSpPr>
          <p:nvPr>
            <p:ph idx="1"/>
          </p:nvPr>
        </p:nvSpPr>
        <p:spPr>
          <a:xfrm>
            <a:off x="1873832" y="469695"/>
            <a:ext cx="8179355" cy="5015885"/>
          </a:xfrm>
        </p:spPr>
        <p:txBody>
          <a:bodyPr>
            <a:normAutofit lnSpcReduction="10000"/>
          </a:bodyPr>
          <a:lstStyle/>
          <a:p>
            <a:r>
              <a:rPr lang="en-GB" dirty="0">
                <a:solidFill>
                  <a:schemeClr val="bg1"/>
                </a:solidFill>
                <a:latin typeface="Arial" panose="020B0604020202020204" pitchFamily="34" charset="0"/>
                <a:cs typeface="Arial" panose="020B0604020202020204" pitchFamily="34" charset="0"/>
              </a:rPr>
              <a:t>The research hypothesis is central to all research endeavours, whether qualitative or quantitative, exploratory or explanatory. At its most basic, the research hypothesis states what the researcher expects to find – it is the tentative answer to the research question that guides the entire study. [7]</a:t>
            </a:r>
          </a:p>
          <a:p>
            <a:pPr marL="0" indent="0">
              <a:buNone/>
            </a:pPr>
            <a:r>
              <a:rPr lang="en-GB" dirty="0">
                <a:solidFill>
                  <a:schemeClr val="bg1"/>
                </a:solidFill>
                <a:latin typeface="Arial" panose="020B0604020202020204" pitchFamily="34" charset="0"/>
                <a:cs typeface="Arial" panose="020B0604020202020204" pitchFamily="34" charset="0"/>
              </a:rPr>
              <a:t>In our research we addressed four questions and we got 6 responses. The majority of survey takers give ‘Extremely good’ response for questions 1, 2 and 4. And for our tricky question all responses give ‘0 or 1’. Trick questions put your thinking skills to the test.</a:t>
            </a:r>
          </a:p>
          <a:p>
            <a:pPr marL="0" indent="0">
              <a:buNone/>
            </a:pPr>
            <a:endParaRPr lang="en-GB" dirty="0">
              <a:solidFill>
                <a:schemeClr val="bg1"/>
              </a:solidFill>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7C91CAD6-ECEF-492D-8930-685DF0DDE4C7}"/>
              </a:ext>
            </a:extLst>
          </p:cNvPr>
          <p:cNvSpPr txBox="1">
            <a:spLocks/>
          </p:cNvSpPr>
          <p:nvPr/>
        </p:nvSpPr>
        <p:spPr>
          <a:xfrm>
            <a:off x="1873832" y="5587915"/>
            <a:ext cx="6479629" cy="80039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latin typeface="Arial" panose="020B0604020202020204" pitchFamily="34" charset="0"/>
                <a:cs typeface="Arial" panose="020B0604020202020204" pitchFamily="34" charset="0"/>
              </a:rPr>
              <a:t>Slide by: Valentin </a:t>
            </a:r>
            <a:r>
              <a:rPr lang="en-GB" dirty="0" err="1">
                <a:solidFill>
                  <a:schemeClr val="bg1"/>
                </a:solidFill>
                <a:latin typeface="Arial" panose="020B0604020202020204" pitchFamily="34" charset="0"/>
                <a:cs typeface="Arial" panose="020B0604020202020204" pitchFamily="34" charset="0"/>
              </a:rPr>
              <a:t>Boronica</a:t>
            </a:r>
            <a:r>
              <a:rPr lang="en-GB" dirty="0">
                <a:solidFill>
                  <a:schemeClr val="bg1"/>
                </a:solidFill>
                <a:latin typeface="Arial" panose="020B0604020202020204" pitchFamily="34" charset="0"/>
                <a:cs typeface="Arial" panose="020B0604020202020204" pitchFamily="34" charset="0"/>
              </a:rPr>
              <a:t> (2016509)</a:t>
            </a:r>
          </a:p>
        </p:txBody>
      </p:sp>
    </p:spTree>
    <p:extLst>
      <p:ext uri="{BB962C8B-B14F-4D97-AF65-F5344CB8AC3E}">
        <p14:creationId xmlns:p14="http://schemas.microsoft.com/office/powerpoint/2010/main" val="707528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D6B903-F78B-447E-B248-3EDB80EE8EAF}"/>
              </a:ext>
            </a:extLst>
          </p:cNvPr>
          <p:cNvSpPr>
            <a:spLocks noGrp="1"/>
          </p:cNvSpPr>
          <p:nvPr>
            <p:ph idx="1"/>
          </p:nvPr>
        </p:nvSpPr>
        <p:spPr>
          <a:xfrm>
            <a:off x="1932554" y="871257"/>
            <a:ext cx="7335835" cy="4071257"/>
          </a:xfrm>
        </p:spPr>
        <p:txBody>
          <a:bodyPr/>
          <a:lstStyle/>
          <a:p>
            <a:pPr marL="0" indent="0">
              <a:buNone/>
            </a:pPr>
            <a:r>
              <a:rPr lang="en-GB" b="1" dirty="0">
                <a:solidFill>
                  <a:schemeClr val="bg1"/>
                </a:solidFill>
                <a:latin typeface="Arial" panose="020B0604020202020204" pitchFamily="34" charset="0"/>
                <a:cs typeface="Arial" panose="020B0604020202020204" pitchFamily="34" charset="0"/>
              </a:rPr>
              <a:t>Education system is one of the oldest fields that is still present today, and new technologies will revolutionize education system forever.</a:t>
            </a:r>
          </a:p>
          <a:p>
            <a:pPr marL="0" indent="0">
              <a:buNone/>
            </a:pPr>
            <a:r>
              <a:rPr lang="en-GB" b="1" dirty="0">
                <a:solidFill>
                  <a:schemeClr val="bg1"/>
                </a:solidFill>
                <a:latin typeface="Arial" panose="020B0604020202020204" pitchFamily="34" charset="0"/>
                <a:cs typeface="Arial" panose="020B0604020202020204" pitchFamily="34" charset="0"/>
              </a:rPr>
              <a:t>According to Christer Holmen “he concluded that for the majority of students from University of Boras from Sweden, technology have a positive impact” (Introducing modern technology into education, 2016)[1]. </a:t>
            </a:r>
          </a:p>
        </p:txBody>
      </p:sp>
      <p:sp>
        <p:nvSpPr>
          <p:cNvPr id="4" name="Subtitle 2">
            <a:extLst>
              <a:ext uri="{FF2B5EF4-FFF2-40B4-BE49-F238E27FC236}">
                <a16:creationId xmlns:a16="http://schemas.microsoft.com/office/drawing/2014/main" id="{4BCFD94F-95DC-4118-BAF1-235F065D72AB}"/>
              </a:ext>
            </a:extLst>
          </p:cNvPr>
          <p:cNvSpPr txBox="1">
            <a:spLocks/>
          </p:cNvSpPr>
          <p:nvPr/>
        </p:nvSpPr>
        <p:spPr>
          <a:xfrm>
            <a:off x="2360658" y="5913418"/>
            <a:ext cx="6479629" cy="80039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latin typeface="Arial" panose="020B0604020202020204" pitchFamily="34" charset="0"/>
                <a:cs typeface="Arial" panose="020B0604020202020204" pitchFamily="34" charset="0"/>
              </a:rPr>
              <a:t>Slide by: Valentin </a:t>
            </a:r>
            <a:r>
              <a:rPr lang="en-GB" dirty="0" err="1">
                <a:solidFill>
                  <a:schemeClr val="bg1"/>
                </a:solidFill>
                <a:latin typeface="Arial" panose="020B0604020202020204" pitchFamily="34" charset="0"/>
                <a:cs typeface="Arial" panose="020B0604020202020204" pitchFamily="34" charset="0"/>
              </a:rPr>
              <a:t>Boronica</a:t>
            </a:r>
            <a:r>
              <a:rPr lang="en-GB" dirty="0">
                <a:solidFill>
                  <a:schemeClr val="bg1"/>
                </a:solidFill>
                <a:latin typeface="Arial" panose="020B0604020202020204" pitchFamily="34" charset="0"/>
                <a:cs typeface="Arial" panose="020B0604020202020204" pitchFamily="34" charset="0"/>
              </a:rPr>
              <a:t> (2016509)</a:t>
            </a:r>
          </a:p>
        </p:txBody>
      </p:sp>
    </p:spTree>
    <p:extLst>
      <p:ext uri="{BB962C8B-B14F-4D97-AF65-F5344CB8AC3E}">
        <p14:creationId xmlns:p14="http://schemas.microsoft.com/office/powerpoint/2010/main" val="1574760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56E0CA-306D-405B-8494-85B0636206B6}"/>
              </a:ext>
            </a:extLst>
          </p:cNvPr>
          <p:cNvSpPr>
            <a:spLocks noGrp="1"/>
          </p:cNvSpPr>
          <p:nvPr>
            <p:ph idx="1"/>
          </p:nvPr>
        </p:nvSpPr>
        <p:spPr>
          <a:xfrm>
            <a:off x="2150670" y="552675"/>
            <a:ext cx="7335835" cy="4049485"/>
          </a:xfrm>
        </p:spPr>
        <p:txBody>
          <a:bodyPr>
            <a:normAutofit/>
          </a:bodyPr>
          <a:lstStyle/>
          <a:p>
            <a:pPr marL="0" indent="0">
              <a:buNone/>
            </a:pPr>
            <a:r>
              <a:rPr lang="en-GB" b="1" dirty="0">
                <a:solidFill>
                  <a:schemeClr val="bg1"/>
                </a:solidFill>
                <a:latin typeface="Arial" panose="020B0604020202020204" pitchFamily="34" charset="0"/>
                <a:cs typeface="Arial" panose="020B0604020202020204" pitchFamily="34" charset="0"/>
              </a:rPr>
              <a:t>The world is changing fast, and a new technology Era just begun. Universities will embrace these world transformations. The actual technology what we use to collaborate at UWTSD, is just a small example that we are on the right path. And will make our life easier at university and also will prepare us for the new challenges.</a:t>
            </a:r>
          </a:p>
        </p:txBody>
      </p:sp>
      <p:sp>
        <p:nvSpPr>
          <p:cNvPr id="4" name="Subtitle 2">
            <a:extLst>
              <a:ext uri="{FF2B5EF4-FFF2-40B4-BE49-F238E27FC236}">
                <a16:creationId xmlns:a16="http://schemas.microsoft.com/office/drawing/2014/main" id="{0FBC801A-E413-4925-A706-67DB3F29C9E0}"/>
              </a:ext>
            </a:extLst>
          </p:cNvPr>
          <p:cNvSpPr txBox="1">
            <a:spLocks/>
          </p:cNvSpPr>
          <p:nvPr/>
        </p:nvSpPr>
        <p:spPr>
          <a:xfrm>
            <a:off x="2150670" y="5678526"/>
            <a:ext cx="6479629" cy="80039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bg1"/>
                </a:solidFill>
                <a:latin typeface="Arial" panose="020B0604020202020204" pitchFamily="34" charset="0"/>
                <a:cs typeface="Arial" panose="020B0604020202020204" pitchFamily="34" charset="0"/>
              </a:rPr>
              <a:t>Slide by: Valentin </a:t>
            </a:r>
            <a:r>
              <a:rPr lang="en-GB" dirty="0" err="1">
                <a:solidFill>
                  <a:schemeClr val="bg1"/>
                </a:solidFill>
                <a:latin typeface="Arial" panose="020B0604020202020204" pitchFamily="34" charset="0"/>
                <a:cs typeface="Arial" panose="020B0604020202020204" pitchFamily="34" charset="0"/>
              </a:rPr>
              <a:t>Boronica</a:t>
            </a:r>
            <a:r>
              <a:rPr lang="en-GB" dirty="0">
                <a:solidFill>
                  <a:schemeClr val="bg1"/>
                </a:solidFill>
                <a:latin typeface="Arial" panose="020B0604020202020204" pitchFamily="34" charset="0"/>
                <a:cs typeface="Arial" panose="020B0604020202020204" pitchFamily="34" charset="0"/>
              </a:rPr>
              <a:t> (2016509)</a:t>
            </a:r>
          </a:p>
        </p:txBody>
      </p:sp>
    </p:spTree>
    <p:extLst>
      <p:ext uri="{BB962C8B-B14F-4D97-AF65-F5344CB8AC3E}">
        <p14:creationId xmlns:p14="http://schemas.microsoft.com/office/powerpoint/2010/main" val="3470461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1F1FA-9BBE-45BF-A061-062C5F6FA087}"/>
              </a:ext>
            </a:extLst>
          </p:cNvPr>
          <p:cNvSpPr>
            <a:spLocks noGrp="1"/>
          </p:cNvSpPr>
          <p:nvPr>
            <p:ph type="title"/>
          </p:nvPr>
        </p:nvSpPr>
        <p:spPr>
          <a:xfrm>
            <a:off x="1798414" y="0"/>
            <a:ext cx="7335835" cy="1268984"/>
          </a:xfrm>
        </p:spPr>
        <p:txBody>
          <a:bodyPr>
            <a:normAutofit/>
          </a:bodyPr>
          <a:lstStyle/>
          <a:p>
            <a:pPr algn="ctr"/>
            <a:r>
              <a:rPr lang="en-GB" sz="2800" b="1" dirty="0">
                <a:solidFill>
                  <a:schemeClr val="bg1"/>
                </a:solidFill>
              </a:rPr>
              <a:t>Reference List:</a:t>
            </a:r>
          </a:p>
        </p:txBody>
      </p:sp>
      <p:sp>
        <p:nvSpPr>
          <p:cNvPr id="3" name="Content Placeholder 2">
            <a:extLst>
              <a:ext uri="{FF2B5EF4-FFF2-40B4-BE49-F238E27FC236}">
                <a16:creationId xmlns:a16="http://schemas.microsoft.com/office/drawing/2014/main" id="{F249471C-F09B-4B51-B4CD-6C4041FD27AE}"/>
              </a:ext>
            </a:extLst>
          </p:cNvPr>
          <p:cNvSpPr>
            <a:spLocks noGrp="1"/>
          </p:cNvSpPr>
          <p:nvPr>
            <p:ph idx="1"/>
          </p:nvPr>
        </p:nvSpPr>
        <p:spPr>
          <a:xfrm>
            <a:off x="1362552" y="1188166"/>
            <a:ext cx="9466896" cy="4187518"/>
          </a:xfrm>
        </p:spPr>
        <p:txBody>
          <a:bodyPr>
            <a:noAutofit/>
          </a:bodyPr>
          <a:lstStyle/>
          <a:p>
            <a:pPr marL="0" indent="0" algn="l">
              <a:buNone/>
            </a:pPr>
            <a:r>
              <a:rPr lang="en-GB" sz="1100" b="1" i="0" cap="all" dirty="0">
                <a:solidFill>
                  <a:schemeClr val="bg1"/>
                </a:solidFill>
                <a:effectLst/>
                <a:latin typeface="Arial" panose="020B0604020202020204" pitchFamily="34" charset="0"/>
                <a:cs typeface="Arial" panose="020B0604020202020204" pitchFamily="34" charset="0"/>
              </a:rPr>
              <a:t>[1] HOLMÉN, C. </a:t>
            </a:r>
            <a:r>
              <a:rPr lang="en-GB" sz="1100" b="0" i="0" dirty="0">
                <a:solidFill>
                  <a:schemeClr val="bg1"/>
                </a:solidFill>
                <a:effectLst/>
                <a:latin typeface="Arial" panose="020B0604020202020204" pitchFamily="34" charset="0"/>
                <a:cs typeface="Arial" panose="020B0604020202020204" pitchFamily="34" charset="0"/>
              </a:rPr>
              <a:t>Introducing modern technology into education</a:t>
            </a:r>
          </a:p>
          <a:p>
            <a:pPr marL="0" indent="0" algn="l">
              <a:buNone/>
            </a:pPr>
            <a:r>
              <a:rPr lang="en-GB" sz="1100" b="1" i="0" dirty="0">
                <a:solidFill>
                  <a:schemeClr val="bg1"/>
                </a:solidFill>
                <a:effectLst/>
                <a:latin typeface="Arial" panose="020B0604020202020204" pitchFamily="34" charset="0"/>
                <a:cs typeface="Arial" panose="020B0604020202020204" pitchFamily="34" charset="0"/>
              </a:rPr>
              <a:t>Your Bibliography: </a:t>
            </a:r>
            <a:r>
              <a:rPr lang="en-GB" sz="1100" b="0" i="0" dirty="0" err="1">
                <a:solidFill>
                  <a:schemeClr val="bg1"/>
                </a:solidFill>
                <a:effectLst/>
                <a:latin typeface="Arial" panose="020B0604020202020204" pitchFamily="34" charset="0"/>
                <a:cs typeface="Arial" panose="020B0604020202020204" pitchFamily="34" charset="0"/>
              </a:rPr>
              <a:t>Holmén</a:t>
            </a:r>
            <a:r>
              <a:rPr lang="en-GB" sz="1100" b="0" i="0" dirty="0">
                <a:solidFill>
                  <a:schemeClr val="bg1"/>
                </a:solidFill>
                <a:effectLst/>
                <a:latin typeface="Arial" panose="020B0604020202020204" pitchFamily="34" charset="0"/>
                <a:cs typeface="Arial" panose="020B0604020202020204" pitchFamily="34" charset="0"/>
              </a:rPr>
              <a:t>, C., 2016. </a:t>
            </a:r>
            <a:r>
              <a:rPr lang="en-GB" sz="1100" b="0" i="1" dirty="0">
                <a:solidFill>
                  <a:schemeClr val="bg1"/>
                </a:solidFill>
                <a:effectLst/>
                <a:latin typeface="Arial" panose="020B0604020202020204" pitchFamily="34" charset="0"/>
                <a:cs typeface="Arial" panose="020B0604020202020204" pitchFamily="34" charset="0"/>
              </a:rPr>
              <a:t>Introducing modern technology into education</a:t>
            </a:r>
            <a:r>
              <a:rPr lang="en-GB" sz="1100" b="0" i="0" dirty="0">
                <a:solidFill>
                  <a:schemeClr val="bg1"/>
                </a:solidFill>
                <a:effectLst/>
                <a:latin typeface="Arial" panose="020B0604020202020204" pitchFamily="34" charset="0"/>
                <a:cs typeface="Arial" panose="020B0604020202020204" pitchFamily="34" charset="0"/>
              </a:rPr>
              <a:t>. University of </a:t>
            </a:r>
            <a:r>
              <a:rPr lang="en-GB" sz="1100" b="0" i="0" dirty="0" err="1">
                <a:solidFill>
                  <a:schemeClr val="bg1"/>
                </a:solidFill>
                <a:effectLst/>
                <a:latin typeface="Arial" panose="020B0604020202020204" pitchFamily="34" charset="0"/>
                <a:cs typeface="Arial" panose="020B0604020202020204" pitchFamily="34" charset="0"/>
              </a:rPr>
              <a:t>Borås</a:t>
            </a:r>
            <a:r>
              <a:rPr lang="en-GB" sz="1100" b="0" i="0" dirty="0">
                <a:solidFill>
                  <a:schemeClr val="bg1"/>
                </a:solidFill>
                <a:effectLst/>
                <a:latin typeface="Arial" panose="020B0604020202020204" pitchFamily="34" charset="0"/>
                <a:cs typeface="Arial" panose="020B0604020202020204" pitchFamily="34" charset="0"/>
              </a:rPr>
              <a:t> (</a:t>
            </a:r>
            <a:r>
              <a:rPr lang="en-GB" sz="1100" b="0" i="0" dirty="0" err="1">
                <a:solidFill>
                  <a:schemeClr val="bg1"/>
                </a:solidFill>
                <a:effectLst/>
                <a:latin typeface="Arial" panose="020B0604020202020204" pitchFamily="34" charset="0"/>
                <a:cs typeface="Arial" panose="020B0604020202020204" pitchFamily="34" charset="0"/>
              </a:rPr>
              <a:t>Högskolan</a:t>
            </a:r>
            <a:r>
              <a:rPr lang="en-GB" sz="1100" b="0" i="0" dirty="0">
                <a:solidFill>
                  <a:schemeClr val="bg1"/>
                </a:solidFill>
                <a:effectLst/>
                <a:latin typeface="Arial" panose="020B0604020202020204" pitchFamily="34" charset="0"/>
                <a:cs typeface="Arial" panose="020B0604020202020204" pitchFamily="34" charset="0"/>
              </a:rPr>
              <a:t> </a:t>
            </a:r>
            <a:r>
              <a:rPr lang="en-GB" sz="1100" b="0" i="0" dirty="0" err="1">
                <a:solidFill>
                  <a:schemeClr val="bg1"/>
                </a:solidFill>
                <a:effectLst/>
                <a:latin typeface="Arial" panose="020B0604020202020204" pitchFamily="34" charset="0"/>
                <a:cs typeface="Arial" panose="020B0604020202020204" pitchFamily="34" charset="0"/>
              </a:rPr>
              <a:t>i</a:t>
            </a:r>
            <a:r>
              <a:rPr lang="en-GB" sz="1100" b="0" i="0" dirty="0">
                <a:solidFill>
                  <a:schemeClr val="bg1"/>
                </a:solidFill>
                <a:effectLst/>
                <a:latin typeface="Arial" panose="020B0604020202020204" pitchFamily="34" charset="0"/>
                <a:cs typeface="Arial" panose="020B0604020202020204" pitchFamily="34" charset="0"/>
              </a:rPr>
              <a:t> </a:t>
            </a:r>
            <a:r>
              <a:rPr lang="en-GB" sz="1100" b="0" i="0" dirty="0" err="1">
                <a:solidFill>
                  <a:schemeClr val="bg1"/>
                </a:solidFill>
                <a:effectLst/>
                <a:latin typeface="Arial" panose="020B0604020202020204" pitchFamily="34" charset="0"/>
                <a:cs typeface="Arial" panose="020B0604020202020204" pitchFamily="34" charset="0"/>
              </a:rPr>
              <a:t>Borås</a:t>
            </a:r>
            <a:r>
              <a:rPr lang="en-GB" sz="1100" b="0" i="0" dirty="0">
                <a:solidFill>
                  <a:schemeClr val="bg1"/>
                </a:solidFill>
                <a:effectLst/>
                <a:latin typeface="Arial" panose="020B0604020202020204" pitchFamily="34" charset="0"/>
                <a:cs typeface="Arial" panose="020B0604020202020204" pitchFamily="34" charset="0"/>
              </a:rPr>
              <a:t>).</a:t>
            </a:r>
            <a:endParaRPr lang="en-GB" sz="1100" dirty="0">
              <a:solidFill>
                <a:schemeClr val="bg1"/>
              </a:solidFill>
              <a:latin typeface="Arial" panose="020B0604020202020204" pitchFamily="34" charset="0"/>
              <a:cs typeface="Arial" panose="020B0604020202020204" pitchFamily="34" charset="0"/>
            </a:endParaRPr>
          </a:p>
          <a:p>
            <a:pPr marL="0" indent="0" algn="l">
              <a:buNone/>
            </a:pPr>
            <a:r>
              <a:rPr lang="en-GB" sz="1100" b="1" i="0" dirty="0">
                <a:solidFill>
                  <a:schemeClr val="bg1"/>
                </a:solidFill>
                <a:effectLst/>
                <a:latin typeface="Arial" panose="020B0604020202020204" pitchFamily="34" charset="0"/>
                <a:cs typeface="Arial" panose="020B0604020202020204" pitchFamily="34" charset="0"/>
              </a:rPr>
              <a:t>[2] Cleave, P., 2022</a:t>
            </a:r>
            <a:r>
              <a:rPr lang="en-GB" sz="1100" b="0" i="0" dirty="0">
                <a:solidFill>
                  <a:schemeClr val="bg1"/>
                </a:solidFill>
                <a:effectLst/>
                <a:latin typeface="Arial" panose="020B0604020202020204" pitchFamily="34" charset="0"/>
                <a:cs typeface="Arial" panose="020B0604020202020204" pitchFamily="34" charset="0"/>
              </a:rPr>
              <a:t>. </a:t>
            </a:r>
            <a:r>
              <a:rPr lang="en-GB" sz="1100" b="0" i="1" dirty="0">
                <a:solidFill>
                  <a:schemeClr val="bg1"/>
                </a:solidFill>
                <a:effectLst/>
                <a:latin typeface="Arial" panose="020B0604020202020204" pitchFamily="34" charset="0"/>
                <a:cs typeface="Arial" panose="020B0604020202020204" pitchFamily="34" charset="0"/>
              </a:rPr>
              <a:t>The Benefits of Anonymous Surveys - </a:t>
            </a:r>
            <a:r>
              <a:rPr lang="en-GB" sz="1100" b="0" i="1" dirty="0" err="1">
                <a:solidFill>
                  <a:schemeClr val="bg1"/>
                </a:solidFill>
                <a:effectLst/>
                <a:latin typeface="Arial" panose="020B0604020202020204" pitchFamily="34" charset="0"/>
                <a:cs typeface="Arial" panose="020B0604020202020204" pitchFamily="34" charset="0"/>
              </a:rPr>
              <a:t>SmartSurvey</a:t>
            </a:r>
            <a:r>
              <a:rPr lang="en-GB" sz="1100" b="0" i="0" dirty="0">
                <a:solidFill>
                  <a:schemeClr val="bg1"/>
                </a:solidFill>
                <a:effectLst/>
                <a:latin typeface="Arial" panose="020B0604020202020204" pitchFamily="34" charset="0"/>
                <a:cs typeface="Arial" panose="020B0604020202020204" pitchFamily="34" charset="0"/>
              </a:rPr>
              <a:t>. [online] </a:t>
            </a:r>
            <a:r>
              <a:rPr lang="en-GB" sz="1100" b="0" i="0" dirty="0" err="1">
                <a:solidFill>
                  <a:schemeClr val="bg1"/>
                </a:solidFill>
                <a:effectLst/>
                <a:latin typeface="Arial" panose="020B0604020202020204" pitchFamily="34" charset="0"/>
                <a:cs typeface="Arial" panose="020B0604020202020204" pitchFamily="34" charset="0"/>
              </a:rPr>
              <a:t>SmartSurvey</a:t>
            </a:r>
            <a:r>
              <a:rPr lang="en-GB" sz="1100" b="0" i="0" dirty="0">
                <a:solidFill>
                  <a:schemeClr val="bg1"/>
                </a:solidFill>
                <a:effectLst/>
                <a:latin typeface="Arial" panose="020B0604020202020204" pitchFamily="34" charset="0"/>
                <a:cs typeface="Arial" panose="020B0604020202020204" pitchFamily="34" charset="0"/>
              </a:rPr>
              <a:t>. Available at: &lt;https://www.smartsurvey.co.uk/blog/the-benefits-of-anonymous-surveys&gt; [Accessed 24 February 2022].</a:t>
            </a:r>
          </a:p>
          <a:p>
            <a:pPr marL="0" indent="0" algn="l">
              <a:buNone/>
            </a:pPr>
            <a:r>
              <a:rPr lang="en-GB" sz="1100" b="1" i="0" dirty="0">
                <a:solidFill>
                  <a:schemeClr val="bg1"/>
                </a:solidFill>
                <a:effectLst/>
                <a:latin typeface="Arial" panose="020B0604020202020204" pitchFamily="34" charset="0"/>
                <a:cs typeface="Arial" panose="020B0604020202020204" pitchFamily="34" charset="0"/>
              </a:rPr>
              <a:t>[3] Harvard Health Policy Review. 2022</a:t>
            </a:r>
            <a:r>
              <a:rPr lang="en-GB" sz="1100" b="0" i="0" dirty="0">
                <a:solidFill>
                  <a:schemeClr val="bg1"/>
                </a:solidFill>
                <a:effectLst/>
                <a:latin typeface="Arial" panose="020B0604020202020204" pitchFamily="34" charset="0"/>
                <a:cs typeface="Arial" panose="020B0604020202020204" pitchFamily="34" charset="0"/>
              </a:rPr>
              <a:t>. </a:t>
            </a:r>
            <a:r>
              <a:rPr lang="en-GB" sz="1100" b="0" i="1" dirty="0">
                <a:solidFill>
                  <a:schemeClr val="bg1"/>
                </a:solidFill>
                <a:effectLst/>
                <a:latin typeface="Arial" panose="020B0604020202020204" pitchFamily="34" charset="0"/>
                <a:cs typeface="Arial" panose="020B0604020202020204" pitchFamily="34" charset="0"/>
              </a:rPr>
              <a:t>The Emergence of Embryo Models in Research: Ethical Considerations — Harvard Health Policy Review</a:t>
            </a:r>
            <a:r>
              <a:rPr lang="en-GB" sz="1100" b="0" i="0" dirty="0">
                <a:solidFill>
                  <a:schemeClr val="bg1"/>
                </a:solidFill>
                <a:effectLst/>
                <a:latin typeface="Arial" panose="020B0604020202020204" pitchFamily="34" charset="0"/>
                <a:cs typeface="Arial" panose="020B0604020202020204" pitchFamily="34" charset="0"/>
              </a:rPr>
              <a:t>. [online] Available at: &lt;http://www.hhpronline.org/articles/2018/4/27/the-emergence-of-embryo-models-in-research-ethical-considerations&gt; [Accessed 24 February 2022].</a:t>
            </a:r>
          </a:p>
          <a:p>
            <a:pPr marL="0" indent="0" algn="l">
              <a:buNone/>
            </a:pPr>
            <a:r>
              <a:rPr lang="en-GB" sz="1100" b="1" i="0" dirty="0">
                <a:solidFill>
                  <a:schemeClr val="bg1"/>
                </a:solidFill>
                <a:effectLst/>
                <a:latin typeface="Arial" panose="020B0604020202020204" pitchFamily="34" charset="0"/>
                <a:cs typeface="Arial" panose="020B0604020202020204" pitchFamily="34" charset="0"/>
              </a:rPr>
              <a:t>[4] Team, W., 2022. </a:t>
            </a:r>
            <a:r>
              <a:rPr lang="en-GB" sz="1100" b="1" i="1" dirty="0">
                <a:solidFill>
                  <a:schemeClr val="bg1"/>
                </a:solidFill>
                <a:effectLst/>
                <a:latin typeface="Arial" panose="020B0604020202020204" pitchFamily="34" charset="0"/>
                <a:cs typeface="Arial" panose="020B0604020202020204" pitchFamily="34" charset="0"/>
              </a:rPr>
              <a:t>Why Student Collaboration is More Effective with Tech</a:t>
            </a:r>
            <a:r>
              <a:rPr lang="en-GB" sz="1100" b="1" i="0" dirty="0">
                <a:solidFill>
                  <a:schemeClr val="bg1"/>
                </a:solidFill>
                <a:effectLst/>
                <a:latin typeface="Arial" panose="020B0604020202020204" pitchFamily="34" charset="0"/>
                <a:cs typeface="Arial" panose="020B0604020202020204" pitchFamily="34" charset="0"/>
              </a:rPr>
              <a:t>. </a:t>
            </a:r>
            <a:r>
              <a:rPr lang="en-GB" sz="1100" b="0" i="0" dirty="0">
                <a:solidFill>
                  <a:schemeClr val="bg1"/>
                </a:solidFill>
                <a:effectLst/>
                <a:latin typeface="Arial" panose="020B0604020202020204" pitchFamily="34" charset="0"/>
                <a:cs typeface="Arial" panose="020B0604020202020204" pitchFamily="34" charset="0"/>
              </a:rPr>
              <a:t>[online] EDUSPIRE. Available at: &lt;https://www.eduspire.org/technology-blog-for-teachers/why-student-collaboration-is-more-effective-with-tech/&gt; [Accessed 24 February 2022].</a:t>
            </a:r>
          </a:p>
          <a:p>
            <a:pPr marL="0" indent="0" algn="l">
              <a:buNone/>
            </a:pPr>
            <a:r>
              <a:rPr lang="en-GB" sz="1100" b="1" i="0" dirty="0">
                <a:solidFill>
                  <a:schemeClr val="bg1"/>
                </a:solidFill>
                <a:effectLst/>
                <a:latin typeface="Arial" panose="020B0604020202020204" pitchFamily="34" charset="0"/>
                <a:cs typeface="Arial" panose="020B0604020202020204" pitchFamily="34" charset="0"/>
              </a:rPr>
              <a:t>[5] Microbenotes.com 2022. </a:t>
            </a:r>
            <a:r>
              <a:rPr lang="en-GB" sz="1100" b="0" i="0" dirty="0">
                <a:solidFill>
                  <a:schemeClr val="bg1"/>
                </a:solidFill>
                <a:effectLst/>
                <a:latin typeface="Arial" panose="020B0604020202020204" pitchFamily="34" charset="0"/>
                <a:cs typeface="Arial" panose="020B0604020202020204" pitchFamily="34" charset="0"/>
              </a:rPr>
              <a:t>[online] Available at: &lt;https://microbenotes.com/questionnaire-types-format-questions/&gt; [Accessed 24 February 2022].</a:t>
            </a:r>
          </a:p>
          <a:p>
            <a:pPr marL="0" indent="0" algn="l">
              <a:buNone/>
            </a:pPr>
            <a:r>
              <a:rPr lang="en-GB" sz="1100" b="1" cap="all" dirty="0">
                <a:solidFill>
                  <a:schemeClr val="bg1"/>
                </a:solidFill>
                <a:latin typeface="Arial" panose="020B0604020202020204" pitchFamily="34" charset="0"/>
                <a:cs typeface="Arial" panose="020B0604020202020204" pitchFamily="34" charset="0"/>
              </a:rPr>
              <a:t>[6] </a:t>
            </a:r>
            <a:r>
              <a:rPr lang="en-GB" sz="1100" b="1" i="0" dirty="0" err="1">
                <a:solidFill>
                  <a:schemeClr val="bg1"/>
                </a:solidFill>
                <a:effectLst/>
                <a:latin typeface="Arial" panose="020B0604020202020204" pitchFamily="34" charset="0"/>
                <a:cs typeface="Arial" panose="020B0604020202020204" pitchFamily="34" charset="0"/>
              </a:rPr>
              <a:t>FreeOnlineSurveys</a:t>
            </a:r>
            <a:r>
              <a:rPr lang="en-GB" sz="1100" b="1" i="0" dirty="0">
                <a:solidFill>
                  <a:schemeClr val="bg1"/>
                </a:solidFill>
                <a:effectLst/>
                <a:latin typeface="Arial" panose="020B0604020202020204" pitchFamily="34" charset="0"/>
                <a:cs typeface="Arial" panose="020B0604020202020204" pitchFamily="34" charset="0"/>
              </a:rPr>
              <a:t>. 2022</a:t>
            </a:r>
            <a:r>
              <a:rPr lang="en-GB" sz="1100" b="0" i="0" dirty="0">
                <a:solidFill>
                  <a:schemeClr val="bg1"/>
                </a:solidFill>
                <a:effectLst/>
                <a:latin typeface="Arial" panose="020B0604020202020204" pitchFamily="34" charset="0"/>
                <a:cs typeface="Arial" panose="020B0604020202020204" pitchFamily="34" charset="0"/>
              </a:rPr>
              <a:t>. </a:t>
            </a:r>
            <a:r>
              <a:rPr lang="en-GB" sz="1100" b="0" i="1" dirty="0">
                <a:solidFill>
                  <a:schemeClr val="bg1"/>
                </a:solidFill>
                <a:effectLst/>
                <a:latin typeface="Arial" panose="020B0604020202020204" pitchFamily="34" charset="0"/>
                <a:cs typeface="Arial" panose="020B0604020202020204" pitchFamily="34" charset="0"/>
              </a:rPr>
              <a:t>Create Free Online Surveys, Quizzes and Forms - </a:t>
            </a:r>
            <a:r>
              <a:rPr lang="en-GB" sz="1100" b="0" i="1" dirty="0" err="1">
                <a:solidFill>
                  <a:schemeClr val="bg1"/>
                </a:solidFill>
                <a:effectLst/>
                <a:latin typeface="Arial" panose="020B0604020202020204" pitchFamily="34" charset="0"/>
                <a:cs typeface="Arial" panose="020B0604020202020204" pitchFamily="34" charset="0"/>
              </a:rPr>
              <a:t>FreeOnlineSurveys</a:t>
            </a:r>
            <a:r>
              <a:rPr lang="en-GB" sz="1100" b="0" i="0" dirty="0">
                <a:solidFill>
                  <a:schemeClr val="bg1"/>
                </a:solidFill>
                <a:effectLst/>
                <a:latin typeface="Arial" panose="020B0604020202020204" pitchFamily="34" charset="0"/>
                <a:cs typeface="Arial" panose="020B0604020202020204" pitchFamily="34" charset="0"/>
              </a:rPr>
              <a:t>. [online] Available at: &lt;https://freeonlinesurveys.com/&gt; [Accessed 24 February 2022].</a:t>
            </a:r>
          </a:p>
          <a:p>
            <a:pPr marL="0" indent="0" algn="l">
              <a:buNone/>
            </a:pPr>
            <a:r>
              <a:rPr lang="en-GB" sz="1100" b="1" cap="all" dirty="0">
                <a:solidFill>
                  <a:schemeClr val="bg1"/>
                </a:solidFill>
                <a:latin typeface="Arial" panose="020B0604020202020204" pitchFamily="34" charset="0"/>
                <a:cs typeface="Arial" panose="020B0604020202020204" pitchFamily="34" charset="0"/>
              </a:rPr>
              <a:t>[7] </a:t>
            </a:r>
            <a:r>
              <a:rPr lang="en-GB" sz="1100" b="1" i="0" dirty="0">
                <a:solidFill>
                  <a:schemeClr val="bg1"/>
                </a:solidFill>
                <a:effectLst/>
                <a:latin typeface="Arial" panose="020B0604020202020204" pitchFamily="34" charset="0"/>
                <a:cs typeface="Arial" panose="020B0604020202020204" pitchFamily="34" charset="0"/>
              </a:rPr>
              <a:t>Statistics Solutions. 2022</a:t>
            </a:r>
            <a:r>
              <a:rPr lang="en-GB" sz="1100" b="0" i="0" dirty="0">
                <a:solidFill>
                  <a:schemeClr val="bg1"/>
                </a:solidFill>
                <a:effectLst/>
                <a:latin typeface="Arial" panose="020B0604020202020204" pitchFamily="34" charset="0"/>
                <a:cs typeface="Arial" panose="020B0604020202020204" pitchFamily="34" charset="0"/>
              </a:rPr>
              <a:t>. </a:t>
            </a:r>
            <a:r>
              <a:rPr lang="en-GB" sz="1100" b="0" i="1" dirty="0">
                <a:solidFill>
                  <a:schemeClr val="bg1"/>
                </a:solidFill>
                <a:effectLst/>
                <a:latin typeface="Arial" panose="020B0604020202020204" pitchFamily="34" charset="0"/>
                <a:cs typeface="Arial" panose="020B0604020202020204" pitchFamily="34" charset="0"/>
              </a:rPr>
              <a:t>Research Hypotheses - Statistics Solutions</a:t>
            </a:r>
            <a:r>
              <a:rPr lang="en-GB" sz="1100" b="0" i="0" dirty="0">
                <a:solidFill>
                  <a:schemeClr val="bg1"/>
                </a:solidFill>
                <a:effectLst/>
                <a:latin typeface="Arial" panose="020B0604020202020204" pitchFamily="34" charset="0"/>
                <a:cs typeface="Arial" panose="020B0604020202020204" pitchFamily="34" charset="0"/>
              </a:rPr>
              <a:t>. [online] Available at: &lt;https://www.statisticssolutions.com/dissertation-resources/research-hypotheses/#:~:text=The%20research%20hypothesis%20is%20central,that%20guides%20the%20entire%20study.&gt; [Accessed 24 February 2022].</a:t>
            </a:r>
            <a:r>
              <a:rPr lang="en-GB" sz="1100" b="1" i="0" cap="all" dirty="0">
                <a:solidFill>
                  <a:schemeClr val="bg1"/>
                </a:solidFill>
                <a:effectLst/>
                <a:latin typeface="Arial" panose="020B0604020202020204" pitchFamily="34" charset="0"/>
                <a:cs typeface="Arial" panose="020B0604020202020204" pitchFamily="34" charset="0"/>
              </a:rPr>
              <a:t> </a:t>
            </a:r>
          </a:p>
          <a:p>
            <a:pPr marL="0" indent="0">
              <a:buNone/>
            </a:pPr>
            <a:r>
              <a:rPr lang="en-GB" sz="1100" b="1" dirty="0">
                <a:solidFill>
                  <a:schemeClr val="bg1"/>
                </a:solidFill>
                <a:latin typeface="Arial" panose="020B0604020202020204" pitchFamily="34" charset="0"/>
                <a:cs typeface="Arial" panose="020B0604020202020204" pitchFamily="34" charset="0"/>
              </a:rPr>
              <a:t>[8] Walker, A. (2019</a:t>
            </a:r>
            <a:r>
              <a:rPr lang="en-GB" sz="1100" dirty="0">
                <a:solidFill>
                  <a:schemeClr val="bg1"/>
                </a:solidFill>
                <a:latin typeface="Arial" panose="020B0604020202020204" pitchFamily="34" charset="0"/>
                <a:cs typeface="Arial" panose="020B0604020202020204" pitchFamily="34" charset="0"/>
              </a:rPr>
              <a:t>) ‘</a:t>
            </a:r>
            <a:r>
              <a:rPr lang="en-GB" sz="1100" b="1" i="0" dirty="0">
                <a:solidFill>
                  <a:schemeClr val="bg1"/>
                </a:solidFill>
                <a:effectLst/>
                <a:latin typeface="Arial" panose="020B0604020202020204" pitchFamily="34" charset="0"/>
                <a:cs typeface="Arial" panose="020B0604020202020204" pitchFamily="34" charset="0"/>
              </a:rPr>
              <a:t>How Digital Learning Changed Education’, </a:t>
            </a:r>
            <a:r>
              <a:rPr lang="en-GB" sz="1100" i="1" dirty="0">
                <a:solidFill>
                  <a:schemeClr val="bg1"/>
                </a:solidFill>
                <a:effectLst/>
                <a:latin typeface="Arial" panose="020B0604020202020204" pitchFamily="34" charset="0"/>
                <a:cs typeface="Arial" panose="020B0604020202020204" pitchFamily="34" charset="0"/>
              </a:rPr>
              <a:t>Keystone online studies </a:t>
            </a:r>
            <a:r>
              <a:rPr lang="en-GB" sz="1100" dirty="0">
                <a:solidFill>
                  <a:schemeClr val="bg1"/>
                </a:solidFill>
                <a:effectLst/>
                <a:latin typeface="Arial" panose="020B0604020202020204" pitchFamily="34" charset="0"/>
                <a:cs typeface="Arial" panose="020B0604020202020204" pitchFamily="34" charset="0"/>
              </a:rPr>
              <a:t>[blog]. 28 February. </a:t>
            </a:r>
            <a:r>
              <a:rPr lang="en-GB" sz="1100" dirty="0">
                <a:solidFill>
                  <a:schemeClr val="bg1"/>
                </a:solidFill>
                <a:latin typeface="Arial" panose="020B0604020202020204" pitchFamily="34" charset="0"/>
                <a:cs typeface="Arial" panose="020B0604020202020204" pitchFamily="34" charset="0"/>
              </a:rPr>
              <a:t>Available at: </a:t>
            </a:r>
            <a:r>
              <a:rPr lang="en-GB" sz="11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https://www.onlinestudies.com/article/how-digital-learning-changed-education/</a:t>
            </a:r>
            <a:r>
              <a:rPr lang="en-GB" sz="1100" dirty="0">
                <a:solidFill>
                  <a:schemeClr val="bg1"/>
                </a:solidFill>
                <a:latin typeface="Arial" panose="020B0604020202020204" pitchFamily="34" charset="0"/>
                <a:cs typeface="Arial" panose="020B0604020202020204" pitchFamily="34" charset="0"/>
              </a:rPr>
              <a:t> [Accessed 24 February 2022]</a:t>
            </a:r>
          </a:p>
          <a:p>
            <a:pPr marL="0" indent="0">
              <a:buNone/>
            </a:pPr>
            <a:r>
              <a:rPr lang="en-GB" sz="1100" b="1" i="0" dirty="0">
                <a:solidFill>
                  <a:schemeClr val="bg1"/>
                </a:solidFill>
                <a:effectLst/>
                <a:latin typeface="Arial" panose="020B0604020202020204" pitchFamily="34" charset="0"/>
                <a:cs typeface="Arial" panose="020B0604020202020204" pitchFamily="34" charset="0"/>
              </a:rPr>
              <a:t>[9] </a:t>
            </a:r>
            <a:r>
              <a:rPr lang="en-GB" sz="1100" b="1" i="0" dirty="0" err="1">
                <a:solidFill>
                  <a:schemeClr val="bg1"/>
                </a:solidFill>
                <a:effectLst/>
                <a:latin typeface="Arial" panose="020B0604020202020204" pitchFamily="34" charset="0"/>
                <a:cs typeface="Arial" panose="020B0604020202020204" pitchFamily="34" charset="0"/>
              </a:rPr>
              <a:t>Rafalow</a:t>
            </a:r>
            <a:r>
              <a:rPr lang="en-GB" sz="1100" b="1" i="0" dirty="0">
                <a:solidFill>
                  <a:schemeClr val="bg1"/>
                </a:solidFill>
                <a:effectLst/>
                <a:latin typeface="Arial" panose="020B0604020202020204" pitchFamily="34" charset="0"/>
                <a:cs typeface="Arial" panose="020B0604020202020204" pitchFamily="34" charset="0"/>
              </a:rPr>
              <a:t>, M.H. (2020</a:t>
            </a:r>
            <a:r>
              <a:rPr lang="en-GB" sz="1100" b="1" dirty="0">
                <a:solidFill>
                  <a:schemeClr val="bg1"/>
                </a:solidFill>
                <a:latin typeface="Arial" panose="020B0604020202020204" pitchFamily="34" charset="0"/>
                <a:cs typeface="Arial" panose="020B0604020202020204" pitchFamily="34" charset="0"/>
              </a:rPr>
              <a:t>)</a:t>
            </a:r>
            <a:r>
              <a:rPr lang="en-GB" sz="1100" b="1" i="0" dirty="0">
                <a:solidFill>
                  <a:schemeClr val="bg1"/>
                </a:solidFill>
                <a:effectLst/>
                <a:latin typeface="Arial" panose="020B0604020202020204" pitchFamily="34" charset="0"/>
                <a:cs typeface="Arial" panose="020B0604020202020204" pitchFamily="34" charset="0"/>
              </a:rPr>
              <a:t> </a:t>
            </a:r>
            <a:r>
              <a:rPr lang="en-GB" sz="1100" b="0" i="0" dirty="0">
                <a:solidFill>
                  <a:schemeClr val="bg1"/>
                </a:solidFill>
                <a:effectLst/>
                <a:latin typeface="Arial" panose="020B0604020202020204" pitchFamily="34" charset="0"/>
                <a:cs typeface="Arial" panose="020B0604020202020204" pitchFamily="34" charset="0"/>
              </a:rPr>
              <a:t>Digital Divisions : How Schools Create Inequality in the Tech Era, University of Chicago Press, Chicago. Available from: ProQuest </a:t>
            </a:r>
            <a:r>
              <a:rPr lang="en-GB" sz="1100" b="0" i="0" dirty="0" err="1">
                <a:solidFill>
                  <a:schemeClr val="bg1"/>
                </a:solidFill>
                <a:effectLst/>
                <a:latin typeface="Arial" panose="020B0604020202020204" pitchFamily="34" charset="0"/>
                <a:cs typeface="Arial" panose="020B0604020202020204" pitchFamily="34" charset="0"/>
              </a:rPr>
              <a:t>Ebook</a:t>
            </a:r>
            <a:r>
              <a:rPr lang="en-GB" sz="1100" b="0" i="0" dirty="0">
                <a:solidFill>
                  <a:schemeClr val="bg1"/>
                </a:solidFill>
                <a:effectLst/>
                <a:latin typeface="Arial" panose="020B0604020202020204" pitchFamily="34" charset="0"/>
                <a:cs typeface="Arial" panose="020B0604020202020204" pitchFamily="34" charset="0"/>
              </a:rPr>
              <a:t> Central. [24 February 2022].</a:t>
            </a:r>
            <a:endParaRPr lang="en-GB" sz="1100" i="0" dirty="0">
              <a:solidFill>
                <a:schemeClr val="bg1"/>
              </a:solidFill>
              <a:effectLst/>
              <a:latin typeface="Arial" panose="020B0604020202020204" pitchFamily="34" charset="0"/>
              <a:cs typeface="Arial" panose="020B0604020202020204" pitchFamily="34" charset="0"/>
            </a:endParaRPr>
          </a:p>
          <a:p>
            <a:pPr marL="0" indent="0" algn="l">
              <a:buNone/>
            </a:pPr>
            <a:endParaRPr lang="en-GB" sz="1100" b="0" i="0" dirty="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02672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8516</TotalTime>
  <Words>1524</Words>
  <Application>Microsoft Office PowerPoint</Application>
  <PresentationFormat>Widescreen</PresentationFormat>
  <Paragraphs>72</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Circuit</vt:lpstr>
      <vt:lpstr>DIGITAL SKILLS AND RESEARCH METHODS BMSW4003</vt:lpstr>
      <vt:lpstr>PowerPoint Presentation</vt:lpstr>
      <vt:lpstr>PowerPoint Presentation</vt:lpstr>
      <vt:lpstr>PowerPoint Presentation</vt:lpstr>
      <vt:lpstr>PowerPoint Presentation</vt:lpstr>
      <vt:lpstr>PowerPoint Presentation</vt:lpstr>
      <vt:lpstr>After a long research our hypothesis we have, strongly suggest that new technologies what are involved into education could result in increasing motivation and productivity for students and university staff.  Also all survey takers agree our hypotheses.</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BMSW4003</dc:title>
  <dc:creator>evdokyia stefanova stefanova</dc:creator>
  <cp:lastModifiedBy>Carol Cernea</cp:lastModifiedBy>
  <cp:revision>38</cp:revision>
  <dcterms:created xsi:type="dcterms:W3CDTF">2022-02-12T16:49:28Z</dcterms:created>
  <dcterms:modified xsi:type="dcterms:W3CDTF">2022-02-27T15:05:11Z</dcterms:modified>
</cp:coreProperties>
</file>