
<file path=[Content_Types].xml><?xml version="1.0" encoding="utf-8"?>
<Types xmlns="http://schemas.openxmlformats.org/package/2006/content-types">
  <Default Extension="1" ContentType="image/jpeg"/>
  <Default Extension="jpeg" ContentType="image/jpeg"/>
  <Default Extension="jp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4"/>
  </p:sldMasterIdLst>
  <p:notesMasterIdLst>
    <p:notesMasterId r:id="rId8"/>
  </p:notesMasterIdLst>
  <p:sldIdLst>
    <p:sldId id="258" r:id="rId5"/>
    <p:sldId id="259" r:id="rId6"/>
    <p:sldId id="260" r:id="rId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6E2D7B"/>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4" autoAdjust="0"/>
    <p:restoredTop sz="95201" autoAdjust="0"/>
  </p:normalViewPr>
  <p:slideViewPr>
    <p:cSldViewPr snapToGrid="0">
      <p:cViewPr varScale="1">
        <p:scale>
          <a:sx n="77" d="100"/>
          <a:sy n="77" d="100"/>
        </p:scale>
        <p:origin x="126" y="20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tableStyles" Target="tableStyles.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theme" Target="theme/theme1.xml"/><Relationship Id="rId5" Type="http://schemas.openxmlformats.org/officeDocument/2006/relationships/slide" Target="slides/slide1.xml"/><Relationship Id="rId10"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D08092C-21CC-4817-92C1-7F9578A78866}" type="datetimeFigureOut">
              <a:rPr lang="en-GB" smtClean="0"/>
              <a:t>23/11/2025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0C4E243-800F-4666-8AD7-893C92E121FD}" type="slidenum">
              <a:rPr lang="en-GB" smtClean="0"/>
              <a:t>‹#›</a:t>
            </a:fld>
            <a:endParaRPr lang="en-GB"/>
          </a:p>
        </p:txBody>
      </p:sp>
    </p:spTree>
    <p:extLst>
      <p:ext uri="{BB962C8B-B14F-4D97-AF65-F5344CB8AC3E}">
        <p14:creationId xmlns:p14="http://schemas.microsoft.com/office/powerpoint/2010/main" val="95105204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0C4E243-800F-4666-8AD7-893C92E121FD}" type="slidenum">
              <a:rPr lang="en-GB" smtClean="0"/>
              <a:t>2</a:t>
            </a:fld>
            <a:endParaRPr lang="en-GB"/>
          </a:p>
        </p:txBody>
      </p:sp>
    </p:spTree>
    <p:extLst>
      <p:ext uri="{BB962C8B-B14F-4D97-AF65-F5344CB8AC3E}">
        <p14:creationId xmlns:p14="http://schemas.microsoft.com/office/powerpoint/2010/main" val="399380485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p:cNvSpPr/>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ctrTitle"/>
          </p:nvPr>
        </p:nvSpPr>
        <p:spPr>
          <a:xfrm>
            <a:off x="457200" y="4960137"/>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5000"/>
                    <a:lumOff val="5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FE636FB9-888A-49F1-80B8-946241321FBF}" type="datetimeFigureOut">
              <a:rPr lang="en-GB" smtClean="0"/>
              <a:t>23/11/2025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315480A-9429-4359-896E-3160142C5B92}" type="slidenum">
              <a:rPr lang="en-GB" smtClean="0"/>
              <a:t>‹#›</a:t>
            </a:fld>
            <a:endParaRPr lang="en-GB"/>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092518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E636FB9-888A-49F1-80B8-946241321FBF}" type="datetimeFigureOut">
              <a:rPr lang="en-GB" smtClean="0"/>
              <a:t>23/11/2025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315480A-9429-4359-896E-3160142C5B92}" type="slidenum">
              <a:rPr lang="en-GB" smtClean="0"/>
              <a:t>‹#›</a:t>
            </a:fld>
            <a:endParaRPr lang="en-GB"/>
          </a:p>
        </p:txBody>
      </p:sp>
    </p:spTree>
    <p:extLst>
      <p:ext uri="{BB962C8B-B14F-4D97-AF65-F5344CB8AC3E}">
        <p14:creationId xmlns:p14="http://schemas.microsoft.com/office/powerpoint/2010/main" val="5510717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a:xfrm>
            <a:off x="0" y="0"/>
            <a:ext cx="12192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457200" y="4960137"/>
            <a:ext cx="7772400" cy="1463040"/>
          </a:xfrm>
        </p:spPr>
        <p:txBody>
          <a:bodyPr anchor="ctr">
            <a:normAutofit/>
          </a:bodyPr>
          <a:lstStyle>
            <a:lvl1pPr algn="r">
              <a:defRPr sz="5000" b="0" spc="200" baseline="0"/>
            </a:lvl1pPr>
          </a:lstStyle>
          <a:p>
            <a:r>
              <a:rPr lang="en-US"/>
              <a:t>Click to edit Master title style</a:t>
            </a:r>
            <a:endParaRPr lang="en-US" dirty="0"/>
          </a:p>
        </p:txBody>
      </p:sp>
      <p:sp>
        <p:nvSpPr>
          <p:cNvPr id="3" name="Text Placeholder 2"/>
          <p:cNvSpPr>
            <a:spLocks noGrp="1"/>
          </p:cNvSpPr>
          <p:nvPr>
            <p:ph type="body" idx="1"/>
          </p:nvPr>
        </p:nvSpPr>
        <p:spPr>
          <a:xfrm>
            <a:off x="8610600" y="4960137"/>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E636FB9-888A-49F1-80B8-946241321FBF}" type="datetimeFigureOut">
              <a:rPr lang="en-GB" smtClean="0"/>
              <a:t>23/11/2025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315480A-9429-4359-896E-3160142C5B92}" type="slidenum">
              <a:rPr lang="en-GB" smtClean="0"/>
              <a:t>‹#›</a:t>
            </a:fld>
            <a:endParaRPr lang="en-GB"/>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8112631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24127"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989320"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E636FB9-888A-49F1-80B8-946241321FBF}" type="datetimeFigureOut">
              <a:rPr lang="en-GB" smtClean="0"/>
              <a:t>23/11/2025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315480A-9429-4359-896E-3160142C5B92}" type="slidenum">
              <a:rPr lang="en-GB" smtClean="0"/>
              <a:t>‹#›</a:t>
            </a:fld>
            <a:endParaRPr lang="en-GB"/>
          </a:p>
        </p:txBody>
      </p:sp>
    </p:spTree>
    <p:extLst>
      <p:ext uri="{BB962C8B-B14F-4D97-AF65-F5344CB8AC3E}">
        <p14:creationId xmlns:p14="http://schemas.microsoft.com/office/powerpoint/2010/main" val="248949633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24128" y="2179636"/>
            <a:ext cx="4754880" cy="822960"/>
          </a:xfrm>
        </p:spPr>
        <p:txBody>
          <a:bodyPr lIns="137160" rIns="137160" anchor="ctr">
            <a:normAutofit/>
          </a:bodyPr>
          <a:lstStyle>
            <a:lvl1pPr marL="0" indent="0">
              <a:spcBef>
                <a:spcPts val="0"/>
              </a:spcBef>
              <a:spcAft>
                <a:spcPts val="0"/>
              </a:spcAft>
              <a:buNone/>
              <a:defRPr sz="23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2412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990888" y="2179636"/>
            <a:ext cx="475488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a:t>Click to edit Master text styles</a:t>
            </a:r>
          </a:p>
        </p:txBody>
      </p:sp>
      <p:sp>
        <p:nvSpPr>
          <p:cNvPr id="6" name="Content Placeholder 5"/>
          <p:cNvSpPr>
            <a:spLocks noGrp="1"/>
          </p:cNvSpPr>
          <p:nvPr>
            <p:ph sz="quarter" idx="4"/>
          </p:nvPr>
        </p:nvSpPr>
        <p:spPr>
          <a:xfrm>
            <a:off x="599088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E636FB9-888A-49F1-80B8-946241321FBF}" type="datetimeFigureOut">
              <a:rPr lang="en-GB" smtClean="0"/>
              <a:t>23/11/2025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315480A-9429-4359-896E-3160142C5B92}" type="slidenum">
              <a:rPr lang="en-GB" smtClean="0"/>
              <a:t>‹#›</a:t>
            </a:fld>
            <a:endParaRPr lang="en-GB"/>
          </a:p>
        </p:txBody>
      </p:sp>
    </p:spTree>
    <p:extLst>
      <p:ext uri="{BB962C8B-B14F-4D97-AF65-F5344CB8AC3E}">
        <p14:creationId xmlns:p14="http://schemas.microsoft.com/office/powerpoint/2010/main" val="252497859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E636FB9-888A-49F1-80B8-946241321FBF}" type="datetimeFigureOut">
              <a:rPr lang="en-GB" smtClean="0"/>
              <a:t>23/11/2025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315480A-9429-4359-896E-3160142C5B92}" type="slidenum">
              <a:rPr lang="en-GB" smtClean="0"/>
              <a:t>‹#›</a:t>
            </a:fld>
            <a:endParaRPr lang="en-GB"/>
          </a:p>
        </p:txBody>
      </p:sp>
    </p:spTree>
    <p:extLst>
      <p:ext uri="{BB962C8B-B14F-4D97-AF65-F5344CB8AC3E}">
        <p14:creationId xmlns:p14="http://schemas.microsoft.com/office/powerpoint/2010/main" val="34313768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E636FB9-888A-49F1-80B8-946241321FBF}" type="datetimeFigureOut">
              <a:rPr lang="en-GB" smtClean="0"/>
              <a:t>23/11/2025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315480A-9429-4359-896E-3160142C5B92}" type="slidenum">
              <a:rPr lang="en-GB" smtClean="0"/>
              <a:t>‹#›</a:t>
            </a:fld>
            <a:endParaRPr lang="en-GB"/>
          </a:p>
        </p:txBody>
      </p:sp>
    </p:spTree>
    <p:extLst>
      <p:ext uri="{BB962C8B-B14F-4D97-AF65-F5344CB8AC3E}">
        <p14:creationId xmlns:p14="http://schemas.microsoft.com/office/powerpoint/2010/main" val="374653563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a:noAutofit/>
          </a:bodyPr>
          <a:lstStyle>
            <a:lvl1pPr>
              <a:lnSpc>
                <a:spcPct val="80000"/>
              </a:lnSpc>
              <a:defRPr sz="4000"/>
            </a:lvl1pPr>
          </a:lstStyle>
          <a:p>
            <a:r>
              <a:rPr lang="en-US"/>
              <a:t>Click to edit Master title style</a:t>
            </a:r>
            <a:endParaRPr lang="en-US" dirty="0"/>
          </a:p>
        </p:txBody>
      </p:sp>
      <p:sp>
        <p:nvSpPr>
          <p:cNvPr id="3" name="Content Placeholder 2"/>
          <p:cNvSpPr>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24128" y="2257506"/>
            <a:ext cx="438912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E636FB9-888A-49F1-80B8-946241321FBF}" type="datetimeFigureOut">
              <a:rPr lang="en-GB" smtClean="0"/>
              <a:t>23/11/2025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315480A-9429-4359-896E-3160142C5B92}" type="slidenum">
              <a:rPr lang="en-GB" smtClean="0"/>
              <a:t>‹#›</a:t>
            </a:fld>
            <a:endParaRPr lang="en-GB"/>
          </a:p>
        </p:txBody>
      </p:sp>
    </p:spTree>
    <p:extLst>
      <p:ext uri="{BB962C8B-B14F-4D97-AF65-F5344CB8AC3E}">
        <p14:creationId xmlns:p14="http://schemas.microsoft.com/office/powerpoint/2010/main" val="179234630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1"/>
            <a:ext cx="12188952" cy="4572000"/>
          </a:xfrm>
          <a:solidFill>
            <a:schemeClr val="accent1">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E636FB9-888A-49F1-80B8-946241321FBF}" type="datetimeFigureOut">
              <a:rPr lang="en-GB" smtClean="0"/>
              <a:t>23/11/2025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315480A-9429-4359-896E-3160142C5B92}" type="slidenum">
              <a:rPr lang="en-GB" smtClean="0"/>
              <a:t>‹#›</a:t>
            </a:fld>
            <a:endParaRPr lang="en-GB"/>
          </a:p>
        </p:txBody>
      </p:sp>
      <p:cxnSp>
        <p:nvCxnSpPr>
          <p:cNvPr id="8" name="Straight Connector 7"/>
          <p:cNvCxnSpPr/>
          <p:nvPr/>
        </p:nvCxnSpPr>
        <p:spPr>
          <a:xfrm flipV="1">
            <a:off x="8386843"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102292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E636FB9-888A-49F1-80B8-946241321FBF}" type="datetimeFigureOut">
              <a:rPr lang="en-GB" smtClean="0"/>
              <a:t>23/11/2025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315480A-9429-4359-896E-3160142C5B92}" type="slidenum">
              <a:rPr lang="en-GB" smtClean="0"/>
              <a:t>‹#›</a:t>
            </a:fld>
            <a:endParaRPr lang="en-GB"/>
          </a:p>
        </p:txBody>
      </p:sp>
    </p:spTree>
    <p:extLst>
      <p:ext uri="{BB962C8B-B14F-4D97-AF65-F5344CB8AC3E}">
        <p14:creationId xmlns:p14="http://schemas.microsoft.com/office/powerpoint/2010/main" val="157117471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762000"/>
            <a:ext cx="2628900" cy="5410200"/>
          </a:xfrm>
        </p:spPr>
        <p:txBody>
          <a:bodyPr vert="eaVert" lIns="45720" tIns="91440" rIns="45720" bIns="91440"/>
          <a:lstStyle/>
          <a:p>
            <a:r>
              <a:rPr lang="en-US"/>
              <a:t>Click to edit Master title style</a:t>
            </a:r>
            <a:endParaRPr lang="en-US" dirty="0"/>
          </a:p>
        </p:txBody>
      </p:sp>
      <p:sp>
        <p:nvSpPr>
          <p:cNvPr id="3" name="Vertical Text Placeholder 2"/>
          <p:cNvSpPr>
            <a:spLocks noGrp="1"/>
          </p:cNvSpPr>
          <p:nvPr>
            <p:ph type="body" orient="vert" idx="1"/>
          </p:nvPr>
        </p:nvSpPr>
        <p:spPr>
          <a:xfrm>
            <a:off x="990601" y="762000"/>
            <a:ext cx="7581900" cy="5410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E636FB9-888A-49F1-80B8-946241321FBF}" type="datetimeFigureOut">
              <a:rPr lang="en-GB" smtClean="0"/>
              <a:t>23/11/2025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315480A-9429-4359-896E-3160142C5B92}" type="slidenum">
              <a:rPr lang="en-GB" smtClean="0"/>
              <a:t>‹#›</a:t>
            </a:fld>
            <a:endParaRPr lang="en-GB"/>
          </a:p>
        </p:txBody>
      </p:sp>
      <p:cxnSp>
        <p:nvCxnSpPr>
          <p:cNvPr id="7" name="Straight Connector 6"/>
          <p:cNvCxnSpPr/>
          <p:nvPr/>
        </p:nvCxnSpPr>
        <p:spPr>
          <a:xfrm rot="5400000" flipV="1">
            <a:off x="10058400" y="59263"/>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169012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24128" y="2286000"/>
            <a:ext cx="9720073" cy="4023360"/>
          </a:xfrm>
          <a:prstGeom prst="rect">
            <a:avLst/>
          </a:prstGeom>
        </p:spPr>
        <p:txBody>
          <a:bodyPr vert="horz" lIns="45720" tIns="45720" rIns="4572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24129" y="6470704"/>
            <a:ext cx="2154143"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FE636FB9-888A-49F1-80B8-946241321FBF}" type="datetimeFigureOut">
              <a:rPr lang="en-GB" smtClean="0"/>
              <a:t>23/11/2025</a:t>
            </a:fld>
            <a:endParaRPr lang="en-GB"/>
          </a:p>
        </p:txBody>
      </p:sp>
      <p:sp>
        <p:nvSpPr>
          <p:cNvPr id="5" name="Footer Placeholder 4"/>
          <p:cNvSpPr>
            <a:spLocks noGrp="1"/>
          </p:cNvSpPr>
          <p:nvPr>
            <p:ph type="ftr" sz="quarter" idx="3"/>
          </p:nvPr>
        </p:nvSpPr>
        <p:spPr>
          <a:xfrm>
            <a:off x="4842932" y="6470704"/>
            <a:ext cx="5901459"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endParaRPr lang="en-GB"/>
          </a:p>
        </p:txBody>
      </p:sp>
      <p:sp>
        <p:nvSpPr>
          <p:cNvPr id="6" name="Slide Number Placeholder 5"/>
          <p:cNvSpPr>
            <a:spLocks noGrp="1"/>
          </p:cNvSpPr>
          <p:nvPr>
            <p:ph type="sldNum" sz="quarter" idx="4"/>
          </p:nvPr>
        </p:nvSpPr>
        <p:spPr>
          <a:xfrm>
            <a:off x="10837333" y="6470704"/>
            <a:ext cx="97366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9315480A-9429-4359-896E-3160142C5B92}" type="slidenum">
              <a:rPr lang="en-GB" smtClean="0"/>
              <a:t>‹#›</a:t>
            </a:fld>
            <a:endParaRPr lang="en-GB"/>
          </a:p>
        </p:txBody>
      </p:sp>
      <p:cxnSp>
        <p:nvCxnSpPr>
          <p:cNvPr id="7" name="Straight Connector 6"/>
          <p:cNvCxnSpPr/>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91756974"/>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8" Type="http://schemas.openxmlformats.org/officeDocument/2006/relationships/image" Target="../media/image6.jpg"/><Relationship Id="rId13" Type="http://schemas.openxmlformats.org/officeDocument/2006/relationships/image" Target="../media/image10.svg"/><Relationship Id="rId18" Type="http://schemas.openxmlformats.org/officeDocument/2006/relationships/image" Target="../media/image15.png"/><Relationship Id="rId3" Type="http://schemas.openxmlformats.org/officeDocument/2006/relationships/image" Target="../media/image3.png"/><Relationship Id="rId21" Type="http://schemas.openxmlformats.org/officeDocument/2006/relationships/image" Target="../media/image18.jpeg"/><Relationship Id="rId7" Type="http://schemas.openxmlformats.org/officeDocument/2006/relationships/hyperlink" Target="https://www.rawpixel.com/image/411234/free-illustration-image-brain-anatomy-alzheimers" TargetMode="External"/><Relationship Id="rId12" Type="http://schemas.openxmlformats.org/officeDocument/2006/relationships/image" Target="../media/image9.png"/><Relationship Id="rId17" Type="http://schemas.openxmlformats.org/officeDocument/2006/relationships/image" Target="../media/image14.svg"/><Relationship Id="rId2" Type="http://schemas.openxmlformats.org/officeDocument/2006/relationships/notesSlide" Target="../notesSlides/notesSlide1.xml"/><Relationship Id="rId16" Type="http://schemas.openxmlformats.org/officeDocument/2006/relationships/image" Target="../media/image13.png"/><Relationship Id="rId20" Type="http://schemas.openxmlformats.org/officeDocument/2006/relationships/image" Target="../media/image17.png"/><Relationship Id="rId1" Type="http://schemas.openxmlformats.org/officeDocument/2006/relationships/slideLayout" Target="../slideLayouts/slideLayout7.xml"/><Relationship Id="rId6" Type="http://schemas.openxmlformats.org/officeDocument/2006/relationships/image" Target="../media/image5.1"/><Relationship Id="rId11" Type="http://schemas.openxmlformats.org/officeDocument/2006/relationships/image" Target="../media/image8.svg"/><Relationship Id="rId5" Type="http://schemas.openxmlformats.org/officeDocument/2006/relationships/image" Target="../media/image4.png"/><Relationship Id="rId15" Type="http://schemas.openxmlformats.org/officeDocument/2006/relationships/image" Target="../media/image12.svg"/><Relationship Id="rId23" Type="http://schemas.openxmlformats.org/officeDocument/2006/relationships/image" Target="../media/image20.svg"/><Relationship Id="rId10" Type="http://schemas.openxmlformats.org/officeDocument/2006/relationships/image" Target="../media/image7.png"/><Relationship Id="rId19" Type="http://schemas.openxmlformats.org/officeDocument/2006/relationships/image" Target="../media/image16.svg"/><Relationship Id="rId4" Type="http://schemas.microsoft.com/office/2007/relationships/hdphoto" Target="../media/hdphoto1.wdp"/><Relationship Id="rId9" Type="http://schemas.openxmlformats.org/officeDocument/2006/relationships/hyperlink" Target="https://www.mcmas.co.za/portal/mmed/mental-health-hub" TargetMode="External"/><Relationship Id="rId14" Type="http://schemas.openxmlformats.org/officeDocument/2006/relationships/image" Target="../media/image11.png"/><Relationship Id="rId22" Type="http://schemas.openxmlformats.org/officeDocument/2006/relationships/image" Target="../media/image19.png"/></Relationships>
</file>

<file path=ppt/slides/_rels/slide3.xml.rels><?xml version="1.0" encoding="UTF-8" standalone="yes"?>
<Relationships xmlns="http://schemas.openxmlformats.org/package/2006/relationships"><Relationship Id="rId3" Type="http://schemas.openxmlformats.org/officeDocument/2006/relationships/hyperlink" Target="https://www.ocduk.org/overcoming-ocd/nice-guidelines-for-the-treatment-of-ocd/" TargetMode="External"/><Relationship Id="rId7" Type="http://schemas.openxmlformats.org/officeDocument/2006/relationships/hyperlink" Target="https://www.who.int/publications/i/item/9789240077263" TargetMode="External"/><Relationship Id="rId2" Type="http://schemas.openxmlformats.org/officeDocument/2006/relationships/hyperlink" Target="https://www.gov.uk/government/publications/no-health-without-mental-health-a-cross-government-outcomes-strategy" TargetMode="External"/><Relationship Id="rId1" Type="http://schemas.openxmlformats.org/officeDocument/2006/relationships/slideLayout" Target="../slideLayouts/slideLayout7.xml"/><Relationship Id="rId6" Type="http://schemas.openxmlformats.org/officeDocument/2006/relationships/hyperlink" Target="https://cris.tau.ac.il/en/publications/the-classification-of-obsessive-compulsive-and-related-disorders-/" TargetMode="External"/><Relationship Id="rId5" Type="http://schemas.openxmlformats.org/officeDocument/2006/relationships/hyperlink" Target="https://www.priorygroup.com/mental-health/ocd-treatment/ocd-statistics" TargetMode="External"/><Relationship Id="rId4" Type="http://schemas.openxmlformats.org/officeDocument/2006/relationships/hyperlink" Target="https://www.nhs.uk/mental-health/conditions/obsessive-compulsive-disorder-ocd/treatmen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UWTSD logo | Discover Dylan Thomas">
            <a:extLst>
              <a:ext uri="{FF2B5EF4-FFF2-40B4-BE49-F238E27FC236}">
                <a16:creationId xmlns:a16="http://schemas.microsoft.com/office/drawing/2014/main" id="{FFAE903F-722E-3DB0-A8DF-F3A072291F4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47416" y="323237"/>
            <a:ext cx="3442414" cy="1376965"/>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589385F0-0310-36BE-C15E-B3087CEA67D6}"/>
              </a:ext>
            </a:extLst>
          </p:cNvPr>
          <p:cNvSpPr txBox="1"/>
          <p:nvPr/>
        </p:nvSpPr>
        <p:spPr>
          <a:xfrm>
            <a:off x="2124333" y="1996462"/>
            <a:ext cx="7943334" cy="707886"/>
          </a:xfrm>
          <a:prstGeom prst="rect">
            <a:avLst/>
          </a:prstGeom>
          <a:noFill/>
        </p:spPr>
        <p:txBody>
          <a:bodyPr wrap="square" rtlCol="0">
            <a:spAutoFit/>
          </a:bodyPr>
          <a:lstStyle/>
          <a:p>
            <a:pPr algn="ctr"/>
            <a:r>
              <a:rPr lang="en-GB" sz="2000" b="1" i="0" u="none" strike="noStrike" dirty="0">
                <a:effectLst/>
                <a:latin typeface="Arial" panose="020B0604020202020204" pitchFamily="34" charset="0"/>
                <a:cs typeface="Arial" panose="020B0604020202020204" pitchFamily="34" charset="0"/>
              </a:rPr>
              <a:t>BMHP6029</a:t>
            </a:r>
          </a:p>
          <a:p>
            <a:pPr algn="ctr"/>
            <a:r>
              <a:rPr lang="en-GB" sz="2000" b="1" i="0" u="none" strike="noStrike" dirty="0">
                <a:effectLst/>
                <a:latin typeface="Arial" panose="020B0604020202020204" pitchFamily="34" charset="0"/>
                <a:cs typeface="Arial" panose="020B0604020202020204" pitchFamily="34" charset="0"/>
              </a:rPr>
              <a:t>Psychopathological Classifications and Provisions </a:t>
            </a:r>
            <a:r>
              <a:rPr lang="en-GB" sz="2000" b="1" dirty="0">
                <a:effectLst/>
                <a:latin typeface="Arial" panose="020B0604020202020204" pitchFamily="34" charset="0"/>
                <a:ea typeface="Aptos" panose="020B0004020202020204" pitchFamily="34" charset="0"/>
                <a:cs typeface="Arial" panose="020B0604020202020204" pitchFamily="34" charset="0"/>
              </a:rPr>
              <a:t>Component</a:t>
            </a:r>
            <a:endParaRPr lang="en-GB" sz="2000" dirty="0">
              <a:latin typeface="Arial" panose="020B0604020202020204" pitchFamily="34" charset="0"/>
              <a:cs typeface="Arial" panose="020B0604020202020204" pitchFamily="34" charset="0"/>
            </a:endParaRPr>
          </a:p>
        </p:txBody>
      </p:sp>
      <p:sp>
        <p:nvSpPr>
          <p:cNvPr id="7" name="Title 1">
            <a:extLst>
              <a:ext uri="{FF2B5EF4-FFF2-40B4-BE49-F238E27FC236}">
                <a16:creationId xmlns:a16="http://schemas.microsoft.com/office/drawing/2014/main" id="{F88F0FC3-D5F3-B856-AC95-7055D3C4006A}"/>
              </a:ext>
            </a:extLst>
          </p:cNvPr>
          <p:cNvSpPr txBox="1">
            <a:spLocks/>
          </p:cNvSpPr>
          <p:nvPr/>
        </p:nvSpPr>
        <p:spPr>
          <a:xfrm>
            <a:off x="447416" y="2564117"/>
            <a:ext cx="4180028" cy="2428797"/>
          </a:xfrm>
          <a:prstGeom prst="rect">
            <a:avLst/>
          </a:prstGeom>
        </p:spPr>
        <p:txBody>
          <a:bodyPr>
            <a:normAutofit fontScale="77500" lnSpcReduction="20000"/>
          </a:bodyPr>
          <a:lst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a:lstStyle>
          <a:p>
            <a:pPr>
              <a:lnSpc>
                <a:spcPct val="150000"/>
              </a:lnSpc>
            </a:pPr>
            <a:br>
              <a:rPr lang="en-GB" sz="3200" b="1" dirty="0">
                <a:ea typeface="Aptos" panose="020B0004020202020204" pitchFamily="34" charset="0"/>
              </a:rPr>
            </a:br>
            <a:br>
              <a:rPr lang="en-GB" sz="3200" dirty="0"/>
            </a:br>
            <a:r>
              <a:rPr lang="en-GB" sz="1700" dirty="0">
                <a:latin typeface="Arial" panose="020B0604020202020204" pitchFamily="34" charset="0"/>
                <a:cs typeface="Arial" panose="020B0604020202020204" pitchFamily="34" charset="0"/>
              </a:rPr>
              <a:t>Student name: </a:t>
            </a:r>
            <a:r>
              <a:rPr lang="en-GB" sz="1700" b="1" dirty="0">
                <a:latin typeface="Arial" panose="020B0604020202020204" pitchFamily="34" charset="0"/>
                <a:cs typeface="Arial" panose="020B0604020202020204" pitchFamily="34" charset="0"/>
              </a:rPr>
              <a:t>Elena Vlasitchi</a:t>
            </a:r>
            <a:br>
              <a:rPr lang="en-GB" sz="1700" dirty="0">
                <a:latin typeface="Arial" panose="020B0604020202020204" pitchFamily="34" charset="0"/>
                <a:cs typeface="Arial" panose="020B0604020202020204" pitchFamily="34" charset="0"/>
              </a:rPr>
            </a:br>
            <a:r>
              <a:rPr lang="en-GB" sz="1700" dirty="0">
                <a:latin typeface="Arial" panose="020B0604020202020204" pitchFamily="34" charset="0"/>
                <a:cs typeface="Arial" panose="020B0604020202020204" pitchFamily="34" charset="0"/>
              </a:rPr>
              <a:t>Student number: </a:t>
            </a:r>
            <a:r>
              <a:rPr lang="en-GB" sz="1700" b="1" dirty="0">
                <a:latin typeface="Arial" panose="020B0604020202020204" pitchFamily="34" charset="0"/>
                <a:cs typeface="Arial" panose="020B0604020202020204" pitchFamily="34" charset="0"/>
              </a:rPr>
              <a:t>2314633</a:t>
            </a:r>
            <a:r>
              <a:rPr lang="en-GB" sz="1700" dirty="0">
                <a:latin typeface="Arial" panose="020B0604020202020204" pitchFamily="34" charset="0"/>
                <a:cs typeface="Arial" panose="020B0604020202020204" pitchFamily="34" charset="0"/>
              </a:rPr>
              <a:t> </a:t>
            </a:r>
            <a:br>
              <a:rPr lang="en-GB" sz="5400" dirty="0">
                <a:latin typeface="Arial" panose="020B0604020202020204" pitchFamily="34" charset="0"/>
                <a:cs typeface="Arial" panose="020B0604020202020204" pitchFamily="34" charset="0"/>
              </a:rPr>
            </a:br>
            <a:endParaRPr lang="en-GB" sz="5400" dirty="0">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CAB29EE3-ACE6-818E-E246-4646E391A3E4}"/>
              </a:ext>
            </a:extLst>
          </p:cNvPr>
          <p:cNvSpPr txBox="1"/>
          <p:nvPr/>
        </p:nvSpPr>
        <p:spPr>
          <a:xfrm>
            <a:off x="447416" y="5199629"/>
            <a:ext cx="8769717" cy="954107"/>
          </a:xfrm>
          <a:prstGeom prst="rect">
            <a:avLst/>
          </a:prstGeom>
          <a:noFill/>
        </p:spPr>
        <p:txBody>
          <a:bodyPr wrap="square" rtlCol="0">
            <a:spAutoFit/>
          </a:bodyPr>
          <a:lstStyle/>
          <a:p>
            <a:r>
              <a:rPr lang="en-GB" sz="1400" b="1" dirty="0">
                <a:latin typeface="Arial" panose="020B0604020202020204" pitchFamily="34" charset="0"/>
                <a:cs typeface="Arial" panose="020B0604020202020204" pitchFamily="34" charset="0"/>
              </a:rPr>
              <a:t>Acknowledgement of the use of AI tools</a:t>
            </a:r>
          </a:p>
          <a:p>
            <a:r>
              <a:rPr lang="en-GB" sz="1400" dirty="0">
                <a:latin typeface="Arial" panose="020B0604020202020204" pitchFamily="34" charset="0"/>
                <a:cs typeface="Arial" panose="020B0604020202020204" pitchFamily="34" charset="0"/>
              </a:rPr>
              <a:t>I confirm that I have not used any AI tools in the research and creation of this assignment. I confirm that I have not presented any AI generated materials as my own work. I confirm I have copies of my drafts, notes, and other resources I used, which I may be asked to provide in evidence</a:t>
            </a:r>
          </a:p>
        </p:txBody>
      </p:sp>
    </p:spTree>
    <p:extLst>
      <p:ext uri="{BB962C8B-B14F-4D97-AF65-F5344CB8AC3E}">
        <p14:creationId xmlns:p14="http://schemas.microsoft.com/office/powerpoint/2010/main" val="186736856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tint val="95000"/>
                <a:shade val="74000"/>
                <a:satMod val="230000"/>
              </a:schemeClr>
              <a:schemeClr val="bg2">
                <a:tint val="92000"/>
                <a:shade val="69000"/>
                <a:satMod val="250000"/>
              </a:schemeClr>
            </a:duotone>
            <a:extLst>
              <a:ext uri="{BEBA8EAE-BF5A-486C-A8C5-ECC9F3942E4B}">
                <a14:imgProps xmlns:a14="http://schemas.microsoft.com/office/drawing/2010/main">
                  <a14:imgLayer r:embed="rId4">
                    <a14:imgEffect>
                      <a14:artisticMarker/>
                    </a14:imgEffect>
                  </a14:imgLayer>
                </a14:imgProps>
              </a:ext>
            </a:extLst>
          </a:blip>
          <a:tile tx="0" ty="0" sx="40000" sy="40000" flip="none" algn="tl"/>
        </a:blip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F3C02745-7B2F-EBA1-805F-9D60E030F7C2}"/>
              </a:ext>
            </a:extLst>
          </p:cNvPr>
          <p:cNvPicPr>
            <a:picLocks noChangeAspect="1"/>
          </p:cNvPicPr>
          <p:nvPr/>
        </p:nvPicPr>
        <p:blipFill>
          <a:blip r:embed="rId5"/>
          <a:stretch>
            <a:fillRect/>
          </a:stretch>
        </p:blipFill>
        <p:spPr>
          <a:xfrm>
            <a:off x="3559268" y="123531"/>
            <a:ext cx="3564908" cy="1123384"/>
          </a:xfrm>
          <a:prstGeom prst="rect">
            <a:avLst/>
          </a:prstGeom>
          <a:blipFill>
            <a:blip r:embed="rId6">
              <a:alphaModFix amt="50000"/>
              <a:extLst>
                <a:ext uri="{837473B0-CC2E-450A-ABE3-18F120FF3D39}">
                  <a1611:picAttrSrcUrl xmlns:a1611="http://schemas.microsoft.com/office/drawing/2016/11/main" r:id="rId7"/>
                </a:ext>
              </a:extLst>
            </a:blip>
            <a:stretch>
              <a:fillRect/>
            </a:stretch>
          </a:blipFill>
          <a:effectLst>
            <a:outerShdw blurRad="50800" dist="50800" dir="5400000" algn="ctr" rotWithShape="0">
              <a:srgbClr val="000000">
                <a:alpha val="62000"/>
              </a:srgbClr>
            </a:outerShdw>
          </a:effectLst>
        </p:spPr>
      </p:pic>
      <p:sp>
        <p:nvSpPr>
          <p:cNvPr id="4" name="Rectangle: Rounded Corners 3">
            <a:extLst>
              <a:ext uri="{FF2B5EF4-FFF2-40B4-BE49-F238E27FC236}">
                <a16:creationId xmlns:a16="http://schemas.microsoft.com/office/drawing/2014/main" id="{8006C50E-4708-52AB-62BD-448AA247C366}"/>
              </a:ext>
            </a:extLst>
          </p:cNvPr>
          <p:cNvSpPr/>
          <p:nvPr/>
        </p:nvSpPr>
        <p:spPr>
          <a:xfrm>
            <a:off x="941995" y="89403"/>
            <a:ext cx="1985910" cy="824348"/>
          </a:xfrm>
          <a:prstGeom prst="roundRect">
            <a:avLst/>
          </a:prstGeom>
          <a:blipFill dpi="0" rotWithShape="1">
            <a:blip r:embed="rId8">
              <a:alphaModFix amt="40000"/>
              <a:extLst>
                <a:ext uri="{837473B0-CC2E-450A-ABE3-18F120FF3D39}">
                  <a1611:picAttrSrcUrl xmlns:a1611="http://schemas.microsoft.com/office/drawing/2016/11/main" r:id="rId9"/>
                </a:ext>
              </a:extLst>
            </a:blip>
            <a:srcRect/>
            <a:stretch>
              <a:fillRect/>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200" b="1" dirty="0">
                <a:solidFill>
                  <a:schemeClr val="tx1"/>
                </a:solidFill>
                <a:latin typeface="Arial" panose="020B0604020202020204" pitchFamily="34" charset="0"/>
                <a:cs typeface="Arial" panose="020B0604020202020204" pitchFamily="34" charset="0"/>
              </a:rPr>
              <a:t>Signs and symptoms of</a:t>
            </a:r>
          </a:p>
          <a:p>
            <a:pPr algn="ctr"/>
            <a:r>
              <a:rPr lang="en-GB" sz="1200" b="1" dirty="0">
                <a:solidFill>
                  <a:schemeClr val="tx1"/>
                </a:solidFill>
                <a:latin typeface="Arial" panose="020B0604020202020204" pitchFamily="34" charset="0"/>
                <a:cs typeface="Arial" panose="020B0604020202020204" pitchFamily="34" charset="0"/>
              </a:rPr>
              <a:t>Obsessive-Compulsive Disorder</a:t>
            </a:r>
          </a:p>
        </p:txBody>
      </p:sp>
      <p:pic>
        <p:nvPicPr>
          <p:cNvPr id="6" name="Graphic 5" descr="Tired face outline with solid fill">
            <a:extLst>
              <a:ext uri="{FF2B5EF4-FFF2-40B4-BE49-F238E27FC236}">
                <a16:creationId xmlns:a16="http://schemas.microsoft.com/office/drawing/2014/main" id="{05D41089-0D86-665A-BDE0-D372E1DB581E}"/>
              </a:ext>
            </a:extLst>
          </p:cNvPr>
          <p:cNvPicPr>
            <a:picLocks noChangeAspect="1"/>
          </p:cNvPicPr>
          <p:nvPr/>
        </p:nvPicPr>
        <p:blipFill>
          <a:blip r:embed="rId10">
            <a:extLst>
              <a:ext uri="{96DAC541-7B7A-43D3-8B79-37D633B846F1}">
                <asvg:svgBlip xmlns:asvg="http://schemas.microsoft.com/office/drawing/2016/SVG/main" r:embed="rId11"/>
              </a:ext>
            </a:extLst>
          </a:blip>
          <a:stretch>
            <a:fillRect/>
          </a:stretch>
        </p:blipFill>
        <p:spPr>
          <a:xfrm>
            <a:off x="-71141" y="1268674"/>
            <a:ext cx="640080" cy="640080"/>
          </a:xfrm>
          <a:prstGeom prst="rect">
            <a:avLst/>
          </a:prstGeom>
        </p:spPr>
      </p:pic>
      <p:sp>
        <p:nvSpPr>
          <p:cNvPr id="7" name="Rectangle: Top Corners Rounded 6">
            <a:extLst>
              <a:ext uri="{FF2B5EF4-FFF2-40B4-BE49-F238E27FC236}">
                <a16:creationId xmlns:a16="http://schemas.microsoft.com/office/drawing/2014/main" id="{4C7C13F3-E5B7-744A-8932-1D7E1A39BC14}"/>
              </a:ext>
            </a:extLst>
          </p:cNvPr>
          <p:cNvSpPr/>
          <p:nvPr/>
        </p:nvSpPr>
        <p:spPr>
          <a:xfrm>
            <a:off x="614279" y="1323261"/>
            <a:ext cx="1078523" cy="623164"/>
          </a:xfrm>
          <a:prstGeom prst="round2SameRect">
            <a:avLst/>
          </a:prstGeom>
          <a:solidFill>
            <a:schemeClr val="bg2">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1100" b="1" dirty="0">
                <a:solidFill>
                  <a:schemeClr val="tx1">
                    <a:lumMod val="75000"/>
                    <a:lumOff val="25000"/>
                  </a:schemeClr>
                </a:solidFill>
                <a:latin typeface="Arial" panose="020B0604020202020204" pitchFamily="34" charset="0"/>
                <a:cs typeface="Arial" panose="020B0604020202020204" pitchFamily="34" charset="0"/>
              </a:rPr>
              <a:t>Fear of loosing control</a:t>
            </a:r>
          </a:p>
        </p:txBody>
      </p:sp>
      <p:sp>
        <p:nvSpPr>
          <p:cNvPr id="8" name="Rectangle: Top Corners Rounded 7">
            <a:extLst>
              <a:ext uri="{FF2B5EF4-FFF2-40B4-BE49-F238E27FC236}">
                <a16:creationId xmlns:a16="http://schemas.microsoft.com/office/drawing/2014/main" id="{1E0A9941-9354-0005-2D8C-F53828CB1D76}"/>
              </a:ext>
            </a:extLst>
          </p:cNvPr>
          <p:cNvSpPr/>
          <p:nvPr/>
        </p:nvSpPr>
        <p:spPr>
          <a:xfrm>
            <a:off x="2383919" y="1301907"/>
            <a:ext cx="1128729" cy="640080"/>
          </a:xfrm>
          <a:prstGeom prst="round2SameRect">
            <a:avLst/>
          </a:prstGeom>
          <a:solidFill>
            <a:schemeClr val="tx2">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1100" b="1" dirty="0">
                <a:solidFill>
                  <a:schemeClr val="tx2">
                    <a:lumMod val="75000"/>
                  </a:schemeClr>
                </a:solidFill>
                <a:latin typeface="Arial" panose="020B0604020202020204" pitchFamily="34" charset="0"/>
                <a:cs typeface="Arial" panose="020B0604020202020204" pitchFamily="34" charset="0"/>
              </a:rPr>
              <a:t>Intrusive thoughts</a:t>
            </a:r>
          </a:p>
        </p:txBody>
      </p:sp>
      <p:pic>
        <p:nvPicPr>
          <p:cNvPr id="9" name="Graphic 8" descr="Brainstorm with solid fill">
            <a:extLst>
              <a:ext uri="{FF2B5EF4-FFF2-40B4-BE49-F238E27FC236}">
                <a16:creationId xmlns:a16="http://schemas.microsoft.com/office/drawing/2014/main" id="{2757B760-7588-4E1E-6FE2-0FD71CA8508B}"/>
              </a:ext>
            </a:extLst>
          </p:cNvPr>
          <p:cNvPicPr>
            <a:picLocks noChangeAspect="1"/>
          </p:cNvPicPr>
          <p:nvPr/>
        </p:nvPicPr>
        <p:blipFill>
          <a:blip r:embed="rId12">
            <a:extLst>
              <a:ext uri="{96DAC541-7B7A-43D3-8B79-37D633B846F1}">
                <asvg:svgBlip xmlns:asvg="http://schemas.microsoft.com/office/drawing/2016/SVG/main" r:embed="rId13"/>
              </a:ext>
            </a:extLst>
          </a:blip>
          <a:stretch>
            <a:fillRect/>
          </a:stretch>
        </p:blipFill>
        <p:spPr>
          <a:xfrm>
            <a:off x="1716422" y="1301907"/>
            <a:ext cx="640079" cy="640079"/>
          </a:xfrm>
          <a:prstGeom prst="rect">
            <a:avLst/>
          </a:prstGeom>
        </p:spPr>
      </p:pic>
      <p:sp>
        <p:nvSpPr>
          <p:cNvPr id="10" name="Rectangle: Top Corners Rounded 9">
            <a:extLst>
              <a:ext uri="{FF2B5EF4-FFF2-40B4-BE49-F238E27FC236}">
                <a16:creationId xmlns:a16="http://schemas.microsoft.com/office/drawing/2014/main" id="{7A4377D6-AFBC-3A90-E208-43B785AC8AA8}"/>
              </a:ext>
            </a:extLst>
          </p:cNvPr>
          <p:cNvSpPr/>
          <p:nvPr/>
        </p:nvSpPr>
        <p:spPr>
          <a:xfrm>
            <a:off x="2376222" y="2164302"/>
            <a:ext cx="1128729" cy="570624"/>
          </a:xfrm>
          <a:prstGeom prst="round2SameRect">
            <a:avLst/>
          </a:prstGeom>
          <a:solidFill>
            <a:schemeClr val="bg2">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1100" b="1" dirty="0">
                <a:solidFill>
                  <a:schemeClr val="bg2">
                    <a:lumMod val="25000"/>
                  </a:schemeClr>
                </a:solidFill>
                <a:latin typeface="Arial" panose="020B0604020202020204" pitchFamily="34" charset="0"/>
                <a:cs typeface="Arial" panose="020B0604020202020204" pitchFamily="34" charset="0"/>
              </a:rPr>
              <a:t>Repetitive behaviour</a:t>
            </a:r>
          </a:p>
        </p:txBody>
      </p:sp>
      <p:sp>
        <p:nvSpPr>
          <p:cNvPr id="11" name="Rectangle: Top Corners Rounded 10">
            <a:extLst>
              <a:ext uri="{FF2B5EF4-FFF2-40B4-BE49-F238E27FC236}">
                <a16:creationId xmlns:a16="http://schemas.microsoft.com/office/drawing/2014/main" id="{A5DA8C52-AA0C-620E-E6D1-2FDC07D56819}"/>
              </a:ext>
            </a:extLst>
          </p:cNvPr>
          <p:cNvSpPr/>
          <p:nvPr/>
        </p:nvSpPr>
        <p:spPr>
          <a:xfrm>
            <a:off x="604601" y="2177379"/>
            <a:ext cx="1078523" cy="566872"/>
          </a:xfrm>
          <a:prstGeom prst="round2SameRect">
            <a:avLst/>
          </a:prstGeom>
          <a:solidFill>
            <a:schemeClr val="tx2">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1100" b="1" dirty="0">
                <a:solidFill>
                  <a:schemeClr val="tx2">
                    <a:lumMod val="50000"/>
                  </a:schemeClr>
                </a:solidFill>
                <a:latin typeface="Arial" panose="020B0604020202020204" pitchFamily="34" charset="0"/>
                <a:cs typeface="Arial" panose="020B0604020202020204" pitchFamily="34" charset="0"/>
              </a:rPr>
              <a:t>Performing rituals</a:t>
            </a:r>
          </a:p>
        </p:txBody>
      </p:sp>
      <p:pic>
        <p:nvPicPr>
          <p:cNvPr id="12" name="Graphic 11" descr="Arrow circle with solid fill">
            <a:extLst>
              <a:ext uri="{FF2B5EF4-FFF2-40B4-BE49-F238E27FC236}">
                <a16:creationId xmlns:a16="http://schemas.microsoft.com/office/drawing/2014/main" id="{7F723065-7BC0-0D4A-DC4B-4FF241C2279D}"/>
              </a:ext>
            </a:extLst>
          </p:cNvPr>
          <p:cNvPicPr>
            <a:picLocks noChangeAspect="1"/>
          </p:cNvPicPr>
          <p:nvPr/>
        </p:nvPicPr>
        <p:blipFill>
          <a:blip r:embed="rId14">
            <a:extLst>
              <a:ext uri="{96DAC541-7B7A-43D3-8B79-37D633B846F1}">
                <asvg:svgBlip xmlns:asvg="http://schemas.microsoft.com/office/drawing/2016/SVG/main" r:embed="rId15"/>
              </a:ext>
            </a:extLst>
          </a:blip>
          <a:stretch>
            <a:fillRect/>
          </a:stretch>
        </p:blipFill>
        <p:spPr>
          <a:xfrm>
            <a:off x="1718742" y="2128829"/>
            <a:ext cx="640079" cy="640079"/>
          </a:xfrm>
          <a:prstGeom prst="rect">
            <a:avLst/>
          </a:prstGeom>
        </p:spPr>
      </p:pic>
      <p:pic>
        <p:nvPicPr>
          <p:cNvPr id="13" name="Graphic 12" descr="Building Brick Wall with solid fill">
            <a:extLst>
              <a:ext uri="{FF2B5EF4-FFF2-40B4-BE49-F238E27FC236}">
                <a16:creationId xmlns:a16="http://schemas.microsoft.com/office/drawing/2014/main" id="{52D89873-A8BF-0468-8DF1-227E7CDFFA88}"/>
              </a:ext>
            </a:extLst>
          </p:cNvPr>
          <p:cNvPicPr>
            <a:picLocks noChangeAspect="1"/>
          </p:cNvPicPr>
          <p:nvPr/>
        </p:nvPicPr>
        <p:blipFill>
          <a:blip r:embed="rId16">
            <a:extLst>
              <a:ext uri="{96DAC541-7B7A-43D3-8B79-37D633B846F1}">
                <asvg:svgBlip xmlns:asvg="http://schemas.microsoft.com/office/drawing/2016/SVG/main" r:embed="rId17"/>
              </a:ext>
            </a:extLst>
          </a:blip>
          <a:stretch>
            <a:fillRect/>
          </a:stretch>
        </p:blipFill>
        <p:spPr>
          <a:xfrm>
            <a:off x="-64179" y="2118330"/>
            <a:ext cx="640079" cy="640079"/>
          </a:xfrm>
          <a:prstGeom prst="rect">
            <a:avLst/>
          </a:prstGeom>
        </p:spPr>
      </p:pic>
      <p:sp>
        <p:nvSpPr>
          <p:cNvPr id="14" name="TextBox 13">
            <a:extLst>
              <a:ext uri="{FF2B5EF4-FFF2-40B4-BE49-F238E27FC236}">
                <a16:creationId xmlns:a16="http://schemas.microsoft.com/office/drawing/2014/main" id="{14114230-3652-D3A3-0877-FE7BBBF16BF4}"/>
              </a:ext>
            </a:extLst>
          </p:cNvPr>
          <p:cNvSpPr txBox="1"/>
          <p:nvPr/>
        </p:nvSpPr>
        <p:spPr>
          <a:xfrm>
            <a:off x="7691567" y="91326"/>
            <a:ext cx="3236776" cy="1292662"/>
          </a:xfrm>
          <a:prstGeom prst="rect">
            <a:avLst/>
          </a:prstGeom>
          <a:gradFill flip="none" rotWithShape="1">
            <a:gsLst>
              <a:gs pos="0">
                <a:schemeClr val="accent3">
                  <a:lumMod val="75000"/>
                </a:schemeClr>
              </a:gs>
              <a:gs pos="74000">
                <a:schemeClr val="accent6">
                  <a:lumMod val="45000"/>
                  <a:lumOff val="55000"/>
                </a:schemeClr>
              </a:gs>
              <a:gs pos="83000">
                <a:schemeClr val="accent6">
                  <a:lumMod val="45000"/>
                  <a:lumOff val="55000"/>
                </a:schemeClr>
              </a:gs>
              <a:gs pos="100000">
                <a:schemeClr val="accent6">
                  <a:lumMod val="30000"/>
                  <a:lumOff val="70000"/>
                </a:schemeClr>
              </a:gs>
            </a:gsLst>
            <a:lin ang="5400000" scaled="1"/>
            <a:tileRect/>
          </a:gradFill>
        </p:spPr>
        <p:txBody>
          <a:bodyPr wrap="square" rtlCol="0">
            <a:spAutoFit/>
          </a:bodyPr>
          <a:lstStyle/>
          <a:p>
            <a:r>
              <a:rPr lang="en-US" sz="1100" b="1" dirty="0">
                <a:latin typeface="Arial" panose="020B0604020202020204" pitchFamily="34" charset="0"/>
                <a:cs typeface="Arial" panose="020B0604020202020204" pitchFamily="34" charset="0"/>
              </a:rPr>
              <a:t>Obsessive-Compulsive Disorder (OCD</a:t>
            </a:r>
            <a:r>
              <a:rPr lang="en-US" sz="1100" dirty="0">
                <a:latin typeface="Arial" panose="020B0604020202020204" pitchFamily="34" charset="0"/>
                <a:cs typeface="Arial" panose="020B0604020202020204" pitchFamily="34" charset="0"/>
              </a:rPr>
              <a:t>) is a multifaceted mental health condition marked by recurring, unwanted thoughts and ritualistic actions. These patterns often cause significant distress and interfere with everyday functioning (NHS,2025).</a:t>
            </a:r>
          </a:p>
          <a:p>
            <a:endParaRPr lang="en-GB" sz="1200" dirty="0"/>
          </a:p>
        </p:txBody>
      </p:sp>
      <p:sp>
        <p:nvSpPr>
          <p:cNvPr id="15" name="TextBox 14">
            <a:extLst>
              <a:ext uri="{FF2B5EF4-FFF2-40B4-BE49-F238E27FC236}">
                <a16:creationId xmlns:a16="http://schemas.microsoft.com/office/drawing/2014/main" id="{C281B9FC-2304-9B97-D50C-739DAC4D51F8}"/>
              </a:ext>
            </a:extLst>
          </p:cNvPr>
          <p:cNvSpPr txBox="1"/>
          <p:nvPr/>
        </p:nvSpPr>
        <p:spPr>
          <a:xfrm>
            <a:off x="8661635" y="1299243"/>
            <a:ext cx="2925764" cy="938719"/>
          </a:xfrm>
          <a:prstGeom prst="rect">
            <a:avLst/>
          </a:prstGeom>
          <a:gradFill flip="none" rotWithShape="1">
            <a:gsLst>
              <a:gs pos="92000">
                <a:schemeClr val="accent3">
                  <a:lumMod val="60000"/>
                  <a:lumOff val="40000"/>
                </a:schemeClr>
              </a:gs>
              <a:gs pos="35000">
                <a:schemeClr val="accent5">
                  <a:lumMod val="0"/>
                  <a:lumOff val="100000"/>
                </a:schemeClr>
              </a:gs>
              <a:gs pos="100000">
                <a:schemeClr val="accent5">
                  <a:lumMod val="100000"/>
                </a:schemeClr>
              </a:gs>
            </a:gsLst>
            <a:path path="circle">
              <a:fillToRect l="50000" t="-80000" r="50000" b="180000"/>
            </a:path>
            <a:tileRect/>
          </a:gradFill>
        </p:spPr>
        <p:txBody>
          <a:bodyPr wrap="square" rtlCol="0">
            <a:spAutoFit/>
          </a:bodyPr>
          <a:lstStyle/>
          <a:p>
            <a:r>
              <a:rPr lang="en-US" sz="1100" b="1" dirty="0">
                <a:latin typeface="Arial" panose="020B0604020202020204" pitchFamily="34" charset="0"/>
                <a:cs typeface="Arial" panose="020B0604020202020204" pitchFamily="34" charset="0"/>
              </a:rPr>
              <a:t>Obsessions</a:t>
            </a:r>
            <a:r>
              <a:rPr lang="en-US" sz="1100" dirty="0">
                <a:latin typeface="Arial" panose="020B0604020202020204" pitchFamily="34" charset="0"/>
                <a:cs typeface="Arial" panose="020B0604020202020204" pitchFamily="34" charset="0"/>
              </a:rPr>
              <a:t> refer to recurring mental experiences - such as intrusive ideas, vivid images, or compelling urges - that force their way into awareness and generate overwhelming distress or unease </a:t>
            </a:r>
            <a:endParaRPr lang="en-GB" sz="1100" dirty="0">
              <a:latin typeface="Arial" panose="020B0604020202020204" pitchFamily="34" charset="0"/>
              <a:cs typeface="Arial" panose="020B0604020202020204" pitchFamily="34" charset="0"/>
            </a:endParaRPr>
          </a:p>
        </p:txBody>
      </p:sp>
      <p:sp>
        <p:nvSpPr>
          <p:cNvPr id="16" name="TextBox 15">
            <a:extLst>
              <a:ext uri="{FF2B5EF4-FFF2-40B4-BE49-F238E27FC236}">
                <a16:creationId xmlns:a16="http://schemas.microsoft.com/office/drawing/2014/main" id="{11FD0435-9254-8B12-5747-1A60B1CA4B60}"/>
              </a:ext>
            </a:extLst>
          </p:cNvPr>
          <p:cNvSpPr txBox="1"/>
          <p:nvPr/>
        </p:nvSpPr>
        <p:spPr>
          <a:xfrm>
            <a:off x="9304316" y="2290496"/>
            <a:ext cx="2925764" cy="1277273"/>
          </a:xfrm>
          <a:prstGeom prst="rect">
            <a:avLst/>
          </a:prstGeom>
          <a:gradFill flip="none" rotWithShape="1">
            <a:gsLst>
              <a:gs pos="0">
                <a:schemeClr val="accent6">
                  <a:lumMod val="0"/>
                  <a:lumOff val="100000"/>
                </a:schemeClr>
              </a:gs>
              <a:gs pos="73000">
                <a:schemeClr val="accent3">
                  <a:lumMod val="60000"/>
                  <a:lumOff val="40000"/>
                </a:schemeClr>
              </a:gs>
              <a:gs pos="100000">
                <a:schemeClr val="accent6">
                  <a:lumMod val="100000"/>
                </a:schemeClr>
              </a:gs>
            </a:gsLst>
            <a:path path="circle">
              <a:fillToRect l="50000" t="-80000" r="50000" b="180000"/>
            </a:path>
            <a:tileRect/>
          </a:gradFill>
        </p:spPr>
        <p:txBody>
          <a:bodyPr wrap="square" rtlCol="0">
            <a:spAutoFit/>
          </a:bodyPr>
          <a:lstStyle/>
          <a:p>
            <a:r>
              <a:rPr lang="en-US" sz="1100" b="1" dirty="0">
                <a:latin typeface="Arial" panose="020B0604020202020204" pitchFamily="34" charset="0"/>
                <a:cs typeface="Arial" panose="020B0604020202020204" pitchFamily="34" charset="0"/>
              </a:rPr>
              <a:t>Compulsions</a:t>
            </a:r>
            <a:r>
              <a:rPr lang="en-US" sz="1100" dirty="0">
                <a:latin typeface="Arial" panose="020B0604020202020204" pitchFamily="34" charset="0"/>
                <a:cs typeface="Arial" panose="020B0604020202020204" pitchFamily="34" charset="0"/>
              </a:rPr>
              <a:t> are actions or mental routines carried out repeatedly, driven by intrusive thoughts. They are performed to ease distress or to ward off imagined dangers, even when the behavior has no real link to the worry </a:t>
            </a:r>
            <a:r>
              <a:rPr lang="de-DE" sz="1100" dirty="0"/>
              <a:t>(Lochner, Sudhir and Stein, 2024).</a:t>
            </a:r>
            <a:endParaRPr lang="en-GB" sz="1100" dirty="0">
              <a:latin typeface="Arial" panose="020B0604020202020204" pitchFamily="34" charset="0"/>
              <a:cs typeface="Arial" panose="020B0604020202020204" pitchFamily="34" charset="0"/>
            </a:endParaRPr>
          </a:p>
        </p:txBody>
      </p:sp>
      <p:cxnSp>
        <p:nvCxnSpPr>
          <p:cNvPr id="18" name="Connector: Elbow 17">
            <a:extLst>
              <a:ext uri="{FF2B5EF4-FFF2-40B4-BE49-F238E27FC236}">
                <a16:creationId xmlns:a16="http://schemas.microsoft.com/office/drawing/2014/main" id="{3457FA00-AA3E-6B0D-0BC4-70C1129C2062}"/>
              </a:ext>
            </a:extLst>
          </p:cNvPr>
          <p:cNvCxnSpPr>
            <a:cxnSpLocks/>
            <a:endCxn id="15" idx="1"/>
          </p:cNvCxnSpPr>
          <p:nvPr/>
        </p:nvCxnSpPr>
        <p:spPr>
          <a:xfrm rot="16200000" flipH="1">
            <a:off x="8235468" y="1342436"/>
            <a:ext cx="469360" cy="382974"/>
          </a:xfrm>
          <a:prstGeom prst="bentConnector2">
            <a:avLst/>
          </a:prstGeom>
          <a:ln>
            <a:tailEnd type="triangle"/>
          </a:ln>
        </p:spPr>
        <p:style>
          <a:lnRef idx="3">
            <a:schemeClr val="dk1"/>
          </a:lnRef>
          <a:fillRef idx="0">
            <a:schemeClr val="dk1"/>
          </a:fillRef>
          <a:effectRef idx="2">
            <a:schemeClr val="dk1"/>
          </a:effectRef>
          <a:fontRef idx="minor">
            <a:schemeClr val="tx1"/>
          </a:fontRef>
        </p:style>
      </p:cxnSp>
      <p:cxnSp>
        <p:nvCxnSpPr>
          <p:cNvPr id="23" name="Connector: Elbow 22">
            <a:extLst>
              <a:ext uri="{FF2B5EF4-FFF2-40B4-BE49-F238E27FC236}">
                <a16:creationId xmlns:a16="http://schemas.microsoft.com/office/drawing/2014/main" id="{9ADEF75D-B2C5-8BE1-0B86-443DFEEB80B8}"/>
              </a:ext>
            </a:extLst>
          </p:cNvPr>
          <p:cNvCxnSpPr>
            <a:cxnSpLocks/>
            <a:endCxn id="16" idx="1"/>
          </p:cNvCxnSpPr>
          <p:nvPr/>
        </p:nvCxnSpPr>
        <p:spPr>
          <a:xfrm rot="16200000" flipH="1">
            <a:off x="7939405" y="1564221"/>
            <a:ext cx="1685483" cy="1044340"/>
          </a:xfrm>
          <a:prstGeom prst="bentConnector2">
            <a:avLst/>
          </a:prstGeom>
          <a:ln>
            <a:tailEnd type="triangle"/>
          </a:ln>
        </p:spPr>
        <p:style>
          <a:lnRef idx="3">
            <a:schemeClr val="dk1"/>
          </a:lnRef>
          <a:fillRef idx="0">
            <a:schemeClr val="dk1"/>
          </a:fillRef>
          <a:effectRef idx="2">
            <a:schemeClr val="dk1"/>
          </a:effectRef>
          <a:fontRef idx="minor">
            <a:schemeClr val="tx1"/>
          </a:fontRef>
        </p:style>
      </p:cxnSp>
      <p:pic>
        <p:nvPicPr>
          <p:cNvPr id="34" name="Graphic 33" descr="Bar graph with upward trend with solid fill">
            <a:extLst>
              <a:ext uri="{FF2B5EF4-FFF2-40B4-BE49-F238E27FC236}">
                <a16:creationId xmlns:a16="http://schemas.microsoft.com/office/drawing/2014/main" id="{26A3437B-F773-3D47-B791-D3AA6F7E9639}"/>
              </a:ext>
            </a:extLst>
          </p:cNvPr>
          <p:cNvPicPr>
            <a:picLocks noChangeAspect="1"/>
          </p:cNvPicPr>
          <p:nvPr/>
        </p:nvPicPr>
        <p:blipFill>
          <a:blip r:embed="rId18">
            <a:extLst>
              <a:ext uri="{96DAC541-7B7A-43D3-8B79-37D633B846F1}">
                <asvg:svgBlip xmlns:asvg="http://schemas.microsoft.com/office/drawing/2016/SVG/main" r:embed="rId19"/>
              </a:ext>
            </a:extLst>
          </a:blip>
          <a:stretch>
            <a:fillRect/>
          </a:stretch>
        </p:blipFill>
        <p:spPr>
          <a:xfrm>
            <a:off x="10495801" y="3831170"/>
            <a:ext cx="623534" cy="638241"/>
          </a:xfrm>
          <a:prstGeom prst="rect">
            <a:avLst/>
          </a:prstGeom>
        </p:spPr>
      </p:pic>
      <p:sp>
        <p:nvSpPr>
          <p:cNvPr id="36" name="TextBox 35">
            <a:extLst>
              <a:ext uri="{FF2B5EF4-FFF2-40B4-BE49-F238E27FC236}">
                <a16:creationId xmlns:a16="http://schemas.microsoft.com/office/drawing/2014/main" id="{BEEF2A2A-5429-1388-FA16-93FCAC581476}"/>
              </a:ext>
            </a:extLst>
          </p:cNvPr>
          <p:cNvSpPr txBox="1"/>
          <p:nvPr/>
        </p:nvSpPr>
        <p:spPr>
          <a:xfrm>
            <a:off x="9657193" y="4457532"/>
            <a:ext cx="2437047" cy="430887"/>
          </a:xfrm>
          <a:prstGeom prst="rect">
            <a:avLst/>
          </a:prstGeom>
          <a:gradFill flip="none" rotWithShape="1">
            <a:gsLst>
              <a:gs pos="0">
                <a:schemeClr val="accent2">
                  <a:lumMod val="67000"/>
                </a:schemeClr>
              </a:gs>
              <a:gs pos="48000">
                <a:schemeClr val="accent2">
                  <a:lumMod val="97000"/>
                  <a:lumOff val="3000"/>
                </a:schemeClr>
              </a:gs>
              <a:gs pos="100000">
                <a:schemeClr val="accent2">
                  <a:lumMod val="60000"/>
                  <a:lumOff val="40000"/>
                </a:schemeClr>
              </a:gs>
            </a:gsLst>
            <a:lin ang="16200000" scaled="1"/>
            <a:tileRect/>
          </a:gradFill>
        </p:spPr>
        <p:txBody>
          <a:bodyPr wrap="square">
            <a:spAutoFit/>
          </a:bodyPr>
          <a:lstStyle/>
          <a:p>
            <a:r>
              <a:rPr lang="en-US" sz="1100" dirty="0">
                <a:latin typeface="Arial" panose="020B0604020202020204" pitchFamily="34" charset="0"/>
                <a:cs typeface="Arial" panose="020B0604020202020204" pitchFamily="34" charset="0"/>
              </a:rPr>
              <a:t>1.2% of the UK population lives with OCD(2025) </a:t>
            </a:r>
            <a:endParaRPr lang="en-GB" sz="1100" dirty="0">
              <a:latin typeface="Arial" panose="020B0604020202020204" pitchFamily="34" charset="0"/>
              <a:cs typeface="Arial" panose="020B0604020202020204" pitchFamily="34" charset="0"/>
            </a:endParaRPr>
          </a:p>
        </p:txBody>
      </p:sp>
      <p:pic>
        <p:nvPicPr>
          <p:cNvPr id="38" name="Picture 37">
            <a:extLst>
              <a:ext uri="{FF2B5EF4-FFF2-40B4-BE49-F238E27FC236}">
                <a16:creationId xmlns:a16="http://schemas.microsoft.com/office/drawing/2014/main" id="{45F652C1-3F87-635C-23D2-14CB04F998F4}"/>
              </a:ext>
            </a:extLst>
          </p:cNvPr>
          <p:cNvPicPr>
            <a:picLocks noChangeAspect="1"/>
          </p:cNvPicPr>
          <p:nvPr/>
        </p:nvPicPr>
        <p:blipFill>
          <a:blip r:embed="rId20"/>
          <a:stretch>
            <a:fillRect/>
          </a:stretch>
        </p:blipFill>
        <p:spPr>
          <a:xfrm>
            <a:off x="-12317" y="4163237"/>
            <a:ext cx="1771611" cy="1055201"/>
          </a:xfrm>
          <a:prstGeom prst="rect">
            <a:avLst/>
          </a:prstGeom>
        </p:spPr>
      </p:pic>
      <p:sp>
        <p:nvSpPr>
          <p:cNvPr id="39" name="Flowchart: Alternate Process 38">
            <a:extLst>
              <a:ext uri="{FF2B5EF4-FFF2-40B4-BE49-F238E27FC236}">
                <a16:creationId xmlns:a16="http://schemas.microsoft.com/office/drawing/2014/main" id="{5C636D8F-86CA-C794-92E1-CBAD3687782C}"/>
              </a:ext>
            </a:extLst>
          </p:cNvPr>
          <p:cNvSpPr/>
          <p:nvPr/>
        </p:nvSpPr>
        <p:spPr>
          <a:xfrm>
            <a:off x="585073" y="2923109"/>
            <a:ext cx="2452762" cy="824348"/>
          </a:xfrm>
          <a:prstGeom prst="flowChartAlternateProcess">
            <a:avLst/>
          </a:prstGeom>
          <a:blipFill>
            <a:blip r:embed="rId21"/>
            <a:tile tx="0" ty="0" sx="100000" sy="100000" flip="none" algn="tl"/>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r>
              <a:rPr lang="en-US" sz="1100" b="1" dirty="0">
                <a:solidFill>
                  <a:schemeClr val="tx1"/>
                </a:solidFill>
                <a:latin typeface="Arial" panose="020B0604020202020204" pitchFamily="34" charset="0"/>
                <a:cs typeface="Arial" panose="020B0604020202020204" pitchFamily="34" charset="0"/>
              </a:rPr>
              <a:t>Ancient &amp; Medieval Times</a:t>
            </a:r>
            <a:r>
              <a:rPr lang="en-US" sz="1100" dirty="0">
                <a:solidFill>
                  <a:schemeClr val="tx1"/>
                </a:solidFill>
                <a:latin typeface="Arial" panose="020B0604020202020204" pitchFamily="34" charset="0"/>
                <a:cs typeface="Arial" panose="020B0604020202020204" pitchFamily="34" charset="0"/>
              </a:rPr>
              <a:t>: Misunderstood as possession or sin; treated with rituals and exorcisms</a:t>
            </a:r>
            <a:r>
              <a:rPr lang="en-US" sz="1100" dirty="0">
                <a:latin typeface="Arial" panose="020B0604020202020204" pitchFamily="34" charset="0"/>
                <a:cs typeface="Arial" panose="020B0604020202020204" pitchFamily="34" charset="0"/>
              </a:rPr>
              <a:t>.</a:t>
            </a:r>
            <a:endParaRPr lang="en-GB" sz="1100" dirty="0">
              <a:latin typeface="Arial" panose="020B0604020202020204" pitchFamily="34" charset="0"/>
              <a:cs typeface="Arial" panose="020B0604020202020204" pitchFamily="34" charset="0"/>
            </a:endParaRPr>
          </a:p>
        </p:txBody>
      </p:sp>
      <p:sp>
        <p:nvSpPr>
          <p:cNvPr id="40" name="Flowchart: Alternate Process 39">
            <a:extLst>
              <a:ext uri="{FF2B5EF4-FFF2-40B4-BE49-F238E27FC236}">
                <a16:creationId xmlns:a16="http://schemas.microsoft.com/office/drawing/2014/main" id="{B978A395-B53E-353C-FEED-534A492383F2}"/>
              </a:ext>
            </a:extLst>
          </p:cNvPr>
          <p:cNvSpPr/>
          <p:nvPr/>
        </p:nvSpPr>
        <p:spPr>
          <a:xfrm>
            <a:off x="1934950" y="3901657"/>
            <a:ext cx="2205771" cy="818971"/>
          </a:xfrm>
          <a:prstGeom prst="flowChartAlternateProcess">
            <a:avLst/>
          </a:prstGeom>
          <a:blipFill>
            <a:blip r:embed="rId21"/>
            <a:tile tx="0" ty="0" sx="100000" sy="100000" flip="none" algn="tl"/>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100" b="1" dirty="0">
              <a:latin typeface="Arial" panose="020B0604020202020204" pitchFamily="34" charset="0"/>
              <a:cs typeface="Arial" panose="020B0604020202020204" pitchFamily="34" charset="0"/>
            </a:endParaRPr>
          </a:p>
          <a:p>
            <a:pPr algn="ctr"/>
            <a:r>
              <a:rPr lang="en-US" sz="1100" b="1" dirty="0">
                <a:solidFill>
                  <a:schemeClr val="tx1"/>
                </a:solidFill>
                <a:latin typeface="Arial" panose="020B0604020202020204" pitchFamily="34" charset="0"/>
                <a:cs typeface="Arial" panose="020B0604020202020204" pitchFamily="34" charset="0"/>
              </a:rPr>
              <a:t>18th–19th Century: </a:t>
            </a:r>
            <a:r>
              <a:rPr lang="en-US" sz="1100" dirty="0">
                <a:solidFill>
                  <a:schemeClr val="tx1"/>
                </a:solidFill>
                <a:latin typeface="Arial" panose="020B0604020202020204" pitchFamily="34" charset="0"/>
                <a:cs typeface="Arial" panose="020B0604020202020204" pitchFamily="34" charset="0"/>
              </a:rPr>
              <a:t>Seen as madness; patients placed in asylums; harsh methods like </a:t>
            </a:r>
            <a:endParaRPr lang="en-GB" sz="1100" dirty="0">
              <a:solidFill>
                <a:schemeClr val="tx1"/>
              </a:solidFill>
              <a:latin typeface="Arial" panose="020B0604020202020204" pitchFamily="34" charset="0"/>
              <a:cs typeface="Arial" panose="020B0604020202020204" pitchFamily="34" charset="0"/>
            </a:endParaRPr>
          </a:p>
          <a:p>
            <a:pPr algn="ctr"/>
            <a:endParaRPr lang="en-GB" dirty="0"/>
          </a:p>
        </p:txBody>
      </p:sp>
      <p:sp>
        <p:nvSpPr>
          <p:cNvPr id="41" name="Flowchart: Alternate Process 40">
            <a:extLst>
              <a:ext uri="{FF2B5EF4-FFF2-40B4-BE49-F238E27FC236}">
                <a16:creationId xmlns:a16="http://schemas.microsoft.com/office/drawing/2014/main" id="{01F18D2D-0435-8A58-340E-11DA671C2798}"/>
              </a:ext>
            </a:extLst>
          </p:cNvPr>
          <p:cNvSpPr/>
          <p:nvPr/>
        </p:nvSpPr>
        <p:spPr>
          <a:xfrm>
            <a:off x="1893077" y="4832635"/>
            <a:ext cx="2205771" cy="824348"/>
          </a:xfrm>
          <a:prstGeom prst="flowChartAlternateProcess">
            <a:avLst/>
          </a:prstGeom>
          <a:blipFill>
            <a:blip r:embed="rId21"/>
            <a:tile tx="0" ty="0" sx="100000" sy="100000" flip="none" algn="tl"/>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r>
              <a:rPr lang="en-US" sz="1100" b="1" dirty="0">
                <a:solidFill>
                  <a:schemeClr val="tx1"/>
                </a:solidFill>
                <a:latin typeface="Arial" panose="020B0604020202020204" pitchFamily="34" charset="0"/>
                <a:cs typeface="Arial" panose="020B0604020202020204" pitchFamily="34" charset="0"/>
              </a:rPr>
              <a:t>Mid 20th Century</a:t>
            </a:r>
            <a:r>
              <a:rPr lang="en-US" sz="1100" dirty="0">
                <a:solidFill>
                  <a:schemeClr val="tx1"/>
                </a:solidFill>
                <a:latin typeface="Arial" panose="020B0604020202020204" pitchFamily="34" charset="0"/>
                <a:cs typeface="Arial" panose="020B0604020202020204" pitchFamily="34" charset="0"/>
              </a:rPr>
              <a:t>: Electroconvulsive therapy (ECT) and lobotomies were used in severe cases</a:t>
            </a:r>
            <a:endParaRPr lang="en-GB" sz="1100" dirty="0">
              <a:solidFill>
                <a:schemeClr val="tx1"/>
              </a:solidFill>
            </a:endParaRPr>
          </a:p>
        </p:txBody>
      </p:sp>
      <p:sp>
        <p:nvSpPr>
          <p:cNvPr id="42" name="Flowchart: Alternate Process 41">
            <a:extLst>
              <a:ext uri="{FF2B5EF4-FFF2-40B4-BE49-F238E27FC236}">
                <a16:creationId xmlns:a16="http://schemas.microsoft.com/office/drawing/2014/main" id="{E7E90EEB-7426-878D-E0DA-6CEAC4B30BF7}"/>
              </a:ext>
            </a:extLst>
          </p:cNvPr>
          <p:cNvSpPr/>
          <p:nvPr/>
        </p:nvSpPr>
        <p:spPr>
          <a:xfrm>
            <a:off x="604601" y="5768990"/>
            <a:ext cx="2452762" cy="824348"/>
          </a:xfrm>
          <a:prstGeom prst="flowChartAlternateProcess">
            <a:avLst/>
          </a:prstGeom>
          <a:blipFill>
            <a:blip r:embed="rId21"/>
            <a:tile tx="0" ty="0" sx="100000" sy="100000" flip="none" algn="tl"/>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r>
              <a:rPr lang="en-US" sz="1100" b="1" dirty="0">
                <a:solidFill>
                  <a:schemeClr val="tx1"/>
                </a:solidFill>
                <a:latin typeface="Arial" panose="020B0604020202020204" pitchFamily="34" charset="0"/>
                <a:cs typeface="Arial" panose="020B0604020202020204" pitchFamily="34" charset="0"/>
              </a:rPr>
              <a:t>1960s–70s</a:t>
            </a:r>
            <a:r>
              <a:rPr lang="en-US" sz="1100" dirty="0">
                <a:solidFill>
                  <a:schemeClr val="tx1"/>
                </a:solidFill>
                <a:latin typeface="Arial" panose="020B0604020202020204" pitchFamily="34" charset="0"/>
                <a:cs typeface="Arial" panose="020B0604020202020204" pitchFamily="34" charset="0"/>
              </a:rPr>
              <a:t>: Behavioral therapy (Exposure and Response Prevention, ERP) was introduced</a:t>
            </a:r>
            <a:r>
              <a:rPr lang="en-US" sz="1100" dirty="0">
                <a:latin typeface="Arial" panose="020B0604020202020204" pitchFamily="34" charset="0"/>
                <a:cs typeface="Arial" panose="020B0604020202020204" pitchFamily="34" charset="0"/>
              </a:rPr>
              <a:t>.</a:t>
            </a:r>
            <a:endParaRPr lang="en-GB" sz="1100" dirty="0">
              <a:latin typeface="Arial" panose="020B0604020202020204" pitchFamily="34" charset="0"/>
              <a:cs typeface="Arial" panose="020B0604020202020204" pitchFamily="34" charset="0"/>
            </a:endParaRPr>
          </a:p>
        </p:txBody>
      </p:sp>
      <p:sp>
        <p:nvSpPr>
          <p:cNvPr id="17" name="Rectangle: Rounded Corners 16">
            <a:extLst>
              <a:ext uri="{FF2B5EF4-FFF2-40B4-BE49-F238E27FC236}">
                <a16:creationId xmlns:a16="http://schemas.microsoft.com/office/drawing/2014/main" id="{8EA38D90-A317-F39E-3E44-89638FD4D9F5}"/>
              </a:ext>
            </a:extLst>
          </p:cNvPr>
          <p:cNvSpPr/>
          <p:nvPr/>
        </p:nvSpPr>
        <p:spPr>
          <a:xfrm>
            <a:off x="4482498" y="1718896"/>
            <a:ext cx="2736482" cy="574941"/>
          </a:xfrm>
          <a:prstGeom prst="roundRect">
            <a:avLst/>
          </a:prstGeom>
          <a:gradFill>
            <a:gsLst>
              <a:gs pos="15000">
                <a:schemeClr val="accent1">
                  <a:lumMod val="75000"/>
                </a:schemeClr>
              </a:gs>
              <a:gs pos="83000">
                <a:schemeClr val="accent1">
                  <a:lumMod val="45000"/>
                  <a:lumOff val="55000"/>
                </a:schemeClr>
              </a:gs>
              <a:gs pos="100000">
                <a:schemeClr val="accent1">
                  <a:lumMod val="30000"/>
                  <a:lumOff val="70000"/>
                </a:schemeClr>
              </a:gs>
            </a:gsLst>
            <a:lin ang="5400000" scaled="1"/>
          </a:gra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US" sz="1400" b="1" dirty="0">
                <a:solidFill>
                  <a:schemeClr val="tx1"/>
                </a:solidFill>
                <a:latin typeface="Arial" panose="020B0604020202020204" pitchFamily="34" charset="0"/>
                <a:cs typeface="Arial" panose="020B0604020202020204" pitchFamily="34" charset="0"/>
              </a:rPr>
              <a:t>General Recommendations for Managing OCD</a:t>
            </a:r>
            <a:r>
              <a:rPr lang="en-US" sz="1200" b="1" dirty="0">
                <a:solidFill>
                  <a:schemeClr val="tx1"/>
                </a:solidFill>
                <a:latin typeface="Arial" panose="020B0604020202020204" pitchFamily="34" charset="0"/>
                <a:cs typeface="Arial" panose="020B0604020202020204" pitchFamily="34" charset="0"/>
              </a:rPr>
              <a:t>:</a:t>
            </a:r>
          </a:p>
        </p:txBody>
      </p:sp>
      <p:sp>
        <p:nvSpPr>
          <p:cNvPr id="19" name="Rectangle: Rounded Corners 18">
            <a:extLst>
              <a:ext uri="{FF2B5EF4-FFF2-40B4-BE49-F238E27FC236}">
                <a16:creationId xmlns:a16="http://schemas.microsoft.com/office/drawing/2014/main" id="{23966E6A-CEEA-2F60-84BE-A2F78E3BC922}"/>
              </a:ext>
            </a:extLst>
          </p:cNvPr>
          <p:cNvSpPr/>
          <p:nvPr/>
        </p:nvSpPr>
        <p:spPr>
          <a:xfrm>
            <a:off x="4056184" y="2636086"/>
            <a:ext cx="4079632" cy="672330"/>
          </a:xfrm>
          <a:prstGeom prst="round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100" dirty="0">
                <a:solidFill>
                  <a:schemeClr val="tx1"/>
                </a:solidFill>
                <a:latin typeface="Arial" panose="020B0604020202020204" pitchFamily="34" charset="0"/>
                <a:cs typeface="Arial" panose="020B0604020202020204" pitchFamily="34" charset="0"/>
              </a:rPr>
              <a:t>Follow the CBT/ERP therapy plan.</a:t>
            </a:r>
          </a:p>
          <a:p>
            <a:pPr algn="ctr"/>
            <a:r>
              <a:rPr lang="en-US" sz="1100" dirty="0">
                <a:solidFill>
                  <a:schemeClr val="tx1"/>
                </a:solidFill>
                <a:latin typeface="Arial" panose="020B0604020202020204" pitchFamily="34" charset="0"/>
                <a:cs typeface="Arial" panose="020B0604020202020204" pitchFamily="34" charset="0"/>
              </a:rPr>
              <a:t> Take prescribed medication (SSRIs) as directed.</a:t>
            </a:r>
          </a:p>
          <a:p>
            <a:pPr algn="ctr"/>
            <a:r>
              <a:rPr lang="en-US" sz="1100" dirty="0">
                <a:solidFill>
                  <a:schemeClr val="tx1"/>
                </a:solidFill>
                <a:latin typeface="Arial" panose="020B0604020202020204" pitchFamily="34" charset="0"/>
                <a:cs typeface="Arial" panose="020B0604020202020204" pitchFamily="34" charset="0"/>
              </a:rPr>
              <a:t> Keep regular appointments with a therapist/doctor.</a:t>
            </a:r>
          </a:p>
        </p:txBody>
      </p:sp>
      <p:sp>
        <p:nvSpPr>
          <p:cNvPr id="20" name="Rectangle: Rounded Corners 19">
            <a:extLst>
              <a:ext uri="{FF2B5EF4-FFF2-40B4-BE49-F238E27FC236}">
                <a16:creationId xmlns:a16="http://schemas.microsoft.com/office/drawing/2014/main" id="{C9B4A5C2-F38B-22DF-FB9B-3FA031E1EC93}"/>
              </a:ext>
            </a:extLst>
          </p:cNvPr>
          <p:cNvSpPr/>
          <p:nvPr/>
        </p:nvSpPr>
        <p:spPr>
          <a:xfrm>
            <a:off x="4789351" y="3348697"/>
            <a:ext cx="4514963" cy="804580"/>
          </a:xfrm>
          <a:prstGeom prst="round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100" dirty="0">
                <a:solidFill>
                  <a:schemeClr val="tx1"/>
                </a:solidFill>
                <a:latin typeface="Arial" panose="020B0604020202020204" pitchFamily="34" charset="0"/>
                <a:cs typeface="Arial" panose="020B0604020202020204" pitchFamily="34" charset="0"/>
              </a:rPr>
              <a:t>Practice mindfulness or grounding (5–10 minutes daily).</a:t>
            </a:r>
          </a:p>
          <a:p>
            <a:pPr algn="ctr"/>
            <a:r>
              <a:rPr lang="en-US" sz="1100" dirty="0">
                <a:solidFill>
                  <a:schemeClr val="tx1"/>
                </a:solidFill>
                <a:latin typeface="Arial" panose="020B0604020202020204" pitchFamily="34" charset="0"/>
                <a:cs typeface="Arial" panose="020B0604020202020204" pitchFamily="34" charset="0"/>
              </a:rPr>
              <a:t>Delay or resist compulsions (start small, e.g., wait 5 minutes).</a:t>
            </a:r>
          </a:p>
          <a:p>
            <a:pPr algn="ctr"/>
            <a:r>
              <a:rPr lang="en-US" sz="1100" dirty="0">
                <a:solidFill>
                  <a:schemeClr val="tx1"/>
                </a:solidFill>
                <a:latin typeface="Arial" panose="020B0604020202020204" pitchFamily="34" charset="0"/>
                <a:cs typeface="Arial" panose="020B0604020202020204" pitchFamily="34" charset="0"/>
              </a:rPr>
              <a:t>Use healthy distractions (exercise, hobbies, social contact).</a:t>
            </a:r>
          </a:p>
          <a:p>
            <a:pPr algn="ctr"/>
            <a:r>
              <a:rPr lang="en-US" sz="1100" dirty="0">
                <a:solidFill>
                  <a:schemeClr val="tx1"/>
                </a:solidFill>
                <a:latin typeface="Arial" panose="020B0604020202020204" pitchFamily="34" charset="0"/>
                <a:cs typeface="Arial" panose="020B0604020202020204" pitchFamily="34" charset="0"/>
              </a:rPr>
              <a:t>Stick to a structured routine to reduce uncertainty(Department of Health and Social Care, 2011).</a:t>
            </a:r>
            <a:endParaRPr lang="en-GB" sz="1100" dirty="0">
              <a:solidFill>
                <a:schemeClr val="tx1"/>
              </a:solidFill>
              <a:latin typeface="Arial" panose="020B0604020202020204" pitchFamily="34" charset="0"/>
              <a:cs typeface="Arial" panose="020B0604020202020204" pitchFamily="34" charset="0"/>
            </a:endParaRPr>
          </a:p>
        </p:txBody>
      </p:sp>
      <p:sp>
        <p:nvSpPr>
          <p:cNvPr id="21" name="Rectangle: Rounded Corners 20">
            <a:extLst>
              <a:ext uri="{FF2B5EF4-FFF2-40B4-BE49-F238E27FC236}">
                <a16:creationId xmlns:a16="http://schemas.microsoft.com/office/drawing/2014/main" id="{6E8DAD26-F967-1D17-CFCC-955617379987}"/>
              </a:ext>
            </a:extLst>
          </p:cNvPr>
          <p:cNvSpPr/>
          <p:nvPr/>
        </p:nvSpPr>
        <p:spPr>
          <a:xfrm>
            <a:off x="4316377" y="4214556"/>
            <a:ext cx="4514964" cy="725182"/>
          </a:xfrm>
          <a:prstGeom prst="round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100" dirty="0">
                <a:solidFill>
                  <a:schemeClr val="tx1"/>
                </a:solidFill>
                <a:latin typeface="Arial" panose="020B0604020202020204" pitchFamily="34" charset="0"/>
                <a:cs typeface="Arial" panose="020B0604020202020204" pitchFamily="34" charset="0"/>
              </a:rPr>
              <a:t>Share how you’re feeling with a trusted friend/family member.</a:t>
            </a:r>
          </a:p>
          <a:p>
            <a:pPr algn="ctr"/>
            <a:r>
              <a:rPr lang="en-US" sz="1100" dirty="0">
                <a:solidFill>
                  <a:schemeClr val="tx1"/>
                </a:solidFill>
                <a:latin typeface="Arial" panose="020B0604020202020204" pitchFamily="34" charset="0"/>
                <a:cs typeface="Arial" panose="020B0604020202020204" pitchFamily="34" charset="0"/>
              </a:rPr>
              <a:t>Connect with a support group (online or local).</a:t>
            </a:r>
          </a:p>
          <a:p>
            <a:pPr algn="ctr"/>
            <a:r>
              <a:rPr lang="en-US" sz="1100" dirty="0">
                <a:solidFill>
                  <a:schemeClr val="tx1"/>
                </a:solidFill>
                <a:latin typeface="Arial" panose="020B0604020202020204" pitchFamily="34" charset="0"/>
                <a:cs typeface="Arial" panose="020B0604020202020204" pitchFamily="34" charset="0"/>
              </a:rPr>
              <a:t> Educate loved ones about OCD so they can support without reinforcing rituals.</a:t>
            </a:r>
            <a:endParaRPr lang="en-GB" sz="1100" dirty="0">
              <a:solidFill>
                <a:schemeClr val="tx1"/>
              </a:solidFill>
              <a:latin typeface="Arial" panose="020B0604020202020204" pitchFamily="34" charset="0"/>
              <a:cs typeface="Arial" panose="020B0604020202020204" pitchFamily="34" charset="0"/>
            </a:endParaRPr>
          </a:p>
        </p:txBody>
      </p:sp>
      <p:sp>
        <p:nvSpPr>
          <p:cNvPr id="24" name="Rectangle: Rounded Corners 23">
            <a:extLst>
              <a:ext uri="{FF2B5EF4-FFF2-40B4-BE49-F238E27FC236}">
                <a16:creationId xmlns:a16="http://schemas.microsoft.com/office/drawing/2014/main" id="{F10E042D-713D-F964-DC35-4620255ED7B9}"/>
              </a:ext>
            </a:extLst>
          </p:cNvPr>
          <p:cNvSpPr/>
          <p:nvPr/>
        </p:nvSpPr>
        <p:spPr>
          <a:xfrm>
            <a:off x="4906347" y="5001017"/>
            <a:ext cx="4324364" cy="662496"/>
          </a:xfrm>
          <a:prstGeom prst="round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100" dirty="0">
                <a:solidFill>
                  <a:schemeClr val="tx1"/>
                </a:solidFill>
                <a:latin typeface="Arial" panose="020B0604020202020204" pitchFamily="34" charset="0"/>
                <a:cs typeface="Arial" panose="020B0604020202020204" pitchFamily="34" charset="0"/>
              </a:rPr>
              <a:t>Celebrate small wins (resisting one compulsion counts).</a:t>
            </a:r>
          </a:p>
          <a:p>
            <a:pPr algn="ctr"/>
            <a:r>
              <a:rPr lang="en-US" sz="1100" dirty="0">
                <a:solidFill>
                  <a:schemeClr val="tx1"/>
                </a:solidFill>
                <a:latin typeface="Arial" panose="020B0604020202020204" pitchFamily="34" charset="0"/>
                <a:cs typeface="Arial" panose="020B0604020202020204" pitchFamily="34" charset="0"/>
              </a:rPr>
              <a:t>Remind yourself: progress takes time - be patient.</a:t>
            </a:r>
          </a:p>
          <a:p>
            <a:pPr algn="ctr"/>
            <a:r>
              <a:rPr lang="en-US" sz="1100" dirty="0">
                <a:solidFill>
                  <a:schemeClr val="tx1"/>
                </a:solidFill>
                <a:latin typeface="Arial" panose="020B0604020202020204" pitchFamily="34" charset="0"/>
                <a:cs typeface="Arial" panose="020B0604020202020204" pitchFamily="34" charset="0"/>
              </a:rPr>
              <a:t>Accept setbacks as part of recovery, not failure(NICE,2024).</a:t>
            </a:r>
            <a:endParaRPr lang="en-GB" sz="1100" dirty="0">
              <a:solidFill>
                <a:schemeClr val="tx1"/>
              </a:solidFill>
              <a:latin typeface="Arial" panose="020B0604020202020204" pitchFamily="34" charset="0"/>
              <a:cs typeface="Arial" panose="020B0604020202020204" pitchFamily="34" charset="0"/>
            </a:endParaRPr>
          </a:p>
        </p:txBody>
      </p:sp>
      <p:cxnSp>
        <p:nvCxnSpPr>
          <p:cNvPr id="27" name="Straight Arrow Connector 26">
            <a:extLst>
              <a:ext uri="{FF2B5EF4-FFF2-40B4-BE49-F238E27FC236}">
                <a16:creationId xmlns:a16="http://schemas.microsoft.com/office/drawing/2014/main" id="{3475A208-2E3D-EA41-363D-CD4D9DAE8C24}"/>
              </a:ext>
            </a:extLst>
          </p:cNvPr>
          <p:cNvCxnSpPr>
            <a:cxnSpLocks/>
            <a:stCxn id="4" idx="2"/>
          </p:cNvCxnSpPr>
          <p:nvPr/>
        </p:nvCxnSpPr>
        <p:spPr>
          <a:xfrm flipH="1">
            <a:off x="1543676" y="913751"/>
            <a:ext cx="391274" cy="335785"/>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0" name="Straight Arrow Connector 29">
            <a:extLst>
              <a:ext uri="{FF2B5EF4-FFF2-40B4-BE49-F238E27FC236}">
                <a16:creationId xmlns:a16="http://schemas.microsoft.com/office/drawing/2014/main" id="{FB051968-9404-E856-34AD-2E2239449F81}"/>
              </a:ext>
            </a:extLst>
          </p:cNvPr>
          <p:cNvCxnSpPr>
            <a:cxnSpLocks/>
            <a:stCxn id="4" idx="2"/>
          </p:cNvCxnSpPr>
          <p:nvPr/>
        </p:nvCxnSpPr>
        <p:spPr>
          <a:xfrm>
            <a:off x="1934950" y="913751"/>
            <a:ext cx="529670" cy="328774"/>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51" name="Scroll: Horizontal 50">
            <a:extLst>
              <a:ext uri="{FF2B5EF4-FFF2-40B4-BE49-F238E27FC236}">
                <a16:creationId xmlns:a16="http://schemas.microsoft.com/office/drawing/2014/main" id="{8DEABE52-E22F-8E93-8F0F-A2833361E893}"/>
              </a:ext>
            </a:extLst>
          </p:cNvPr>
          <p:cNvSpPr/>
          <p:nvPr/>
        </p:nvSpPr>
        <p:spPr>
          <a:xfrm>
            <a:off x="6137088" y="5514781"/>
            <a:ext cx="5957151" cy="1490176"/>
          </a:xfrm>
          <a:prstGeom prst="horizontalScroll">
            <a:avLst/>
          </a:prstGeom>
          <a:solidFill>
            <a:srgbClr val="C5D3FF"/>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100" dirty="0">
                <a:solidFill>
                  <a:schemeClr val="tx1"/>
                </a:solidFill>
                <a:latin typeface="Arial" panose="020B0604020202020204" pitchFamily="34" charset="0"/>
                <a:cs typeface="Arial" panose="020B0604020202020204" pitchFamily="34" charset="0"/>
              </a:rPr>
              <a:t>Contemporary research has established effective treatments for OCD; recovery is influenced by social and cultural factors as much as biology. Addressing stigma, challenging discrimination, and guaranteeing fair, culturally sensitive access to services are crucial. Asking for support should be seen as a sign of strength, reinforced by policies and frameworks that promote dignity, equality, and person-</a:t>
            </a:r>
            <a:r>
              <a:rPr lang="en-US" sz="1100" dirty="0" err="1">
                <a:solidFill>
                  <a:schemeClr val="tx1"/>
                </a:solidFill>
                <a:latin typeface="Arial" panose="020B0604020202020204" pitchFamily="34" charset="0"/>
                <a:cs typeface="Arial" panose="020B0604020202020204" pitchFamily="34" charset="0"/>
              </a:rPr>
              <a:t>centred</a:t>
            </a:r>
            <a:r>
              <a:rPr lang="en-US" sz="1100" dirty="0">
                <a:solidFill>
                  <a:schemeClr val="tx1"/>
                </a:solidFill>
                <a:latin typeface="Arial" panose="020B0604020202020204" pitchFamily="34" charset="0"/>
                <a:cs typeface="Arial" panose="020B0604020202020204" pitchFamily="34" charset="0"/>
              </a:rPr>
              <a:t> approaches to care (Department of Health and Social Care, 2011; Equality Act, 2010).</a:t>
            </a:r>
            <a:endParaRPr lang="en-GB" sz="1100" dirty="0">
              <a:solidFill>
                <a:schemeClr val="tx1"/>
              </a:solidFill>
              <a:latin typeface="Arial" panose="020B0604020202020204" pitchFamily="34" charset="0"/>
              <a:cs typeface="Arial" panose="020B0604020202020204" pitchFamily="34" charset="0"/>
            </a:endParaRPr>
          </a:p>
        </p:txBody>
      </p:sp>
      <p:pic>
        <p:nvPicPr>
          <p:cNvPr id="59" name="Graphic 58" descr="Head with gears outline">
            <a:extLst>
              <a:ext uri="{FF2B5EF4-FFF2-40B4-BE49-F238E27FC236}">
                <a16:creationId xmlns:a16="http://schemas.microsoft.com/office/drawing/2014/main" id="{0065B2DD-636F-9A36-D33D-5F8B9979895B}"/>
              </a:ext>
            </a:extLst>
          </p:cNvPr>
          <p:cNvPicPr>
            <a:picLocks noChangeAspect="1"/>
          </p:cNvPicPr>
          <p:nvPr/>
        </p:nvPicPr>
        <p:blipFill>
          <a:blip r:embed="rId22">
            <a:extLst>
              <a:ext uri="{96DAC541-7B7A-43D3-8B79-37D633B846F1}">
                <asvg:svgBlip xmlns:asvg="http://schemas.microsoft.com/office/drawing/2016/SVG/main" r:embed="rId23"/>
              </a:ext>
            </a:extLst>
          </a:blip>
          <a:stretch>
            <a:fillRect/>
          </a:stretch>
        </p:blipFill>
        <p:spPr>
          <a:xfrm>
            <a:off x="3800089" y="5884030"/>
            <a:ext cx="914400" cy="914400"/>
          </a:xfrm>
          <a:prstGeom prst="rect">
            <a:avLst/>
          </a:prstGeom>
        </p:spPr>
      </p:pic>
      <p:sp>
        <p:nvSpPr>
          <p:cNvPr id="62" name="Arrow: Down 61">
            <a:extLst>
              <a:ext uri="{FF2B5EF4-FFF2-40B4-BE49-F238E27FC236}">
                <a16:creationId xmlns:a16="http://schemas.microsoft.com/office/drawing/2014/main" id="{77EBC68A-DFF7-B1B7-6DC6-FF807504A1CD}"/>
              </a:ext>
            </a:extLst>
          </p:cNvPr>
          <p:cNvSpPr/>
          <p:nvPr/>
        </p:nvSpPr>
        <p:spPr>
          <a:xfrm>
            <a:off x="5687536" y="2281567"/>
            <a:ext cx="289358" cy="354520"/>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3" name="Arrow: Right 62">
            <a:extLst>
              <a:ext uri="{FF2B5EF4-FFF2-40B4-BE49-F238E27FC236}">
                <a16:creationId xmlns:a16="http://schemas.microsoft.com/office/drawing/2014/main" id="{970E8BB4-D3D0-45E1-8EAF-9402C09E64D9}"/>
              </a:ext>
            </a:extLst>
          </p:cNvPr>
          <p:cNvSpPr/>
          <p:nvPr/>
        </p:nvSpPr>
        <p:spPr>
          <a:xfrm>
            <a:off x="4789351" y="5787478"/>
            <a:ext cx="1265563" cy="954681"/>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dirty="0">
                <a:solidFill>
                  <a:schemeClr val="tx1"/>
                </a:solidFill>
                <a:latin typeface="Arial" panose="020B0604020202020204" pitchFamily="34" charset="0"/>
                <a:cs typeface="Arial" panose="020B0604020202020204" pitchFamily="34" charset="0"/>
              </a:rPr>
              <a:t>KEY POINTS</a:t>
            </a:r>
          </a:p>
        </p:txBody>
      </p:sp>
      <p:sp>
        <p:nvSpPr>
          <p:cNvPr id="25" name="TextBox 24">
            <a:extLst>
              <a:ext uri="{FF2B5EF4-FFF2-40B4-BE49-F238E27FC236}">
                <a16:creationId xmlns:a16="http://schemas.microsoft.com/office/drawing/2014/main" id="{49FD2CBE-F033-4F44-2349-333604D9B818}"/>
              </a:ext>
            </a:extLst>
          </p:cNvPr>
          <p:cNvSpPr txBox="1"/>
          <p:nvPr/>
        </p:nvSpPr>
        <p:spPr>
          <a:xfrm>
            <a:off x="9656544" y="4850991"/>
            <a:ext cx="2437695" cy="246221"/>
          </a:xfrm>
          <a:prstGeom prst="rect">
            <a:avLst/>
          </a:prstGeom>
          <a:noFill/>
        </p:spPr>
        <p:txBody>
          <a:bodyPr wrap="square" rtlCol="0">
            <a:spAutoFit/>
          </a:bodyPr>
          <a:lstStyle/>
          <a:p>
            <a:r>
              <a:rPr lang="en-US" sz="1000" dirty="0">
                <a:latin typeface="Arial" panose="020B0604020202020204" pitchFamily="34" charset="0"/>
                <a:cs typeface="Arial" panose="020B0604020202020204" pitchFamily="34" charset="0"/>
              </a:rPr>
              <a:t>Priory Group, 2025; OCD-UK, 2025.</a:t>
            </a:r>
            <a:endParaRPr lang="en-GB" sz="1000" dirty="0">
              <a:latin typeface="Arial" panose="020B0604020202020204" pitchFamily="34" charset="0"/>
              <a:cs typeface="Arial" panose="020B0604020202020204" pitchFamily="34" charset="0"/>
            </a:endParaRPr>
          </a:p>
        </p:txBody>
      </p:sp>
      <p:sp>
        <p:nvSpPr>
          <p:cNvPr id="26" name="TextBox 25">
            <a:extLst>
              <a:ext uri="{FF2B5EF4-FFF2-40B4-BE49-F238E27FC236}">
                <a16:creationId xmlns:a16="http://schemas.microsoft.com/office/drawing/2014/main" id="{3A12817E-627B-76D8-1734-60561BB99F0A}"/>
              </a:ext>
            </a:extLst>
          </p:cNvPr>
          <p:cNvSpPr txBox="1"/>
          <p:nvPr/>
        </p:nvSpPr>
        <p:spPr>
          <a:xfrm>
            <a:off x="1446931" y="6593338"/>
            <a:ext cx="1858582" cy="261610"/>
          </a:xfrm>
          <a:prstGeom prst="rect">
            <a:avLst/>
          </a:prstGeom>
          <a:noFill/>
        </p:spPr>
        <p:txBody>
          <a:bodyPr wrap="square" rtlCol="0">
            <a:spAutoFit/>
          </a:bodyPr>
          <a:lstStyle/>
          <a:p>
            <a:r>
              <a:rPr lang="en-GB" sz="1100" dirty="0">
                <a:latin typeface="Arial" panose="020B0604020202020204" pitchFamily="34" charset="0"/>
                <a:cs typeface="Arial" panose="020B0604020202020204" pitchFamily="34" charset="0"/>
              </a:rPr>
              <a:t>(Stein et all.,2020)</a:t>
            </a:r>
          </a:p>
        </p:txBody>
      </p:sp>
      <p:sp>
        <p:nvSpPr>
          <p:cNvPr id="28" name="TextBox 27">
            <a:extLst>
              <a:ext uri="{FF2B5EF4-FFF2-40B4-BE49-F238E27FC236}">
                <a16:creationId xmlns:a16="http://schemas.microsoft.com/office/drawing/2014/main" id="{8CAFF067-D074-3D60-7185-8D14F7E9C427}"/>
              </a:ext>
            </a:extLst>
          </p:cNvPr>
          <p:cNvSpPr txBox="1"/>
          <p:nvPr/>
        </p:nvSpPr>
        <p:spPr>
          <a:xfrm>
            <a:off x="2250426" y="937146"/>
            <a:ext cx="995656" cy="261610"/>
          </a:xfrm>
          <a:prstGeom prst="rect">
            <a:avLst/>
          </a:prstGeom>
          <a:noFill/>
        </p:spPr>
        <p:txBody>
          <a:bodyPr wrap="square" rtlCol="0">
            <a:spAutoFit/>
          </a:bodyPr>
          <a:lstStyle/>
          <a:p>
            <a:r>
              <a:rPr lang="en-GB" sz="1100" dirty="0">
                <a:latin typeface="Arial" panose="020B0604020202020204" pitchFamily="34" charset="0"/>
                <a:cs typeface="Arial" panose="020B0604020202020204" pitchFamily="34" charset="0"/>
              </a:rPr>
              <a:t>(Who,2024)</a:t>
            </a:r>
          </a:p>
        </p:txBody>
      </p:sp>
    </p:spTree>
    <p:extLst>
      <p:ext uri="{BB962C8B-B14F-4D97-AF65-F5344CB8AC3E}">
        <p14:creationId xmlns:p14="http://schemas.microsoft.com/office/powerpoint/2010/main" val="87926985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E1037F8-07B0-6817-973A-7F4547A9DF82}"/>
              </a:ext>
            </a:extLst>
          </p:cNvPr>
          <p:cNvSpPr txBox="1"/>
          <p:nvPr/>
        </p:nvSpPr>
        <p:spPr>
          <a:xfrm>
            <a:off x="4891315" y="464456"/>
            <a:ext cx="4093028" cy="369332"/>
          </a:xfrm>
          <a:prstGeom prst="rect">
            <a:avLst/>
          </a:prstGeom>
          <a:noFill/>
        </p:spPr>
        <p:txBody>
          <a:bodyPr wrap="square" rtlCol="0">
            <a:spAutoFit/>
          </a:bodyPr>
          <a:lstStyle/>
          <a:p>
            <a:r>
              <a:rPr lang="en-GB" b="1" dirty="0">
                <a:latin typeface="Arial" panose="020B0604020202020204" pitchFamily="34" charset="0"/>
                <a:cs typeface="Arial" panose="020B0604020202020204" pitchFamily="34" charset="0"/>
              </a:rPr>
              <a:t>REFERENCES:</a:t>
            </a:r>
          </a:p>
        </p:txBody>
      </p:sp>
      <p:sp>
        <p:nvSpPr>
          <p:cNvPr id="3" name="TextBox 2">
            <a:extLst>
              <a:ext uri="{FF2B5EF4-FFF2-40B4-BE49-F238E27FC236}">
                <a16:creationId xmlns:a16="http://schemas.microsoft.com/office/drawing/2014/main" id="{52693510-3637-E828-E38D-0A1F4021844B}"/>
              </a:ext>
            </a:extLst>
          </p:cNvPr>
          <p:cNvSpPr txBox="1"/>
          <p:nvPr/>
        </p:nvSpPr>
        <p:spPr>
          <a:xfrm>
            <a:off x="43543" y="1275607"/>
            <a:ext cx="12192000" cy="5321137"/>
          </a:xfrm>
          <a:prstGeom prst="rect">
            <a:avLst/>
          </a:prstGeom>
          <a:noFill/>
        </p:spPr>
        <p:txBody>
          <a:bodyPr wrap="square" rtlCol="0">
            <a:spAutoFit/>
          </a:bodyPr>
          <a:lstStyle/>
          <a:p>
            <a:pPr marL="285750" indent="-285750">
              <a:lnSpc>
                <a:spcPct val="150000"/>
              </a:lnSpc>
              <a:buFont typeface="Arial" panose="020B0604020202020204" pitchFamily="34" charset="0"/>
              <a:buChar char="•"/>
            </a:pPr>
            <a:r>
              <a:rPr lang="en-US" sz="1200" b="1" dirty="0">
                <a:latin typeface="Arial" panose="020B0604020202020204" pitchFamily="34" charset="0"/>
                <a:cs typeface="Arial" panose="020B0604020202020204" pitchFamily="34" charset="0"/>
              </a:rPr>
              <a:t>Department of Health and Social Care (2011)</a:t>
            </a:r>
            <a:r>
              <a:rPr lang="en-US" sz="1200" dirty="0">
                <a:latin typeface="Arial" panose="020B0604020202020204" pitchFamily="34" charset="0"/>
                <a:cs typeface="Arial" panose="020B0604020202020204" pitchFamily="34" charset="0"/>
              </a:rPr>
              <a:t> </a:t>
            </a:r>
            <a:r>
              <a:rPr lang="en-US" sz="1200" i="1" dirty="0">
                <a:latin typeface="Arial" panose="020B0604020202020204" pitchFamily="34" charset="0"/>
                <a:cs typeface="Arial" panose="020B0604020202020204" pitchFamily="34" charset="0"/>
              </a:rPr>
              <a:t>No Health Without Mental Health: A cross-government mental health outcomes strategy for people of all ages</a:t>
            </a:r>
            <a:r>
              <a:rPr lang="en-US" sz="1200" dirty="0">
                <a:latin typeface="Arial" panose="020B0604020202020204" pitchFamily="34" charset="0"/>
                <a:cs typeface="Arial" panose="020B0604020202020204" pitchFamily="34" charset="0"/>
              </a:rPr>
              <a:t>. London: HM Government. Available at: </a:t>
            </a:r>
            <a:r>
              <a:rPr lang="en-US" sz="1200" dirty="0">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https://www.gov.uk/government/publications/no-health-without-mental-health-a-cross-government-outcomes-strategy</a:t>
            </a:r>
            <a:r>
              <a:rPr lang="en-US" sz="1200" dirty="0">
                <a:latin typeface="Arial" panose="020B0604020202020204" pitchFamily="34" charset="0"/>
                <a:cs typeface="Arial" panose="020B0604020202020204" pitchFamily="34" charset="0"/>
              </a:rPr>
              <a:t> (Accessed: 13 November 2025).</a:t>
            </a:r>
          </a:p>
          <a:p>
            <a:pPr marL="285750" indent="-285750">
              <a:lnSpc>
                <a:spcPct val="150000"/>
              </a:lnSpc>
              <a:buFont typeface="Arial" panose="020B0604020202020204" pitchFamily="34" charset="0"/>
              <a:buChar char="•"/>
            </a:pPr>
            <a:r>
              <a:rPr lang="en-US" sz="1200" b="1" dirty="0">
                <a:latin typeface="Arial" panose="020B0604020202020204" pitchFamily="34" charset="0"/>
                <a:cs typeface="Arial" panose="020B0604020202020204" pitchFamily="34" charset="0"/>
              </a:rPr>
              <a:t>Equality Act (2010)</a:t>
            </a:r>
            <a:r>
              <a:rPr lang="en-US" sz="1200" dirty="0">
                <a:latin typeface="Arial" panose="020B0604020202020204" pitchFamily="34" charset="0"/>
                <a:cs typeface="Arial" panose="020B0604020202020204" pitchFamily="34" charset="0"/>
              </a:rPr>
              <a:t> </a:t>
            </a:r>
            <a:r>
              <a:rPr lang="en-US" sz="1200" i="1" dirty="0">
                <a:latin typeface="Arial" panose="020B0604020202020204" pitchFamily="34" charset="0"/>
                <a:cs typeface="Arial" panose="020B0604020202020204" pitchFamily="34" charset="0"/>
              </a:rPr>
              <a:t>Equality Act 2010</a:t>
            </a:r>
            <a:r>
              <a:rPr lang="en-US" sz="1200" dirty="0">
                <a:latin typeface="Arial" panose="020B0604020202020204" pitchFamily="34" charset="0"/>
                <a:cs typeface="Arial" panose="020B0604020202020204" pitchFamily="34" charset="0"/>
              </a:rPr>
              <a:t>. London: The Stationery Office. Available at: https://www.legislation.gov.uk/ukpga/2010/15/contents (Accessed: 20 November 2025).</a:t>
            </a:r>
          </a:p>
          <a:p>
            <a:pPr marL="285750" indent="-285750">
              <a:lnSpc>
                <a:spcPct val="150000"/>
              </a:lnSpc>
              <a:buFont typeface="Arial" panose="020B0604020202020204" pitchFamily="34" charset="0"/>
              <a:buChar char="•"/>
            </a:pPr>
            <a:r>
              <a:rPr lang="en-GB" sz="1200" b="1" dirty="0">
                <a:latin typeface="Arial" panose="020B0604020202020204" pitchFamily="34" charset="0"/>
                <a:cs typeface="Arial" panose="020B0604020202020204" pitchFamily="34" charset="0"/>
              </a:rPr>
              <a:t>Lochner, C., Sudhir, P.M. and Stein, D.J. (2024)</a:t>
            </a:r>
            <a:r>
              <a:rPr lang="en-GB" sz="1200" dirty="0">
                <a:latin typeface="Arial" panose="020B0604020202020204" pitchFamily="34" charset="0"/>
                <a:cs typeface="Arial" panose="020B0604020202020204" pitchFamily="34" charset="0"/>
              </a:rPr>
              <a:t> ‘Obsessive-compulsive and related disorders’, in Reed, G.M. et al. (eds.) </a:t>
            </a:r>
            <a:r>
              <a:rPr lang="en-GB" sz="1200" i="1" dirty="0">
                <a:latin typeface="Arial" panose="020B0604020202020204" pitchFamily="34" charset="0"/>
                <a:cs typeface="Arial" panose="020B0604020202020204" pitchFamily="34" charset="0"/>
              </a:rPr>
              <a:t>A psychological approach to diagnosis: Using the ICD-11 as a framework</a:t>
            </a:r>
            <a:r>
              <a:rPr lang="en-GB" sz="1200" dirty="0">
                <a:latin typeface="Arial" panose="020B0604020202020204" pitchFamily="34" charset="0"/>
                <a:cs typeface="Arial" panose="020B0604020202020204" pitchFamily="34" charset="0"/>
              </a:rPr>
              <a:t>. Washington, DC: American Psychological Association, pp. 155–173</a:t>
            </a:r>
            <a:endParaRPr lang="en-US" sz="1200" b="1" dirty="0">
              <a:latin typeface="Arial" panose="020B0604020202020204" pitchFamily="34" charset="0"/>
              <a:cs typeface="Arial" panose="020B0604020202020204" pitchFamily="34" charset="0"/>
            </a:endParaRPr>
          </a:p>
          <a:p>
            <a:pPr marL="285750" indent="-285750">
              <a:lnSpc>
                <a:spcPct val="150000"/>
              </a:lnSpc>
              <a:buFont typeface="Arial" panose="020B0604020202020204" pitchFamily="34" charset="0"/>
              <a:buChar char="•"/>
            </a:pPr>
            <a:r>
              <a:rPr lang="en-US" sz="1200" b="1" dirty="0">
                <a:latin typeface="Arial" panose="020B0604020202020204" pitchFamily="34" charset="0"/>
                <a:cs typeface="Arial" panose="020B0604020202020204" pitchFamily="34" charset="0"/>
              </a:rPr>
              <a:t>National Institute for Health and Care Excellence (NICE) (2024)</a:t>
            </a:r>
            <a:r>
              <a:rPr lang="en-US" sz="1200" dirty="0">
                <a:latin typeface="Arial" panose="020B0604020202020204" pitchFamily="34" charset="0"/>
                <a:cs typeface="Arial" panose="020B0604020202020204" pitchFamily="34" charset="0"/>
              </a:rPr>
              <a:t> </a:t>
            </a:r>
            <a:r>
              <a:rPr lang="en-US" sz="1200" i="1" dirty="0">
                <a:latin typeface="Arial" panose="020B0604020202020204" pitchFamily="34" charset="0"/>
                <a:cs typeface="Arial" panose="020B0604020202020204" pitchFamily="34" charset="0"/>
              </a:rPr>
              <a:t>Obsessive-compulsive disorder and body dysmorphic disorder: treatment (CG31)</a:t>
            </a:r>
            <a:r>
              <a:rPr lang="en-US" sz="1200" dirty="0">
                <a:latin typeface="Arial" panose="020B0604020202020204" pitchFamily="34" charset="0"/>
                <a:cs typeface="Arial" panose="020B0604020202020204" pitchFamily="34" charset="0"/>
              </a:rPr>
              <a:t>. London: NICE. Available at: https://www.nice.org.uk/guidance/cg31 (Accessed: 20 November 2025</a:t>
            </a:r>
          </a:p>
          <a:p>
            <a:pPr marL="285750" indent="-285750">
              <a:lnSpc>
                <a:spcPct val="150000"/>
              </a:lnSpc>
              <a:buFont typeface="Arial" panose="020B0604020202020204" pitchFamily="34" charset="0"/>
              <a:buChar char="•"/>
            </a:pPr>
            <a:r>
              <a:rPr lang="en-US" sz="1200" b="1" dirty="0">
                <a:latin typeface="Arial" panose="020B0604020202020204" pitchFamily="34" charset="0"/>
                <a:cs typeface="Arial" panose="020B0604020202020204" pitchFamily="34" charset="0"/>
              </a:rPr>
              <a:t>OCD-UK (2024)</a:t>
            </a:r>
            <a:r>
              <a:rPr lang="en-US" sz="1200" dirty="0">
                <a:latin typeface="Arial" panose="020B0604020202020204" pitchFamily="34" charset="0"/>
                <a:cs typeface="Arial" panose="020B0604020202020204" pitchFamily="34" charset="0"/>
              </a:rPr>
              <a:t> </a:t>
            </a:r>
            <a:r>
              <a:rPr lang="en-US" sz="1200" i="1" dirty="0">
                <a:latin typeface="Arial" panose="020B0604020202020204" pitchFamily="34" charset="0"/>
                <a:cs typeface="Arial" panose="020B0604020202020204" pitchFamily="34" charset="0"/>
              </a:rPr>
              <a:t>NICE Guidelines for the treatment of OCD</a:t>
            </a:r>
            <a:r>
              <a:rPr lang="en-US" sz="1200" dirty="0">
                <a:latin typeface="Arial" panose="020B0604020202020204" pitchFamily="34" charset="0"/>
                <a:cs typeface="Arial" panose="020B0604020202020204" pitchFamily="34" charset="0"/>
              </a:rPr>
              <a:t>. Available at: </a:t>
            </a:r>
            <a:r>
              <a:rPr lang="en-US" sz="1200" dirty="0">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https://www.ocduk.org/overcoming-ocd/nice-guidelines-for-the-treatment-of-ocd/</a:t>
            </a:r>
            <a:r>
              <a:rPr lang="en-US" sz="1200" dirty="0">
                <a:latin typeface="Arial" panose="020B0604020202020204" pitchFamily="34" charset="0"/>
                <a:cs typeface="Arial" panose="020B0604020202020204" pitchFamily="34" charset="0"/>
              </a:rPr>
              <a:t> (Accessed: 20 November 2025)</a:t>
            </a:r>
          </a:p>
          <a:p>
            <a:pPr marL="285750" indent="-285750">
              <a:lnSpc>
                <a:spcPct val="150000"/>
              </a:lnSpc>
              <a:buFont typeface="Arial" panose="020B0604020202020204" pitchFamily="34" charset="0"/>
              <a:buChar char="•"/>
            </a:pPr>
            <a:r>
              <a:rPr lang="en-US" sz="1200" b="1" dirty="0">
                <a:latin typeface="Arial" panose="020B0604020202020204" pitchFamily="34" charset="0"/>
                <a:cs typeface="Arial" panose="020B0604020202020204" pitchFamily="34" charset="0"/>
              </a:rPr>
              <a:t>NHS (2025)</a:t>
            </a:r>
            <a:r>
              <a:rPr lang="en-US" sz="1200" dirty="0">
                <a:latin typeface="Arial" panose="020B0604020202020204" pitchFamily="34" charset="0"/>
                <a:cs typeface="Arial" panose="020B0604020202020204" pitchFamily="34" charset="0"/>
              </a:rPr>
              <a:t> </a:t>
            </a:r>
            <a:r>
              <a:rPr lang="en-US" sz="1200" i="1" dirty="0">
                <a:latin typeface="Arial" panose="020B0604020202020204" pitchFamily="34" charset="0"/>
                <a:cs typeface="Arial" panose="020B0604020202020204" pitchFamily="34" charset="0"/>
              </a:rPr>
              <a:t>Treatment - Obsessive compulsive disorder (OCD)</a:t>
            </a:r>
            <a:r>
              <a:rPr lang="en-US" sz="1200" dirty="0">
                <a:latin typeface="Arial" panose="020B0604020202020204" pitchFamily="34" charset="0"/>
                <a:cs typeface="Arial" panose="020B0604020202020204" pitchFamily="34" charset="0"/>
              </a:rPr>
              <a:t>. Available at: </a:t>
            </a:r>
            <a:r>
              <a:rPr lang="en-US" sz="1200" dirty="0">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https://www.nhs.uk/mental-health/conditions/obsessive-compulsive-disorder-ocd/treatment/</a:t>
            </a:r>
            <a:r>
              <a:rPr lang="en-US" sz="1200" dirty="0">
                <a:latin typeface="Arial" panose="020B0604020202020204" pitchFamily="34" charset="0"/>
                <a:cs typeface="Arial" panose="020B0604020202020204" pitchFamily="34" charset="0"/>
              </a:rPr>
              <a:t> (Accessed: 23 November 2025)</a:t>
            </a:r>
          </a:p>
          <a:p>
            <a:pPr marL="285750" indent="-285750">
              <a:lnSpc>
                <a:spcPct val="150000"/>
              </a:lnSpc>
              <a:buFont typeface="Arial" panose="020B0604020202020204" pitchFamily="34" charset="0"/>
              <a:buChar char="•"/>
            </a:pPr>
            <a:r>
              <a:rPr lang="en-GB" sz="1200" b="1" dirty="0">
                <a:latin typeface="Arial" panose="020B0604020202020204" pitchFamily="34" charset="0"/>
                <a:cs typeface="Arial" panose="020B0604020202020204" pitchFamily="34" charset="0"/>
              </a:rPr>
              <a:t>Ponzini, G.T. and Steinman, S.A. (2022)</a:t>
            </a:r>
            <a:r>
              <a:rPr lang="en-GB" sz="1200" dirty="0">
                <a:latin typeface="Arial" panose="020B0604020202020204" pitchFamily="34" charset="0"/>
                <a:cs typeface="Arial" panose="020B0604020202020204" pitchFamily="34" charset="0"/>
              </a:rPr>
              <a:t> ‘A systematic review of public stigma attributes and obsessive–compulsive disorder symptom subtypes’, </a:t>
            </a:r>
            <a:r>
              <a:rPr lang="en-GB" sz="1200" i="1" dirty="0">
                <a:latin typeface="Arial" panose="020B0604020202020204" pitchFamily="34" charset="0"/>
                <a:cs typeface="Arial" panose="020B0604020202020204" pitchFamily="34" charset="0"/>
              </a:rPr>
              <a:t>Stigma and Health</a:t>
            </a:r>
            <a:r>
              <a:rPr lang="en-GB" sz="1200" dirty="0">
                <a:latin typeface="Arial" panose="020B0604020202020204" pitchFamily="34" charset="0"/>
                <a:cs typeface="Arial" panose="020B0604020202020204" pitchFamily="34" charset="0"/>
              </a:rPr>
              <a:t>, 7(1), pp. 14–26. Available at: https://doi.org/10.1037/sah0000310 (Accessed: 13 November 2025).</a:t>
            </a:r>
          </a:p>
          <a:p>
            <a:pPr marL="285750" indent="-285750">
              <a:lnSpc>
                <a:spcPct val="150000"/>
              </a:lnSpc>
              <a:buFont typeface="Arial" panose="020B0604020202020204" pitchFamily="34" charset="0"/>
              <a:buChar char="•"/>
            </a:pPr>
            <a:r>
              <a:rPr lang="en-US" sz="1200" b="1" dirty="0">
                <a:latin typeface="Arial" panose="020B0604020202020204" pitchFamily="34" charset="0"/>
                <a:cs typeface="Arial" panose="020B0604020202020204" pitchFamily="34" charset="0"/>
              </a:rPr>
              <a:t>Priory Group (2025)</a:t>
            </a:r>
            <a:r>
              <a:rPr lang="en-US" sz="1200" dirty="0">
                <a:latin typeface="Arial" panose="020B0604020202020204" pitchFamily="34" charset="0"/>
                <a:cs typeface="Arial" panose="020B0604020202020204" pitchFamily="34" charset="0"/>
              </a:rPr>
              <a:t> </a:t>
            </a:r>
            <a:r>
              <a:rPr lang="en-US" sz="1200" i="1" dirty="0">
                <a:latin typeface="Arial" panose="020B0604020202020204" pitchFamily="34" charset="0"/>
                <a:cs typeface="Arial" panose="020B0604020202020204" pitchFamily="34" charset="0"/>
              </a:rPr>
              <a:t>OCD statistics UK 2025</a:t>
            </a:r>
            <a:r>
              <a:rPr lang="en-US" sz="1200" dirty="0">
                <a:latin typeface="Arial" panose="020B0604020202020204" pitchFamily="34" charset="0"/>
                <a:cs typeface="Arial" panose="020B0604020202020204" pitchFamily="34" charset="0"/>
              </a:rPr>
              <a:t>. Available at: </a:t>
            </a:r>
            <a:r>
              <a:rPr lang="en-US" sz="1200" dirty="0">
                <a:latin typeface="Arial" panose="020B060402020202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https://www.priorygroup.com/mental-health/ocd-treatment/ocd-statistics</a:t>
            </a:r>
            <a:r>
              <a:rPr lang="en-US" sz="1200" dirty="0">
                <a:latin typeface="Arial" panose="020B0604020202020204" pitchFamily="34" charset="0"/>
                <a:cs typeface="Arial" panose="020B0604020202020204" pitchFamily="34" charset="0"/>
              </a:rPr>
              <a:t> (Accessed: 13 November 2025).</a:t>
            </a:r>
            <a:endParaRPr lang="en-GB" sz="1200" dirty="0">
              <a:latin typeface="Arial" panose="020B0604020202020204" pitchFamily="34" charset="0"/>
              <a:cs typeface="Arial" panose="020B0604020202020204" pitchFamily="34" charset="0"/>
            </a:endParaRPr>
          </a:p>
          <a:p>
            <a:pPr marL="285750" indent="-285750">
              <a:lnSpc>
                <a:spcPct val="150000"/>
              </a:lnSpc>
              <a:buFont typeface="Arial" panose="020B0604020202020204" pitchFamily="34" charset="0"/>
              <a:buChar char="•"/>
            </a:pPr>
            <a:r>
              <a:rPr lang="en-US" sz="1200" b="1" dirty="0">
                <a:latin typeface="Arial" panose="020B0604020202020204" pitchFamily="34" charset="0"/>
                <a:cs typeface="Arial" panose="020B0604020202020204" pitchFamily="34" charset="0"/>
              </a:rPr>
              <a:t>Stein, D.J. et al. (2020)</a:t>
            </a:r>
            <a:r>
              <a:rPr lang="en-US" sz="1200" dirty="0">
                <a:latin typeface="Arial" panose="020B0604020202020204" pitchFamily="34" charset="0"/>
                <a:cs typeface="Arial" panose="020B0604020202020204" pitchFamily="34" charset="0"/>
              </a:rPr>
              <a:t> ‘The classification of Obsessive-Compulsive and Related Disorders in the ICD-11’, </a:t>
            </a:r>
            <a:r>
              <a:rPr lang="en-US" sz="1200" i="1" dirty="0">
                <a:latin typeface="Arial" panose="020B0604020202020204" pitchFamily="34" charset="0"/>
                <a:cs typeface="Arial" panose="020B0604020202020204" pitchFamily="34" charset="0"/>
              </a:rPr>
              <a:t>World Psychiatry</a:t>
            </a:r>
            <a:r>
              <a:rPr lang="en-US" sz="1200" dirty="0">
                <a:latin typeface="Arial" panose="020B0604020202020204" pitchFamily="34" charset="0"/>
                <a:cs typeface="Arial" panose="020B0604020202020204" pitchFamily="34" charset="0"/>
              </a:rPr>
              <a:t>, 19(3), pp. 262–263. Available at: </a:t>
            </a:r>
            <a:r>
              <a:rPr lang="en-US" sz="1200" dirty="0">
                <a:latin typeface="Arial" panose="020B0604020202020204" pitchFamily="34" charset="0"/>
                <a:cs typeface="Arial" panose="020B0604020202020204" pitchFamily="34" charset="0"/>
                <a:hlinkClick r:id="rId6">
                  <a:extLst>
                    <a:ext uri="{A12FA001-AC4F-418D-AE19-62706E023703}">
                      <ahyp:hlinkClr xmlns:ahyp="http://schemas.microsoft.com/office/drawing/2018/hyperlinkcolor" val="tx"/>
                    </a:ext>
                  </a:extLst>
                </a:hlinkClick>
              </a:rPr>
              <a:t>https://cris.tau.ac.il/en/publications/the-classification-of-obsessive-compulsive-and-related-disorders-</a:t>
            </a:r>
            <a:r>
              <a:rPr lang="en-US" sz="1200" dirty="0">
                <a:latin typeface="Arial" panose="020B0604020202020204" pitchFamily="34" charset="0"/>
                <a:cs typeface="Arial" panose="020B0604020202020204" pitchFamily="34" charset="0"/>
              </a:rPr>
              <a:t> (Accessed: 13 November 2025).</a:t>
            </a:r>
          </a:p>
          <a:p>
            <a:pPr marL="285750" indent="-285750">
              <a:lnSpc>
                <a:spcPct val="150000"/>
              </a:lnSpc>
              <a:buFont typeface="Arial" panose="020B0604020202020204" pitchFamily="34" charset="0"/>
              <a:buChar char="•"/>
            </a:pPr>
            <a:r>
              <a:rPr lang="en-US" sz="1200" b="1" dirty="0">
                <a:latin typeface="Arial" panose="020B0604020202020204" pitchFamily="34" charset="0"/>
                <a:cs typeface="Arial" panose="020B0604020202020204" pitchFamily="34" charset="0"/>
              </a:rPr>
              <a:t>World Health Organization (2024)</a:t>
            </a:r>
            <a:r>
              <a:rPr lang="en-US" sz="1200" dirty="0">
                <a:latin typeface="Arial" panose="020B0604020202020204" pitchFamily="34" charset="0"/>
                <a:cs typeface="Arial" panose="020B0604020202020204" pitchFamily="34" charset="0"/>
              </a:rPr>
              <a:t> </a:t>
            </a:r>
            <a:r>
              <a:rPr lang="en-US" sz="1200" i="1" dirty="0">
                <a:latin typeface="Arial" panose="020B0604020202020204" pitchFamily="34" charset="0"/>
                <a:cs typeface="Arial" panose="020B0604020202020204" pitchFamily="34" charset="0"/>
              </a:rPr>
              <a:t>Clinical descriptions and diagnostic requirements for ICD-11 mental, </a:t>
            </a:r>
            <a:r>
              <a:rPr lang="en-US" sz="1200" i="1" dirty="0" err="1">
                <a:latin typeface="Arial" panose="020B0604020202020204" pitchFamily="34" charset="0"/>
                <a:cs typeface="Arial" panose="020B0604020202020204" pitchFamily="34" charset="0"/>
              </a:rPr>
              <a:t>behavioural</a:t>
            </a:r>
            <a:r>
              <a:rPr lang="en-US" sz="1200" i="1" dirty="0">
                <a:latin typeface="Arial" panose="020B0604020202020204" pitchFamily="34" charset="0"/>
                <a:cs typeface="Arial" panose="020B0604020202020204" pitchFamily="34" charset="0"/>
              </a:rPr>
              <a:t> and neurodevelopmental disorders</a:t>
            </a:r>
            <a:r>
              <a:rPr lang="en-US" sz="1200" dirty="0">
                <a:latin typeface="Arial" panose="020B0604020202020204" pitchFamily="34" charset="0"/>
                <a:cs typeface="Arial" panose="020B0604020202020204" pitchFamily="34" charset="0"/>
              </a:rPr>
              <a:t>. Geneva: WHO. Available at: </a:t>
            </a:r>
            <a:r>
              <a:rPr lang="en-US" sz="1200" dirty="0">
                <a:latin typeface="Arial" panose="020B0604020202020204" pitchFamily="34" charset="0"/>
                <a:cs typeface="Arial" panose="020B0604020202020204" pitchFamily="34" charset="0"/>
                <a:hlinkClick r:id="rId7">
                  <a:extLst>
                    <a:ext uri="{A12FA001-AC4F-418D-AE19-62706E023703}">
                      <ahyp:hlinkClr xmlns:ahyp="http://schemas.microsoft.com/office/drawing/2018/hyperlinkcolor" val="tx"/>
                    </a:ext>
                  </a:extLst>
                </a:hlinkClick>
              </a:rPr>
              <a:t>https://www.who.int/publications/i/item/9789240077263</a:t>
            </a:r>
            <a:r>
              <a:rPr lang="en-US" sz="1200" dirty="0">
                <a:latin typeface="Arial" panose="020B0604020202020204" pitchFamily="34" charset="0"/>
                <a:cs typeface="Arial" panose="020B0604020202020204" pitchFamily="34" charset="0"/>
              </a:rPr>
              <a:t> (Accessed: 13 November 2025).</a:t>
            </a:r>
          </a:p>
        </p:txBody>
      </p:sp>
    </p:spTree>
    <p:extLst>
      <p:ext uri="{BB962C8B-B14F-4D97-AF65-F5344CB8AC3E}">
        <p14:creationId xmlns:p14="http://schemas.microsoft.com/office/powerpoint/2010/main" val="333501081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B9F25"/>
      </a:hlink>
      <a:folHlink>
        <a:srgbClr val="B26B02"/>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activity xmlns="0ebdf10f-b5a3-45b6-acdb-7dc1eb39878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9DA2B97165742847ABC519A905693DF8" ma:contentTypeVersion="13" ma:contentTypeDescription="Create a new document." ma:contentTypeScope="" ma:versionID="3e362a6188c53a8955b8e0691be19b6c">
  <xsd:schema xmlns:xsd="http://www.w3.org/2001/XMLSchema" xmlns:xs="http://www.w3.org/2001/XMLSchema" xmlns:p="http://schemas.microsoft.com/office/2006/metadata/properties" xmlns:ns3="0ebdf10f-b5a3-45b6-acdb-7dc1eb398785" xmlns:ns4="550816ce-8156-4f45-b1c4-24236a73d01f" targetNamespace="http://schemas.microsoft.com/office/2006/metadata/properties" ma:root="true" ma:fieldsID="d365a3c06ac31a0e497a5ae69a8eb43e" ns3:_="" ns4:_="">
    <xsd:import namespace="0ebdf10f-b5a3-45b6-acdb-7dc1eb398785"/>
    <xsd:import namespace="550816ce-8156-4f45-b1c4-24236a73d01f"/>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3:_activity" minOccurs="0"/>
                <xsd:element ref="ns4:SharedWithUsers" minOccurs="0"/>
                <xsd:element ref="ns4:SharedWithDetails" minOccurs="0"/>
                <xsd:element ref="ns4:SharingHintHash" minOccurs="0"/>
                <xsd:element ref="ns3:MediaServiceDateTaken" minOccurs="0"/>
                <xsd:element ref="ns3:MediaServiceSystemTags" minOccurs="0"/>
                <xsd:element ref="ns3:MediaServiceGenerationTime" minOccurs="0"/>
                <xsd:element ref="ns3:MediaServiceEventHashCode"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ebdf10f-b5a3-45b6-acdb-7dc1eb39878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_activity" ma:index="12" nillable="true" ma:displayName="_activity" ma:hidden="true" ma:internalName="_activity">
      <xsd:simpleType>
        <xsd:restriction base="dms:Note"/>
      </xsd:simpleType>
    </xsd:element>
    <xsd:element name="MediaServiceDateTaken" ma:index="16" nillable="true" ma:displayName="MediaServiceDateTaken" ma:hidden="true" ma:indexed="true" ma:internalName="MediaServiceDateTaken" ma:readOnly="true">
      <xsd:simpleType>
        <xsd:restriction base="dms:Text"/>
      </xsd:simpleType>
    </xsd:element>
    <xsd:element name="MediaServiceSystemTags" ma:index="17" nillable="true" ma:displayName="MediaServiceSystemTags" ma:hidden="true" ma:internalName="MediaServiceSystemTags" ma:readOnly="true">
      <xsd:simpleType>
        <xsd:restriction base="dms:Note"/>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EventHashCode" ma:index="19" nillable="true" ma:displayName="MediaServiceEventHashCode" ma:hidden="true" ma:internalName="MediaServiceEventHashCode" ma:readOnly="true">
      <xsd:simpleType>
        <xsd:restriction base="dms:Text"/>
      </xsd:simpleType>
    </xsd:element>
    <xsd:element name="MediaLengthInSeconds" ma:index="20"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550816ce-8156-4f45-b1c4-24236a73d01f"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SharingHintHash" ma:index="15"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523AA35-4446-445E-9CBA-E1E733405286}">
  <ds:schemaRefs>
    <ds:schemaRef ds:uri="http://schemas.microsoft.com/sharepoint/v3/contenttype/forms"/>
  </ds:schemaRefs>
</ds:datastoreItem>
</file>

<file path=customXml/itemProps2.xml><?xml version="1.0" encoding="utf-8"?>
<ds:datastoreItem xmlns:ds="http://schemas.openxmlformats.org/officeDocument/2006/customXml" ds:itemID="{FEEDACA8-0922-40B4-848F-C5752A20E602}">
  <ds:schemaRefs>
    <ds:schemaRef ds:uri="http://purl.org/dc/elements/1.1/"/>
    <ds:schemaRef ds:uri="http://schemas.microsoft.com/office/2006/metadata/properties"/>
    <ds:schemaRef ds:uri="http://purl.org/dc/terms/"/>
    <ds:schemaRef ds:uri="http://purl.org/dc/dcmitype/"/>
    <ds:schemaRef ds:uri="http://www.w3.org/XML/1998/namespace"/>
    <ds:schemaRef ds:uri="0ebdf10f-b5a3-45b6-acdb-7dc1eb398785"/>
    <ds:schemaRef ds:uri="http://schemas.microsoft.com/office/2006/documentManagement/types"/>
    <ds:schemaRef ds:uri="http://schemas.microsoft.com/office/infopath/2007/PartnerControls"/>
    <ds:schemaRef ds:uri="http://schemas.openxmlformats.org/package/2006/metadata/core-properties"/>
    <ds:schemaRef ds:uri="550816ce-8156-4f45-b1c4-24236a73d01f"/>
  </ds:schemaRefs>
</ds:datastoreItem>
</file>

<file path=customXml/itemProps3.xml><?xml version="1.0" encoding="utf-8"?>
<ds:datastoreItem xmlns:ds="http://schemas.openxmlformats.org/officeDocument/2006/customXml" ds:itemID="{43901EB0-D905-47CE-9A83-56AA7043CFB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ebdf10f-b5a3-45b6-acdb-7dc1eb398785"/>
    <ds:schemaRef ds:uri="550816ce-8156-4f45-b1c4-24236a73d01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Integral</Template>
  <TotalTime>12274</TotalTime>
  <Words>1045</Words>
  <Application>Microsoft Office PowerPoint</Application>
  <PresentationFormat>Widescreen</PresentationFormat>
  <Paragraphs>51</Paragraphs>
  <Slides>3</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vt:i4>
      </vt:variant>
    </vt:vector>
  </HeadingPairs>
  <TitlesOfParts>
    <vt:vector size="9" baseType="lpstr">
      <vt:lpstr>Aptos</vt:lpstr>
      <vt:lpstr>Arial</vt:lpstr>
      <vt:lpstr>Tw Cen MT</vt:lpstr>
      <vt:lpstr>Tw Cen MT Condensed</vt:lpstr>
      <vt:lpstr>Wingdings 3</vt:lpstr>
      <vt:lpstr>Integral</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Elena Vlasitchi (2314633)</dc:creator>
  <cp:lastModifiedBy>Elena Vlasitchi (2314633)</cp:lastModifiedBy>
  <cp:revision>13</cp:revision>
  <dcterms:created xsi:type="dcterms:W3CDTF">2025-11-04T14:31:26Z</dcterms:created>
  <dcterms:modified xsi:type="dcterms:W3CDTF">2025-11-24T00:00:49Z</dcterms:modified>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0x0101009DA2B97165742847ABC519A905693DF8</vt:lpwstr>
  </property>
</Properties>
</file>