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543EC4-EC7F-4205-A44D-1A9FD7232DB9}"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17F48A23-C009-4DCE-9EE3-129F3DE270E3}">
      <dgm:prSet phldrT="[Text]"/>
      <dgm:spPr/>
      <dgm:t>
        <a:bodyPr/>
        <a:lstStyle/>
        <a:p>
          <a:r>
            <a:rPr lang="en-GB" dirty="0"/>
            <a:t>Whole food</a:t>
          </a:r>
        </a:p>
      </dgm:t>
    </dgm:pt>
    <dgm:pt modelId="{C40F4C97-C821-4CBA-AE6D-7B8F7C5A366C}" type="parTrans" cxnId="{F65AA41A-1E10-42C6-A961-6E4CEEDD099C}">
      <dgm:prSet/>
      <dgm:spPr/>
      <dgm:t>
        <a:bodyPr/>
        <a:lstStyle/>
        <a:p>
          <a:endParaRPr lang="en-GB"/>
        </a:p>
      </dgm:t>
    </dgm:pt>
    <dgm:pt modelId="{40C607B0-AEA1-4809-B8A5-23018D05E2B7}" type="sibTrans" cxnId="{F65AA41A-1E10-42C6-A961-6E4CEEDD099C}">
      <dgm:prSet/>
      <dgm:spPr/>
      <dgm:t>
        <a:bodyPr/>
        <a:lstStyle/>
        <a:p>
          <a:endParaRPr lang="en-GB"/>
        </a:p>
      </dgm:t>
    </dgm:pt>
    <dgm:pt modelId="{A72EDB9F-F664-4390-B6BF-7E54F0827588}">
      <dgm:prSet phldrT="[Text]"/>
      <dgm:spPr/>
      <dgm:t>
        <a:bodyPr/>
        <a:lstStyle/>
        <a:p>
          <a:r>
            <a:rPr lang="en-GB" b="1" dirty="0"/>
            <a:t>Highest quality of food, organic food and most natural product</a:t>
          </a:r>
        </a:p>
      </dgm:t>
    </dgm:pt>
    <dgm:pt modelId="{7547A1F9-DDD1-40EE-A1B8-BBB5EAEB1C17}" type="parTrans" cxnId="{610B9F58-D268-45D9-8079-2A7C28CE6B9C}">
      <dgm:prSet/>
      <dgm:spPr/>
      <dgm:t>
        <a:bodyPr/>
        <a:lstStyle/>
        <a:p>
          <a:endParaRPr lang="en-GB"/>
        </a:p>
      </dgm:t>
    </dgm:pt>
    <dgm:pt modelId="{BE15ECBA-7A2E-4B70-9626-E7175AE00AB4}" type="sibTrans" cxnId="{610B9F58-D268-45D9-8079-2A7C28CE6B9C}">
      <dgm:prSet/>
      <dgm:spPr/>
      <dgm:t>
        <a:bodyPr/>
        <a:lstStyle/>
        <a:p>
          <a:endParaRPr lang="en-GB"/>
        </a:p>
      </dgm:t>
    </dgm:pt>
    <dgm:pt modelId="{73948218-EE99-453D-9138-DE6DFEA40F16}">
      <dgm:prSet phldrT="[Text]"/>
      <dgm:spPr/>
      <dgm:t>
        <a:bodyPr/>
        <a:lstStyle/>
        <a:p>
          <a:r>
            <a:rPr lang="en-GB" dirty="0"/>
            <a:t>Whole people</a:t>
          </a:r>
        </a:p>
      </dgm:t>
    </dgm:pt>
    <dgm:pt modelId="{5F78E036-6CF4-4F84-8724-2585EA962ED6}" type="parTrans" cxnId="{7718624E-1D98-410F-9B6A-700EF7740F46}">
      <dgm:prSet/>
      <dgm:spPr/>
      <dgm:t>
        <a:bodyPr/>
        <a:lstStyle/>
        <a:p>
          <a:endParaRPr lang="en-GB"/>
        </a:p>
      </dgm:t>
    </dgm:pt>
    <dgm:pt modelId="{D1BD544A-CCF0-4B6C-BD49-5A598CB5A7A5}" type="sibTrans" cxnId="{7718624E-1D98-410F-9B6A-700EF7740F46}">
      <dgm:prSet/>
      <dgm:spPr/>
      <dgm:t>
        <a:bodyPr/>
        <a:lstStyle/>
        <a:p>
          <a:endParaRPr lang="en-GB"/>
        </a:p>
      </dgm:t>
    </dgm:pt>
    <dgm:pt modelId="{BA506EE3-5DB1-4E91-83B7-778B3166CD39}">
      <dgm:prSet phldrT="[Text]"/>
      <dgm:spPr/>
      <dgm:t>
        <a:bodyPr/>
        <a:lstStyle/>
        <a:p>
          <a:r>
            <a:rPr lang="en-GB" b="1" dirty="0"/>
            <a:t>People passionate about healthy food and healthy planet</a:t>
          </a:r>
        </a:p>
      </dgm:t>
    </dgm:pt>
    <dgm:pt modelId="{205FE85F-F331-4000-AB5C-76D2AA0805D3}" type="parTrans" cxnId="{F0A7ABF9-B36D-4519-B041-899CAC5FEE0F}">
      <dgm:prSet/>
      <dgm:spPr/>
      <dgm:t>
        <a:bodyPr/>
        <a:lstStyle/>
        <a:p>
          <a:endParaRPr lang="en-GB"/>
        </a:p>
      </dgm:t>
    </dgm:pt>
    <dgm:pt modelId="{15E89A93-2043-4698-9933-06EF9B157CC5}" type="sibTrans" cxnId="{F0A7ABF9-B36D-4519-B041-899CAC5FEE0F}">
      <dgm:prSet/>
      <dgm:spPr/>
      <dgm:t>
        <a:bodyPr/>
        <a:lstStyle/>
        <a:p>
          <a:endParaRPr lang="en-GB"/>
        </a:p>
      </dgm:t>
    </dgm:pt>
    <dgm:pt modelId="{12DDB718-21AC-4AD7-88FA-FCD04A7CBDFC}">
      <dgm:prSet phldrT="[Text]"/>
      <dgm:spPr/>
      <dgm:t>
        <a:bodyPr/>
        <a:lstStyle/>
        <a:p>
          <a:r>
            <a:rPr lang="en-GB" b="1" dirty="0"/>
            <a:t>Excellent customer service</a:t>
          </a:r>
        </a:p>
      </dgm:t>
    </dgm:pt>
    <dgm:pt modelId="{5FD73174-8C95-4110-8B2B-7739694CED51}" type="parTrans" cxnId="{57E8F857-BB4D-451D-B1D1-12B123CD14D3}">
      <dgm:prSet/>
      <dgm:spPr/>
      <dgm:t>
        <a:bodyPr/>
        <a:lstStyle/>
        <a:p>
          <a:endParaRPr lang="en-GB"/>
        </a:p>
      </dgm:t>
    </dgm:pt>
    <dgm:pt modelId="{E3CBA24E-7617-4C11-9B74-7CE9AF973D48}" type="sibTrans" cxnId="{57E8F857-BB4D-451D-B1D1-12B123CD14D3}">
      <dgm:prSet/>
      <dgm:spPr/>
      <dgm:t>
        <a:bodyPr/>
        <a:lstStyle/>
        <a:p>
          <a:endParaRPr lang="en-GB"/>
        </a:p>
      </dgm:t>
    </dgm:pt>
    <dgm:pt modelId="{21AB5BD8-561B-4DA3-BB48-C5453B4663D1}">
      <dgm:prSet phldrT="[Text]"/>
      <dgm:spPr/>
      <dgm:t>
        <a:bodyPr/>
        <a:lstStyle/>
        <a:p>
          <a:r>
            <a:rPr lang="en-GB" dirty="0"/>
            <a:t>Whole Planet</a:t>
          </a:r>
        </a:p>
      </dgm:t>
    </dgm:pt>
    <dgm:pt modelId="{04E23ACD-07D8-4C01-B700-B18083835264}" type="parTrans" cxnId="{739DB85B-9BEB-4682-9B37-772AE1AB6BE6}">
      <dgm:prSet/>
      <dgm:spPr/>
      <dgm:t>
        <a:bodyPr/>
        <a:lstStyle/>
        <a:p>
          <a:endParaRPr lang="en-GB"/>
        </a:p>
      </dgm:t>
    </dgm:pt>
    <dgm:pt modelId="{B5CE40B4-DE3E-470D-AC74-91579AB76560}" type="sibTrans" cxnId="{739DB85B-9BEB-4682-9B37-772AE1AB6BE6}">
      <dgm:prSet/>
      <dgm:spPr/>
      <dgm:t>
        <a:bodyPr/>
        <a:lstStyle/>
        <a:p>
          <a:endParaRPr lang="en-GB"/>
        </a:p>
      </dgm:t>
    </dgm:pt>
    <dgm:pt modelId="{40CCBF68-2EF6-4878-B0B8-98ED9A728A06}">
      <dgm:prSet phldrT="[Text]"/>
      <dgm:spPr/>
      <dgm:t>
        <a:bodyPr/>
        <a:lstStyle/>
        <a:p>
          <a:r>
            <a:rPr lang="en-GB" b="1" dirty="0"/>
            <a:t>Caring about environment and community</a:t>
          </a:r>
        </a:p>
      </dgm:t>
    </dgm:pt>
    <dgm:pt modelId="{33B6A33F-5E9E-4931-BE43-9B921D285AFB}" type="parTrans" cxnId="{D12AC868-CA2E-4DF8-B5C1-775F160F919A}">
      <dgm:prSet/>
      <dgm:spPr/>
      <dgm:t>
        <a:bodyPr/>
        <a:lstStyle/>
        <a:p>
          <a:endParaRPr lang="en-GB"/>
        </a:p>
      </dgm:t>
    </dgm:pt>
    <dgm:pt modelId="{F849C287-A5EC-4321-83BF-E7F3A260F551}" type="sibTrans" cxnId="{D12AC868-CA2E-4DF8-B5C1-775F160F919A}">
      <dgm:prSet/>
      <dgm:spPr/>
      <dgm:t>
        <a:bodyPr/>
        <a:lstStyle/>
        <a:p>
          <a:endParaRPr lang="en-GB"/>
        </a:p>
      </dgm:t>
    </dgm:pt>
    <dgm:pt modelId="{87FBCAD8-E08E-4F75-A250-5433747C4AE7}">
      <dgm:prSet phldrT="[Text]"/>
      <dgm:spPr/>
      <dgm:t>
        <a:bodyPr/>
        <a:lstStyle/>
        <a:p>
          <a:r>
            <a:rPr lang="en-GB" b="1" dirty="0"/>
            <a:t>Donating to local non-profit groups. Sponsoring neighbourhood events </a:t>
          </a:r>
        </a:p>
      </dgm:t>
    </dgm:pt>
    <dgm:pt modelId="{9C14433C-B0F6-4F70-94A7-8044A30A121A}" type="parTrans" cxnId="{AC49FE3C-FFD0-4238-9ED8-7598292C7416}">
      <dgm:prSet/>
      <dgm:spPr/>
      <dgm:t>
        <a:bodyPr/>
        <a:lstStyle/>
        <a:p>
          <a:endParaRPr lang="en-GB"/>
        </a:p>
      </dgm:t>
    </dgm:pt>
    <dgm:pt modelId="{877D3556-2F7D-4877-8EB7-39CF04680F4B}" type="sibTrans" cxnId="{AC49FE3C-FFD0-4238-9ED8-7598292C7416}">
      <dgm:prSet/>
      <dgm:spPr/>
      <dgm:t>
        <a:bodyPr/>
        <a:lstStyle/>
        <a:p>
          <a:endParaRPr lang="en-GB"/>
        </a:p>
      </dgm:t>
    </dgm:pt>
    <dgm:pt modelId="{A85D0098-1570-428C-A472-F2E6D96AAEED}" type="pres">
      <dgm:prSet presAssocID="{B9543EC4-EC7F-4205-A44D-1A9FD7232DB9}" presName="Name0" presStyleCnt="0">
        <dgm:presLayoutVars>
          <dgm:dir/>
          <dgm:animLvl val="lvl"/>
          <dgm:resizeHandles val="exact"/>
        </dgm:presLayoutVars>
      </dgm:prSet>
      <dgm:spPr/>
    </dgm:pt>
    <dgm:pt modelId="{B6807AC4-050C-4E56-853F-49132E60D228}" type="pres">
      <dgm:prSet presAssocID="{17F48A23-C009-4DCE-9EE3-129F3DE270E3}" presName="linNode" presStyleCnt="0"/>
      <dgm:spPr/>
    </dgm:pt>
    <dgm:pt modelId="{7D41F1C9-1C45-4BD4-BF83-E44E0855D483}" type="pres">
      <dgm:prSet presAssocID="{17F48A23-C009-4DCE-9EE3-129F3DE270E3}" presName="parentText" presStyleLbl="node1" presStyleIdx="0" presStyleCnt="3">
        <dgm:presLayoutVars>
          <dgm:chMax val="1"/>
          <dgm:bulletEnabled val="1"/>
        </dgm:presLayoutVars>
      </dgm:prSet>
      <dgm:spPr/>
    </dgm:pt>
    <dgm:pt modelId="{46C7ECD9-8C81-42DB-8A71-F2CE053844B0}" type="pres">
      <dgm:prSet presAssocID="{17F48A23-C009-4DCE-9EE3-129F3DE270E3}" presName="descendantText" presStyleLbl="alignAccFollowNode1" presStyleIdx="0" presStyleCnt="3">
        <dgm:presLayoutVars>
          <dgm:bulletEnabled val="1"/>
        </dgm:presLayoutVars>
      </dgm:prSet>
      <dgm:spPr/>
    </dgm:pt>
    <dgm:pt modelId="{D5611C0A-B7CF-497F-8D9B-333BC3D79AB3}" type="pres">
      <dgm:prSet presAssocID="{40C607B0-AEA1-4809-B8A5-23018D05E2B7}" presName="sp" presStyleCnt="0"/>
      <dgm:spPr/>
    </dgm:pt>
    <dgm:pt modelId="{7B82E9F9-087C-4B40-9941-41E9BA3B8838}" type="pres">
      <dgm:prSet presAssocID="{73948218-EE99-453D-9138-DE6DFEA40F16}" presName="linNode" presStyleCnt="0"/>
      <dgm:spPr/>
    </dgm:pt>
    <dgm:pt modelId="{1761A429-647C-4DE5-B6D8-317CB966E441}" type="pres">
      <dgm:prSet presAssocID="{73948218-EE99-453D-9138-DE6DFEA40F16}" presName="parentText" presStyleLbl="node1" presStyleIdx="1" presStyleCnt="3">
        <dgm:presLayoutVars>
          <dgm:chMax val="1"/>
          <dgm:bulletEnabled val="1"/>
        </dgm:presLayoutVars>
      </dgm:prSet>
      <dgm:spPr/>
    </dgm:pt>
    <dgm:pt modelId="{A1D0B3CA-5C5D-415D-8252-467CC74EB4D2}" type="pres">
      <dgm:prSet presAssocID="{73948218-EE99-453D-9138-DE6DFEA40F16}" presName="descendantText" presStyleLbl="alignAccFollowNode1" presStyleIdx="1" presStyleCnt="3">
        <dgm:presLayoutVars>
          <dgm:bulletEnabled val="1"/>
        </dgm:presLayoutVars>
      </dgm:prSet>
      <dgm:spPr/>
    </dgm:pt>
    <dgm:pt modelId="{7B0312AD-1D10-44EC-A0E3-E0868FE19D8E}" type="pres">
      <dgm:prSet presAssocID="{D1BD544A-CCF0-4B6C-BD49-5A598CB5A7A5}" presName="sp" presStyleCnt="0"/>
      <dgm:spPr/>
    </dgm:pt>
    <dgm:pt modelId="{69A44F16-EB90-4477-B5C8-5BA20BEF7F75}" type="pres">
      <dgm:prSet presAssocID="{21AB5BD8-561B-4DA3-BB48-C5453B4663D1}" presName="linNode" presStyleCnt="0"/>
      <dgm:spPr/>
    </dgm:pt>
    <dgm:pt modelId="{93FE3242-BFDA-4173-AAFB-F8CF543E7716}" type="pres">
      <dgm:prSet presAssocID="{21AB5BD8-561B-4DA3-BB48-C5453B4663D1}" presName="parentText" presStyleLbl="node1" presStyleIdx="2" presStyleCnt="3">
        <dgm:presLayoutVars>
          <dgm:chMax val="1"/>
          <dgm:bulletEnabled val="1"/>
        </dgm:presLayoutVars>
      </dgm:prSet>
      <dgm:spPr/>
    </dgm:pt>
    <dgm:pt modelId="{F78B1427-19BA-4417-909C-C2C9960EBAB6}" type="pres">
      <dgm:prSet presAssocID="{21AB5BD8-561B-4DA3-BB48-C5453B4663D1}" presName="descendantText" presStyleLbl="alignAccFollowNode1" presStyleIdx="2" presStyleCnt="3">
        <dgm:presLayoutVars>
          <dgm:bulletEnabled val="1"/>
        </dgm:presLayoutVars>
      </dgm:prSet>
      <dgm:spPr/>
    </dgm:pt>
  </dgm:ptLst>
  <dgm:cxnLst>
    <dgm:cxn modelId="{B4144E17-EFEC-4AC5-9013-940EE57AFCC5}" type="presOf" srcId="{BA506EE3-5DB1-4E91-83B7-778B3166CD39}" destId="{A1D0B3CA-5C5D-415D-8252-467CC74EB4D2}" srcOrd="0" destOrd="0" presId="urn:microsoft.com/office/officeart/2005/8/layout/vList5"/>
    <dgm:cxn modelId="{F65AA41A-1E10-42C6-A961-6E4CEEDD099C}" srcId="{B9543EC4-EC7F-4205-A44D-1A9FD7232DB9}" destId="{17F48A23-C009-4DCE-9EE3-129F3DE270E3}" srcOrd="0" destOrd="0" parTransId="{C40F4C97-C821-4CBA-AE6D-7B8F7C5A366C}" sibTransId="{40C607B0-AEA1-4809-B8A5-23018D05E2B7}"/>
    <dgm:cxn modelId="{AC49FE3C-FFD0-4238-9ED8-7598292C7416}" srcId="{21AB5BD8-561B-4DA3-BB48-C5453B4663D1}" destId="{87FBCAD8-E08E-4F75-A250-5433747C4AE7}" srcOrd="1" destOrd="0" parTransId="{9C14433C-B0F6-4F70-94A7-8044A30A121A}" sibTransId="{877D3556-2F7D-4877-8EB7-39CF04680F4B}"/>
    <dgm:cxn modelId="{739DB85B-9BEB-4682-9B37-772AE1AB6BE6}" srcId="{B9543EC4-EC7F-4205-A44D-1A9FD7232DB9}" destId="{21AB5BD8-561B-4DA3-BB48-C5453B4663D1}" srcOrd="2" destOrd="0" parTransId="{04E23ACD-07D8-4C01-B700-B18083835264}" sibTransId="{B5CE40B4-DE3E-470D-AC74-91579AB76560}"/>
    <dgm:cxn modelId="{93C43661-08C1-4C3A-9329-6068DDC876C0}" type="presOf" srcId="{A72EDB9F-F664-4390-B6BF-7E54F0827588}" destId="{46C7ECD9-8C81-42DB-8A71-F2CE053844B0}" srcOrd="0" destOrd="0" presId="urn:microsoft.com/office/officeart/2005/8/layout/vList5"/>
    <dgm:cxn modelId="{CD43F045-F134-403F-9DE7-4732FADC79E5}" type="presOf" srcId="{73948218-EE99-453D-9138-DE6DFEA40F16}" destId="{1761A429-647C-4DE5-B6D8-317CB966E441}" srcOrd="0" destOrd="0" presId="urn:microsoft.com/office/officeart/2005/8/layout/vList5"/>
    <dgm:cxn modelId="{FEB35D68-9501-4257-A038-645B70B60BDE}" type="presOf" srcId="{40CCBF68-2EF6-4878-B0B8-98ED9A728A06}" destId="{F78B1427-19BA-4417-909C-C2C9960EBAB6}" srcOrd="0" destOrd="0" presId="urn:microsoft.com/office/officeart/2005/8/layout/vList5"/>
    <dgm:cxn modelId="{DCB54B48-4F9F-4A56-9D9C-831A624FA410}" type="presOf" srcId="{17F48A23-C009-4DCE-9EE3-129F3DE270E3}" destId="{7D41F1C9-1C45-4BD4-BF83-E44E0855D483}" srcOrd="0" destOrd="0" presId="urn:microsoft.com/office/officeart/2005/8/layout/vList5"/>
    <dgm:cxn modelId="{D12AC868-CA2E-4DF8-B5C1-775F160F919A}" srcId="{21AB5BD8-561B-4DA3-BB48-C5453B4663D1}" destId="{40CCBF68-2EF6-4878-B0B8-98ED9A728A06}" srcOrd="0" destOrd="0" parTransId="{33B6A33F-5E9E-4931-BE43-9B921D285AFB}" sibTransId="{F849C287-A5EC-4321-83BF-E7F3A260F551}"/>
    <dgm:cxn modelId="{7718624E-1D98-410F-9B6A-700EF7740F46}" srcId="{B9543EC4-EC7F-4205-A44D-1A9FD7232DB9}" destId="{73948218-EE99-453D-9138-DE6DFEA40F16}" srcOrd="1" destOrd="0" parTransId="{5F78E036-6CF4-4F84-8724-2585EA962ED6}" sibTransId="{D1BD544A-CCF0-4B6C-BD49-5A598CB5A7A5}"/>
    <dgm:cxn modelId="{57E8F857-BB4D-451D-B1D1-12B123CD14D3}" srcId="{73948218-EE99-453D-9138-DE6DFEA40F16}" destId="{12DDB718-21AC-4AD7-88FA-FCD04A7CBDFC}" srcOrd="1" destOrd="0" parTransId="{5FD73174-8C95-4110-8B2B-7739694CED51}" sibTransId="{E3CBA24E-7617-4C11-9B74-7CE9AF973D48}"/>
    <dgm:cxn modelId="{610B9F58-D268-45D9-8079-2A7C28CE6B9C}" srcId="{17F48A23-C009-4DCE-9EE3-129F3DE270E3}" destId="{A72EDB9F-F664-4390-B6BF-7E54F0827588}" srcOrd="0" destOrd="0" parTransId="{7547A1F9-DDD1-40EE-A1B8-BBB5EAEB1C17}" sibTransId="{BE15ECBA-7A2E-4B70-9626-E7175AE00AB4}"/>
    <dgm:cxn modelId="{365E97CF-9555-4CD8-BF54-62F688E7782D}" type="presOf" srcId="{21AB5BD8-561B-4DA3-BB48-C5453B4663D1}" destId="{93FE3242-BFDA-4173-AAFB-F8CF543E7716}" srcOrd="0" destOrd="0" presId="urn:microsoft.com/office/officeart/2005/8/layout/vList5"/>
    <dgm:cxn modelId="{F4400CD3-2E68-4EE9-960A-1FFF4FC96E7E}" type="presOf" srcId="{12DDB718-21AC-4AD7-88FA-FCD04A7CBDFC}" destId="{A1D0B3CA-5C5D-415D-8252-467CC74EB4D2}" srcOrd="0" destOrd="1" presId="urn:microsoft.com/office/officeart/2005/8/layout/vList5"/>
    <dgm:cxn modelId="{BA6FC9E2-C9FF-433E-B271-E5DE22E44B2F}" type="presOf" srcId="{B9543EC4-EC7F-4205-A44D-1A9FD7232DB9}" destId="{A85D0098-1570-428C-A472-F2E6D96AAEED}" srcOrd="0" destOrd="0" presId="urn:microsoft.com/office/officeart/2005/8/layout/vList5"/>
    <dgm:cxn modelId="{090315F4-ABBA-409B-B1B1-4A59B4E33FF4}" type="presOf" srcId="{87FBCAD8-E08E-4F75-A250-5433747C4AE7}" destId="{F78B1427-19BA-4417-909C-C2C9960EBAB6}" srcOrd="0" destOrd="1" presId="urn:microsoft.com/office/officeart/2005/8/layout/vList5"/>
    <dgm:cxn modelId="{F0A7ABF9-B36D-4519-B041-899CAC5FEE0F}" srcId="{73948218-EE99-453D-9138-DE6DFEA40F16}" destId="{BA506EE3-5DB1-4E91-83B7-778B3166CD39}" srcOrd="0" destOrd="0" parTransId="{205FE85F-F331-4000-AB5C-76D2AA0805D3}" sibTransId="{15E89A93-2043-4698-9933-06EF9B157CC5}"/>
    <dgm:cxn modelId="{30469ED2-28B4-414B-AF2E-F95386D996D4}" type="presParOf" srcId="{A85D0098-1570-428C-A472-F2E6D96AAEED}" destId="{B6807AC4-050C-4E56-853F-49132E60D228}" srcOrd="0" destOrd="0" presId="urn:microsoft.com/office/officeart/2005/8/layout/vList5"/>
    <dgm:cxn modelId="{A5F3EF24-16D6-4A66-8378-B2BB3984C3A8}" type="presParOf" srcId="{B6807AC4-050C-4E56-853F-49132E60D228}" destId="{7D41F1C9-1C45-4BD4-BF83-E44E0855D483}" srcOrd="0" destOrd="0" presId="urn:microsoft.com/office/officeart/2005/8/layout/vList5"/>
    <dgm:cxn modelId="{B5866F5D-970C-484A-BC7E-3C42D27CBD76}" type="presParOf" srcId="{B6807AC4-050C-4E56-853F-49132E60D228}" destId="{46C7ECD9-8C81-42DB-8A71-F2CE053844B0}" srcOrd="1" destOrd="0" presId="urn:microsoft.com/office/officeart/2005/8/layout/vList5"/>
    <dgm:cxn modelId="{D77558B2-C505-401F-85D0-941A1F634CF1}" type="presParOf" srcId="{A85D0098-1570-428C-A472-F2E6D96AAEED}" destId="{D5611C0A-B7CF-497F-8D9B-333BC3D79AB3}" srcOrd="1" destOrd="0" presId="urn:microsoft.com/office/officeart/2005/8/layout/vList5"/>
    <dgm:cxn modelId="{760F6EE9-3652-46B9-AFC4-CD3A92D2BAD4}" type="presParOf" srcId="{A85D0098-1570-428C-A472-F2E6D96AAEED}" destId="{7B82E9F9-087C-4B40-9941-41E9BA3B8838}" srcOrd="2" destOrd="0" presId="urn:microsoft.com/office/officeart/2005/8/layout/vList5"/>
    <dgm:cxn modelId="{FE741D06-4F7E-4929-86DC-6D559979D0AD}" type="presParOf" srcId="{7B82E9F9-087C-4B40-9941-41E9BA3B8838}" destId="{1761A429-647C-4DE5-B6D8-317CB966E441}" srcOrd="0" destOrd="0" presId="urn:microsoft.com/office/officeart/2005/8/layout/vList5"/>
    <dgm:cxn modelId="{ED76A2A8-AA0D-464F-B6EE-B171B9410F11}" type="presParOf" srcId="{7B82E9F9-087C-4B40-9941-41E9BA3B8838}" destId="{A1D0B3CA-5C5D-415D-8252-467CC74EB4D2}" srcOrd="1" destOrd="0" presId="urn:microsoft.com/office/officeart/2005/8/layout/vList5"/>
    <dgm:cxn modelId="{84ECF222-A68C-4E84-87E7-87C8E2862B4E}" type="presParOf" srcId="{A85D0098-1570-428C-A472-F2E6D96AAEED}" destId="{7B0312AD-1D10-44EC-A0E3-E0868FE19D8E}" srcOrd="3" destOrd="0" presId="urn:microsoft.com/office/officeart/2005/8/layout/vList5"/>
    <dgm:cxn modelId="{BDA5B7B8-7F0B-455E-9A11-23CE39A65254}" type="presParOf" srcId="{A85D0098-1570-428C-A472-F2E6D96AAEED}" destId="{69A44F16-EB90-4477-B5C8-5BA20BEF7F75}" srcOrd="4" destOrd="0" presId="urn:microsoft.com/office/officeart/2005/8/layout/vList5"/>
    <dgm:cxn modelId="{2820E683-A245-4F69-8DA5-74974E4DC528}" type="presParOf" srcId="{69A44F16-EB90-4477-B5C8-5BA20BEF7F75}" destId="{93FE3242-BFDA-4173-AAFB-F8CF543E7716}" srcOrd="0" destOrd="0" presId="urn:microsoft.com/office/officeart/2005/8/layout/vList5"/>
    <dgm:cxn modelId="{4012F159-EBBD-4985-97F3-2DE86D3BF273}" type="presParOf" srcId="{69A44F16-EB90-4477-B5C8-5BA20BEF7F75}" destId="{F78B1427-19BA-4417-909C-C2C9960EBAB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7ECD9-8C81-42DB-8A71-F2CE053844B0}">
      <dsp:nvSpPr>
        <dsp:cNvPr id="0" name=""/>
        <dsp:cNvSpPr/>
      </dsp:nvSpPr>
      <dsp:spPr>
        <a:xfrm rot="5400000">
          <a:off x="6626666" y="-2693708"/>
          <a:ext cx="1084584" cy="6747255"/>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a:t>Highest quality of food, organic food and most natural product</a:t>
          </a:r>
        </a:p>
      </dsp:txBody>
      <dsp:txXfrm rot="-5400000">
        <a:off x="3795331" y="190572"/>
        <a:ext cx="6694310" cy="978694"/>
      </dsp:txXfrm>
    </dsp:sp>
    <dsp:sp modelId="{7D41F1C9-1C45-4BD4-BF83-E44E0855D483}">
      <dsp:nvSpPr>
        <dsp:cNvPr id="0" name=""/>
        <dsp:cNvSpPr/>
      </dsp:nvSpPr>
      <dsp:spPr>
        <a:xfrm>
          <a:off x="0" y="2054"/>
          <a:ext cx="3795331" cy="135573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Whole food</a:t>
          </a:r>
        </a:p>
      </dsp:txBody>
      <dsp:txXfrm>
        <a:off x="66181" y="68235"/>
        <a:ext cx="3662969" cy="1223369"/>
      </dsp:txXfrm>
    </dsp:sp>
    <dsp:sp modelId="{A1D0B3CA-5C5D-415D-8252-467CC74EB4D2}">
      <dsp:nvSpPr>
        <dsp:cNvPr id="0" name=""/>
        <dsp:cNvSpPr/>
      </dsp:nvSpPr>
      <dsp:spPr>
        <a:xfrm rot="5400000">
          <a:off x="6626666" y="-1270190"/>
          <a:ext cx="1084584" cy="6747255"/>
        </a:xfrm>
        <a:prstGeom prst="round2SameRect">
          <a:avLst/>
        </a:prstGeom>
        <a:solidFill>
          <a:schemeClr val="accent4">
            <a:tint val="40000"/>
            <a:alpha val="90000"/>
            <a:hueOff val="-1307836"/>
            <a:satOff val="-4704"/>
            <a:lumOff val="515"/>
            <a:alphaOff val="0"/>
          </a:schemeClr>
        </a:solidFill>
        <a:ln w="12700" cap="flat" cmpd="sng" algn="ctr">
          <a:solidFill>
            <a:schemeClr val="accent4">
              <a:tint val="40000"/>
              <a:alpha val="90000"/>
              <a:hueOff val="-1307836"/>
              <a:satOff val="-4704"/>
              <a:lumOff val="5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a:t>People passionate about healthy food and healthy planet</a:t>
          </a:r>
        </a:p>
        <a:p>
          <a:pPr marL="228600" lvl="1" indent="-228600" algn="l" defTabSz="889000">
            <a:lnSpc>
              <a:spcPct val="90000"/>
            </a:lnSpc>
            <a:spcBef>
              <a:spcPct val="0"/>
            </a:spcBef>
            <a:spcAft>
              <a:spcPct val="15000"/>
            </a:spcAft>
            <a:buChar char="•"/>
          </a:pPr>
          <a:r>
            <a:rPr lang="en-GB" sz="2000" b="1" kern="1200" dirty="0"/>
            <a:t>Excellent customer service</a:t>
          </a:r>
        </a:p>
      </dsp:txBody>
      <dsp:txXfrm rot="-5400000">
        <a:off x="3795331" y="1614090"/>
        <a:ext cx="6694310" cy="978694"/>
      </dsp:txXfrm>
    </dsp:sp>
    <dsp:sp modelId="{1761A429-647C-4DE5-B6D8-317CB966E441}">
      <dsp:nvSpPr>
        <dsp:cNvPr id="0" name=""/>
        <dsp:cNvSpPr/>
      </dsp:nvSpPr>
      <dsp:spPr>
        <a:xfrm>
          <a:off x="0" y="1425571"/>
          <a:ext cx="3795331" cy="1355731"/>
        </a:xfrm>
        <a:prstGeom prst="roundRect">
          <a:avLst/>
        </a:prstGeom>
        <a:solidFill>
          <a:schemeClr val="accent4">
            <a:hueOff val="-1759972"/>
            <a:satOff val="-18065"/>
            <a:lumOff val="75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Whole people</a:t>
          </a:r>
        </a:p>
      </dsp:txBody>
      <dsp:txXfrm>
        <a:off x="66181" y="1491752"/>
        <a:ext cx="3662969" cy="1223369"/>
      </dsp:txXfrm>
    </dsp:sp>
    <dsp:sp modelId="{F78B1427-19BA-4417-909C-C2C9960EBAB6}">
      <dsp:nvSpPr>
        <dsp:cNvPr id="0" name=""/>
        <dsp:cNvSpPr/>
      </dsp:nvSpPr>
      <dsp:spPr>
        <a:xfrm rot="5400000">
          <a:off x="6626666" y="153327"/>
          <a:ext cx="1084584" cy="6747255"/>
        </a:xfrm>
        <a:prstGeom prst="round2SameRect">
          <a:avLst/>
        </a:prstGeom>
        <a:solidFill>
          <a:schemeClr val="accent4">
            <a:tint val="40000"/>
            <a:alpha val="90000"/>
            <a:hueOff val="-2615673"/>
            <a:satOff val="-9408"/>
            <a:lumOff val="1029"/>
            <a:alphaOff val="0"/>
          </a:schemeClr>
        </a:solidFill>
        <a:ln w="12700" cap="flat" cmpd="sng" algn="ctr">
          <a:solidFill>
            <a:schemeClr val="accent4">
              <a:tint val="40000"/>
              <a:alpha val="90000"/>
              <a:hueOff val="-2615673"/>
              <a:satOff val="-9408"/>
              <a:lumOff val="102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a:t>Caring about environment and community</a:t>
          </a:r>
        </a:p>
        <a:p>
          <a:pPr marL="228600" lvl="1" indent="-228600" algn="l" defTabSz="889000">
            <a:lnSpc>
              <a:spcPct val="90000"/>
            </a:lnSpc>
            <a:spcBef>
              <a:spcPct val="0"/>
            </a:spcBef>
            <a:spcAft>
              <a:spcPct val="15000"/>
            </a:spcAft>
            <a:buChar char="•"/>
          </a:pPr>
          <a:r>
            <a:rPr lang="en-GB" sz="2000" b="1" kern="1200" dirty="0"/>
            <a:t>Donating to local non-profit groups. Sponsoring neighbourhood events </a:t>
          </a:r>
        </a:p>
      </dsp:txBody>
      <dsp:txXfrm rot="-5400000">
        <a:off x="3795331" y="3037608"/>
        <a:ext cx="6694310" cy="978694"/>
      </dsp:txXfrm>
    </dsp:sp>
    <dsp:sp modelId="{93FE3242-BFDA-4173-AAFB-F8CF543E7716}">
      <dsp:nvSpPr>
        <dsp:cNvPr id="0" name=""/>
        <dsp:cNvSpPr/>
      </dsp:nvSpPr>
      <dsp:spPr>
        <a:xfrm>
          <a:off x="0" y="2849089"/>
          <a:ext cx="3795331" cy="1355731"/>
        </a:xfrm>
        <a:prstGeom prst="roundRect">
          <a:avLst/>
        </a:prstGeom>
        <a:solidFill>
          <a:schemeClr val="accent4">
            <a:hueOff val="-3519944"/>
            <a:satOff val="-36129"/>
            <a:lumOff val="1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Whole Planet</a:t>
          </a:r>
        </a:p>
      </dsp:txBody>
      <dsp:txXfrm>
        <a:off x="66181" y="2915270"/>
        <a:ext cx="3662969" cy="122336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C7A07-96C3-42AF-943D-953C86C3DAAD}"/>
              </a:ext>
            </a:extLst>
          </p:cNvPr>
          <p:cNvSpPr>
            <a:spLocks noGrp="1"/>
          </p:cNvSpPr>
          <p:nvPr>
            <p:ph type="ctrTitle"/>
          </p:nvPr>
        </p:nvSpPr>
        <p:spPr>
          <a:xfrm>
            <a:off x="1524000" y="1463557"/>
            <a:ext cx="9144000" cy="2387600"/>
          </a:xfrm>
        </p:spPr>
        <p:txBody>
          <a:bodyPr anchor="b">
            <a:normAutofit/>
          </a:bodyPr>
          <a:lstStyle>
            <a:lvl1pPr algn="ctr">
              <a:lnSpc>
                <a:spcPct val="90000"/>
              </a:lnSpc>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CEE38DF-F503-4E79-B1B0-16489708A1B5}"/>
              </a:ext>
            </a:extLst>
          </p:cNvPr>
          <p:cNvSpPr>
            <a:spLocks noGrp="1"/>
          </p:cNvSpPr>
          <p:nvPr>
            <p:ph type="subTitle" idx="1"/>
          </p:nvPr>
        </p:nvSpPr>
        <p:spPr>
          <a:xfrm>
            <a:off x="1524000" y="3943232"/>
            <a:ext cx="9144000" cy="1655762"/>
          </a:xfrm>
        </p:spPr>
        <p:txBody>
          <a:bodyPr>
            <a:normAutofit/>
          </a:bodyPr>
          <a:lstStyle>
            <a:lvl1pPr marL="0" indent="0" algn="ctr">
              <a:lnSpc>
                <a:spcPts val="3200"/>
              </a:lnSpc>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C1D965B-87A4-4F43-BE02-800BCCDF42EF}"/>
              </a:ext>
            </a:extLst>
          </p:cNvPr>
          <p:cNvSpPr>
            <a:spLocks noGrp="1"/>
          </p:cNvSpPr>
          <p:nvPr>
            <p:ph type="dt" sz="half" idx="10"/>
          </p:nvPr>
        </p:nvSpPr>
        <p:spPr>
          <a:xfrm>
            <a:off x="420624" y="6217920"/>
            <a:ext cx="2743200" cy="640080"/>
          </a:xfrm>
        </p:spPr>
        <p:txBody>
          <a:bodyPr anchor="ctr" anchorCtr="0"/>
          <a:lstStyle/>
          <a:p>
            <a:fld id="{403CB87E-4591-47A1-9046-CF63F17215EF}" type="datetime2">
              <a:rPr lang="en-US" smtClean="0"/>
              <a:t>Friday, June 19, 2020</a:t>
            </a:fld>
            <a:endParaRPr lang="en-US" dirty="0"/>
          </a:p>
        </p:txBody>
      </p:sp>
      <p:sp>
        <p:nvSpPr>
          <p:cNvPr id="5" name="Footer Placeholder 4">
            <a:extLst>
              <a:ext uri="{FF2B5EF4-FFF2-40B4-BE49-F238E27FC236}">
                <a16:creationId xmlns:a16="http://schemas.microsoft.com/office/drawing/2014/main" id="{389ED35B-CBF1-40D9-BAA7-CF9E1E22B8FC}"/>
              </a:ext>
            </a:extLst>
          </p:cNvPr>
          <p:cNvSpPr>
            <a:spLocks noGrp="1"/>
          </p:cNvSpPr>
          <p:nvPr>
            <p:ph type="ftr" sz="quarter" idx="11"/>
          </p:nvPr>
        </p:nvSpPr>
        <p:spPr>
          <a:xfrm>
            <a:off x="3767328" y="6217920"/>
            <a:ext cx="7196328" cy="640080"/>
          </a:xfrm>
        </p:spPr>
        <p:txBody>
          <a:bodyPr anchor="ctr" anchorCtr="0"/>
          <a:lstStyle/>
          <a:p>
            <a:r>
              <a:rPr lang="en-US" dirty="0"/>
              <a:t>Sample Footer Text</a:t>
            </a:r>
          </a:p>
        </p:txBody>
      </p:sp>
      <p:sp>
        <p:nvSpPr>
          <p:cNvPr id="6" name="Slide Number Placeholder 5">
            <a:extLst>
              <a:ext uri="{FF2B5EF4-FFF2-40B4-BE49-F238E27FC236}">
                <a16:creationId xmlns:a16="http://schemas.microsoft.com/office/drawing/2014/main" id="{3D26653A-450D-4BDE-8718-99F2D9314259}"/>
              </a:ext>
            </a:extLst>
          </p:cNvPr>
          <p:cNvSpPr>
            <a:spLocks noGrp="1"/>
          </p:cNvSpPr>
          <p:nvPr>
            <p:ph type="sldNum" sz="quarter" idx="12"/>
          </p:nvPr>
        </p:nvSpPr>
        <p:spPr>
          <a:xfrm>
            <a:off x="11503152" y="0"/>
            <a:ext cx="685800" cy="685800"/>
          </a:xfrm>
        </p:spPr>
        <p:txBody>
          <a:bodyPr/>
          <a:lstStyle>
            <a:lvl1pPr algn="ctr">
              <a:defRPr/>
            </a:lvl1pPr>
          </a:lstStyle>
          <a:p>
            <a:fld id="{3A4F6043-7A67-491B-98BC-F933DED7226D}" type="slidenum">
              <a:rPr lang="en-US" smtClean="0"/>
              <a:t>‹#›</a:t>
            </a:fld>
            <a:endParaRPr lang="en-US"/>
          </a:p>
        </p:txBody>
      </p:sp>
    </p:spTree>
    <p:extLst>
      <p:ext uri="{BB962C8B-B14F-4D97-AF65-F5344CB8AC3E}">
        <p14:creationId xmlns:p14="http://schemas.microsoft.com/office/powerpoint/2010/main" val="250362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F33DE70B-B772-416E-A790-995760B1742E}" type="datetime2">
              <a:rPr lang="en-US" smtClean="0"/>
              <a:t>Friday, June 19, 2020</a:t>
            </a:fld>
            <a:endParaRPr lang="en-US" dirty="0"/>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310178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AF4BC-D1E9-40F0-A26B-9EA9B6B69755}"/>
              </a:ext>
            </a:extLst>
          </p:cNvPr>
          <p:cNvSpPr>
            <a:spLocks noGrp="1"/>
          </p:cNvSpPr>
          <p:nvPr>
            <p:ph type="title"/>
          </p:nvPr>
        </p:nvSpPr>
        <p:spPr>
          <a:xfrm>
            <a:off x="420624" y="1081941"/>
            <a:ext cx="10543032" cy="2852737"/>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F7974A6-FAB9-47DA-8F1A-701DFC8DF327}"/>
              </a:ext>
            </a:extLst>
          </p:cNvPr>
          <p:cNvSpPr>
            <a:spLocks noGrp="1"/>
          </p:cNvSpPr>
          <p:nvPr>
            <p:ph type="body" idx="1"/>
          </p:nvPr>
        </p:nvSpPr>
        <p:spPr>
          <a:xfrm>
            <a:off x="420624" y="3961666"/>
            <a:ext cx="10543032" cy="1500187"/>
          </a:xfrm>
        </p:spPr>
        <p:txBody>
          <a:bodyPr>
            <a:noAutofit/>
          </a:bodyPr>
          <a:lstStyle>
            <a:lvl1pPr marL="0" indent="0">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64E2B4-314C-4D4F-8938-E437A2EF527B}"/>
              </a:ext>
            </a:extLst>
          </p:cNvPr>
          <p:cNvSpPr>
            <a:spLocks noGrp="1"/>
          </p:cNvSpPr>
          <p:nvPr>
            <p:ph type="dt" sz="half" idx="10"/>
          </p:nvPr>
        </p:nvSpPr>
        <p:spPr/>
        <p:txBody>
          <a:bodyPr/>
          <a:lstStyle/>
          <a:p>
            <a:fld id="{76760CDE-A6F1-4138-AF12-ED09E8E5FB6B}" type="datetime2">
              <a:rPr lang="en-US" smtClean="0"/>
              <a:t>Friday, June 19, 2020</a:t>
            </a:fld>
            <a:endParaRPr lang="en-US"/>
          </a:p>
        </p:txBody>
      </p:sp>
      <p:sp>
        <p:nvSpPr>
          <p:cNvPr id="5" name="Footer Placeholder 4">
            <a:extLst>
              <a:ext uri="{FF2B5EF4-FFF2-40B4-BE49-F238E27FC236}">
                <a16:creationId xmlns:a16="http://schemas.microsoft.com/office/drawing/2014/main" id="{72442F23-6986-4A36-97F0-13F305A2DEB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94BA1B9-2423-42BD-A553-DC5703F6243F}"/>
              </a:ext>
            </a:extLst>
          </p:cNvPr>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93115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64F76-994F-4AB5-B17B-46C0C2FA5AE5}"/>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55A69B3B-A540-4556-98C8-1F49704A794E}"/>
              </a:ext>
            </a:extLst>
          </p:cNvPr>
          <p:cNvSpPr>
            <a:spLocks noGrp="1"/>
          </p:cNvSpPr>
          <p:nvPr>
            <p:ph sz="half" idx="1"/>
          </p:nvPr>
        </p:nvSpPr>
        <p:spPr>
          <a:xfrm>
            <a:off x="420624" y="1825625"/>
            <a:ext cx="5599176" cy="4206382"/>
          </a:xfrm>
        </p:spPr>
        <p:txBody>
          <a:bodyPr/>
          <a:lstStyle>
            <a:lvl1pPr marL="457200" indent="-457200">
              <a:buFont typeface="Wingdings 2" panose="05020102010507070707" pitchFamily="18" charset="2"/>
              <a:buChar char="¬"/>
              <a:defRPr/>
            </a:lvl1pPr>
            <a:lvl2pPr marL="800100" indent="-342900">
              <a:buFont typeface="Wingdings 2" panose="05020102010507070707" pitchFamily="18" charset="2"/>
              <a:buChar char="¬"/>
              <a:defRPr/>
            </a:lvl2pPr>
            <a:lvl3pPr marL="1257300" indent="-342900">
              <a:buFont typeface="Wingdings 2" panose="05020102010507070707" pitchFamily="18" charset="2"/>
              <a:buChar char="¬"/>
              <a:defRPr/>
            </a:lvl3pPr>
            <a:lvl4pPr marL="1657350" indent="-285750">
              <a:buFont typeface="Wingdings 2" panose="05020102010507070707" pitchFamily="18" charset="2"/>
              <a:buChar char="¬"/>
              <a:defRPr/>
            </a:lvl4pPr>
            <a:lvl5pPr marL="2114550" indent="-285750">
              <a:buFont typeface="Wingdings 2" panose="05020102010507070707" pitchFamily="18"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EC72438-7C63-48F2-9D6F-2461BFD6D5E5}"/>
              </a:ext>
            </a:extLst>
          </p:cNvPr>
          <p:cNvSpPr>
            <a:spLocks noGrp="1"/>
          </p:cNvSpPr>
          <p:nvPr>
            <p:ph sz="half" idx="2"/>
          </p:nvPr>
        </p:nvSpPr>
        <p:spPr>
          <a:xfrm>
            <a:off x="6172200" y="1825625"/>
            <a:ext cx="4791456" cy="4206382"/>
          </a:xfrm>
        </p:spPr>
        <p:txBody>
          <a:bodyPr/>
          <a:lstStyle>
            <a:lvl1pPr marL="228600" indent="-228600">
              <a:buFont typeface="Wingdings 2" panose="05020102010507070707" pitchFamily="18" charset="2"/>
              <a:buChar char="¬"/>
              <a:defRPr/>
            </a:lvl1pPr>
            <a:lvl2pPr marL="685800" indent="-228600">
              <a:buFont typeface="Wingdings 2" panose="05020102010507070707" pitchFamily="18" charset="2"/>
              <a:buChar char="¬"/>
              <a:defRPr/>
            </a:lvl2pPr>
            <a:lvl3pPr marL="1143000" indent="-228600">
              <a:buFont typeface="Wingdings 2" panose="05020102010507070707" pitchFamily="18" charset="2"/>
              <a:buChar char="¬"/>
              <a:defRPr/>
            </a:lvl3pPr>
            <a:lvl4pPr marL="1600200" indent="-228600">
              <a:buFont typeface="Wingdings 2" panose="05020102010507070707" pitchFamily="18" charset="2"/>
              <a:buChar char="¬"/>
              <a:defRPr/>
            </a:lvl4pPr>
            <a:lvl5pPr marL="2057400" indent="-228600">
              <a:buFont typeface="Wingdings 2" panose="05020102010507070707" pitchFamily="18"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3FA1B49-6AAA-4DA7-970F-B75899F1AB51}"/>
              </a:ext>
            </a:extLst>
          </p:cNvPr>
          <p:cNvSpPr>
            <a:spLocks noGrp="1"/>
          </p:cNvSpPr>
          <p:nvPr>
            <p:ph type="dt" sz="half" idx="10"/>
          </p:nvPr>
        </p:nvSpPr>
        <p:spPr/>
        <p:txBody>
          <a:bodyPr/>
          <a:lstStyle/>
          <a:p>
            <a:fld id="{DB15F8B1-DB7B-4D28-A97D-40FB2DD1EF78}" type="datetime2">
              <a:rPr lang="en-US" smtClean="0"/>
              <a:t>Friday, June 19, 2020</a:t>
            </a:fld>
            <a:endParaRPr lang="en-US"/>
          </a:p>
        </p:txBody>
      </p:sp>
      <p:sp>
        <p:nvSpPr>
          <p:cNvPr id="6" name="Footer Placeholder 5">
            <a:extLst>
              <a:ext uri="{FF2B5EF4-FFF2-40B4-BE49-F238E27FC236}">
                <a16:creationId xmlns:a16="http://schemas.microsoft.com/office/drawing/2014/main" id="{DEE3649A-B9A2-4737-B47E-758DC140688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50C1407-C705-451C-878E-8175DCCD500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566003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9955-0460-4A20-8FC6-300595560010}"/>
              </a:ext>
            </a:extLst>
          </p:cNvPr>
          <p:cNvSpPr>
            <a:spLocks noGrp="1"/>
          </p:cNvSpPr>
          <p:nvPr>
            <p:ph type="title"/>
          </p:nvPr>
        </p:nvSpPr>
        <p:spPr>
          <a:xfrm>
            <a:off x="420624" y="365125"/>
            <a:ext cx="10543032" cy="1325563"/>
          </a:xfrm>
        </p:spPr>
        <p:txBody>
          <a:bodyPr>
            <a:normAutofit/>
          </a:bodyPr>
          <a:lstStyle>
            <a:lvl1pPr>
              <a:defRPr sz="5200"/>
            </a:lvl1pPr>
          </a:lstStyle>
          <a:p>
            <a:r>
              <a:rPr lang="en-US" dirty="0"/>
              <a:t>Click to edit Master title style</a:t>
            </a:r>
          </a:p>
        </p:txBody>
      </p:sp>
      <p:sp>
        <p:nvSpPr>
          <p:cNvPr id="3" name="Text Placeholder 2">
            <a:extLst>
              <a:ext uri="{FF2B5EF4-FFF2-40B4-BE49-F238E27FC236}">
                <a16:creationId xmlns:a16="http://schemas.microsoft.com/office/drawing/2014/main" id="{BF95DDA7-4AAD-4EBE-880C-200E5F10A6C4}"/>
              </a:ext>
            </a:extLst>
          </p:cNvPr>
          <p:cNvSpPr>
            <a:spLocks noGrp="1"/>
          </p:cNvSpPr>
          <p:nvPr>
            <p:ph type="body" idx="1"/>
          </p:nvPr>
        </p:nvSpPr>
        <p:spPr>
          <a:xfrm>
            <a:off x="420624" y="1681163"/>
            <a:ext cx="5549697"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17496-E470-4CF6-884C-F07390A4688A}"/>
              </a:ext>
            </a:extLst>
          </p:cNvPr>
          <p:cNvSpPr>
            <a:spLocks noGrp="1"/>
          </p:cNvSpPr>
          <p:nvPr>
            <p:ph sz="half" idx="2"/>
          </p:nvPr>
        </p:nvSpPr>
        <p:spPr>
          <a:xfrm>
            <a:off x="420624" y="2505075"/>
            <a:ext cx="5549697" cy="3526932"/>
          </a:xfrm>
        </p:spPr>
        <p:txBody>
          <a:bodyPr/>
          <a:lstStyle>
            <a:lvl1pPr>
              <a:defRPr sz="2400"/>
            </a:lvl1pPr>
            <a:lvl2pPr>
              <a:defRPr sz="2200"/>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8C438EA-D381-4F22-A911-ECDD6D04FB33}"/>
              </a:ext>
            </a:extLst>
          </p:cNvPr>
          <p:cNvSpPr>
            <a:spLocks noGrp="1"/>
          </p:cNvSpPr>
          <p:nvPr>
            <p:ph type="body" sz="quarter" idx="3"/>
          </p:nvPr>
        </p:nvSpPr>
        <p:spPr>
          <a:xfrm>
            <a:off x="5970321" y="1681163"/>
            <a:ext cx="4993335" cy="823912"/>
          </a:xfrm>
        </p:spPr>
        <p:txBody>
          <a:bodyPr anchor="b">
            <a:normAutofit/>
          </a:bodyPr>
          <a:lstStyle>
            <a:lvl1pPr marL="0" indent="0">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F255FA-A04D-49F2-8DB4-3CC082D0DBC8}"/>
              </a:ext>
            </a:extLst>
          </p:cNvPr>
          <p:cNvSpPr>
            <a:spLocks noGrp="1"/>
          </p:cNvSpPr>
          <p:nvPr>
            <p:ph sz="quarter" idx="4"/>
          </p:nvPr>
        </p:nvSpPr>
        <p:spPr>
          <a:xfrm>
            <a:off x="5970321" y="2505075"/>
            <a:ext cx="4993335" cy="3526932"/>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A6298F3-0AEC-4811-99A4-B78AE3A70B1E}"/>
              </a:ext>
            </a:extLst>
          </p:cNvPr>
          <p:cNvSpPr>
            <a:spLocks noGrp="1"/>
          </p:cNvSpPr>
          <p:nvPr>
            <p:ph type="dt" sz="half" idx="10"/>
          </p:nvPr>
        </p:nvSpPr>
        <p:spPr>
          <a:xfrm>
            <a:off x="420624" y="6217920"/>
            <a:ext cx="2743200" cy="640080"/>
          </a:xfrm>
        </p:spPr>
        <p:txBody>
          <a:bodyPr/>
          <a:lstStyle/>
          <a:p>
            <a:fld id="{14039161-23B8-4738-9069-73EBE8884FDD}" type="datetime2">
              <a:rPr lang="en-US" smtClean="0"/>
              <a:t>Friday, June 19, 2020</a:t>
            </a:fld>
            <a:endParaRPr lang="en-US"/>
          </a:p>
        </p:txBody>
      </p:sp>
      <p:sp>
        <p:nvSpPr>
          <p:cNvPr id="8" name="Footer Placeholder 7">
            <a:extLst>
              <a:ext uri="{FF2B5EF4-FFF2-40B4-BE49-F238E27FC236}">
                <a16:creationId xmlns:a16="http://schemas.microsoft.com/office/drawing/2014/main" id="{AA7690B4-8A9A-4717-8B0B-2C921292656C}"/>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328F00A-44BE-4E0A-B1CE-1FC489654F71}"/>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109460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1F235-FBFF-453E-B90A-5758ED47C7B0}"/>
              </a:ext>
            </a:extLst>
          </p:cNvPr>
          <p:cNvSpPr>
            <a:spLocks noGrp="1"/>
          </p:cNvSpPr>
          <p:nvPr>
            <p:ph type="title"/>
          </p:nvPr>
        </p:nvSpPr>
        <p:spPr>
          <a:xfrm>
            <a:off x="420624" y="938306"/>
            <a:ext cx="10543032" cy="1325563"/>
          </a:xfrm>
        </p:spPr>
        <p:txBody>
          <a:bodyPr>
            <a:normAutofit/>
          </a:bodyPr>
          <a:lstStyle>
            <a:lvl1pPr>
              <a:defRPr sz="5200"/>
            </a:lvl1pPr>
          </a:lstStyle>
          <a:p>
            <a:r>
              <a:rPr lang="en-US" dirty="0"/>
              <a:t>Click to edit Master title style</a:t>
            </a:r>
          </a:p>
        </p:txBody>
      </p:sp>
      <p:sp>
        <p:nvSpPr>
          <p:cNvPr id="3" name="Date Placeholder 2">
            <a:extLst>
              <a:ext uri="{FF2B5EF4-FFF2-40B4-BE49-F238E27FC236}">
                <a16:creationId xmlns:a16="http://schemas.microsoft.com/office/drawing/2014/main" id="{D443A871-5A76-4349-99F0-C46C77380477}"/>
              </a:ext>
            </a:extLst>
          </p:cNvPr>
          <p:cNvSpPr>
            <a:spLocks noGrp="1"/>
          </p:cNvSpPr>
          <p:nvPr>
            <p:ph type="dt" sz="half" idx="10"/>
          </p:nvPr>
        </p:nvSpPr>
        <p:spPr/>
        <p:txBody>
          <a:bodyPr/>
          <a:lstStyle/>
          <a:p>
            <a:fld id="{FA994D44-7693-499F-AC6C-11696134FE3F}" type="datetime2">
              <a:rPr lang="en-US" smtClean="0"/>
              <a:t>Friday, June 19, 2020</a:t>
            </a:fld>
            <a:endParaRPr lang="en-US"/>
          </a:p>
        </p:txBody>
      </p:sp>
      <p:sp>
        <p:nvSpPr>
          <p:cNvPr id="4" name="Footer Placeholder 3">
            <a:extLst>
              <a:ext uri="{FF2B5EF4-FFF2-40B4-BE49-F238E27FC236}">
                <a16:creationId xmlns:a16="http://schemas.microsoft.com/office/drawing/2014/main" id="{F472E803-8BD9-40A2-8389-C19DA11480E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05414ED-B772-4B84-813E-E34C9A97C05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158477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62BDD-CBFF-4046-A6B2-A9ECCB7EA144}"/>
              </a:ext>
            </a:extLst>
          </p:cNvPr>
          <p:cNvSpPr>
            <a:spLocks noGrp="1"/>
          </p:cNvSpPr>
          <p:nvPr>
            <p:ph type="dt" sz="half" idx="10"/>
          </p:nvPr>
        </p:nvSpPr>
        <p:spPr/>
        <p:txBody>
          <a:bodyPr/>
          <a:lstStyle/>
          <a:p>
            <a:fld id="{363AF2AE-472C-4EF3-ABB2-24BAA9AE3CF7}" type="datetime2">
              <a:rPr lang="en-US" smtClean="0"/>
              <a:t>Friday, June 19, 2020</a:t>
            </a:fld>
            <a:endParaRPr lang="en-US"/>
          </a:p>
        </p:txBody>
      </p:sp>
      <p:sp>
        <p:nvSpPr>
          <p:cNvPr id="3" name="Footer Placeholder 2">
            <a:extLst>
              <a:ext uri="{FF2B5EF4-FFF2-40B4-BE49-F238E27FC236}">
                <a16:creationId xmlns:a16="http://schemas.microsoft.com/office/drawing/2014/main" id="{4690B5F6-6C28-4A86-AFD0-D7F93D461945}"/>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5910D5C-1634-451B-8D99-4D47EB3A11E7}"/>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954963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2261-8522-4437-B612-7C7100D18896}"/>
              </a:ext>
            </a:extLst>
          </p:cNvPr>
          <p:cNvSpPr>
            <a:spLocks noGrp="1"/>
          </p:cNvSpPr>
          <p:nvPr>
            <p:ph type="title"/>
          </p:nvPr>
        </p:nvSpPr>
        <p:spPr>
          <a:xfrm>
            <a:off x="420624" y="457200"/>
            <a:ext cx="10543032" cy="1600200"/>
          </a:xfrm>
        </p:spPr>
        <p:txBody>
          <a:bodyPr anchor="b">
            <a:noAutofit/>
          </a:bodyPr>
          <a:lstStyle>
            <a:lvl1pPr>
              <a:defRPr sz="5200">
                <a:latin typeface="Dante (Headings)2"/>
              </a:defRPr>
            </a:lvl1pPr>
          </a:lstStyle>
          <a:p>
            <a:r>
              <a:rPr lang="en-US" dirty="0"/>
              <a:t>Click to edit Master title style</a:t>
            </a:r>
          </a:p>
        </p:txBody>
      </p:sp>
      <p:sp>
        <p:nvSpPr>
          <p:cNvPr id="3" name="Content Placeholder 2">
            <a:extLst>
              <a:ext uri="{FF2B5EF4-FFF2-40B4-BE49-F238E27FC236}">
                <a16:creationId xmlns:a16="http://schemas.microsoft.com/office/drawing/2014/main" id="{91BAA0AF-3F50-42BD-84B4-E70C3D004FB2}"/>
              </a:ext>
            </a:extLst>
          </p:cNvPr>
          <p:cNvSpPr>
            <a:spLocks noGrp="1"/>
          </p:cNvSpPr>
          <p:nvPr>
            <p:ph idx="1"/>
          </p:nvPr>
        </p:nvSpPr>
        <p:spPr>
          <a:xfrm>
            <a:off x="5183188" y="2199340"/>
            <a:ext cx="5780468" cy="3661710"/>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99C702B-2C4D-4590-8BEE-31940145C77A}"/>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4813E-250B-4422-AE46-5E1AB964A417}"/>
              </a:ext>
            </a:extLst>
          </p:cNvPr>
          <p:cNvSpPr>
            <a:spLocks noGrp="1"/>
          </p:cNvSpPr>
          <p:nvPr>
            <p:ph type="dt" sz="half" idx="10"/>
          </p:nvPr>
        </p:nvSpPr>
        <p:spPr>
          <a:xfrm>
            <a:off x="420624" y="6217920"/>
            <a:ext cx="2743200" cy="640080"/>
          </a:xfrm>
        </p:spPr>
        <p:txBody>
          <a:bodyPr/>
          <a:lstStyle/>
          <a:p>
            <a:fld id="{EAEA162C-A7C1-4263-9453-1BAFF8C39559}" type="datetime2">
              <a:rPr lang="en-US" smtClean="0"/>
              <a:t>Friday, June 19, 2020</a:t>
            </a:fld>
            <a:endParaRPr lang="en-US"/>
          </a:p>
        </p:txBody>
      </p:sp>
      <p:sp>
        <p:nvSpPr>
          <p:cNvPr id="6" name="Footer Placeholder 5">
            <a:extLst>
              <a:ext uri="{FF2B5EF4-FFF2-40B4-BE49-F238E27FC236}">
                <a16:creationId xmlns:a16="http://schemas.microsoft.com/office/drawing/2014/main" id="{61CB5B81-E9CC-45F3-8EF1-35D2C8FF15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5DA7E97-5A73-4602-9582-6CDACB9185F3}"/>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645523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334B-3019-4CA1-B658-779001922412}"/>
              </a:ext>
            </a:extLst>
          </p:cNvPr>
          <p:cNvSpPr>
            <a:spLocks noGrp="1"/>
          </p:cNvSpPr>
          <p:nvPr>
            <p:ph type="title"/>
          </p:nvPr>
        </p:nvSpPr>
        <p:spPr>
          <a:xfrm>
            <a:off x="420624" y="457200"/>
            <a:ext cx="4489180" cy="1600200"/>
          </a:xfrm>
        </p:spPr>
        <p:txBody>
          <a:bodyPr anchor="b">
            <a:norm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AFD3CC12-FD6B-41A3-BF67-D600CC4383A3}"/>
              </a:ext>
            </a:extLst>
          </p:cNvPr>
          <p:cNvSpPr>
            <a:spLocks noGrp="1"/>
          </p:cNvSpPr>
          <p:nvPr>
            <p:ph type="pic" idx="1"/>
          </p:nvPr>
        </p:nvSpPr>
        <p:spPr>
          <a:xfrm>
            <a:off x="5183188" y="987425"/>
            <a:ext cx="6172200" cy="4873625"/>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DDB2BD5-DC18-460B-BFCC-5B2447D2B094}"/>
              </a:ext>
            </a:extLst>
          </p:cNvPr>
          <p:cNvSpPr>
            <a:spLocks noGrp="1"/>
          </p:cNvSpPr>
          <p:nvPr>
            <p:ph type="body" sz="half" idx="2"/>
          </p:nvPr>
        </p:nvSpPr>
        <p:spPr>
          <a:xfrm>
            <a:off x="420624" y="2199340"/>
            <a:ext cx="4489180" cy="3669647"/>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BAF6305-9768-4792-866C-91238D45695D}"/>
              </a:ext>
            </a:extLst>
          </p:cNvPr>
          <p:cNvSpPr>
            <a:spLocks noGrp="1"/>
          </p:cNvSpPr>
          <p:nvPr>
            <p:ph type="dt" sz="half" idx="10"/>
          </p:nvPr>
        </p:nvSpPr>
        <p:spPr>
          <a:xfrm>
            <a:off x="420624" y="6217920"/>
            <a:ext cx="2743200" cy="640080"/>
          </a:xfrm>
        </p:spPr>
        <p:txBody>
          <a:bodyPr/>
          <a:lstStyle/>
          <a:p>
            <a:fld id="{64DF6793-3458-4587-8168-65F0C37A92D2}" type="datetime2">
              <a:rPr lang="en-US" smtClean="0"/>
              <a:t>Friday, June 19, 2020</a:t>
            </a:fld>
            <a:endParaRPr lang="en-US"/>
          </a:p>
        </p:txBody>
      </p:sp>
      <p:sp>
        <p:nvSpPr>
          <p:cNvPr id="6" name="Footer Placeholder 5">
            <a:extLst>
              <a:ext uri="{FF2B5EF4-FFF2-40B4-BE49-F238E27FC236}">
                <a16:creationId xmlns:a16="http://schemas.microsoft.com/office/drawing/2014/main" id="{2CDBF050-0FF1-499F-936E-FAAE50DC3D3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902C2E-1542-46B4-85B1-7A4B3F7724FC}"/>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631168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D930A-6467-4C46-BA13-A0F5EC12FF67}"/>
              </a:ext>
            </a:extLst>
          </p:cNvPr>
          <p:cNvSpPr>
            <a:spLocks noGrp="1"/>
          </p:cNvSpPr>
          <p:nvPr>
            <p:ph type="title"/>
          </p:nvPr>
        </p:nvSpPr>
        <p:spPr/>
        <p:txBody>
          <a:bodyPr>
            <a:normAutofit/>
          </a:bodyPr>
          <a:lstStyle>
            <a:lvl1pPr>
              <a:defRPr sz="5200"/>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841977A-7872-4BE8-8C5C-D2099BEDB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B8191-8A0C-4077-9A2D-0255BF81A9D0}"/>
              </a:ext>
            </a:extLst>
          </p:cNvPr>
          <p:cNvSpPr>
            <a:spLocks noGrp="1"/>
          </p:cNvSpPr>
          <p:nvPr>
            <p:ph type="dt" sz="half" idx="10"/>
          </p:nvPr>
        </p:nvSpPr>
        <p:spPr/>
        <p:txBody>
          <a:bodyPr/>
          <a:lstStyle/>
          <a:p>
            <a:fld id="{2FA17F0E-8070-4DFE-A821-9A699EDBAD7E}" type="datetime2">
              <a:rPr lang="en-US" smtClean="0"/>
              <a:t>Friday, June 19, 2020</a:t>
            </a:fld>
            <a:endParaRPr lang="en-US"/>
          </a:p>
        </p:txBody>
      </p:sp>
      <p:sp>
        <p:nvSpPr>
          <p:cNvPr id="5" name="Footer Placeholder 4">
            <a:extLst>
              <a:ext uri="{FF2B5EF4-FFF2-40B4-BE49-F238E27FC236}">
                <a16:creationId xmlns:a16="http://schemas.microsoft.com/office/drawing/2014/main" id="{BF441B40-57AC-45F3-9AAC-DC2BEBB1218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B6D65F4-29FA-451A-878F-768E426A7EDA}"/>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257308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76A9FC-D582-4FC8-B641-9F77B4DD15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23A1683-12F6-4BA6-AD1A-F98C6095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1141D6-1E1A-4A54-A9B4-57F86865FC03}"/>
              </a:ext>
            </a:extLst>
          </p:cNvPr>
          <p:cNvSpPr>
            <a:spLocks noGrp="1"/>
          </p:cNvSpPr>
          <p:nvPr>
            <p:ph type="dt" sz="half" idx="10"/>
          </p:nvPr>
        </p:nvSpPr>
        <p:spPr/>
        <p:txBody>
          <a:bodyPr/>
          <a:lstStyle/>
          <a:p>
            <a:fld id="{D88D34AE-C7BF-46E5-A968-01C6641F6476}" type="datetime2">
              <a:rPr lang="en-US" smtClean="0"/>
              <a:t>Friday, June 19, 2020</a:t>
            </a:fld>
            <a:endParaRPr lang="en-US"/>
          </a:p>
        </p:txBody>
      </p:sp>
      <p:sp>
        <p:nvSpPr>
          <p:cNvPr id="5" name="Footer Placeholder 4">
            <a:extLst>
              <a:ext uri="{FF2B5EF4-FFF2-40B4-BE49-F238E27FC236}">
                <a16:creationId xmlns:a16="http://schemas.microsoft.com/office/drawing/2014/main" id="{E57541D6-4702-4421-AEB2-D6CA3AADBA4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C3C9F43-CD60-4C38-94C9-0E6D3B7224FD}"/>
              </a:ext>
            </a:extLst>
          </p:cNvPr>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19522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586836B-C327-49CB-ADF2-2E730C4A91BF}"/>
              </a:ext>
            </a:extLst>
          </p:cNvPr>
          <p:cNvSpPr/>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310F61-136C-42B3-981B-FDE3DD0A8135}"/>
              </a:ext>
            </a:extLst>
          </p:cNvPr>
          <p:cNvSpPr/>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92AF870-601F-4570-A8A9-1003F8939C55}"/>
              </a:ext>
            </a:extLst>
          </p:cNvPr>
          <p:cNvSpPr>
            <a:spLocks noGrp="1"/>
          </p:cNvSpPr>
          <p:nvPr>
            <p:ph type="title"/>
          </p:nvPr>
        </p:nvSpPr>
        <p:spPr>
          <a:xfrm>
            <a:off x="420624" y="365125"/>
            <a:ext cx="1054303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BCCCECD-B6E7-4C40-8A84-65FD5A3F0AE2}"/>
              </a:ext>
            </a:extLst>
          </p:cNvPr>
          <p:cNvSpPr>
            <a:spLocks noGrp="1"/>
          </p:cNvSpPr>
          <p:nvPr>
            <p:ph type="body" idx="1"/>
          </p:nvPr>
        </p:nvSpPr>
        <p:spPr>
          <a:xfrm>
            <a:off x="420624" y="1825625"/>
            <a:ext cx="105430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43EFA4D-0E39-4E26-B43C-5D1084B3BAE2}"/>
              </a:ext>
            </a:extLst>
          </p:cNvPr>
          <p:cNvSpPr>
            <a:spLocks noGrp="1"/>
          </p:cNvSpPr>
          <p:nvPr>
            <p:ph type="dt" sz="half" idx="2"/>
          </p:nvPr>
        </p:nvSpPr>
        <p:spPr>
          <a:xfrm>
            <a:off x="420624" y="6217920"/>
            <a:ext cx="2743200" cy="640080"/>
          </a:xfrm>
          <a:prstGeom prst="rect">
            <a:avLst/>
          </a:prstGeom>
        </p:spPr>
        <p:txBody>
          <a:bodyPr vert="horz" lIns="91440" tIns="45720" rIns="91440" bIns="45720" rtlCol="0" anchor="ctr"/>
          <a:lstStyle>
            <a:lvl1pPr algn="l">
              <a:defRPr sz="1200">
                <a:solidFill>
                  <a:schemeClr val="tx2"/>
                </a:solidFill>
              </a:defRPr>
            </a:lvl1pPr>
          </a:lstStyle>
          <a:p>
            <a:fld id="{E8352ED3-3C46-4C9A-9738-67B2D875E7E2}" type="datetime2">
              <a:rPr lang="en-US" smtClean="0"/>
              <a:pPr/>
              <a:t>Friday, June 19, 2020</a:t>
            </a:fld>
            <a:endParaRPr lang="en-US" dirty="0"/>
          </a:p>
        </p:txBody>
      </p:sp>
      <p:sp>
        <p:nvSpPr>
          <p:cNvPr id="5" name="Footer Placeholder 4">
            <a:extLst>
              <a:ext uri="{FF2B5EF4-FFF2-40B4-BE49-F238E27FC236}">
                <a16:creationId xmlns:a16="http://schemas.microsoft.com/office/drawing/2014/main" id="{AE8851EA-2F2C-4012-8B96-51179BDD11B7}"/>
              </a:ext>
            </a:extLst>
          </p:cNvPr>
          <p:cNvSpPr>
            <a:spLocks noGrp="1"/>
          </p:cNvSpPr>
          <p:nvPr>
            <p:ph type="ftr" sz="quarter" idx="3"/>
          </p:nvPr>
        </p:nvSpPr>
        <p:spPr>
          <a:xfrm>
            <a:off x="3767328" y="6217920"/>
            <a:ext cx="7196328" cy="640080"/>
          </a:xfrm>
          <a:prstGeom prst="rect">
            <a:avLst/>
          </a:prstGeom>
        </p:spPr>
        <p:txBody>
          <a:bodyPr vert="horz" lIns="91440" tIns="45720" rIns="91440" bIns="45720" rtlCol="0" anchor="ctr"/>
          <a:lstStyle>
            <a:lvl1pPr algn="r">
              <a:defRPr sz="1200">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17BB8ACB-7A60-4D76-A149-0C57A30E0161}"/>
              </a:ext>
            </a:extLst>
          </p:cNvPr>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5915207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ts val="2800"/>
        </a:lnSpc>
        <a:spcBef>
          <a:spcPts val="1000"/>
        </a:spcBef>
        <a:buClr>
          <a:schemeClr val="accent2"/>
        </a:buClr>
        <a:buFont typeface="Wingdings 2" panose="05020102010507070707" pitchFamily="18" charset="2"/>
        <a:buChar char=""/>
        <a:defRPr sz="2400" kern="1200">
          <a:solidFill>
            <a:schemeClr val="tx2"/>
          </a:solidFill>
          <a:latin typeface="+mn-lt"/>
          <a:ea typeface="+mn-ea"/>
          <a:cs typeface="+mn-cs"/>
        </a:defRPr>
      </a:lvl1pPr>
      <a:lvl2pPr marL="685800" indent="-228600" algn="l" defTabSz="914400" rtl="0" eaLnBrk="1" latinLnBrk="0" hangingPunct="1">
        <a:lnSpc>
          <a:spcPts val="2800"/>
        </a:lnSpc>
        <a:spcBef>
          <a:spcPts val="500"/>
        </a:spcBef>
        <a:buClr>
          <a:schemeClr val="accent2"/>
        </a:buClr>
        <a:buFont typeface="Wingdings 2" panose="05020102010507070707" pitchFamily="18" charset="2"/>
        <a:buChar char=""/>
        <a:defRPr sz="2000" kern="1200">
          <a:solidFill>
            <a:schemeClr val="tx2"/>
          </a:solidFill>
          <a:latin typeface="+mn-lt"/>
          <a:ea typeface="+mn-ea"/>
          <a:cs typeface="+mn-cs"/>
        </a:defRPr>
      </a:lvl2pPr>
      <a:lvl3pPr marL="1143000" indent="-228600" algn="l" defTabSz="914400" rtl="0" eaLnBrk="1" latinLnBrk="0" hangingPunct="1">
        <a:lnSpc>
          <a:spcPts val="2800"/>
        </a:lnSpc>
        <a:spcBef>
          <a:spcPts val="500"/>
        </a:spcBef>
        <a:buClr>
          <a:schemeClr val="accent2"/>
        </a:buClr>
        <a:buFont typeface="Wingdings 2" panose="05020102010507070707" pitchFamily="18" charset="2"/>
        <a:buChar char=""/>
        <a:defRPr sz="1800" kern="1200">
          <a:solidFill>
            <a:schemeClr val="tx2"/>
          </a:solidFill>
          <a:latin typeface="+mn-lt"/>
          <a:ea typeface="+mn-ea"/>
          <a:cs typeface="+mn-cs"/>
        </a:defRPr>
      </a:lvl3pPr>
      <a:lvl4pPr marL="1600200" indent="-228600" algn="l" defTabSz="914400" rtl="0" eaLnBrk="1" latinLnBrk="0" hangingPunct="1">
        <a:lnSpc>
          <a:spcPts val="2800"/>
        </a:lnSpc>
        <a:spcBef>
          <a:spcPts val="500"/>
        </a:spcBef>
        <a:buClr>
          <a:schemeClr val="accent2"/>
        </a:buClr>
        <a:buFont typeface="Wingdings 2" panose="05020102010507070707" pitchFamily="18" charset="2"/>
        <a:buChar char=""/>
        <a:defRPr sz="1600" kern="1200">
          <a:solidFill>
            <a:schemeClr val="tx2"/>
          </a:solidFill>
          <a:latin typeface="+mn-lt"/>
          <a:ea typeface="+mn-ea"/>
          <a:cs typeface="+mn-cs"/>
        </a:defRPr>
      </a:lvl4pPr>
      <a:lvl5pPr marL="2057400" indent="-228600" algn="l" defTabSz="914400" rtl="0" eaLnBrk="1" latinLnBrk="0" hangingPunct="1">
        <a:lnSpc>
          <a:spcPts val="2800"/>
        </a:lnSpc>
        <a:spcBef>
          <a:spcPts val="500"/>
        </a:spcBef>
        <a:buClr>
          <a:schemeClr val="accent2"/>
        </a:buClr>
        <a:buFont typeface="Wingdings 2" panose="05020102010507070707" pitchFamily="18"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s://www.entrepreneur.com/article/325128" TargetMode="External"/><Relationship Id="rId4" Type="http://schemas.openxmlformats.org/officeDocument/2006/relationships/hyperlink" Target="https://talkingbiznews.com/we-talk-biz-news/coverage-whole-foods-future-ownership-in-ques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54B776-A442-43B6-A04C-06352CC21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Rectangle 26">
            <a:extLst>
              <a:ext uri="{FF2B5EF4-FFF2-40B4-BE49-F238E27FC236}">
                <a16:creationId xmlns:a16="http://schemas.microsoft.com/office/drawing/2014/main" id="{19860852-849A-4C9D-B957-046993D4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Rectangle 28">
            <a:extLst>
              <a:ext uri="{FF2B5EF4-FFF2-40B4-BE49-F238E27FC236}">
                <a16:creationId xmlns:a16="http://schemas.microsoft.com/office/drawing/2014/main" id="{A3073D95-508A-4E41-99B0-FF69451A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7D11E-D5F7-451B-AF23-31E91BF88C6C}"/>
              </a:ext>
            </a:extLst>
          </p:cNvPr>
          <p:cNvSpPr>
            <a:spLocks noGrp="1"/>
          </p:cNvSpPr>
          <p:nvPr>
            <p:ph type="ctrTitle"/>
          </p:nvPr>
        </p:nvSpPr>
        <p:spPr>
          <a:xfrm>
            <a:off x="5929918" y="576263"/>
            <a:ext cx="5166237" cy="2047667"/>
          </a:xfrm>
        </p:spPr>
        <p:txBody>
          <a:bodyPr anchor="b">
            <a:normAutofit/>
          </a:bodyPr>
          <a:lstStyle/>
          <a:p>
            <a:r>
              <a:rPr lang="en-US" sz="4000" b="1" dirty="0">
                <a:solidFill>
                  <a:schemeClr val="accent3">
                    <a:lumMod val="50000"/>
                  </a:schemeClr>
                </a:solidFill>
              </a:rPr>
              <a:t>CEO of Whole Foods John Mackey</a:t>
            </a:r>
            <a:br>
              <a:rPr lang="en-US" sz="4400" b="1" dirty="0">
                <a:solidFill>
                  <a:schemeClr val="accent3">
                    <a:lumMod val="50000"/>
                  </a:schemeClr>
                </a:solidFill>
              </a:rPr>
            </a:br>
            <a:endParaRPr lang="en-GB" sz="4400" b="1" dirty="0">
              <a:solidFill>
                <a:schemeClr val="accent3">
                  <a:lumMod val="50000"/>
                </a:schemeClr>
              </a:solidFill>
            </a:endParaRPr>
          </a:p>
        </p:txBody>
      </p:sp>
      <p:sp>
        <p:nvSpPr>
          <p:cNvPr id="3" name="Subtitle 2">
            <a:extLst>
              <a:ext uri="{FF2B5EF4-FFF2-40B4-BE49-F238E27FC236}">
                <a16:creationId xmlns:a16="http://schemas.microsoft.com/office/drawing/2014/main" id="{3BE13448-D328-418E-902F-6CD942986B8B}"/>
              </a:ext>
            </a:extLst>
          </p:cNvPr>
          <p:cNvSpPr>
            <a:spLocks noGrp="1"/>
          </p:cNvSpPr>
          <p:nvPr>
            <p:ph type="subTitle" idx="1"/>
          </p:nvPr>
        </p:nvSpPr>
        <p:spPr>
          <a:xfrm>
            <a:off x="5791508" y="3107223"/>
            <a:ext cx="5532983" cy="2850435"/>
          </a:xfrm>
        </p:spPr>
        <p:txBody>
          <a:bodyPr>
            <a:normAutofit fontScale="32500" lnSpcReduction="20000"/>
          </a:bodyPr>
          <a:lstStyle/>
          <a:p>
            <a:pPr>
              <a:lnSpc>
                <a:spcPct val="120000"/>
              </a:lnSpc>
            </a:pPr>
            <a:r>
              <a:rPr lang="en-GB" sz="7200" b="1" dirty="0">
                <a:solidFill>
                  <a:schemeClr val="accent3">
                    <a:lumMod val="50000"/>
                  </a:schemeClr>
                </a:solidFill>
              </a:rPr>
              <a:t>BA International Hotel Management</a:t>
            </a:r>
          </a:p>
          <a:p>
            <a:pPr>
              <a:lnSpc>
                <a:spcPct val="120000"/>
              </a:lnSpc>
            </a:pPr>
            <a:r>
              <a:rPr lang="en-GB" sz="7200" b="1" dirty="0">
                <a:solidFill>
                  <a:schemeClr val="accent3">
                    <a:lumMod val="50000"/>
                  </a:schemeClr>
                </a:solidFill>
              </a:rPr>
              <a:t>Entrepreneurship</a:t>
            </a:r>
          </a:p>
          <a:p>
            <a:pPr>
              <a:lnSpc>
                <a:spcPct val="120000"/>
              </a:lnSpc>
            </a:pPr>
            <a:r>
              <a:rPr lang="en-GB" sz="7200" b="1" dirty="0">
                <a:solidFill>
                  <a:schemeClr val="accent3">
                    <a:lumMod val="50000"/>
                  </a:schemeClr>
                </a:solidFill>
              </a:rPr>
              <a:t>M5XO1926</a:t>
            </a:r>
          </a:p>
          <a:p>
            <a:pPr>
              <a:lnSpc>
                <a:spcPct val="120000"/>
              </a:lnSpc>
            </a:pPr>
            <a:r>
              <a:rPr lang="en-GB" sz="7200" b="1" dirty="0">
                <a:solidFill>
                  <a:schemeClr val="accent3">
                    <a:lumMod val="50000"/>
                  </a:schemeClr>
                </a:solidFill>
              </a:rPr>
              <a:t>Lecturer: Dr David Jenkins</a:t>
            </a:r>
          </a:p>
          <a:p>
            <a:pPr>
              <a:lnSpc>
                <a:spcPct val="120000"/>
              </a:lnSpc>
            </a:pPr>
            <a:r>
              <a:rPr lang="en-GB" sz="7200" b="1" dirty="0">
                <a:solidFill>
                  <a:schemeClr val="accent3">
                    <a:lumMod val="50000"/>
                  </a:schemeClr>
                </a:solidFill>
              </a:rPr>
              <a:t>Designed by: Elza Soares</a:t>
            </a:r>
          </a:p>
          <a:p>
            <a:pPr>
              <a:lnSpc>
                <a:spcPct val="120000"/>
              </a:lnSpc>
            </a:pPr>
            <a:r>
              <a:rPr lang="en-GB" sz="7200" b="1" dirty="0">
                <a:solidFill>
                  <a:schemeClr val="accent3">
                    <a:lumMod val="50000"/>
                  </a:schemeClr>
                </a:solidFill>
              </a:rPr>
              <a:t>1815430</a:t>
            </a:r>
          </a:p>
          <a:p>
            <a:pPr algn="l"/>
            <a:endParaRPr lang="en-GB" sz="600" dirty="0"/>
          </a:p>
        </p:txBody>
      </p:sp>
      <p:sp>
        <p:nvSpPr>
          <p:cNvPr id="31" name="Rectangle 30">
            <a:extLst>
              <a:ext uri="{FF2B5EF4-FFF2-40B4-BE49-F238E27FC236}">
                <a16:creationId xmlns:a16="http://schemas.microsoft.com/office/drawing/2014/main" id="{89377AFB-C55E-41AB-9F95-8D94942CD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009" y="5610"/>
            <a:ext cx="708824" cy="687271"/>
          </a:xfrm>
          <a:prstGeom prst="rect">
            <a:avLst/>
          </a:prstGeom>
          <a:solidFill>
            <a:srgbClr val="59392F">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6" name="Picture 5" descr="A close up of a sign&#10;&#10;Description automatically generated">
            <a:extLst>
              <a:ext uri="{FF2B5EF4-FFF2-40B4-BE49-F238E27FC236}">
                <a16:creationId xmlns:a16="http://schemas.microsoft.com/office/drawing/2014/main" id="{F5DADFAC-8597-4FBB-B278-145C9E47C7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307" y="671602"/>
            <a:ext cx="2691517" cy="2691517"/>
          </a:xfrm>
          <a:prstGeom prst="rect">
            <a:avLst/>
          </a:prstGeom>
        </p:spPr>
      </p:pic>
      <p:pic>
        <p:nvPicPr>
          <p:cNvPr id="19" name="Picture 3">
            <a:extLst>
              <a:ext uri="{FF2B5EF4-FFF2-40B4-BE49-F238E27FC236}">
                <a16:creationId xmlns:a16="http://schemas.microsoft.com/office/drawing/2014/main" id="{79222C00-31DD-447E-AD10-F079A6ED3A4D}"/>
              </a:ext>
            </a:extLst>
          </p:cNvPr>
          <p:cNvPicPr>
            <a:picLocks noChangeAspect="1"/>
          </p:cNvPicPr>
          <p:nvPr/>
        </p:nvPicPr>
        <p:blipFill rotWithShape="1">
          <a:blip r:embed="rId3"/>
          <a:srcRect t="12570" b="3160"/>
          <a:stretch/>
        </p:blipFill>
        <p:spPr>
          <a:xfrm>
            <a:off x="704307" y="3533626"/>
            <a:ext cx="4687172" cy="2636544"/>
          </a:xfrm>
          <a:prstGeom prst="rect">
            <a:avLst/>
          </a:prstGeom>
        </p:spPr>
      </p:pic>
      <p:cxnSp>
        <p:nvCxnSpPr>
          <p:cNvPr id="33" name="Straight Connector 32">
            <a:extLst>
              <a:ext uri="{FF2B5EF4-FFF2-40B4-BE49-F238E27FC236}">
                <a16:creationId xmlns:a16="http://schemas.microsoft.com/office/drawing/2014/main" id="{2115DA78-288A-4029-A09C-5EB8C05CC2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E8B16C"/>
            </a:solidFill>
            <a:prstDash val="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EB5F3D3-5CB5-4DB0-BDD3-5A7CA6451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E8B16C"/>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1404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9D62F4B-698C-4A3E-B150-8D32AEC26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Rectangle 13">
            <a:extLst>
              <a:ext uri="{FF2B5EF4-FFF2-40B4-BE49-F238E27FC236}">
                <a16:creationId xmlns:a16="http://schemas.microsoft.com/office/drawing/2014/main" id="{3033D699-F972-442A-9111-79DD65A42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6" name="Rectangle 15">
            <a:extLst>
              <a:ext uri="{FF2B5EF4-FFF2-40B4-BE49-F238E27FC236}">
                <a16:creationId xmlns:a16="http://schemas.microsoft.com/office/drawing/2014/main" id="{48CB0E37-DA39-43FD-AA53-B5F23D898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 y="-5610"/>
            <a:ext cx="692763" cy="699899"/>
          </a:xfrm>
          <a:prstGeom prst="rect">
            <a:avLst/>
          </a:prstGeom>
          <a:solidFill>
            <a:srgbClr val="C5903C">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18" name="Rectangle 17">
            <a:extLst>
              <a:ext uri="{FF2B5EF4-FFF2-40B4-BE49-F238E27FC236}">
                <a16:creationId xmlns:a16="http://schemas.microsoft.com/office/drawing/2014/main" id="{46C4A765-D564-4CAD-8AAD-184C71DA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913F1-1C8E-4E4E-B1DD-8F6760C675D8}"/>
              </a:ext>
            </a:extLst>
          </p:cNvPr>
          <p:cNvSpPr>
            <a:spLocks noGrp="1"/>
          </p:cNvSpPr>
          <p:nvPr>
            <p:ph type="title"/>
          </p:nvPr>
        </p:nvSpPr>
        <p:spPr>
          <a:xfrm>
            <a:off x="6143812" y="540168"/>
            <a:ext cx="4816589" cy="877816"/>
          </a:xfrm>
        </p:spPr>
        <p:txBody>
          <a:bodyPr anchor="b">
            <a:normAutofit/>
          </a:bodyPr>
          <a:lstStyle/>
          <a:p>
            <a:pPr algn="ctr"/>
            <a:r>
              <a:rPr lang="en-GB" sz="4000" b="1" dirty="0">
                <a:solidFill>
                  <a:schemeClr val="accent3">
                    <a:lumMod val="50000"/>
                  </a:schemeClr>
                </a:solidFill>
              </a:rPr>
              <a:t>Introduction</a:t>
            </a:r>
          </a:p>
        </p:txBody>
      </p:sp>
      <p:pic>
        <p:nvPicPr>
          <p:cNvPr id="5" name="Content Placeholder 4" descr="A person standing posing for the camera&#10;&#10;Description automatically generated">
            <a:extLst>
              <a:ext uri="{FF2B5EF4-FFF2-40B4-BE49-F238E27FC236}">
                <a16:creationId xmlns:a16="http://schemas.microsoft.com/office/drawing/2014/main" id="{91EAC142-E176-403E-BAF6-EF6F44925C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815" y="699900"/>
            <a:ext cx="5031557" cy="3182459"/>
          </a:xfrm>
          <a:prstGeom prst="rect">
            <a:avLst/>
          </a:prstGeom>
        </p:spPr>
      </p:pic>
      <p:sp>
        <p:nvSpPr>
          <p:cNvPr id="9" name="Content Placeholder 8">
            <a:extLst>
              <a:ext uri="{FF2B5EF4-FFF2-40B4-BE49-F238E27FC236}">
                <a16:creationId xmlns:a16="http://schemas.microsoft.com/office/drawing/2014/main" id="{5154DE00-A5E2-451C-B7A8-22139CE5E5A3}"/>
              </a:ext>
            </a:extLst>
          </p:cNvPr>
          <p:cNvSpPr>
            <a:spLocks noGrp="1"/>
          </p:cNvSpPr>
          <p:nvPr>
            <p:ph idx="1"/>
          </p:nvPr>
        </p:nvSpPr>
        <p:spPr>
          <a:xfrm>
            <a:off x="5928844" y="1563616"/>
            <a:ext cx="5339375" cy="4412281"/>
          </a:xfrm>
        </p:spPr>
        <p:txBody>
          <a:bodyPr anchor="t">
            <a:noAutofit/>
          </a:bodyPr>
          <a:lstStyle/>
          <a:p>
            <a:r>
              <a:rPr lang="en-US" sz="2000" b="1" dirty="0">
                <a:solidFill>
                  <a:schemeClr val="accent4">
                    <a:lumMod val="75000"/>
                  </a:schemeClr>
                </a:solidFill>
              </a:rPr>
              <a:t>A business has a fuller impact on the world when it based on a higher goal that goes beyond merely generating a profit and creating value for shareholders. A worse goal creates engagement between all stakeholders, encouraging organizational commitment to that goal.</a:t>
            </a:r>
          </a:p>
          <a:p>
            <a:r>
              <a:rPr lang="en-US" sz="2000" b="1" dirty="0">
                <a:solidFill>
                  <a:schemeClr val="accent4">
                    <a:lumMod val="75000"/>
                  </a:schemeClr>
                </a:solidFill>
              </a:rPr>
              <a:t>Mackie's ultimate goal was to think about how to help people eat healthier and live longer. Mackey has spent his entire adult life, figuring out how to make people healthier. It is this higher goal that still drives his work.</a:t>
            </a:r>
          </a:p>
        </p:txBody>
      </p:sp>
      <p:cxnSp>
        <p:nvCxnSpPr>
          <p:cNvPr id="20" name="Straight Connector 19">
            <a:extLst>
              <a:ext uri="{FF2B5EF4-FFF2-40B4-BE49-F238E27FC236}">
                <a16:creationId xmlns:a16="http://schemas.microsoft.com/office/drawing/2014/main" id="{EA28B1DC-0672-4B37-99C8-1A33D3D31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C5903C"/>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DB89D3-7786-4CAE-BB16-92D36C8251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C5903C"/>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24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7CE392B-D094-436D-80F3-83926B0E0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Rectangle 28">
            <a:extLst>
              <a:ext uri="{FF2B5EF4-FFF2-40B4-BE49-F238E27FC236}">
                <a16:creationId xmlns:a16="http://schemas.microsoft.com/office/drawing/2014/main" id="{5807B11E-B836-43AB-A53A-8F9E02D24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DB20F9CA-8D8B-4215-A8E0-9371A498D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0AB7F-2AC1-45D8-A3C9-5DB112A4A8ED}"/>
              </a:ext>
            </a:extLst>
          </p:cNvPr>
          <p:cNvSpPr>
            <a:spLocks noGrp="1"/>
          </p:cNvSpPr>
          <p:nvPr>
            <p:ph type="title"/>
          </p:nvPr>
        </p:nvSpPr>
        <p:spPr>
          <a:xfrm>
            <a:off x="422900" y="540167"/>
            <a:ext cx="5914640" cy="725925"/>
          </a:xfrm>
        </p:spPr>
        <p:txBody>
          <a:bodyPr anchor="b">
            <a:normAutofit/>
          </a:bodyPr>
          <a:lstStyle/>
          <a:p>
            <a:pPr algn="ctr"/>
            <a:r>
              <a:rPr lang="en-GB" sz="4000" b="1" dirty="0">
                <a:solidFill>
                  <a:schemeClr val="accent3">
                    <a:lumMod val="50000"/>
                  </a:schemeClr>
                </a:solidFill>
              </a:rPr>
              <a:t>History</a:t>
            </a:r>
          </a:p>
        </p:txBody>
      </p:sp>
      <p:sp>
        <p:nvSpPr>
          <p:cNvPr id="9" name="Content Placeholder 8">
            <a:extLst>
              <a:ext uri="{FF2B5EF4-FFF2-40B4-BE49-F238E27FC236}">
                <a16:creationId xmlns:a16="http://schemas.microsoft.com/office/drawing/2014/main" id="{D1443E69-A228-41C7-A3DD-996D7C09D603}"/>
              </a:ext>
            </a:extLst>
          </p:cNvPr>
          <p:cNvSpPr>
            <a:spLocks noGrp="1"/>
          </p:cNvSpPr>
          <p:nvPr>
            <p:ph idx="1"/>
          </p:nvPr>
        </p:nvSpPr>
        <p:spPr>
          <a:xfrm>
            <a:off x="422900" y="1806260"/>
            <a:ext cx="5914640" cy="4169638"/>
          </a:xfrm>
        </p:spPr>
        <p:txBody>
          <a:bodyPr anchor="t">
            <a:normAutofit/>
          </a:bodyPr>
          <a:lstStyle/>
          <a:p>
            <a:r>
              <a:rPr lang="en-US" sz="2000" b="1" dirty="0">
                <a:solidFill>
                  <a:schemeClr val="accent4">
                    <a:lumMod val="75000"/>
                  </a:schemeClr>
                </a:solidFill>
              </a:rPr>
              <a:t>In 1980, four local businessmen decided that the natural food industry was ready for a supermarket format, and in Austin, Texas, they established a market for all foods.</a:t>
            </a:r>
          </a:p>
          <a:p>
            <a:r>
              <a:rPr lang="en-US" sz="2000" b="1" dirty="0">
                <a:solidFill>
                  <a:schemeClr val="accent4">
                    <a:lumMod val="75000"/>
                  </a:schemeClr>
                </a:solidFill>
              </a:rPr>
              <a:t>John Mackie and Renee Lawson Hardy, owners of natural foods, and Craig Weller and Mark Skills, owners of Clarksville Natural Grocery, team up to create the Whole Food Market.</a:t>
            </a:r>
          </a:p>
          <a:p>
            <a:r>
              <a:rPr lang="en-US" sz="2000" b="1" dirty="0">
                <a:solidFill>
                  <a:schemeClr val="accent4">
                    <a:lumMod val="75000"/>
                  </a:schemeClr>
                </a:solidFill>
              </a:rPr>
              <a:t> Only with a staff of 19 people opens the first market of healthy foods.</a:t>
            </a:r>
          </a:p>
          <a:p>
            <a:r>
              <a:rPr lang="en-US" sz="2000" b="1" dirty="0">
                <a:solidFill>
                  <a:schemeClr val="accent4">
                    <a:lumMod val="75000"/>
                  </a:schemeClr>
                </a:solidFill>
              </a:rPr>
              <a:t>It was a rapid success.</a:t>
            </a:r>
          </a:p>
        </p:txBody>
      </p:sp>
      <p:pic>
        <p:nvPicPr>
          <p:cNvPr id="5" name="Content Placeholder 4" descr="A group of people standing in front of a crowd posing for the camera&#10;&#10;Description automatically generated">
            <a:extLst>
              <a:ext uri="{FF2B5EF4-FFF2-40B4-BE49-F238E27FC236}">
                <a16:creationId xmlns:a16="http://schemas.microsoft.com/office/drawing/2014/main" id="{E9A7487E-5E35-4BF8-8FD3-9E163A8116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2774" y="671602"/>
            <a:ext cx="4633410" cy="2606293"/>
          </a:xfrm>
          <a:prstGeom prst="rect">
            <a:avLst/>
          </a:prstGeom>
        </p:spPr>
      </p:pic>
      <p:pic>
        <p:nvPicPr>
          <p:cNvPr id="10" name="Picture 9" descr="A person wearing a hat and glasses&#10;&#10;Description automatically generated">
            <a:extLst>
              <a:ext uri="{FF2B5EF4-FFF2-40B4-BE49-F238E27FC236}">
                <a16:creationId xmlns:a16="http://schemas.microsoft.com/office/drawing/2014/main" id="{C6818730-DE96-4D30-8CC2-B43F20A906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1266" y="3565907"/>
            <a:ext cx="4633410" cy="2606293"/>
          </a:xfrm>
          <a:prstGeom prst="rect">
            <a:avLst/>
          </a:prstGeom>
        </p:spPr>
      </p:pic>
      <p:cxnSp>
        <p:nvCxnSpPr>
          <p:cNvPr id="33" name="Straight Connector 32">
            <a:extLst>
              <a:ext uri="{FF2B5EF4-FFF2-40B4-BE49-F238E27FC236}">
                <a16:creationId xmlns:a16="http://schemas.microsoft.com/office/drawing/2014/main" id="{BB16D1D2-25BA-4B11-8A1C-11F5A9475D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DFBB89"/>
            </a:solidFill>
            <a:prstDash val="dash"/>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DB84B751-E43C-4445-B51A-8235DADC94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508521" y="6165020"/>
            <a:ext cx="694944" cy="694944"/>
          </a:xfrm>
          <a:prstGeom prst="rect">
            <a:avLst/>
          </a:prstGeom>
          <a:solidFill>
            <a:srgbClr val="DFBB89">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7" name="Straight Connector 36">
            <a:extLst>
              <a:ext uri="{FF2B5EF4-FFF2-40B4-BE49-F238E27FC236}">
                <a16:creationId xmlns:a16="http://schemas.microsoft.com/office/drawing/2014/main" id="{C6B0725F-1C89-4412-B995-5CE18BC1D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DFBB89"/>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779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CE392B-D094-436D-80F3-83926B0E0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5807B11E-B836-43AB-A53A-8F9E02D24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DB20F9CA-8D8B-4215-A8E0-9371A498D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8A255-E0B4-434C-9EBA-E02194C752A5}"/>
              </a:ext>
            </a:extLst>
          </p:cNvPr>
          <p:cNvSpPr>
            <a:spLocks noGrp="1"/>
          </p:cNvSpPr>
          <p:nvPr>
            <p:ph type="title"/>
          </p:nvPr>
        </p:nvSpPr>
        <p:spPr>
          <a:xfrm>
            <a:off x="5867666" y="545919"/>
            <a:ext cx="5191396" cy="858812"/>
          </a:xfrm>
        </p:spPr>
        <p:txBody>
          <a:bodyPr anchor="b">
            <a:normAutofit/>
          </a:bodyPr>
          <a:lstStyle/>
          <a:p>
            <a:pPr algn="ctr"/>
            <a:r>
              <a:rPr lang="en-GB" sz="4000" b="1" dirty="0">
                <a:solidFill>
                  <a:schemeClr val="accent3">
                    <a:lumMod val="50000"/>
                  </a:schemeClr>
                </a:solidFill>
              </a:rPr>
              <a:t>Entrepreneur</a:t>
            </a:r>
          </a:p>
        </p:txBody>
      </p:sp>
      <p:pic>
        <p:nvPicPr>
          <p:cNvPr id="5" name="Content Placeholder 4" descr="A close up of text on a white background&#10;&#10;Description automatically generated">
            <a:extLst>
              <a:ext uri="{FF2B5EF4-FFF2-40B4-BE49-F238E27FC236}">
                <a16:creationId xmlns:a16="http://schemas.microsoft.com/office/drawing/2014/main" id="{0A2B5220-6131-46AB-BAFB-AE4509D56F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3749" y="545919"/>
            <a:ext cx="3495476" cy="2833428"/>
          </a:xfrm>
          <a:prstGeom prst="rect">
            <a:avLst/>
          </a:prstGeom>
        </p:spPr>
      </p:pic>
      <p:sp>
        <p:nvSpPr>
          <p:cNvPr id="20" name="Rectangle 19">
            <a:extLst>
              <a:ext uri="{FF2B5EF4-FFF2-40B4-BE49-F238E27FC236}">
                <a16:creationId xmlns:a16="http://schemas.microsoft.com/office/drawing/2014/main" id="{4E8EB79F-C1D8-4F67-B9B7-1BCA2DAF2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610"/>
            <a:ext cx="703943" cy="713232"/>
          </a:xfrm>
          <a:prstGeom prst="rect">
            <a:avLst/>
          </a:prstGeom>
          <a:solidFill>
            <a:srgbClr val="B80046">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Picture 6" descr="A picture containing food&#10;&#10;Description automatically generated">
            <a:extLst>
              <a:ext uri="{FF2B5EF4-FFF2-40B4-BE49-F238E27FC236}">
                <a16:creationId xmlns:a16="http://schemas.microsoft.com/office/drawing/2014/main" id="{F385833C-0163-4E30-AA9A-5AF9EFE67F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6005" y="3478654"/>
            <a:ext cx="3495477" cy="2691517"/>
          </a:xfrm>
          <a:prstGeom prst="rect">
            <a:avLst/>
          </a:prstGeom>
        </p:spPr>
      </p:pic>
      <p:sp>
        <p:nvSpPr>
          <p:cNvPr id="11" name="Content Placeholder 10">
            <a:extLst>
              <a:ext uri="{FF2B5EF4-FFF2-40B4-BE49-F238E27FC236}">
                <a16:creationId xmlns:a16="http://schemas.microsoft.com/office/drawing/2014/main" id="{0D56DA58-EDF6-41EA-AA9F-CD4152A54DC1}"/>
              </a:ext>
            </a:extLst>
          </p:cNvPr>
          <p:cNvSpPr>
            <a:spLocks noGrp="1"/>
          </p:cNvSpPr>
          <p:nvPr>
            <p:ph idx="1"/>
          </p:nvPr>
        </p:nvSpPr>
        <p:spPr>
          <a:xfrm>
            <a:off x="5867665" y="1544613"/>
            <a:ext cx="5400553" cy="4437036"/>
          </a:xfrm>
        </p:spPr>
        <p:txBody>
          <a:bodyPr anchor="t">
            <a:normAutofit/>
          </a:bodyPr>
          <a:lstStyle/>
          <a:p>
            <a:r>
              <a:rPr lang="en-US" sz="2000" b="1" dirty="0">
                <a:solidFill>
                  <a:schemeClr val="accent4">
                    <a:lumMod val="75000"/>
                  </a:schemeClr>
                </a:solidFill>
              </a:rPr>
              <a:t>Entrepreneurs are ordinary people, but with well-defined ideals and goals and deep self-confidence. Now, to be an entrepreneur, you need to have good ideas and the necessary human resources so that it is possible to meet the challenges of the new society.</a:t>
            </a:r>
          </a:p>
          <a:p>
            <a:r>
              <a:rPr lang="en-US" sz="2000" b="1" dirty="0">
                <a:solidFill>
                  <a:schemeClr val="accent4">
                    <a:lumMod val="75000"/>
                  </a:schemeClr>
                </a:solidFill>
              </a:rPr>
              <a:t>"Entrepreneurship can be defined as seeking opportunities beyond controlled resources." (Stevenson, 1980)</a:t>
            </a:r>
          </a:p>
        </p:txBody>
      </p:sp>
      <p:cxnSp>
        <p:nvCxnSpPr>
          <p:cNvPr id="22" name="Straight Connector 21">
            <a:extLst>
              <a:ext uri="{FF2B5EF4-FFF2-40B4-BE49-F238E27FC236}">
                <a16:creationId xmlns:a16="http://schemas.microsoft.com/office/drawing/2014/main" id="{BB16D1D2-25BA-4B11-8A1C-11F5A9475D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B80046"/>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6B0725F-1C89-4412-B995-5CE18BC1D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B80046"/>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0509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CE725-DD82-4735-8273-4D3458F426B5}"/>
              </a:ext>
            </a:extLst>
          </p:cNvPr>
          <p:cNvSpPr>
            <a:spLocks noGrp="1"/>
          </p:cNvSpPr>
          <p:nvPr>
            <p:ph type="title"/>
          </p:nvPr>
        </p:nvSpPr>
        <p:spPr>
          <a:xfrm>
            <a:off x="420624" y="365125"/>
            <a:ext cx="10543032" cy="1145623"/>
          </a:xfrm>
        </p:spPr>
        <p:txBody>
          <a:bodyPr>
            <a:normAutofit/>
          </a:bodyPr>
          <a:lstStyle/>
          <a:p>
            <a:pPr algn="ctr"/>
            <a:r>
              <a:rPr lang="en-GB" sz="4000" dirty="0"/>
              <a:t>Motto</a:t>
            </a:r>
          </a:p>
        </p:txBody>
      </p:sp>
      <p:graphicFrame>
        <p:nvGraphicFramePr>
          <p:cNvPr id="4" name="Content Placeholder 3">
            <a:extLst>
              <a:ext uri="{FF2B5EF4-FFF2-40B4-BE49-F238E27FC236}">
                <a16:creationId xmlns:a16="http://schemas.microsoft.com/office/drawing/2014/main" id="{4535F0AF-1112-4B85-84C5-15F0198109C0}"/>
              </a:ext>
            </a:extLst>
          </p:cNvPr>
          <p:cNvGraphicFramePr>
            <a:graphicFrameLocks noGrp="1"/>
          </p:cNvGraphicFramePr>
          <p:nvPr>
            <p:ph idx="1"/>
            <p:extLst>
              <p:ext uri="{D42A27DB-BD31-4B8C-83A1-F6EECF244321}">
                <p14:modId xmlns:p14="http://schemas.microsoft.com/office/powerpoint/2010/main" val="1719252700"/>
              </p:ext>
            </p:extLst>
          </p:nvPr>
        </p:nvGraphicFramePr>
        <p:xfrm>
          <a:off x="420688" y="1825625"/>
          <a:ext cx="10542587" cy="4206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3369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1">
            <a:extLst>
              <a:ext uri="{FF2B5EF4-FFF2-40B4-BE49-F238E27FC236}">
                <a16:creationId xmlns:a16="http://schemas.microsoft.com/office/drawing/2014/main" id="{39051786-3DB9-4904-BD7C-977B5666C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13">
            <a:extLst>
              <a:ext uri="{FF2B5EF4-FFF2-40B4-BE49-F238E27FC236}">
                <a16:creationId xmlns:a16="http://schemas.microsoft.com/office/drawing/2014/main" id="{2AB557DC-3483-4FC3-B0F2-6358E74AA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15">
            <a:extLst>
              <a:ext uri="{FF2B5EF4-FFF2-40B4-BE49-F238E27FC236}">
                <a16:creationId xmlns:a16="http://schemas.microsoft.com/office/drawing/2014/main" id="{5EC22CD1-1666-4CBE-96DC-99CDD142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E1C20-4FEE-4CF3-BE04-918ABCBFCCFC}"/>
              </a:ext>
            </a:extLst>
          </p:cNvPr>
          <p:cNvSpPr>
            <a:spLocks noGrp="1"/>
          </p:cNvSpPr>
          <p:nvPr>
            <p:ph type="title"/>
          </p:nvPr>
        </p:nvSpPr>
        <p:spPr>
          <a:xfrm>
            <a:off x="422900" y="225287"/>
            <a:ext cx="5804582" cy="656815"/>
          </a:xfrm>
        </p:spPr>
        <p:txBody>
          <a:bodyPr anchor="b">
            <a:normAutofit fontScale="90000"/>
          </a:bodyPr>
          <a:lstStyle/>
          <a:p>
            <a:pPr algn="ctr"/>
            <a:r>
              <a:rPr lang="en-GB" sz="4800" b="1" dirty="0">
                <a:solidFill>
                  <a:schemeClr val="accent3">
                    <a:lumMod val="50000"/>
                  </a:schemeClr>
                </a:solidFill>
              </a:rPr>
              <a:t>Uniqueness</a:t>
            </a:r>
          </a:p>
        </p:txBody>
      </p:sp>
      <p:sp>
        <p:nvSpPr>
          <p:cNvPr id="3" name="Content Placeholder 2">
            <a:extLst>
              <a:ext uri="{FF2B5EF4-FFF2-40B4-BE49-F238E27FC236}">
                <a16:creationId xmlns:a16="http://schemas.microsoft.com/office/drawing/2014/main" id="{2E4B8A37-A98C-4E15-AF04-F02B88818B06}"/>
              </a:ext>
            </a:extLst>
          </p:cNvPr>
          <p:cNvSpPr>
            <a:spLocks noGrp="1"/>
          </p:cNvSpPr>
          <p:nvPr>
            <p:ph idx="1"/>
          </p:nvPr>
        </p:nvSpPr>
        <p:spPr>
          <a:xfrm>
            <a:off x="92764" y="1007171"/>
            <a:ext cx="6586331" cy="4968728"/>
          </a:xfrm>
        </p:spPr>
        <p:txBody>
          <a:bodyPr anchor="t">
            <a:noAutofit/>
          </a:bodyPr>
          <a:lstStyle/>
          <a:p>
            <a:pPr>
              <a:lnSpc>
                <a:spcPct val="120000"/>
              </a:lnSpc>
            </a:pPr>
            <a:r>
              <a:rPr lang="en-US" sz="1800" b="1" dirty="0">
                <a:solidFill>
                  <a:schemeClr val="accent4">
                    <a:lumMod val="75000"/>
                  </a:schemeClr>
                </a:solidFill>
                <a:cs typeface="Arial" panose="020B0604020202020204" pitchFamily="34" charset="0"/>
              </a:rPr>
              <a:t>100% organic and natural product in the world</a:t>
            </a:r>
          </a:p>
          <a:p>
            <a:pPr>
              <a:lnSpc>
                <a:spcPct val="120000"/>
              </a:lnSpc>
            </a:pPr>
            <a:r>
              <a:rPr lang="en-US" sz="1800" b="1" dirty="0">
                <a:solidFill>
                  <a:schemeClr val="accent4">
                    <a:lumMod val="75000"/>
                  </a:schemeClr>
                </a:solidFill>
                <a:cs typeface="Arial" panose="020B0604020202020204" pitchFamily="34" charset="0"/>
              </a:rPr>
              <a:t>We are providing the most useful and high-quality food to promote the vitality and well-being of all people.</a:t>
            </a:r>
          </a:p>
          <a:p>
            <a:pPr>
              <a:lnSpc>
                <a:spcPct val="120000"/>
              </a:lnSpc>
            </a:pPr>
            <a:r>
              <a:rPr lang="en-US" sz="1800" b="1" dirty="0">
                <a:solidFill>
                  <a:schemeClr val="accent4">
                    <a:lumMod val="75000"/>
                  </a:schemeClr>
                </a:solidFill>
                <a:cs typeface="Arial" panose="020B0604020202020204" pitchFamily="34" charset="0"/>
              </a:rPr>
              <a:t> That kind of customer service that will provide high-quality organic food.</a:t>
            </a:r>
          </a:p>
          <a:p>
            <a:pPr>
              <a:lnSpc>
                <a:spcPct val="120000"/>
              </a:lnSpc>
            </a:pPr>
            <a:r>
              <a:rPr lang="en-US" sz="1800" b="1" dirty="0">
                <a:solidFill>
                  <a:schemeClr val="accent4">
                    <a:lumMod val="75000"/>
                  </a:schemeClr>
                </a:solidFill>
                <a:cs typeface="Arial" panose="020B0604020202020204" pitchFamily="34" charset="0"/>
              </a:rPr>
              <a:t>Continuous innovation to generate long-term growth for shareholders and contribute to the well-being of society</a:t>
            </a:r>
          </a:p>
          <a:p>
            <a:pPr>
              <a:lnSpc>
                <a:spcPct val="120000"/>
              </a:lnSpc>
            </a:pPr>
            <a:r>
              <a:rPr lang="en-US" sz="1800" b="1" dirty="0">
                <a:solidFill>
                  <a:schemeClr val="accent4">
                    <a:lumMod val="75000"/>
                  </a:schemeClr>
                </a:solidFill>
                <a:cs typeface="Arial" panose="020B0604020202020204" pitchFamily="34" charset="0"/>
              </a:rPr>
              <a:t> Business must exist to improve the lives of customers, the team, investors and suppliers, their communities and the environment.</a:t>
            </a:r>
          </a:p>
          <a:p>
            <a:pPr>
              <a:lnSpc>
                <a:spcPct val="120000"/>
              </a:lnSpc>
            </a:pPr>
            <a:r>
              <a:rPr lang="en-US" sz="1800" b="1" dirty="0">
                <a:solidFill>
                  <a:schemeClr val="accent4">
                    <a:lumMod val="75000"/>
                  </a:schemeClr>
                </a:solidFill>
                <a:cs typeface="Arial" panose="020B0604020202020204" pitchFamily="34" charset="0"/>
              </a:rPr>
              <a:t>The leader must create a form of conscious capitalism that will improve and elevate our way of existence, create prosperity for all, and lift people out of poverty.</a:t>
            </a:r>
          </a:p>
          <a:p>
            <a:pPr marL="0" indent="0">
              <a:lnSpc>
                <a:spcPct val="120000"/>
              </a:lnSpc>
              <a:buNone/>
            </a:pPr>
            <a:endParaRPr lang="en-GB" sz="1800" b="1" dirty="0">
              <a:solidFill>
                <a:schemeClr val="tx1"/>
              </a:solidFill>
            </a:endParaRPr>
          </a:p>
        </p:txBody>
      </p:sp>
      <p:pic>
        <p:nvPicPr>
          <p:cNvPr id="5" name="Picture 4" descr="A picture containing room&#10;&#10;Description automatically generated">
            <a:extLst>
              <a:ext uri="{FF2B5EF4-FFF2-40B4-BE49-F238E27FC236}">
                <a16:creationId xmlns:a16="http://schemas.microsoft.com/office/drawing/2014/main" id="{5188D78D-5FD6-4D0E-870B-4DF7CC80133B}"/>
              </a:ext>
            </a:extLst>
          </p:cNvPr>
          <p:cNvPicPr>
            <a:picLocks noChangeAspect="1"/>
          </p:cNvPicPr>
          <p:nvPr/>
        </p:nvPicPr>
        <p:blipFill rotWithShape="1">
          <a:blip r:embed="rId2">
            <a:extLst>
              <a:ext uri="{28A0092B-C50C-407E-A947-70E740481C1C}">
                <a14:useLocalDpi xmlns:a14="http://schemas.microsoft.com/office/drawing/2010/main" val="0"/>
              </a:ext>
            </a:extLst>
          </a:blip>
          <a:srcRect t="11555" r="2" b="16861"/>
          <a:stretch/>
        </p:blipFill>
        <p:spPr>
          <a:xfrm>
            <a:off x="6787980" y="685800"/>
            <a:ext cx="4716696" cy="2684300"/>
          </a:xfrm>
          <a:prstGeom prst="rect">
            <a:avLst/>
          </a:prstGeom>
        </p:spPr>
      </p:pic>
      <p:pic>
        <p:nvPicPr>
          <p:cNvPr id="7" name="Picture 6" descr="A bunch of food on a table&#10;&#10;Description automatically generated">
            <a:extLst>
              <a:ext uri="{FF2B5EF4-FFF2-40B4-BE49-F238E27FC236}">
                <a16:creationId xmlns:a16="http://schemas.microsoft.com/office/drawing/2014/main" id="{AA91BF9D-1944-49A0-92B6-B5A22127F115}"/>
              </a:ext>
            </a:extLst>
          </p:cNvPr>
          <p:cNvPicPr>
            <a:picLocks noChangeAspect="1"/>
          </p:cNvPicPr>
          <p:nvPr/>
        </p:nvPicPr>
        <p:blipFill rotWithShape="1">
          <a:blip r:embed="rId3">
            <a:extLst>
              <a:ext uri="{28A0092B-C50C-407E-A947-70E740481C1C}">
                <a14:useLocalDpi xmlns:a14="http://schemas.microsoft.com/office/drawing/2010/main" val="0"/>
              </a:ext>
            </a:extLst>
          </a:blip>
          <a:srcRect r="9350"/>
          <a:stretch/>
        </p:blipFill>
        <p:spPr>
          <a:xfrm>
            <a:off x="6787981" y="3458960"/>
            <a:ext cx="4716696" cy="2718667"/>
          </a:xfrm>
          <a:prstGeom prst="rect">
            <a:avLst/>
          </a:prstGeom>
        </p:spPr>
      </p:pic>
      <p:cxnSp>
        <p:nvCxnSpPr>
          <p:cNvPr id="27" name="Straight Connector 17">
            <a:extLst>
              <a:ext uri="{FF2B5EF4-FFF2-40B4-BE49-F238E27FC236}">
                <a16:creationId xmlns:a16="http://schemas.microsoft.com/office/drawing/2014/main" id="{D9827AAC-CA62-4023-88E4-2F271AB1B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C03512"/>
            </a:solidFill>
            <a:prstDash val="dash"/>
          </a:ln>
        </p:spPr>
        <p:style>
          <a:lnRef idx="1">
            <a:schemeClr val="accent1"/>
          </a:lnRef>
          <a:fillRef idx="0">
            <a:schemeClr val="accent1"/>
          </a:fillRef>
          <a:effectRef idx="0">
            <a:schemeClr val="accent1"/>
          </a:effectRef>
          <a:fontRef idx="minor">
            <a:schemeClr val="tx1"/>
          </a:fontRef>
        </p:style>
      </p:cxnSp>
      <p:sp>
        <p:nvSpPr>
          <p:cNvPr id="28" name="Rectangle 19">
            <a:extLst>
              <a:ext uri="{FF2B5EF4-FFF2-40B4-BE49-F238E27FC236}">
                <a16:creationId xmlns:a16="http://schemas.microsoft.com/office/drawing/2014/main" id="{F2066E56-A08C-4CB6-BFCE-846DF65C3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04675" y="3461859"/>
            <a:ext cx="687325" cy="2715768"/>
          </a:xfrm>
          <a:prstGeom prst="rect">
            <a:avLst/>
          </a:prstGeom>
          <a:solidFill>
            <a:srgbClr val="C03512">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9" name="Straight Connector 21">
            <a:extLst>
              <a:ext uri="{FF2B5EF4-FFF2-40B4-BE49-F238E27FC236}">
                <a16:creationId xmlns:a16="http://schemas.microsoft.com/office/drawing/2014/main" id="{50260BE8-14D3-4223-AC79-F05957192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C03512"/>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871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369D897-CF34-4814-8A20-6FE830B51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ED1DCF7F-424A-474F-8F58-A2769D52D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Rectangle 32">
            <a:extLst>
              <a:ext uri="{FF2B5EF4-FFF2-40B4-BE49-F238E27FC236}">
                <a16:creationId xmlns:a16="http://schemas.microsoft.com/office/drawing/2014/main" id="{3AABF8CA-5C5E-48EE-AA7F-588D35DB6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34505-2E4A-4ADB-AD3B-4C139D3181F6}"/>
              </a:ext>
            </a:extLst>
          </p:cNvPr>
          <p:cNvSpPr>
            <a:spLocks noGrp="1"/>
          </p:cNvSpPr>
          <p:nvPr>
            <p:ph type="title"/>
          </p:nvPr>
        </p:nvSpPr>
        <p:spPr>
          <a:xfrm>
            <a:off x="422898" y="540168"/>
            <a:ext cx="6222937" cy="711858"/>
          </a:xfrm>
        </p:spPr>
        <p:txBody>
          <a:bodyPr anchor="b">
            <a:normAutofit/>
          </a:bodyPr>
          <a:lstStyle/>
          <a:p>
            <a:pPr algn="ctr"/>
            <a:r>
              <a:rPr lang="en-GB" sz="4000" b="1" dirty="0">
                <a:solidFill>
                  <a:schemeClr val="accent3">
                    <a:lumMod val="50000"/>
                  </a:schemeClr>
                </a:solidFill>
              </a:rPr>
              <a:t>Conclusion</a:t>
            </a:r>
          </a:p>
        </p:txBody>
      </p:sp>
      <p:sp>
        <p:nvSpPr>
          <p:cNvPr id="3" name="Content Placeholder 2">
            <a:extLst>
              <a:ext uri="{FF2B5EF4-FFF2-40B4-BE49-F238E27FC236}">
                <a16:creationId xmlns:a16="http://schemas.microsoft.com/office/drawing/2014/main" id="{0D8A99D4-3DB9-4276-89E0-D45FBF940F67}"/>
              </a:ext>
            </a:extLst>
          </p:cNvPr>
          <p:cNvSpPr>
            <a:spLocks noGrp="1"/>
          </p:cNvSpPr>
          <p:nvPr>
            <p:ph idx="1"/>
          </p:nvPr>
        </p:nvSpPr>
        <p:spPr>
          <a:xfrm>
            <a:off x="196956" y="1397659"/>
            <a:ext cx="7033838" cy="4565820"/>
          </a:xfrm>
        </p:spPr>
        <p:txBody>
          <a:bodyPr anchor="t">
            <a:normAutofit lnSpcReduction="10000"/>
          </a:bodyPr>
          <a:lstStyle/>
          <a:p>
            <a:pPr>
              <a:lnSpc>
                <a:spcPct val="120000"/>
              </a:lnSpc>
            </a:pPr>
            <a:r>
              <a:rPr lang="en-US" sz="2000" b="1" dirty="0">
                <a:solidFill>
                  <a:schemeClr val="accent4">
                    <a:lumMod val="75000"/>
                  </a:schemeClr>
                </a:solidFill>
              </a:rPr>
              <a:t>My mission has always been to improve people's health and longevity by selling organic and natural products.</a:t>
            </a:r>
          </a:p>
          <a:p>
            <a:pPr>
              <a:lnSpc>
                <a:spcPct val="120000"/>
              </a:lnSpc>
            </a:pPr>
            <a:r>
              <a:rPr lang="en-US" sz="2000" b="1" dirty="0">
                <a:solidFill>
                  <a:schemeClr val="accent4">
                    <a:lumMod val="75000"/>
                  </a:schemeClr>
                </a:solidFill>
              </a:rPr>
              <a:t> I believe that Whole Foods has helped develop our food system and healthy eating.</a:t>
            </a:r>
          </a:p>
          <a:p>
            <a:pPr>
              <a:lnSpc>
                <a:spcPct val="120000"/>
              </a:lnSpc>
            </a:pPr>
            <a:r>
              <a:rPr lang="en-US" sz="2000" b="1" dirty="0">
                <a:solidFill>
                  <a:schemeClr val="accent4">
                    <a:lumMod val="75000"/>
                  </a:schemeClr>
                </a:solidFill>
              </a:rPr>
              <a:t>My higher goal guides me, and I pursue it with unwavering enthusiasm.</a:t>
            </a:r>
          </a:p>
          <a:p>
            <a:pPr>
              <a:lnSpc>
                <a:spcPct val="120000"/>
              </a:lnSpc>
            </a:pPr>
            <a:r>
              <a:rPr lang="en-US" sz="2000" b="1" dirty="0">
                <a:solidFill>
                  <a:schemeClr val="accent4">
                    <a:lumMod val="75000"/>
                  </a:schemeClr>
                </a:solidFill>
              </a:rPr>
              <a:t>Sharing my goal also helped me create a corporate culture that works to promote a healthy lifestyle for all.</a:t>
            </a:r>
          </a:p>
          <a:p>
            <a:pPr>
              <a:lnSpc>
                <a:spcPct val="120000"/>
              </a:lnSpc>
            </a:pPr>
            <a:r>
              <a:rPr lang="en-US" sz="2000" b="1" dirty="0">
                <a:solidFill>
                  <a:schemeClr val="accent4">
                    <a:lumMod val="75000"/>
                  </a:schemeClr>
                </a:solidFill>
              </a:rPr>
              <a:t>As an entrepreneur, I am focused on the future and what more I want to achieve, instead of looking back at what I have already done.</a:t>
            </a:r>
            <a:endParaRPr lang="en-US" sz="2000" b="1" dirty="0">
              <a:solidFill>
                <a:schemeClr val="tx1"/>
              </a:solidFill>
            </a:endParaRPr>
          </a:p>
          <a:p>
            <a:endParaRPr lang="en-GB" sz="500" dirty="0">
              <a:solidFill>
                <a:schemeClr val="tx1"/>
              </a:solidFill>
            </a:endParaRPr>
          </a:p>
        </p:txBody>
      </p:sp>
      <p:pic>
        <p:nvPicPr>
          <p:cNvPr id="5" name="Picture 4" descr="A close up of a logo&#10;&#10;Description automatically generated">
            <a:extLst>
              <a:ext uri="{FF2B5EF4-FFF2-40B4-BE49-F238E27FC236}">
                <a16:creationId xmlns:a16="http://schemas.microsoft.com/office/drawing/2014/main" id="{5F9F9B04-0003-44D0-89CC-D77CEBB070B4}"/>
              </a:ext>
            </a:extLst>
          </p:cNvPr>
          <p:cNvPicPr>
            <a:picLocks noChangeAspect="1"/>
          </p:cNvPicPr>
          <p:nvPr/>
        </p:nvPicPr>
        <p:blipFill rotWithShape="1">
          <a:blip r:embed="rId2">
            <a:extLst>
              <a:ext uri="{28A0092B-C50C-407E-A947-70E740481C1C}">
                <a14:useLocalDpi xmlns:a14="http://schemas.microsoft.com/office/drawing/2010/main" val="0"/>
              </a:ext>
            </a:extLst>
          </a:blip>
          <a:srcRect l="868" r="3536" b="2"/>
          <a:stretch/>
        </p:blipFill>
        <p:spPr>
          <a:xfrm>
            <a:off x="7382906" y="681680"/>
            <a:ext cx="4114800" cy="3086100"/>
          </a:xfrm>
          <a:prstGeom prst="rect">
            <a:avLst/>
          </a:prstGeom>
        </p:spPr>
      </p:pic>
      <p:pic>
        <p:nvPicPr>
          <p:cNvPr id="7" name="Picture 6" descr="A close up of a sign&#10;&#10;Description automatically generated">
            <a:extLst>
              <a:ext uri="{FF2B5EF4-FFF2-40B4-BE49-F238E27FC236}">
                <a16:creationId xmlns:a16="http://schemas.microsoft.com/office/drawing/2014/main" id="{11010A0C-4048-4AB5-A14C-B8FC1B8783DC}"/>
              </a:ext>
            </a:extLst>
          </p:cNvPr>
          <p:cNvPicPr>
            <a:picLocks noChangeAspect="1"/>
          </p:cNvPicPr>
          <p:nvPr/>
        </p:nvPicPr>
        <p:blipFill rotWithShape="1">
          <a:blip r:embed="rId3">
            <a:extLst>
              <a:ext uri="{28A0092B-C50C-407E-A947-70E740481C1C}">
                <a14:useLocalDpi xmlns:a14="http://schemas.microsoft.com/office/drawing/2010/main" val="0"/>
              </a:ext>
            </a:extLst>
          </a:blip>
          <a:srcRect l="180" r="7095"/>
          <a:stretch/>
        </p:blipFill>
        <p:spPr>
          <a:xfrm>
            <a:off x="7382915" y="3840838"/>
            <a:ext cx="4107727" cy="2325752"/>
          </a:xfrm>
          <a:prstGeom prst="rect">
            <a:avLst/>
          </a:prstGeom>
        </p:spPr>
      </p:pic>
      <p:cxnSp>
        <p:nvCxnSpPr>
          <p:cNvPr id="35" name="Straight Connector 34">
            <a:extLst>
              <a:ext uri="{FF2B5EF4-FFF2-40B4-BE49-F238E27FC236}">
                <a16:creationId xmlns:a16="http://schemas.microsoft.com/office/drawing/2014/main" id="{8ECBAB39-3658-4B75-956F-3A5FEBDB71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E9A12E"/>
            </a:solidFill>
            <a:prstDash val="dash"/>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9B57D9A5-B0E6-43E8-854F-D4931B715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92655" y="4663233"/>
            <a:ext cx="2325754" cy="680963"/>
          </a:xfrm>
          <a:prstGeom prst="rect">
            <a:avLst/>
          </a:prstGeom>
          <a:solidFill>
            <a:srgbClr val="E9A12E">
              <a:alpha val="25000"/>
            </a:srgb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9" name="Straight Connector 38">
            <a:extLst>
              <a:ext uri="{FF2B5EF4-FFF2-40B4-BE49-F238E27FC236}">
                <a16:creationId xmlns:a16="http://schemas.microsoft.com/office/drawing/2014/main" id="{C4562341-11E9-42BA-AFFC-EBF3BEE2B0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E9A12E"/>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436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4">
            <a:extLst>
              <a:ext uri="{FF2B5EF4-FFF2-40B4-BE49-F238E27FC236}">
                <a16:creationId xmlns:a16="http://schemas.microsoft.com/office/drawing/2014/main" id="{C9D62F4B-698C-4A3E-B150-8D32AEC26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8" name="Rectangle 26">
            <a:extLst>
              <a:ext uri="{FF2B5EF4-FFF2-40B4-BE49-F238E27FC236}">
                <a16:creationId xmlns:a16="http://schemas.microsoft.com/office/drawing/2014/main" id="{3033D699-F972-442A-9111-79DD65A42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9" name="Rectangle 28">
            <a:extLst>
              <a:ext uri="{FF2B5EF4-FFF2-40B4-BE49-F238E27FC236}">
                <a16:creationId xmlns:a16="http://schemas.microsoft.com/office/drawing/2014/main" id="{48CB0E37-DA39-43FD-AA53-B5F23D898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 y="-5610"/>
            <a:ext cx="692763" cy="69989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40" name="Rectangle 30">
            <a:extLst>
              <a:ext uri="{FF2B5EF4-FFF2-40B4-BE49-F238E27FC236}">
                <a16:creationId xmlns:a16="http://schemas.microsoft.com/office/drawing/2014/main" id="{46C4A765-D564-4CAD-8AAD-184C71DA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632B3-D6F4-4B05-9AA6-7B26D25310B1}"/>
              </a:ext>
            </a:extLst>
          </p:cNvPr>
          <p:cNvSpPr>
            <a:spLocks noGrp="1"/>
          </p:cNvSpPr>
          <p:nvPr>
            <p:ph type="title"/>
          </p:nvPr>
        </p:nvSpPr>
        <p:spPr>
          <a:xfrm>
            <a:off x="4373222" y="182203"/>
            <a:ext cx="6587180" cy="699900"/>
          </a:xfrm>
        </p:spPr>
        <p:txBody>
          <a:bodyPr anchor="b">
            <a:normAutofit/>
          </a:bodyPr>
          <a:lstStyle/>
          <a:p>
            <a:pPr algn="ctr"/>
            <a:r>
              <a:rPr lang="en-GB" sz="4000" b="1" dirty="0">
                <a:solidFill>
                  <a:schemeClr val="accent3">
                    <a:lumMod val="50000"/>
                  </a:schemeClr>
                </a:solidFill>
              </a:rPr>
              <a:t>References</a:t>
            </a:r>
          </a:p>
        </p:txBody>
      </p:sp>
      <p:pic>
        <p:nvPicPr>
          <p:cNvPr id="7" name="Graphic 6" descr="Chat Bubble">
            <a:extLst>
              <a:ext uri="{FF2B5EF4-FFF2-40B4-BE49-F238E27FC236}">
                <a16:creationId xmlns:a16="http://schemas.microsoft.com/office/drawing/2014/main" id="{9C62FDA3-DE56-45DE-9A4B-E2C8CE29DA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16" y="1126543"/>
            <a:ext cx="3060258" cy="2601389"/>
          </a:xfrm>
          <a:prstGeom prst="rect">
            <a:avLst/>
          </a:prstGeom>
        </p:spPr>
      </p:pic>
      <p:sp>
        <p:nvSpPr>
          <p:cNvPr id="3" name="Content Placeholder 2">
            <a:extLst>
              <a:ext uri="{FF2B5EF4-FFF2-40B4-BE49-F238E27FC236}">
                <a16:creationId xmlns:a16="http://schemas.microsoft.com/office/drawing/2014/main" id="{4DA52A1E-EFB9-475B-A944-58A38D5898CC}"/>
              </a:ext>
            </a:extLst>
          </p:cNvPr>
          <p:cNvSpPr>
            <a:spLocks noGrp="1"/>
          </p:cNvSpPr>
          <p:nvPr>
            <p:ph idx="1"/>
          </p:nvPr>
        </p:nvSpPr>
        <p:spPr>
          <a:xfrm>
            <a:off x="3756075" y="1126543"/>
            <a:ext cx="7508274" cy="4849355"/>
          </a:xfrm>
        </p:spPr>
        <p:txBody>
          <a:bodyPr anchor="t">
            <a:noAutofit/>
          </a:bodyPr>
          <a:lstStyle/>
          <a:p>
            <a:pPr>
              <a:lnSpc>
                <a:spcPct val="100000"/>
              </a:lnSpc>
            </a:pPr>
            <a:r>
              <a:rPr lang="en-US" sz="1800" b="1" dirty="0">
                <a:solidFill>
                  <a:schemeClr val="accent4">
                    <a:lumMod val="75000"/>
                  </a:schemeClr>
                </a:solidFill>
              </a:rPr>
              <a:t>Coverage: Whole Foods' future ownership in question. (2017, April 13). Talking Biz News. </a:t>
            </a:r>
            <a:r>
              <a:rPr lang="en-US" sz="1800" b="1" dirty="0">
                <a:solidFill>
                  <a:schemeClr val="accent4">
                    <a:lumMod val="75000"/>
                  </a:schemeClr>
                </a:solidFill>
                <a:hlinkClick r:id="rId4">
                  <a:extLst>
                    <a:ext uri="{A12FA001-AC4F-418D-AE19-62706E023703}">
                      <ahyp:hlinkClr xmlns:ahyp="http://schemas.microsoft.com/office/drawing/2018/hyperlinkcolor" val="tx"/>
                    </a:ext>
                  </a:extLst>
                </a:hlinkClick>
              </a:rPr>
              <a:t>https://talkingbiznews.com/we-talk-biz-news/coverage-whole-foods-future-ownership-in-question/</a:t>
            </a:r>
            <a:endParaRPr lang="en-US" sz="1800" b="1" dirty="0">
              <a:solidFill>
                <a:schemeClr val="accent4">
                  <a:lumMod val="75000"/>
                </a:schemeClr>
              </a:solidFill>
            </a:endParaRPr>
          </a:p>
          <a:p>
            <a:pPr>
              <a:lnSpc>
                <a:spcPct val="100000"/>
              </a:lnSpc>
            </a:pPr>
            <a:r>
              <a:rPr lang="en-US" sz="1800" b="1" dirty="0">
                <a:solidFill>
                  <a:schemeClr val="accent4">
                    <a:lumMod val="75000"/>
                  </a:schemeClr>
                </a:solidFill>
              </a:rPr>
              <a:t>Léger-</a:t>
            </a:r>
            <a:r>
              <a:rPr lang="en-US" sz="1800" b="1" dirty="0" err="1">
                <a:solidFill>
                  <a:schemeClr val="accent4">
                    <a:lumMod val="75000"/>
                  </a:schemeClr>
                </a:solidFill>
              </a:rPr>
              <a:t>Jarniou</a:t>
            </a:r>
            <a:r>
              <a:rPr lang="en-US" sz="1800" b="1" dirty="0">
                <a:solidFill>
                  <a:schemeClr val="accent4">
                    <a:lumMod val="75000"/>
                  </a:schemeClr>
                </a:solidFill>
              </a:rPr>
              <a:t>, C., &amp; Tegtmeier, S. (2017). Research handbook on entrepreneurial opportunities: Reopening the debate. Edward Elgar Publishing.</a:t>
            </a:r>
          </a:p>
          <a:p>
            <a:pPr>
              <a:lnSpc>
                <a:spcPct val="100000"/>
              </a:lnSpc>
            </a:pPr>
            <a:r>
              <a:rPr lang="en-US" sz="1800" b="1" dirty="0">
                <a:solidFill>
                  <a:schemeClr val="accent4">
                    <a:lumMod val="75000"/>
                  </a:schemeClr>
                </a:solidFill>
              </a:rPr>
              <a:t>Lodge, M. (2017, June 18). John Mackey's and Whole Foods' journey, from startup in Austin to Amazon sale. TheStreet. https://www.thestreet.com/investing/stocks/john-mackey-s-whole-foods-journey-from-startup-in-austin-to-13-7-billion-amazon-sale-14183042</a:t>
            </a:r>
          </a:p>
          <a:p>
            <a:pPr>
              <a:lnSpc>
                <a:spcPct val="100000"/>
              </a:lnSpc>
            </a:pPr>
            <a:r>
              <a:rPr lang="en-US" sz="1800" b="1" dirty="0">
                <a:solidFill>
                  <a:schemeClr val="accent4">
                    <a:lumMod val="75000"/>
                  </a:schemeClr>
                </a:solidFill>
              </a:rPr>
              <a:t>Schumacher, J. (n.d.). How Whole Foods CEO John Mackey is leading a revolution in health and business. Entrepreneur. </a:t>
            </a:r>
            <a:r>
              <a:rPr lang="en-US" sz="1800" b="1" dirty="0">
                <a:solidFill>
                  <a:schemeClr val="accent4">
                    <a:lumMod val="75000"/>
                  </a:schemeClr>
                </a:solidFill>
                <a:hlinkClick r:id="rId5">
                  <a:extLst>
                    <a:ext uri="{A12FA001-AC4F-418D-AE19-62706E023703}">
                      <ahyp:hlinkClr xmlns:ahyp="http://schemas.microsoft.com/office/drawing/2018/hyperlinkcolor" val="tx"/>
                    </a:ext>
                  </a:extLst>
                </a:hlinkClick>
              </a:rPr>
              <a:t>https://www.entrepreneur.com/article/325128</a:t>
            </a:r>
            <a:endParaRPr lang="en-US" sz="1800" b="1" dirty="0">
              <a:solidFill>
                <a:schemeClr val="accent4">
                  <a:lumMod val="75000"/>
                </a:schemeClr>
              </a:solidFill>
            </a:endParaRPr>
          </a:p>
          <a:p>
            <a:pPr>
              <a:lnSpc>
                <a:spcPct val="100000"/>
              </a:lnSpc>
            </a:pPr>
            <a:r>
              <a:rPr lang="en-US" sz="1800" b="1" dirty="0">
                <a:solidFill>
                  <a:schemeClr val="accent4">
                    <a:lumMod val="75000"/>
                  </a:schemeClr>
                </a:solidFill>
              </a:rPr>
              <a:t>Wholefood market (case No. 7). (2016, December 19). Share and Discover Knowledge on LinkedIn SlideShare. https://www.slideshare.net/mariumvohra/wholefood-market-case-no-7</a:t>
            </a:r>
            <a:endParaRPr lang="en-GB" sz="1800" b="1" dirty="0">
              <a:solidFill>
                <a:schemeClr val="accent4">
                  <a:lumMod val="75000"/>
                </a:schemeClr>
              </a:solidFill>
            </a:endParaRPr>
          </a:p>
        </p:txBody>
      </p:sp>
      <p:cxnSp>
        <p:nvCxnSpPr>
          <p:cNvPr id="41" name="Straight Connector 32">
            <a:extLst>
              <a:ext uri="{FF2B5EF4-FFF2-40B4-BE49-F238E27FC236}">
                <a16:creationId xmlns:a16="http://schemas.microsoft.com/office/drawing/2014/main" id="{EA28B1DC-0672-4B37-99C8-1A33D3D31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42" name="Straight Connector 34">
            <a:extLst>
              <a:ext uri="{FF2B5EF4-FFF2-40B4-BE49-F238E27FC236}">
                <a16:creationId xmlns:a16="http://schemas.microsoft.com/office/drawing/2014/main" id="{FFDB89D3-7786-4CAE-BB16-92D36C8251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564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551C3B6-A0D6-43F6-9F68-13666CDA5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2" y="709375"/>
            <a:ext cx="10713675" cy="5419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854B776-A442-43B6-A04C-06352CC21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19860852-849A-4C9D-B957-046993D4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A3073D95-508A-4E41-99B0-FF69451A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6276" y="685800"/>
            <a:ext cx="107442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9377AFB-C55E-41AB-9F95-8D94942CD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009" y="5610"/>
            <a:ext cx="708824" cy="687271"/>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Picture 6" descr="A picture containing drawing&#10;&#10;Description automatically generated">
            <a:extLst>
              <a:ext uri="{FF2B5EF4-FFF2-40B4-BE49-F238E27FC236}">
                <a16:creationId xmlns:a16="http://schemas.microsoft.com/office/drawing/2014/main" id="{3A0D26AC-BF6B-4EC8-B07E-DA726EC4B3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4561" y="1727498"/>
            <a:ext cx="1722570" cy="2691517"/>
          </a:xfrm>
          <a:prstGeom prst="rect">
            <a:avLst/>
          </a:prstGeom>
        </p:spPr>
      </p:pic>
      <p:pic>
        <p:nvPicPr>
          <p:cNvPr id="5" name="Content Placeholder 4" descr="A picture containing food, fruit&#10;&#10;Description automatically generated">
            <a:extLst>
              <a:ext uri="{FF2B5EF4-FFF2-40B4-BE49-F238E27FC236}">
                <a16:creationId xmlns:a16="http://schemas.microsoft.com/office/drawing/2014/main" id="{3B6A9685-1FA7-4CBD-94E4-61E1A9D4AD7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18510" y="1753186"/>
            <a:ext cx="4687172" cy="2665829"/>
          </a:xfrm>
          <a:prstGeom prst="rect">
            <a:avLst/>
          </a:prstGeom>
        </p:spPr>
      </p:pic>
      <p:cxnSp>
        <p:nvCxnSpPr>
          <p:cNvPr id="22" name="Straight Connector 21">
            <a:extLst>
              <a:ext uri="{FF2B5EF4-FFF2-40B4-BE49-F238E27FC236}">
                <a16:creationId xmlns:a16="http://schemas.microsoft.com/office/drawing/2014/main" id="{2115DA78-288A-4029-A09C-5EB8C05CC2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496184" y="5610"/>
            <a:ext cx="0" cy="6858000"/>
          </a:xfrm>
          <a:prstGeom prst="line">
            <a:avLst/>
          </a:prstGeom>
          <a:ln w="9525" cap="rnd">
            <a:solidFill>
              <a:srgbClr val="5AB087"/>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EB5F3D3-5CB5-4DB0-BDD3-5A7CA6451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 y="6172200"/>
            <a:ext cx="12192000" cy="0"/>
          </a:xfrm>
          <a:prstGeom prst="line">
            <a:avLst/>
          </a:prstGeom>
          <a:ln w="9525" cap="rnd">
            <a:solidFill>
              <a:srgbClr val="5AB087"/>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5499314"/>
      </p:ext>
    </p:extLst>
  </p:cSld>
  <p:clrMapOvr>
    <a:masterClrMapping/>
  </p:clrMapOvr>
</p:sld>
</file>

<file path=ppt/theme/theme1.xml><?xml version="1.0" encoding="utf-8"?>
<a:theme xmlns:a="http://schemas.openxmlformats.org/drawingml/2006/main" name="OffsetVTI">
  <a:themeElements>
    <a:clrScheme name="Office">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setVTI" id="{17A3166B-76FF-4669-8F6D-D4251AE158D8}" vid="{4532814A-B5F8-4CFD-BC69-A007D492DA47}"/>
    </a:ext>
  </a:extLst>
</a:theme>
</file>

<file path=docProps/app.xml><?xml version="1.0" encoding="utf-8"?>
<Properties xmlns="http://schemas.openxmlformats.org/officeDocument/2006/extended-properties" xmlns:vt="http://schemas.openxmlformats.org/officeDocument/2006/docPropsVTypes">
  <TotalTime>49</TotalTime>
  <Words>690</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Dante</vt:lpstr>
      <vt:lpstr>Dante (Headings)2</vt:lpstr>
      <vt:lpstr>Helvetica Neue Medium</vt:lpstr>
      <vt:lpstr>Wingdings 2</vt:lpstr>
      <vt:lpstr>OffsetVTI</vt:lpstr>
      <vt:lpstr>CEO of Whole Foods John Mackey </vt:lpstr>
      <vt:lpstr>Introduction</vt:lpstr>
      <vt:lpstr>History</vt:lpstr>
      <vt:lpstr>Entrepreneur</vt:lpstr>
      <vt:lpstr>Motto</vt:lpstr>
      <vt:lpstr>Uniqueness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Whole Foods  CEO John Mackey  Leading a Revolution in Health and Business</dc:title>
  <dc:creator>Stilyana-filipova Mincheva</dc:creator>
  <cp:lastModifiedBy>Stilyana-filipova Mincheva</cp:lastModifiedBy>
  <cp:revision>4</cp:revision>
  <dcterms:created xsi:type="dcterms:W3CDTF">2020-06-19T16:15:13Z</dcterms:created>
  <dcterms:modified xsi:type="dcterms:W3CDTF">2020-06-19T18:14:47Z</dcterms:modified>
</cp:coreProperties>
</file>