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emf" ContentType="image/x-emf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49" r:id="rId2"/>
  </p:sldMasterIdLst>
  <p:notesMasterIdLst>
    <p:notesMasterId r:id="rId33"/>
  </p:notesMasterIdLst>
  <p:handoutMasterIdLst>
    <p:handoutMasterId r:id="rId34"/>
  </p:handoutMasterIdLst>
  <p:sldIdLst>
    <p:sldId id="286" r:id="rId3"/>
    <p:sldId id="257" r:id="rId4"/>
    <p:sldId id="258" r:id="rId5"/>
    <p:sldId id="280" r:id="rId6"/>
    <p:sldId id="259" r:id="rId7"/>
    <p:sldId id="260" r:id="rId8"/>
    <p:sldId id="261" r:id="rId9"/>
    <p:sldId id="262" r:id="rId10"/>
    <p:sldId id="281" r:id="rId11"/>
    <p:sldId id="263" r:id="rId12"/>
    <p:sldId id="264" r:id="rId13"/>
    <p:sldId id="282" r:id="rId14"/>
    <p:sldId id="265" r:id="rId15"/>
    <p:sldId id="283" r:id="rId16"/>
    <p:sldId id="266" r:id="rId17"/>
    <p:sldId id="267" r:id="rId18"/>
    <p:sldId id="268" r:id="rId19"/>
    <p:sldId id="284" r:id="rId20"/>
    <p:sldId id="269" r:id="rId21"/>
    <p:sldId id="285" r:id="rId22"/>
    <p:sldId id="270" r:id="rId23"/>
    <p:sldId id="271" r:id="rId24"/>
    <p:sldId id="272" r:id="rId25"/>
    <p:sldId id="273" r:id="rId26"/>
    <p:sldId id="275" r:id="rId27"/>
    <p:sldId id="276" r:id="rId28"/>
    <p:sldId id="277" r:id="rId29"/>
    <p:sldId id="278" r:id="rId30"/>
    <p:sldId id="287" r:id="rId31"/>
    <p:sldId id="279" r:id="rId32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34"/>
    <a:srgbClr val="59AC26"/>
    <a:srgbClr val="80B854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10" autoAdjust="0"/>
    <p:restoredTop sz="94576" autoAdjust="0"/>
  </p:normalViewPr>
  <p:slideViewPr>
    <p:cSldViewPr>
      <p:cViewPr varScale="1">
        <p:scale>
          <a:sx n="67" d="100"/>
          <a:sy n="67" d="100"/>
        </p:scale>
        <p:origin x="-42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828"/>
    </p:cViewPr>
  </p:sorterViewPr>
  <p:notesViewPr>
    <p:cSldViewPr>
      <p:cViewPr varScale="1">
        <p:scale>
          <a:sx n="57" d="100"/>
          <a:sy n="57" d="100"/>
        </p:scale>
        <p:origin x="-1788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image" Target="../media/image3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7680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7680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E650446-590B-4637-A6A1-E130683A1443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7172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E645C07-90CC-441D-9E50-0BB73A11E05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6B757AF3-52D7-4562-BDF6-EF05CF64C7D3}" type="slidenum">
              <a:rPr lang="en-GB"/>
              <a:pPr/>
              <a:t>1</a:t>
            </a:fld>
            <a:endParaRPr lang="en-GB"/>
          </a:p>
        </p:txBody>
      </p:sp>
      <p:sp>
        <p:nvSpPr>
          <p:cNvPr id="6963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C8171D-F025-412F-B089-4E7611F34E7B}" type="slidenum">
              <a:rPr lang="en-GB"/>
              <a:pPr/>
              <a:t>2</a:t>
            </a:fld>
            <a:endParaRPr lang="en-GB"/>
          </a:p>
        </p:txBody>
      </p:sp>
      <p:sp>
        <p:nvSpPr>
          <p:cNvPr id="819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FF5F820-C286-4132-848B-CCC8A9DA4860}" type="slidenum">
              <a:rPr lang="en-GB"/>
              <a:pPr/>
              <a:t>3</a:t>
            </a:fld>
            <a:endParaRPr lang="en-GB"/>
          </a:p>
        </p:txBody>
      </p:sp>
      <p:sp>
        <p:nvSpPr>
          <p:cNvPr id="10242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0B779E6-3D7C-4AE0-AF54-55C0357B05AA}" type="slidenum">
              <a:rPr lang="en-GB"/>
              <a:pPr/>
              <a:t>4</a:t>
            </a:fld>
            <a:endParaRPr lang="en-GB"/>
          </a:p>
        </p:txBody>
      </p:sp>
      <p:sp>
        <p:nvSpPr>
          <p:cNvPr id="7065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C9400D9-E16A-4F0B-90CB-4B849A20BDB3}" type="slidenum">
              <a:rPr lang="en-GB"/>
              <a:pPr/>
              <a:t>5</a:t>
            </a:fld>
            <a:endParaRPr lang="en-GB"/>
          </a:p>
        </p:txBody>
      </p:sp>
      <p:sp>
        <p:nvSpPr>
          <p:cNvPr id="12290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4CBAB19-3F87-4E67-8B0F-4FFA6BF68D25}" type="slidenum">
              <a:rPr lang="en-GB"/>
              <a:pPr/>
              <a:t>6</a:t>
            </a:fld>
            <a:endParaRPr lang="en-GB"/>
          </a:p>
        </p:txBody>
      </p:sp>
      <p:sp>
        <p:nvSpPr>
          <p:cNvPr id="14338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25B801E-32CB-40F0-B7B1-36EE41C436E5}" type="slidenum">
              <a:rPr lang="en-GB"/>
              <a:pPr/>
              <a:t>7</a:t>
            </a:fld>
            <a:endParaRPr lang="en-GB"/>
          </a:p>
        </p:txBody>
      </p:sp>
      <p:sp>
        <p:nvSpPr>
          <p:cNvPr id="16386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D2D4074-9AAB-4A0E-89B1-0C3A823FFD9D}" type="slidenum">
              <a:rPr lang="en-GB"/>
              <a:pPr/>
              <a:t>8</a:t>
            </a:fld>
            <a:endParaRPr lang="en-GB"/>
          </a:p>
        </p:txBody>
      </p:sp>
      <p:sp>
        <p:nvSpPr>
          <p:cNvPr id="1843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5F76BF1-BC25-40D5-9C01-6D3D2C4A38C0}" type="slidenum">
              <a:rPr lang="en-GB"/>
              <a:pPr/>
              <a:t>9</a:t>
            </a:fld>
            <a:endParaRPr lang="en-GB"/>
          </a:p>
        </p:txBody>
      </p:sp>
      <p:sp>
        <p:nvSpPr>
          <p:cNvPr id="7168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A39F84-0B27-451F-BB60-FDD2B3082119}" type="slidenum">
              <a:rPr lang="en-GB"/>
              <a:pPr/>
              <a:t>10</a:t>
            </a:fld>
            <a:endParaRPr lang="en-GB"/>
          </a:p>
        </p:txBody>
      </p:sp>
      <p:sp>
        <p:nvSpPr>
          <p:cNvPr id="20482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340BCE4-9203-4378-9D40-B5F50350923A}" type="slidenum">
              <a:rPr lang="en-GB"/>
              <a:pPr/>
              <a:t>11</a:t>
            </a:fld>
            <a:endParaRPr lang="en-GB"/>
          </a:p>
        </p:txBody>
      </p:sp>
      <p:sp>
        <p:nvSpPr>
          <p:cNvPr id="22530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2F9F3ED1-F4B8-43A7-B585-70D7573E75C4}" type="slidenum">
              <a:rPr lang="en-GB"/>
              <a:pPr/>
              <a:t>12</a:t>
            </a:fld>
            <a:endParaRPr lang="en-GB"/>
          </a:p>
        </p:txBody>
      </p:sp>
      <p:sp>
        <p:nvSpPr>
          <p:cNvPr id="72706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48B436D-C43F-4D0B-A79D-23CE268E29E2}" type="slidenum">
              <a:rPr lang="en-GB"/>
              <a:pPr/>
              <a:t>13</a:t>
            </a:fld>
            <a:endParaRPr lang="en-GB"/>
          </a:p>
        </p:txBody>
      </p:sp>
      <p:sp>
        <p:nvSpPr>
          <p:cNvPr id="24578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80DC8D2-1EE6-4370-B35B-AC7C05604B36}" type="slidenum">
              <a:rPr lang="en-GB"/>
              <a:pPr/>
              <a:t>14</a:t>
            </a:fld>
            <a:endParaRPr lang="en-GB"/>
          </a:p>
        </p:txBody>
      </p:sp>
      <p:sp>
        <p:nvSpPr>
          <p:cNvPr id="73730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0A7AFD1-C83C-4E06-B197-97808AB626C5}" type="slidenum">
              <a:rPr lang="en-GB"/>
              <a:pPr/>
              <a:t>15</a:t>
            </a:fld>
            <a:endParaRPr lang="en-GB"/>
          </a:p>
        </p:txBody>
      </p:sp>
      <p:sp>
        <p:nvSpPr>
          <p:cNvPr id="26626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AA15403-01AC-4236-AACF-078B1EEA10C6}" type="slidenum">
              <a:rPr lang="en-GB"/>
              <a:pPr/>
              <a:t>16</a:t>
            </a:fld>
            <a:endParaRPr lang="en-GB"/>
          </a:p>
        </p:txBody>
      </p:sp>
      <p:sp>
        <p:nvSpPr>
          <p:cNvPr id="2867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9CFE93A-5510-47A8-A261-A1FE5A15A485}" type="slidenum">
              <a:rPr lang="en-GB"/>
              <a:pPr/>
              <a:t>17</a:t>
            </a:fld>
            <a:endParaRPr lang="en-GB"/>
          </a:p>
        </p:txBody>
      </p:sp>
      <p:sp>
        <p:nvSpPr>
          <p:cNvPr id="30722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3A14C7DD-69BD-40CC-B276-74D0301D08BB}" type="slidenum">
              <a:rPr lang="en-GB"/>
              <a:pPr/>
              <a:t>18</a:t>
            </a:fld>
            <a:endParaRPr lang="en-GB"/>
          </a:p>
        </p:txBody>
      </p:sp>
      <p:sp>
        <p:nvSpPr>
          <p:cNvPr id="74754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C955D8C0-A98B-4638-B5D4-F1EB503DAB54}" type="slidenum">
              <a:rPr lang="en-GB"/>
              <a:pPr/>
              <a:t>19</a:t>
            </a:fld>
            <a:endParaRPr lang="en-GB"/>
          </a:p>
        </p:txBody>
      </p:sp>
      <p:sp>
        <p:nvSpPr>
          <p:cNvPr id="32770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007573E-9C8B-4652-A8F4-B39C90844DE1}" type="slidenum">
              <a:rPr lang="en-GB"/>
              <a:pPr/>
              <a:t>20</a:t>
            </a:fld>
            <a:endParaRPr lang="en-GB"/>
          </a:p>
        </p:txBody>
      </p:sp>
      <p:sp>
        <p:nvSpPr>
          <p:cNvPr id="75778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26B73B8-3786-4F44-8D81-A5778BBD3F39}" type="slidenum">
              <a:rPr lang="en-GB"/>
              <a:pPr/>
              <a:t>21</a:t>
            </a:fld>
            <a:endParaRPr lang="en-GB"/>
          </a:p>
        </p:txBody>
      </p:sp>
      <p:sp>
        <p:nvSpPr>
          <p:cNvPr id="34818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7D16E1A-B572-4926-83F4-4860E204B9F0}" type="slidenum">
              <a:rPr lang="en-GB"/>
              <a:pPr/>
              <a:t>22</a:t>
            </a:fld>
            <a:endParaRPr lang="en-GB"/>
          </a:p>
        </p:txBody>
      </p:sp>
      <p:sp>
        <p:nvSpPr>
          <p:cNvPr id="36866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5A6CC522-D5E3-4640-B579-49384160A4D6}" type="slidenum">
              <a:rPr lang="en-GB"/>
              <a:pPr/>
              <a:t>23</a:t>
            </a:fld>
            <a:endParaRPr lang="en-GB"/>
          </a:p>
        </p:txBody>
      </p:sp>
      <p:sp>
        <p:nvSpPr>
          <p:cNvPr id="3891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F93B939-78AD-48E6-B562-515439F895EA}" type="slidenum">
              <a:rPr lang="en-GB"/>
              <a:pPr/>
              <a:t>24</a:t>
            </a:fld>
            <a:endParaRPr lang="en-GB"/>
          </a:p>
        </p:txBody>
      </p:sp>
      <p:sp>
        <p:nvSpPr>
          <p:cNvPr id="40962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D6F48E7-7028-403F-BF01-2BE13F26CBBE}" type="slidenum">
              <a:rPr lang="en-GB"/>
              <a:pPr/>
              <a:t>25</a:t>
            </a:fld>
            <a:endParaRPr lang="en-GB"/>
          </a:p>
        </p:txBody>
      </p:sp>
      <p:sp>
        <p:nvSpPr>
          <p:cNvPr id="45058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B4067E6-7875-4DCB-849F-6424BF51E494}" type="slidenum">
              <a:rPr lang="en-GB"/>
              <a:pPr/>
              <a:t>26</a:t>
            </a:fld>
            <a:endParaRPr lang="en-GB"/>
          </a:p>
        </p:txBody>
      </p:sp>
      <p:sp>
        <p:nvSpPr>
          <p:cNvPr id="47106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E881510-35B6-4D56-B887-92349A9170D7}" type="slidenum">
              <a:rPr lang="en-GB"/>
              <a:pPr/>
              <a:t>27</a:t>
            </a:fld>
            <a:endParaRPr lang="en-GB"/>
          </a:p>
        </p:txBody>
      </p:sp>
      <p:sp>
        <p:nvSpPr>
          <p:cNvPr id="4915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B74E049A-BFC8-4148-8493-2C02CAD184DB}" type="slidenum">
              <a:rPr lang="en-GB"/>
              <a:pPr/>
              <a:t>28</a:t>
            </a:fld>
            <a:endParaRPr lang="en-GB"/>
          </a:p>
        </p:txBody>
      </p:sp>
      <p:sp>
        <p:nvSpPr>
          <p:cNvPr id="51202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5725264-691B-44A5-A3F0-D3C0FB2E69BB}" type="slidenum">
              <a:rPr lang="en-GB"/>
              <a:pPr/>
              <a:t>29</a:t>
            </a:fld>
            <a:endParaRPr lang="en-GB"/>
          </a:p>
        </p:txBody>
      </p:sp>
      <p:sp>
        <p:nvSpPr>
          <p:cNvPr id="81922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819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4988"/>
            <a:ext cx="50292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100FEDFC-9DE2-47F4-B1D7-C7A81FEDD8FD}" type="slidenum">
              <a:rPr lang="en-GB"/>
              <a:pPr/>
              <a:t>30</a:t>
            </a:fld>
            <a:endParaRPr lang="en-GB"/>
          </a:p>
        </p:txBody>
      </p:sp>
      <p:sp>
        <p:nvSpPr>
          <p:cNvPr id="53250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4588" y="685800"/>
            <a:ext cx="4572000" cy="3429000"/>
          </a:xfrm>
          <a:ln/>
        </p:spPr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4988"/>
            <a:ext cx="5486400" cy="4113212"/>
          </a:xfrm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D3D82E7-4786-42DF-A350-883511F9E23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F46199-8762-4193-BD71-84B9BC85B30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8AC7F4F-26BD-4F14-8D86-3766B7D6A30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9176D6-4C62-43E8-AAFF-5B87F28DBC5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0E2C99-E670-4ED0-BD8A-870BE0C2A6A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F996664-B594-4A39-8D9F-F74A6145C44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E9DF79-A33C-4DEE-AFE1-846578724CE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1AEB8CE-701A-4E5F-9B49-A74EBE0358E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F50887-960C-4BC9-81EB-2BD29D914A1D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3F9C29-E323-4F50-88A6-FBAC844E7E1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8F6C2D0-95A4-4BB5-8E0C-ACE11FF75BB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F7743D5-912F-4B45-9617-68389FBFDAE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FC2E1C-A259-44E4-B326-396973EC40E1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4CE494-8D73-45F0-8C33-D7B12B7C7A94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A37A22-773C-4173-B72D-D6C4D59F58BC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491D07-13ED-4782-9ABA-A1DAFB0043F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3BA2D4-BCBC-4353-AD69-50D51CB11EBB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7E2AF73-F64E-485E-B67B-39EC7C06DD6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DDA5EF-D729-48E6-814A-FBD4CFE79BA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933184-465A-4360-8018-7B8B59DF7F9A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B4502D0-A593-4DF6-88DB-D6FA1DB23C92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22AB3B-92C9-44C8-84E0-175C9C33EBA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5B407B-A41A-441B-8FF3-505CE93E0F5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D5E7B31A-EA42-4A35-9E6B-2390782D6122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72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GB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GB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90FE873-8AF4-4750-A408-CC5C3188656F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708275"/>
            <a:ext cx="7772400" cy="3168650"/>
          </a:xfrm>
        </p:spPr>
        <p:txBody>
          <a:bodyPr/>
          <a:lstStyle/>
          <a:p>
            <a:r>
              <a:rPr lang="en-GB" sz="4800" b="1">
                <a:solidFill>
                  <a:srgbClr val="006634"/>
                </a:solidFill>
              </a:rPr>
              <a:t> </a:t>
            </a:r>
            <a:br>
              <a:rPr lang="en-GB" sz="4800" b="1">
                <a:solidFill>
                  <a:srgbClr val="006634"/>
                </a:solidFill>
              </a:rPr>
            </a:br>
            <a:r>
              <a:rPr lang="en-GB" sz="4800" b="1">
                <a:solidFill>
                  <a:srgbClr val="006634"/>
                </a:solidFill>
              </a:rPr>
              <a:t>Programme Launch</a:t>
            </a:r>
            <a:br>
              <a:rPr lang="en-GB" sz="4800" b="1">
                <a:solidFill>
                  <a:srgbClr val="006634"/>
                </a:solidFill>
              </a:rPr>
            </a:br>
            <a:r>
              <a:rPr lang="en-GB" sz="3600" b="1">
                <a:solidFill>
                  <a:srgbClr val="006634"/>
                </a:solidFill>
              </a:rPr>
              <a:t>Welcome</a:t>
            </a:r>
            <a:r>
              <a:rPr lang="en-GB" sz="4800" b="1">
                <a:solidFill>
                  <a:srgbClr val="006634"/>
                </a:solidFill>
              </a:rPr>
              <a:t/>
            </a:r>
            <a:br>
              <a:rPr lang="en-GB" sz="4800" b="1">
                <a:solidFill>
                  <a:srgbClr val="006634"/>
                </a:solidFill>
              </a:rPr>
            </a:br>
            <a:r>
              <a:rPr lang="en-GB" sz="4800" b="1">
                <a:solidFill>
                  <a:srgbClr val="006634"/>
                </a:solidFill>
              </a:rPr>
              <a:t>9</a:t>
            </a:r>
            <a:r>
              <a:rPr lang="en-GB" sz="4800" b="1" baseline="30000">
                <a:solidFill>
                  <a:srgbClr val="006634"/>
                </a:solidFill>
              </a:rPr>
              <a:t>th</a:t>
            </a:r>
            <a:r>
              <a:rPr lang="en-GB" sz="4800" b="1">
                <a:solidFill>
                  <a:srgbClr val="006634"/>
                </a:solidFill>
              </a:rPr>
              <a:t> March 2011</a:t>
            </a:r>
            <a:r>
              <a:rPr lang="en-GB" sz="6000" b="1">
                <a:solidFill>
                  <a:srgbClr val="006634"/>
                </a:solidFill>
              </a:rPr>
              <a:t> </a:t>
            </a:r>
            <a:r>
              <a:rPr lang="en-GB" sz="4800" b="1">
                <a:solidFill>
                  <a:srgbClr val="006634"/>
                </a:solidFill>
              </a:rPr>
              <a:t/>
            </a:r>
            <a:br>
              <a:rPr lang="en-GB" sz="4800" b="1">
                <a:solidFill>
                  <a:srgbClr val="006634"/>
                </a:solidFill>
              </a:rPr>
            </a:br>
            <a:endParaRPr lang="en-GB" sz="3600" b="1">
              <a:solidFill>
                <a:srgbClr val="006634"/>
              </a:solidFill>
            </a:endParaRPr>
          </a:p>
        </p:txBody>
      </p:sp>
      <p:pic>
        <p:nvPicPr>
          <p:cNvPr id="68611" name="Picture 3" descr="Exemplar log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51050" y="1916113"/>
            <a:ext cx="5041900" cy="120015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1125538"/>
            <a:ext cx="7772400" cy="4751387"/>
          </a:xfrm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eXemplar Programme</a:t>
            </a:r>
            <a:br>
              <a:rPr lang="en-GB" sz="5400" b="1">
                <a:solidFill>
                  <a:srgbClr val="006634"/>
                </a:solidFill>
              </a:rPr>
            </a:br>
            <a:r>
              <a:rPr lang="en-GB" sz="5400" b="1">
                <a:solidFill>
                  <a:srgbClr val="006634"/>
                </a:solidFill>
              </a:rPr>
              <a:t>9</a:t>
            </a:r>
            <a:r>
              <a:rPr lang="en-GB" sz="5400" b="1" baseline="30000">
                <a:solidFill>
                  <a:srgbClr val="006634"/>
                </a:solidFill>
              </a:rPr>
              <a:t>th</a:t>
            </a:r>
            <a:r>
              <a:rPr lang="en-GB" sz="5400" b="1">
                <a:solidFill>
                  <a:srgbClr val="006634"/>
                </a:solidFill>
              </a:rPr>
              <a:t> March 2011</a:t>
            </a:r>
            <a:r>
              <a:rPr lang="en-GB" sz="6600" b="1">
                <a:solidFill>
                  <a:srgbClr val="006634"/>
                </a:solidFill>
              </a:rPr>
              <a:t> </a:t>
            </a:r>
            <a:r>
              <a:rPr lang="en-GB" sz="5400" b="1">
                <a:solidFill>
                  <a:srgbClr val="006634"/>
                </a:solidFill>
              </a:rPr>
              <a:t/>
            </a:r>
            <a:br>
              <a:rPr lang="en-GB" sz="5400" b="1">
                <a:solidFill>
                  <a:srgbClr val="006634"/>
                </a:solidFill>
              </a:rPr>
            </a:br>
            <a:r>
              <a:rPr lang="en-GB" sz="5400" b="1">
                <a:solidFill>
                  <a:srgbClr val="006634"/>
                </a:solidFill>
              </a:rPr>
              <a:t/>
            </a:r>
            <a:br>
              <a:rPr lang="en-GB" sz="5400" b="1">
                <a:solidFill>
                  <a:srgbClr val="006634"/>
                </a:solidFill>
              </a:rPr>
            </a:br>
            <a:r>
              <a:rPr lang="en-GB" sz="4000" b="1">
                <a:solidFill>
                  <a:srgbClr val="006634"/>
                </a:solidFill>
              </a:rPr>
              <a:t>David Clague &amp; </a:t>
            </a:r>
            <a:br>
              <a:rPr lang="en-GB" sz="4000" b="1">
                <a:solidFill>
                  <a:srgbClr val="006634"/>
                </a:solidFill>
              </a:rPr>
            </a:br>
            <a:r>
              <a:rPr lang="en-GB" sz="4000" b="1">
                <a:solidFill>
                  <a:srgbClr val="006634"/>
                </a:solidFill>
              </a:rPr>
              <a:t>Caroline Weeks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08050"/>
            <a:ext cx="9144000" cy="908050"/>
          </a:xfrm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The eXemplar Programme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2349500"/>
            <a:ext cx="8351837" cy="2736850"/>
          </a:xfrm>
        </p:spPr>
        <p:txBody>
          <a:bodyPr/>
          <a:lstStyle/>
          <a:p>
            <a:pPr>
              <a:buFontTx/>
              <a:buNone/>
            </a:pPr>
            <a:endParaRPr lang="en-GB" sz="3000">
              <a:solidFill>
                <a:srgbClr val="006634"/>
              </a:solidFill>
            </a:endParaRPr>
          </a:p>
          <a:p>
            <a:r>
              <a:rPr lang="en-GB" sz="3000">
                <a:solidFill>
                  <a:srgbClr val="006634"/>
                </a:solidFill>
              </a:rPr>
              <a:t>Why eXemplars</a:t>
            </a:r>
          </a:p>
          <a:p>
            <a:r>
              <a:rPr lang="en-GB" sz="3000">
                <a:solidFill>
                  <a:srgbClr val="006634"/>
                </a:solidFill>
              </a:rPr>
              <a:t>Building on the Demonstration Process</a:t>
            </a:r>
          </a:p>
          <a:p>
            <a:r>
              <a:rPr lang="en-GB" sz="3000">
                <a:solidFill>
                  <a:srgbClr val="006634"/>
                </a:solidFill>
              </a:rPr>
              <a:t>What Industry told us</a:t>
            </a:r>
          </a:p>
          <a:p>
            <a:r>
              <a:rPr lang="en-GB" sz="3000">
                <a:solidFill>
                  <a:srgbClr val="006634"/>
                </a:solidFill>
              </a:rPr>
              <a:t>Capturing ‘what’ has been done</a:t>
            </a:r>
          </a:p>
          <a:p>
            <a:r>
              <a:rPr lang="en-GB" sz="3000">
                <a:solidFill>
                  <a:srgbClr val="006634"/>
                </a:solidFill>
              </a:rPr>
              <a:t>Capturing ‘how’ it was done</a:t>
            </a:r>
          </a:p>
          <a:p>
            <a:r>
              <a:rPr lang="en-GB" sz="3000">
                <a:solidFill>
                  <a:srgbClr val="006634"/>
                </a:solidFill>
              </a:rPr>
              <a:t>Becoming an eXemplar</a:t>
            </a:r>
          </a:p>
          <a:p>
            <a:endParaRPr lang="en-GB" sz="3000">
              <a:solidFill>
                <a:srgbClr val="006634"/>
              </a:solidFill>
            </a:endParaRPr>
          </a:p>
          <a:p>
            <a:pPr algn="ctr">
              <a:buFontTx/>
              <a:buNone/>
            </a:pPr>
            <a:endParaRPr lang="en-GB" sz="3000" i="1">
              <a:solidFill>
                <a:srgbClr val="006634"/>
              </a:solidFill>
            </a:endParaRPr>
          </a:p>
          <a:p>
            <a:pPr>
              <a:buFontTx/>
              <a:buNone/>
            </a:pPr>
            <a:endParaRPr lang="en-GB" sz="3000" i="1">
              <a:solidFill>
                <a:srgbClr val="006634"/>
              </a:solidFill>
            </a:endParaRPr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395288" y="1916113"/>
            <a:ext cx="842486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/>
            <a:r>
              <a:rPr lang="en-GB" sz="2400" i="1">
                <a:solidFill>
                  <a:srgbClr val="006634"/>
                </a:solidFill>
                <a:ea typeface="MS PGothic" pitchFamily="34" charset="-128"/>
              </a:rPr>
              <a:t>‘Exemplar:  ‘An example of something worthy of  being imitated or copied’’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Why eXemplars?</a:t>
            </a:r>
          </a:p>
        </p:txBody>
      </p:sp>
      <p:sp>
        <p:nvSpPr>
          <p:cNvPr id="5632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341438"/>
            <a:ext cx="9144000" cy="5184775"/>
          </a:xfrm>
        </p:spPr>
        <p:txBody>
          <a:bodyPr/>
          <a:lstStyle/>
          <a:p>
            <a:r>
              <a:rPr lang="en-GB">
                <a:solidFill>
                  <a:srgbClr val="006634"/>
                </a:solidFill>
              </a:rPr>
              <a:t>To help industry achieve ‘Best Value Low Carbon’ outcomes in the most efficient manner </a:t>
            </a:r>
          </a:p>
          <a:p>
            <a:pPr>
              <a:buFontTx/>
              <a:buNone/>
            </a:pPr>
            <a:endParaRPr lang="en-GB">
              <a:solidFill>
                <a:srgbClr val="006634"/>
              </a:solidFill>
            </a:endParaRPr>
          </a:p>
          <a:p>
            <a:r>
              <a:rPr lang="en-GB">
                <a:solidFill>
                  <a:srgbClr val="006634"/>
                </a:solidFill>
              </a:rPr>
              <a:t>Build on the Demonstration Programme: 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Review the whole process from inception to in use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Measure the key components in more detail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Link low carbon and ‘rethinking’ agendas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Show relationship between standards and process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Provide more detailed case studies</a:t>
            </a:r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7" name="Rectangle 5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1341438"/>
          </a:xfrm>
          <a:solidFill>
            <a:schemeClr val="bg1"/>
          </a:solidFill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Building on the Demos</a:t>
            </a:r>
          </a:p>
        </p:txBody>
      </p:sp>
      <p:graphicFrame>
        <p:nvGraphicFramePr>
          <p:cNvPr id="13314" name="Object 2"/>
          <p:cNvGraphicFramePr>
            <a:graphicFrameLocks noChangeAspect="1"/>
          </p:cNvGraphicFramePr>
          <p:nvPr>
            <p:ph sz="quarter" idx="3"/>
          </p:nvPr>
        </p:nvGraphicFramePr>
        <p:xfrm>
          <a:off x="5219700" y="3573463"/>
          <a:ext cx="3671888" cy="2401887"/>
        </p:xfrm>
        <a:graphic>
          <a:graphicData uri="http://schemas.openxmlformats.org/presentationml/2006/ole">
            <p:oleObj spid="_x0000_s13314" name="Slide" r:id="rId4" imgW="4457766" imgH="3343604" progId="PowerPoint.Slide.8">
              <p:embed/>
            </p:oleObj>
          </a:graphicData>
        </a:graphic>
      </p:graphicFrame>
      <p:sp>
        <p:nvSpPr>
          <p:cNvPr id="1331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0" y="1844675"/>
            <a:ext cx="5041900" cy="4033838"/>
          </a:xfrm>
        </p:spPr>
        <p:txBody>
          <a:bodyPr/>
          <a:lstStyle/>
          <a:p>
            <a:r>
              <a:rPr lang="en-GB" sz="2400">
                <a:solidFill>
                  <a:srgbClr val="006634"/>
                </a:solidFill>
              </a:rPr>
              <a:t>Adopting ‘rethinking’ principles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400">
                <a:solidFill>
                  <a:srgbClr val="006634"/>
                </a:solidFill>
              </a:rPr>
              <a:t>Deliver Best Value Sustainable solutions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400">
                <a:solidFill>
                  <a:srgbClr val="006634"/>
                </a:solidFill>
              </a:rPr>
              <a:t>Achieve measured standards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400">
                <a:solidFill>
                  <a:srgbClr val="006634"/>
                </a:solidFill>
              </a:rPr>
              <a:t>Covering entire lifecycle from planning to post occupancy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400">
                <a:solidFill>
                  <a:srgbClr val="006634"/>
                </a:solidFill>
              </a:rPr>
              <a:t>‘How’ as well as ‘what’ was done</a:t>
            </a:r>
          </a:p>
        </p:txBody>
      </p:sp>
      <p:graphicFrame>
        <p:nvGraphicFramePr>
          <p:cNvPr id="13316" name="Object 4"/>
          <p:cNvGraphicFramePr>
            <a:graphicFrameLocks noChangeAspect="1"/>
          </p:cNvGraphicFramePr>
          <p:nvPr>
            <p:ph sz="quarter" idx="2"/>
          </p:nvPr>
        </p:nvGraphicFramePr>
        <p:xfrm>
          <a:off x="5076825" y="1557338"/>
          <a:ext cx="3890963" cy="2495550"/>
        </p:xfrm>
        <a:graphic>
          <a:graphicData uri="http://schemas.openxmlformats.org/presentationml/2006/ole">
            <p:oleObj spid="_x0000_s13316" name="Slide" r:id="rId5" imgW="4434783" imgH="3325215" progId="PowerPoint.Slide.8">
              <p:embed/>
            </p:oleObj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836613"/>
            <a:ext cx="9144000" cy="908050"/>
          </a:xfrm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What Industry Told us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773238"/>
            <a:ext cx="8893175" cy="4608512"/>
          </a:xfrm>
        </p:spPr>
        <p:txBody>
          <a:bodyPr/>
          <a:lstStyle/>
          <a:p>
            <a:r>
              <a:rPr lang="en-GB" sz="2800">
                <a:solidFill>
                  <a:srgbClr val="006634"/>
                </a:solidFill>
              </a:rPr>
              <a:t>Need a focal point for information using real projects</a:t>
            </a:r>
          </a:p>
          <a:p>
            <a:r>
              <a:rPr lang="en-GB" sz="2800">
                <a:solidFill>
                  <a:srgbClr val="006634"/>
                </a:solidFill>
              </a:rPr>
              <a:t>Should be linked to the Low Carbon Agenda</a:t>
            </a:r>
          </a:p>
          <a:p>
            <a:r>
              <a:rPr lang="en-GB" sz="2800">
                <a:solidFill>
                  <a:srgbClr val="006634"/>
                </a:solidFill>
              </a:rPr>
              <a:t>Measurement is important but not an end in itself</a:t>
            </a:r>
          </a:p>
          <a:p>
            <a:r>
              <a:rPr lang="en-GB" sz="2800">
                <a:solidFill>
                  <a:srgbClr val="006634"/>
                </a:solidFill>
              </a:rPr>
              <a:t>Capture ‘how’ as well as ‘what’ was done </a:t>
            </a:r>
          </a:p>
          <a:p>
            <a:r>
              <a:rPr lang="en-GB" sz="2800">
                <a:solidFill>
                  <a:srgbClr val="006634"/>
                </a:solidFill>
              </a:rPr>
              <a:t>Explain strategy for obtaining added value</a:t>
            </a:r>
          </a:p>
          <a:p>
            <a:r>
              <a:rPr lang="en-GB" sz="2800">
                <a:solidFill>
                  <a:srgbClr val="006634"/>
                </a:solidFill>
              </a:rPr>
              <a:t>Cover the entire project lifecycle</a:t>
            </a:r>
          </a:p>
          <a:p>
            <a:r>
              <a:rPr lang="en-GB" sz="2800">
                <a:solidFill>
                  <a:srgbClr val="006634"/>
                </a:solidFill>
              </a:rPr>
              <a:t>Client leadership and involvement are critical</a:t>
            </a:r>
          </a:p>
          <a:p>
            <a:r>
              <a:rPr lang="en-GB" sz="2800">
                <a:solidFill>
                  <a:srgbClr val="006634"/>
                </a:solidFill>
              </a:rPr>
              <a:t>Must be willing to share learning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908050"/>
            <a:ext cx="9144000" cy="908050"/>
          </a:xfrm>
        </p:spPr>
        <p:txBody>
          <a:bodyPr/>
          <a:lstStyle/>
          <a:p>
            <a:r>
              <a:rPr lang="en-GB" sz="4800" b="1">
                <a:solidFill>
                  <a:srgbClr val="006634"/>
                </a:solidFill>
              </a:rPr>
              <a:t>Capturing what’s been done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133600"/>
            <a:ext cx="8713788" cy="3743325"/>
          </a:xfrm>
        </p:spPr>
        <p:txBody>
          <a:bodyPr/>
          <a:lstStyle/>
          <a:p>
            <a:r>
              <a:rPr lang="en-GB" sz="2800">
                <a:solidFill>
                  <a:srgbClr val="006634"/>
                </a:solidFill>
              </a:rPr>
              <a:t>Achieving measured minimum standards</a:t>
            </a:r>
            <a:r>
              <a:rPr lang="en-GB" sz="2400">
                <a:solidFill>
                  <a:srgbClr val="006634"/>
                </a:solidFill>
              </a:rPr>
              <a:t>:</a:t>
            </a:r>
          </a:p>
          <a:p>
            <a:pPr lvl="1"/>
            <a:r>
              <a:rPr lang="en-GB" sz="2400">
                <a:solidFill>
                  <a:srgbClr val="006634"/>
                </a:solidFill>
              </a:rPr>
              <a:t>Economic</a:t>
            </a:r>
          </a:p>
          <a:p>
            <a:pPr lvl="1"/>
            <a:r>
              <a:rPr lang="en-GB" sz="2400">
                <a:solidFill>
                  <a:srgbClr val="006634"/>
                </a:solidFill>
              </a:rPr>
              <a:t>Social &amp; community</a:t>
            </a:r>
          </a:p>
          <a:p>
            <a:pPr lvl="1"/>
            <a:r>
              <a:rPr lang="en-GB" sz="2400">
                <a:solidFill>
                  <a:srgbClr val="006634"/>
                </a:solidFill>
              </a:rPr>
              <a:t>Environmental</a:t>
            </a:r>
          </a:p>
          <a:p>
            <a:pPr lvl="1"/>
            <a:r>
              <a:rPr lang="en-GB" sz="2400">
                <a:solidFill>
                  <a:srgbClr val="006634"/>
                </a:solidFill>
              </a:rPr>
              <a:t>In-use</a:t>
            </a:r>
          </a:p>
          <a:p>
            <a:r>
              <a:rPr lang="en-GB" sz="2800">
                <a:solidFill>
                  <a:srgbClr val="006634"/>
                </a:solidFill>
              </a:rPr>
              <a:t>Narrative linked to the above metrics which will produce the Case Study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3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8374" name="Rectangle 6"/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/>
          <a:lstStyle/>
          <a:p>
            <a:r>
              <a:rPr lang="en-GB" b="1">
                <a:solidFill>
                  <a:srgbClr val="006634"/>
                </a:solidFill>
              </a:rPr>
              <a:t>Capturing how it was done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3"/>
          <a:srcRect t="964" r="1830"/>
          <a:stretch>
            <a:fillRect/>
          </a:stretch>
        </p:blipFill>
        <p:spPr bwMode="auto">
          <a:xfrm>
            <a:off x="755650" y="1557338"/>
            <a:ext cx="7667625" cy="4633912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</p:pic>
      <p:sp>
        <p:nvSpPr>
          <p:cNvPr id="19460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0" y="908050"/>
            <a:ext cx="9144000" cy="790575"/>
          </a:xfrm>
        </p:spPr>
        <p:txBody>
          <a:bodyPr/>
          <a:lstStyle/>
          <a:p>
            <a:r>
              <a:rPr lang="en-GB" sz="3600">
                <a:solidFill>
                  <a:srgbClr val="006634"/>
                </a:solidFill>
              </a:rPr>
              <a:t>Using ‘Rethinking Construction’ Principles</a:t>
            </a:r>
          </a:p>
          <a:p>
            <a:endParaRPr lang="en-GB" sz="4000">
              <a:solidFill>
                <a:srgbClr val="006634"/>
              </a:solidFill>
            </a:endParaRPr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81075"/>
            <a:ext cx="9144000" cy="1223963"/>
          </a:xfrm>
        </p:spPr>
        <p:txBody>
          <a:bodyPr/>
          <a:lstStyle/>
          <a:p>
            <a:r>
              <a:rPr lang="en-GB" sz="3600">
                <a:solidFill>
                  <a:srgbClr val="006634"/>
                </a:solidFill>
              </a:rPr>
              <a:t>Using  the ‘Business Excellence Model’</a:t>
            </a:r>
          </a:p>
          <a:p>
            <a:endParaRPr lang="en-GB" sz="4000">
              <a:solidFill>
                <a:srgbClr val="006634"/>
              </a:solidFill>
            </a:endParaRPr>
          </a:p>
        </p:txBody>
      </p:sp>
      <p:sp>
        <p:nvSpPr>
          <p:cNvPr id="21508" name="Rectangle 3"/>
          <p:cNvSpPr>
            <a:spLocks noChangeArrowheads="1"/>
          </p:cNvSpPr>
          <p:nvPr/>
        </p:nvSpPr>
        <p:spPr bwMode="auto">
          <a:xfrm>
            <a:off x="900113" y="2276475"/>
            <a:ext cx="4464050" cy="5334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2400" b="1">
                <a:ea typeface="MS PGothic" pitchFamily="34" charset="-128"/>
              </a:rPr>
              <a:t>Enablers</a:t>
            </a:r>
          </a:p>
        </p:txBody>
      </p:sp>
      <p:sp>
        <p:nvSpPr>
          <p:cNvPr id="21509" name="Rectangle 4"/>
          <p:cNvSpPr>
            <a:spLocks noChangeArrowheads="1"/>
          </p:cNvSpPr>
          <p:nvPr/>
        </p:nvSpPr>
        <p:spPr bwMode="auto">
          <a:xfrm>
            <a:off x="5364163" y="2276475"/>
            <a:ext cx="2133600" cy="533400"/>
          </a:xfrm>
          <a:prstGeom prst="rect">
            <a:avLst/>
          </a:prstGeom>
          <a:solidFill>
            <a:srgbClr val="6699FF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2400" b="1">
                <a:ea typeface="MS PGothic" pitchFamily="34" charset="-128"/>
              </a:rPr>
              <a:t>Results</a:t>
            </a:r>
          </a:p>
        </p:txBody>
      </p:sp>
      <p:sp>
        <p:nvSpPr>
          <p:cNvPr id="21510" name="Rectangle 5"/>
          <p:cNvSpPr>
            <a:spLocks noChangeArrowheads="1"/>
          </p:cNvSpPr>
          <p:nvPr/>
        </p:nvSpPr>
        <p:spPr bwMode="auto">
          <a:xfrm>
            <a:off x="5365750" y="2781300"/>
            <a:ext cx="2133600" cy="2209800"/>
          </a:xfrm>
          <a:prstGeom prst="rect">
            <a:avLst/>
          </a:prstGeom>
          <a:solidFill>
            <a:srgbClr val="6699FF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2400">
                <a:ea typeface="MS PGothic" pitchFamily="34" charset="-128"/>
              </a:rPr>
              <a:t>Outputs</a:t>
            </a:r>
          </a:p>
          <a:p>
            <a:pPr algn="ctr"/>
            <a:r>
              <a:rPr lang="en-GB" sz="2400">
                <a:ea typeface="MS PGothic" pitchFamily="34" charset="-128"/>
              </a:rPr>
              <a:t>People</a:t>
            </a:r>
          </a:p>
          <a:p>
            <a:pPr algn="ctr"/>
            <a:r>
              <a:rPr lang="en-GB" sz="2400">
                <a:ea typeface="MS PGothic" pitchFamily="34" charset="-128"/>
              </a:rPr>
              <a:t>Customers</a:t>
            </a:r>
          </a:p>
          <a:p>
            <a:pPr algn="ctr"/>
            <a:r>
              <a:rPr lang="en-GB" sz="2400">
                <a:ea typeface="MS PGothic" pitchFamily="34" charset="-128"/>
              </a:rPr>
              <a:t>Society</a:t>
            </a:r>
          </a:p>
        </p:txBody>
      </p:sp>
      <p:sp>
        <p:nvSpPr>
          <p:cNvPr id="21511" name="Rectangle 6"/>
          <p:cNvSpPr>
            <a:spLocks noChangeArrowheads="1"/>
          </p:cNvSpPr>
          <p:nvPr/>
        </p:nvSpPr>
        <p:spPr bwMode="auto">
          <a:xfrm>
            <a:off x="900113" y="2781300"/>
            <a:ext cx="2255837" cy="381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2400">
                <a:ea typeface="MS PGothic" pitchFamily="34" charset="-128"/>
              </a:rPr>
              <a:t>Approach</a:t>
            </a:r>
          </a:p>
        </p:txBody>
      </p:sp>
      <p:sp>
        <p:nvSpPr>
          <p:cNvPr id="21512" name="Rectangle 7"/>
          <p:cNvSpPr>
            <a:spLocks noChangeArrowheads="1"/>
          </p:cNvSpPr>
          <p:nvPr/>
        </p:nvSpPr>
        <p:spPr bwMode="auto">
          <a:xfrm>
            <a:off x="3155950" y="2781300"/>
            <a:ext cx="2209800" cy="3810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2400">
                <a:ea typeface="MS PGothic" pitchFamily="34" charset="-128"/>
              </a:rPr>
              <a:t>Deployment</a:t>
            </a:r>
          </a:p>
        </p:txBody>
      </p:sp>
      <p:sp>
        <p:nvSpPr>
          <p:cNvPr id="21513" name="Rectangle 8"/>
          <p:cNvSpPr>
            <a:spLocks noChangeArrowheads="1"/>
          </p:cNvSpPr>
          <p:nvPr/>
        </p:nvSpPr>
        <p:spPr bwMode="auto">
          <a:xfrm>
            <a:off x="922338" y="3157538"/>
            <a:ext cx="4419600" cy="1828800"/>
          </a:xfrm>
          <a:prstGeom prst="rect">
            <a:avLst/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pPr algn="ctr"/>
            <a:r>
              <a:rPr lang="en-GB" sz="2400">
                <a:ea typeface="MS PGothic" pitchFamily="34" charset="-128"/>
              </a:rPr>
              <a:t>Leadership</a:t>
            </a:r>
          </a:p>
          <a:p>
            <a:pPr algn="ctr"/>
            <a:r>
              <a:rPr lang="en-GB" sz="2400">
                <a:ea typeface="MS PGothic" pitchFamily="34" charset="-128"/>
              </a:rPr>
              <a:t>People</a:t>
            </a:r>
          </a:p>
          <a:p>
            <a:pPr algn="ctr"/>
            <a:r>
              <a:rPr lang="en-GB" sz="2400">
                <a:ea typeface="MS PGothic" pitchFamily="34" charset="-128"/>
              </a:rPr>
              <a:t>Policy &amp; Strategy</a:t>
            </a:r>
          </a:p>
          <a:p>
            <a:pPr algn="ctr"/>
            <a:r>
              <a:rPr lang="en-GB" sz="2400">
                <a:ea typeface="MS PGothic" pitchFamily="34" charset="-128"/>
              </a:rPr>
              <a:t>Resources</a:t>
            </a:r>
          </a:p>
          <a:p>
            <a:pPr algn="ctr"/>
            <a:r>
              <a:rPr lang="en-GB" sz="2400">
                <a:ea typeface="MS PGothic" pitchFamily="34" charset="-128"/>
              </a:rPr>
              <a:t>Processes</a:t>
            </a:r>
          </a:p>
        </p:txBody>
      </p:sp>
      <p:sp>
        <p:nvSpPr>
          <p:cNvPr id="21514" name="Text Box 9"/>
          <p:cNvSpPr txBox="1">
            <a:spLocks noChangeArrowheads="1"/>
          </p:cNvSpPr>
          <p:nvPr/>
        </p:nvSpPr>
        <p:spPr bwMode="auto">
          <a:xfrm>
            <a:off x="900113" y="5661025"/>
            <a:ext cx="19812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>
                <a:ea typeface="MS PGothic" pitchFamily="34" charset="-128"/>
              </a:rPr>
              <a:t>STRATEGY</a:t>
            </a:r>
          </a:p>
        </p:txBody>
      </p:sp>
      <p:sp>
        <p:nvSpPr>
          <p:cNvPr id="21515" name="Text Box 10"/>
          <p:cNvSpPr txBox="1">
            <a:spLocks noChangeArrowheads="1"/>
          </p:cNvSpPr>
          <p:nvPr/>
        </p:nvSpPr>
        <p:spPr bwMode="auto">
          <a:xfrm>
            <a:off x="3689350" y="5676900"/>
            <a:ext cx="1524000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>
                <a:ea typeface="MS PGothic" pitchFamily="34" charset="-128"/>
              </a:rPr>
              <a:t>ACTION</a:t>
            </a:r>
          </a:p>
        </p:txBody>
      </p:sp>
      <p:sp>
        <p:nvSpPr>
          <p:cNvPr id="21516" name="Text Box 11"/>
          <p:cNvSpPr txBox="1">
            <a:spLocks noChangeArrowheads="1"/>
          </p:cNvSpPr>
          <p:nvPr/>
        </p:nvSpPr>
        <p:spPr bwMode="auto">
          <a:xfrm>
            <a:off x="5441950" y="5661025"/>
            <a:ext cx="2659063" cy="457200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>
                <a:ea typeface="MS PGothic" pitchFamily="34" charset="-128"/>
              </a:rPr>
              <a:t>PERFORMANCE</a:t>
            </a:r>
          </a:p>
        </p:txBody>
      </p:sp>
      <p:sp>
        <p:nvSpPr>
          <p:cNvPr id="21517" name="AutoShape 12"/>
          <p:cNvSpPr>
            <a:spLocks noChangeArrowheads="1"/>
          </p:cNvSpPr>
          <p:nvPr/>
        </p:nvSpPr>
        <p:spPr bwMode="auto">
          <a:xfrm>
            <a:off x="6280150" y="4991100"/>
            <a:ext cx="485775" cy="609600"/>
          </a:xfrm>
          <a:prstGeom prst="upArrow">
            <a:avLst>
              <a:gd name="adj1" fmla="val 50000"/>
              <a:gd name="adj2" fmla="val 31373"/>
            </a:avLst>
          </a:prstGeom>
          <a:solidFill>
            <a:srgbClr val="6699FF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>
              <a:ea typeface="MS PGothic" pitchFamily="34" charset="-128"/>
            </a:endParaRPr>
          </a:p>
        </p:txBody>
      </p:sp>
      <p:sp>
        <p:nvSpPr>
          <p:cNvPr id="21518" name="AutoShape 13"/>
          <p:cNvSpPr>
            <a:spLocks noChangeArrowheads="1"/>
          </p:cNvSpPr>
          <p:nvPr/>
        </p:nvSpPr>
        <p:spPr bwMode="auto">
          <a:xfrm>
            <a:off x="1555750" y="4991100"/>
            <a:ext cx="485775" cy="609600"/>
          </a:xfrm>
          <a:prstGeom prst="upArrow">
            <a:avLst>
              <a:gd name="adj1" fmla="val 50000"/>
              <a:gd name="adj2" fmla="val 3137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>
              <a:ea typeface="MS PGothic" pitchFamily="34" charset="-128"/>
            </a:endParaRPr>
          </a:p>
        </p:txBody>
      </p:sp>
      <p:sp>
        <p:nvSpPr>
          <p:cNvPr id="21519" name="AutoShape 14"/>
          <p:cNvSpPr>
            <a:spLocks noChangeArrowheads="1"/>
          </p:cNvSpPr>
          <p:nvPr/>
        </p:nvSpPr>
        <p:spPr bwMode="auto">
          <a:xfrm>
            <a:off x="4208463" y="4991100"/>
            <a:ext cx="485775" cy="609600"/>
          </a:xfrm>
          <a:prstGeom prst="upArrow">
            <a:avLst>
              <a:gd name="adj1" fmla="val 50000"/>
              <a:gd name="adj2" fmla="val 31373"/>
            </a:avLst>
          </a:prstGeom>
          <a:solidFill>
            <a:schemeClr val="accent1"/>
          </a:solidFill>
          <a:ln w="12700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 wrap="none" anchor="ctr"/>
          <a:lstStyle/>
          <a:p>
            <a:endParaRPr lang="en-US">
              <a:ea typeface="MS PGothic" pitchFamily="34" charset="-128"/>
            </a:endParaRPr>
          </a:p>
        </p:txBody>
      </p:sp>
      <p:sp>
        <p:nvSpPr>
          <p:cNvPr id="21520" name="Rectangle 1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1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0422" name="Rectangle 6"/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/>
          <a:lstStyle/>
          <a:p>
            <a:r>
              <a:rPr lang="en-GB" b="1">
                <a:solidFill>
                  <a:srgbClr val="006634"/>
                </a:solidFill>
              </a:rPr>
              <a:t>Becoming an eXemplar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052513"/>
            <a:ext cx="8713788" cy="5040312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Application stage – download via web </a:t>
            </a:r>
          </a:p>
          <a:p>
            <a:pPr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Initial interview – scope and strategic overview</a:t>
            </a:r>
          </a:p>
          <a:p>
            <a:pPr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Panel Approval</a:t>
            </a:r>
          </a:p>
          <a:p>
            <a:pPr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Data capture process:</a:t>
            </a:r>
          </a:p>
          <a:p>
            <a:pPr lvl="1"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What does an eXemplar consider?</a:t>
            </a:r>
          </a:p>
          <a:p>
            <a:pPr lvl="1"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A framework for assessment</a:t>
            </a:r>
          </a:p>
          <a:p>
            <a:pPr lvl="1"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What makes a project exemplary</a:t>
            </a:r>
          </a:p>
          <a:p>
            <a:pPr lvl="1"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Analysis and reporting  </a:t>
            </a:r>
          </a:p>
          <a:p>
            <a:pPr lvl="1"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Case study </a:t>
            </a:r>
          </a:p>
          <a:p>
            <a:pPr>
              <a:lnSpc>
                <a:spcPct val="110000"/>
              </a:lnSpc>
            </a:pPr>
            <a:r>
              <a:rPr lang="en-GB" sz="2400">
                <a:solidFill>
                  <a:srgbClr val="006634"/>
                </a:solidFill>
              </a:rPr>
              <a:t>Dissemination </a:t>
            </a:r>
          </a:p>
        </p:txBody>
      </p:sp>
      <p:sp>
        <p:nvSpPr>
          <p:cNvPr id="2355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9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2470" name="Rectangle 6"/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/>
          <a:lstStyle/>
          <a:p>
            <a:r>
              <a:rPr lang="en-GB" b="1">
                <a:solidFill>
                  <a:srgbClr val="006634"/>
                </a:solidFill>
              </a:rPr>
              <a:t>The Process:</a:t>
            </a:r>
            <a:br>
              <a:rPr lang="en-GB" b="1">
                <a:solidFill>
                  <a:srgbClr val="006634"/>
                </a:solidFill>
              </a:rPr>
            </a:br>
            <a:r>
              <a:rPr lang="en-GB" b="1">
                <a:solidFill>
                  <a:srgbClr val="006634"/>
                </a:solidFill>
              </a:rPr>
              <a:t>What does an eXemplar consider?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Text Box 3"/>
          <p:cNvSpPr txBox="1">
            <a:spLocks noChangeArrowheads="1"/>
          </p:cNvSpPr>
          <p:nvPr/>
        </p:nvSpPr>
        <p:spPr bwMode="auto">
          <a:xfrm>
            <a:off x="1979613" y="3160713"/>
            <a:ext cx="22828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800">
                <a:solidFill>
                  <a:srgbClr val="006634"/>
                </a:solidFill>
                <a:ea typeface="MS PGothic" pitchFamily="34" charset="-128"/>
              </a:rPr>
              <a:t>Sustainability</a:t>
            </a:r>
          </a:p>
        </p:txBody>
      </p:sp>
      <p:sp>
        <p:nvSpPr>
          <p:cNvPr id="25604" name="Oval 4"/>
          <p:cNvSpPr>
            <a:spLocks noChangeArrowheads="1"/>
          </p:cNvSpPr>
          <p:nvPr/>
        </p:nvSpPr>
        <p:spPr bwMode="auto">
          <a:xfrm>
            <a:off x="612775" y="3860800"/>
            <a:ext cx="2016125" cy="100806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2400">
                <a:solidFill>
                  <a:schemeClr val="accent2"/>
                </a:solidFill>
                <a:ea typeface="MS PGothic" pitchFamily="34" charset="-128"/>
              </a:rPr>
              <a:t>Economic</a:t>
            </a:r>
          </a:p>
        </p:txBody>
      </p:sp>
      <p:sp>
        <p:nvSpPr>
          <p:cNvPr id="25605" name="Oval 5"/>
          <p:cNvSpPr>
            <a:spLocks noChangeArrowheads="1"/>
          </p:cNvSpPr>
          <p:nvPr/>
        </p:nvSpPr>
        <p:spPr bwMode="auto">
          <a:xfrm>
            <a:off x="1908175" y="1916113"/>
            <a:ext cx="2160588" cy="1008062"/>
          </a:xfrm>
          <a:prstGeom prst="ellipse">
            <a:avLst/>
          </a:prstGeom>
          <a:solidFill>
            <a:schemeClr val="fol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2400">
                <a:solidFill>
                  <a:schemeClr val="accent2"/>
                </a:solidFill>
                <a:ea typeface="MS PGothic" pitchFamily="34" charset="-128"/>
              </a:rPr>
              <a:t>Environmental</a:t>
            </a:r>
          </a:p>
        </p:txBody>
      </p:sp>
      <p:sp>
        <p:nvSpPr>
          <p:cNvPr id="25606" name="Oval 6"/>
          <p:cNvSpPr>
            <a:spLocks noChangeArrowheads="1"/>
          </p:cNvSpPr>
          <p:nvPr/>
        </p:nvSpPr>
        <p:spPr bwMode="auto">
          <a:xfrm>
            <a:off x="3421063" y="3860800"/>
            <a:ext cx="2016125" cy="1008063"/>
          </a:xfrm>
          <a:prstGeom prst="ellipse">
            <a:avLst/>
          </a:pr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pPr algn="ctr" eaLnBrk="0" hangingPunct="0"/>
            <a:r>
              <a:rPr lang="en-GB" sz="2400">
                <a:solidFill>
                  <a:schemeClr val="accent2"/>
                </a:solidFill>
                <a:ea typeface="MS PGothic" pitchFamily="34" charset="-128"/>
              </a:rPr>
              <a:t>Social</a:t>
            </a:r>
          </a:p>
        </p:txBody>
      </p:sp>
      <p:sp>
        <p:nvSpPr>
          <p:cNvPr id="25607" name="Line 7"/>
          <p:cNvSpPr>
            <a:spLocks noChangeShapeType="1"/>
          </p:cNvSpPr>
          <p:nvPr/>
        </p:nvSpPr>
        <p:spPr bwMode="auto">
          <a:xfrm flipH="1">
            <a:off x="1260475" y="2852738"/>
            <a:ext cx="576263" cy="863600"/>
          </a:xfrm>
          <a:prstGeom prst="line">
            <a:avLst/>
          </a:prstGeom>
          <a:noFill/>
          <a:ln w="60325">
            <a:solidFill>
              <a:schemeClr val="tx1"/>
            </a:solidFill>
            <a:round/>
            <a:headEnd type="stealth" w="lg" len="lg"/>
            <a:tailEnd type="stealth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8" name="Line 8"/>
          <p:cNvSpPr>
            <a:spLocks noChangeShapeType="1"/>
          </p:cNvSpPr>
          <p:nvPr/>
        </p:nvSpPr>
        <p:spPr bwMode="auto">
          <a:xfrm>
            <a:off x="4140200" y="2852738"/>
            <a:ext cx="576263" cy="792162"/>
          </a:xfrm>
          <a:prstGeom prst="line">
            <a:avLst/>
          </a:prstGeom>
          <a:noFill/>
          <a:ln w="60325">
            <a:solidFill>
              <a:schemeClr val="tx1"/>
            </a:solidFill>
            <a:round/>
            <a:headEnd type="stealth" w="lg" len="lg"/>
            <a:tailEnd type="stealth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09" name="Line 9"/>
          <p:cNvSpPr>
            <a:spLocks noChangeShapeType="1"/>
          </p:cNvSpPr>
          <p:nvPr/>
        </p:nvSpPr>
        <p:spPr bwMode="auto">
          <a:xfrm flipH="1">
            <a:off x="2555875" y="4795838"/>
            <a:ext cx="863600" cy="0"/>
          </a:xfrm>
          <a:prstGeom prst="line">
            <a:avLst/>
          </a:prstGeom>
          <a:noFill/>
          <a:ln w="60325">
            <a:solidFill>
              <a:schemeClr val="tx1"/>
            </a:solidFill>
            <a:round/>
            <a:headEnd type="stealth" w="lg" len="lg"/>
            <a:tailEnd type="stealth" w="lg" len="lg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5610" name="AutoShape 10"/>
          <p:cNvSpPr>
            <a:spLocks/>
          </p:cNvSpPr>
          <p:nvPr/>
        </p:nvSpPr>
        <p:spPr bwMode="auto">
          <a:xfrm>
            <a:off x="5580063" y="2060575"/>
            <a:ext cx="649287" cy="2879725"/>
          </a:xfrm>
          <a:prstGeom prst="rightBrace">
            <a:avLst>
              <a:gd name="adj1" fmla="val 36960"/>
              <a:gd name="adj2" fmla="val 50000"/>
            </a:avLst>
          </a:prstGeom>
          <a:noFill/>
          <a:ln w="50800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6516688" y="2852738"/>
            <a:ext cx="1943100" cy="1196975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400">
                <a:solidFill>
                  <a:schemeClr val="accent2"/>
                </a:solidFill>
                <a:ea typeface="MS PGothic" pitchFamily="34" charset="-128"/>
              </a:rPr>
              <a:t>Post Construction and in-use </a:t>
            </a:r>
          </a:p>
        </p:txBody>
      </p:sp>
      <p:sp>
        <p:nvSpPr>
          <p:cNvPr id="25612" name="Text Box 12"/>
          <p:cNvSpPr txBox="1">
            <a:spLocks noChangeArrowheads="1"/>
          </p:cNvSpPr>
          <p:nvPr/>
        </p:nvSpPr>
        <p:spPr bwMode="auto">
          <a:xfrm>
            <a:off x="6372225" y="5013325"/>
            <a:ext cx="225266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800">
                <a:solidFill>
                  <a:srgbClr val="006634"/>
                </a:solidFill>
                <a:ea typeface="MS PGothic" pitchFamily="34" charset="-128"/>
              </a:rPr>
              <a:t>The Outcomes</a:t>
            </a:r>
          </a:p>
        </p:txBody>
      </p:sp>
      <p:sp>
        <p:nvSpPr>
          <p:cNvPr id="25613" name="Text Box 13"/>
          <p:cNvSpPr txBox="1">
            <a:spLocks noChangeArrowheads="1"/>
          </p:cNvSpPr>
          <p:nvPr/>
        </p:nvSpPr>
        <p:spPr bwMode="auto">
          <a:xfrm>
            <a:off x="1187450" y="5084763"/>
            <a:ext cx="4195763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800">
                <a:solidFill>
                  <a:srgbClr val="006634"/>
                </a:solidFill>
                <a:ea typeface="MS PGothic" pitchFamily="34" charset="-128"/>
              </a:rPr>
              <a:t>The process – from options to construction</a:t>
            </a:r>
          </a:p>
        </p:txBody>
      </p:sp>
      <p:sp>
        <p:nvSpPr>
          <p:cNvPr id="25614" name="Text Box 14"/>
          <p:cNvSpPr txBox="1">
            <a:spLocks noChangeArrowheads="1"/>
          </p:cNvSpPr>
          <p:nvPr/>
        </p:nvSpPr>
        <p:spPr bwMode="auto">
          <a:xfrm>
            <a:off x="6372225" y="2276475"/>
            <a:ext cx="237331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eaLnBrk="0" hangingPunct="0"/>
            <a:r>
              <a:rPr lang="en-GB" sz="2000" b="1">
                <a:solidFill>
                  <a:srgbClr val="006634"/>
                </a:solidFill>
                <a:ea typeface="MS PGothic" pitchFamily="34" charset="-128"/>
              </a:rPr>
              <a:t>Underpinned by…</a:t>
            </a:r>
          </a:p>
        </p:txBody>
      </p:sp>
      <p:sp>
        <p:nvSpPr>
          <p:cNvPr id="25615" name="Rectangle 1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188" y="1700213"/>
            <a:ext cx="3838575" cy="4495800"/>
          </a:xfrm>
        </p:spPr>
        <p:txBody>
          <a:bodyPr/>
          <a:lstStyle/>
          <a:p>
            <a:pPr>
              <a:buFontTx/>
              <a:buNone/>
            </a:pPr>
            <a:r>
              <a:rPr lang="en-GB" sz="2600" u="sng">
                <a:solidFill>
                  <a:srgbClr val="006634"/>
                </a:solidFill>
              </a:rPr>
              <a:t>Economic issues</a:t>
            </a:r>
          </a:p>
          <a:p>
            <a:r>
              <a:rPr lang="en-GB" sz="2600">
                <a:solidFill>
                  <a:srgbClr val="006634"/>
                </a:solidFill>
              </a:rPr>
              <a:t>Overall cost</a:t>
            </a:r>
          </a:p>
          <a:p>
            <a:r>
              <a:rPr lang="en-GB" sz="2600">
                <a:solidFill>
                  <a:srgbClr val="006634"/>
                </a:solidFill>
              </a:rPr>
              <a:t>Cost predictability</a:t>
            </a:r>
          </a:p>
          <a:p>
            <a:r>
              <a:rPr lang="en-GB" sz="2600">
                <a:solidFill>
                  <a:srgbClr val="006634"/>
                </a:solidFill>
              </a:rPr>
              <a:t>Time predictability</a:t>
            </a:r>
          </a:p>
          <a:p>
            <a:r>
              <a:rPr lang="en-GB" sz="2600">
                <a:solidFill>
                  <a:srgbClr val="006634"/>
                </a:solidFill>
              </a:rPr>
              <a:t>Quality/ defects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46613" y="1700213"/>
            <a:ext cx="4246562" cy="4425950"/>
          </a:xfrm>
        </p:spPr>
        <p:txBody>
          <a:bodyPr/>
          <a:lstStyle/>
          <a:p>
            <a:pPr>
              <a:buFontTx/>
              <a:buNone/>
            </a:pPr>
            <a:r>
              <a:rPr lang="en-GB" sz="2600" u="sng">
                <a:solidFill>
                  <a:srgbClr val="006634"/>
                </a:solidFill>
              </a:rPr>
              <a:t>Social issues</a:t>
            </a:r>
          </a:p>
          <a:p>
            <a:r>
              <a:rPr lang="en-GB" sz="2600">
                <a:solidFill>
                  <a:srgbClr val="006634"/>
                </a:solidFill>
              </a:rPr>
              <a:t>Health &amp; safety</a:t>
            </a:r>
          </a:p>
          <a:p>
            <a:r>
              <a:rPr lang="en-GB" sz="2600">
                <a:solidFill>
                  <a:srgbClr val="006634"/>
                </a:solidFill>
              </a:rPr>
              <a:t>Employee satisfaction</a:t>
            </a:r>
          </a:p>
          <a:p>
            <a:r>
              <a:rPr lang="en-GB" sz="2600">
                <a:solidFill>
                  <a:srgbClr val="006634"/>
                </a:solidFill>
              </a:rPr>
              <a:t>Local supply chain engaged</a:t>
            </a:r>
          </a:p>
          <a:p>
            <a:r>
              <a:rPr lang="en-GB" sz="2600">
                <a:solidFill>
                  <a:srgbClr val="006634"/>
                </a:solidFill>
              </a:rPr>
              <a:t>Training/ skills increase</a:t>
            </a:r>
          </a:p>
          <a:p>
            <a:r>
              <a:rPr lang="en-GB" sz="2600">
                <a:solidFill>
                  <a:srgbClr val="006634"/>
                </a:solidFill>
              </a:rPr>
              <a:t>Community engagement</a:t>
            </a:r>
          </a:p>
          <a:p>
            <a:r>
              <a:rPr lang="en-GB" sz="2600">
                <a:solidFill>
                  <a:srgbClr val="006634"/>
                </a:solidFill>
              </a:rPr>
              <a:t>Wider community benefits</a:t>
            </a:r>
          </a:p>
        </p:txBody>
      </p:sp>
      <p:sp>
        <p:nvSpPr>
          <p:cNvPr id="27653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0825" y="1412875"/>
            <a:ext cx="3911600" cy="4632325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400" u="sng">
                <a:solidFill>
                  <a:srgbClr val="006634"/>
                </a:solidFill>
              </a:rPr>
              <a:t>Environmental issues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Overall environmental sustainability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Building energy in use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Energy &amp; water use during construction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Materials – environmental impacts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Materials – responsible sourcing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Waste management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Protecting ecology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00563" y="1412875"/>
            <a:ext cx="4392612" cy="4495800"/>
          </a:xfrm>
        </p:spPr>
        <p:txBody>
          <a:bodyPr/>
          <a:lstStyle/>
          <a:p>
            <a:pPr>
              <a:lnSpc>
                <a:spcPct val="90000"/>
              </a:lnSpc>
              <a:buFontTx/>
              <a:buNone/>
            </a:pPr>
            <a:r>
              <a:rPr lang="en-GB" sz="2400" u="sng">
                <a:solidFill>
                  <a:srgbClr val="006634"/>
                </a:solidFill>
              </a:rPr>
              <a:t>Post Construction</a:t>
            </a:r>
            <a:r>
              <a:rPr lang="en-GB" sz="2400">
                <a:solidFill>
                  <a:srgbClr val="006634"/>
                </a:solidFill>
              </a:rPr>
              <a:t> 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Client satisfaction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Contractor satisfaction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Supply chain success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Handover</a:t>
            </a:r>
          </a:p>
          <a:p>
            <a:pPr>
              <a:lnSpc>
                <a:spcPct val="90000"/>
              </a:lnSpc>
            </a:pPr>
            <a:r>
              <a:rPr lang="en-GB" sz="2400">
                <a:solidFill>
                  <a:srgbClr val="006634"/>
                </a:solidFill>
              </a:rPr>
              <a:t>Post Occupancy Evaluation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4716463" y="4365625"/>
            <a:ext cx="4103687" cy="1562100"/>
          </a:xfrm>
          <a:prstGeom prst="rect">
            <a:avLst/>
          </a:prstGeom>
          <a:noFill/>
          <a:ln w="9525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400">
                <a:solidFill>
                  <a:srgbClr val="006634"/>
                </a:solidFill>
                <a:ea typeface="MS PGothic" pitchFamily="34" charset="-128"/>
              </a:rPr>
              <a:t>…these issues may evolve/ change over time to reflect what is seen to be important to the industry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4518" name="Rectangle 6"/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/>
          <a:lstStyle/>
          <a:p>
            <a:r>
              <a:rPr lang="en-GB" b="1">
                <a:solidFill>
                  <a:srgbClr val="006634"/>
                </a:solidFill>
              </a:rPr>
              <a:t>The Process:</a:t>
            </a:r>
            <a:br>
              <a:rPr lang="en-GB" b="1">
                <a:solidFill>
                  <a:srgbClr val="006634"/>
                </a:solidFill>
              </a:rPr>
            </a:br>
            <a:r>
              <a:rPr lang="en-GB" b="1">
                <a:solidFill>
                  <a:srgbClr val="006634"/>
                </a:solidFill>
              </a:rPr>
              <a:t>Creating a framework for assessment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73238"/>
            <a:ext cx="8458200" cy="4392612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For each headline there are a range of ‘metrics’ that can be used to measure performance</a:t>
            </a:r>
          </a:p>
          <a:p>
            <a:pPr>
              <a:lnSpc>
                <a:spcPct val="110000"/>
              </a:lnSpc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Using industry benchmarks minimum standards can be set to ensure a good ‘all round’ project</a:t>
            </a:r>
          </a:p>
          <a:p>
            <a:pPr>
              <a:lnSpc>
                <a:spcPct val="110000"/>
              </a:lnSpc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Areas of exemplary performance can then be highlighted and explained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5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6566" name="Rectangle 6"/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/>
          <a:lstStyle/>
          <a:p>
            <a:r>
              <a:rPr lang="en-GB" b="1">
                <a:solidFill>
                  <a:srgbClr val="006634"/>
                </a:solidFill>
              </a:rPr>
              <a:t>The Process:</a:t>
            </a:r>
            <a:br>
              <a:rPr lang="en-GB" b="1">
                <a:solidFill>
                  <a:srgbClr val="006634"/>
                </a:solidFill>
              </a:rPr>
            </a:br>
            <a:r>
              <a:rPr lang="en-GB" b="1">
                <a:solidFill>
                  <a:srgbClr val="006634"/>
                </a:solidFill>
              </a:rPr>
              <a:t>What makes a project Exemplary?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1989138"/>
            <a:ext cx="4703763" cy="4392612"/>
          </a:xfrm>
        </p:spPr>
        <p:txBody>
          <a:bodyPr/>
          <a:lstStyle/>
          <a:p>
            <a:pPr>
              <a:lnSpc>
                <a:spcPct val="120000"/>
              </a:lnSpc>
            </a:pPr>
            <a:r>
              <a:rPr lang="en-GB" sz="2800">
                <a:solidFill>
                  <a:srgbClr val="006634"/>
                </a:solidFill>
              </a:rPr>
              <a:t>Demonstrate innovation exceeding normal industry practice in some areas</a:t>
            </a:r>
          </a:p>
          <a:p>
            <a:pPr>
              <a:lnSpc>
                <a:spcPct val="120000"/>
              </a:lnSpc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pPr>
              <a:lnSpc>
                <a:spcPct val="120000"/>
              </a:lnSpc>
            </a:pPr>
            <a:r>
              <a:rPr lang="en-GB" sz="2800">
                <a:solidFill>
                  <a:srgbClr val="006634"/>
                </a:solidFill>
              </a:rPr>
              <a:t>Must achieve minimum standards in all other key areas </a:t>
            </a:r>
          </a:p>
        </p:txBody>
      </p:sp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3800" y="2708275"/>
            <a:ext cx="4140200" cy="314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3797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052513"/>
            <a:ext cx="7772400" cy="752475"/>
          </a:xfrm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The Process: Analysis 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2060575"/>
            <a:ext cx="8915400" cy="4176713"/>
          </a:xfrm>
        </p:spPr>
        <p:txBody>
          <a:bodyPr/>
          <a:lstStyle/>
          <a:p>
            <a:r>
              <a:rPr lang="en-GB" sz="2800">
                <a:solidFill>
                  <a:srgbClr val="006634"/>
                </a:solidFill>
              </a:rPr>
              <a:t>Choose which area(s) show exemplary performance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800">
                <a:solidFill>
                  <a:srgbClr val="006634"/>
                </a:solidFill>
              </a:rPr>
              <a:t>Interviews at key stages of the project, to show how performance and successes were achieved</a:t>
            </a:r>
            <a:endParaRPr lang="en-GB" sz="2800" i="1">
              <a:solidFill>
                <a:srgbClr val="006634"/>
              </a:solidFill>
            </a:endParaRPr>
          </a:p>
          <a:p>
            <a:pPr>
              <a:lnSpc>
                <a:spcPct val="210000"/>
              </a:lnSpc>
              <a:buFontTx/>
              <a:buNone/>
            </a:pPr>
            <a:endParaRPr lang="en-GB" sz="2800" i="1">
              <a:solidFill>
                <a:srgbClr val="006634"/>
              </a:solidFill>
            </a:endParaRPr>
          </a:p>
          <a:p>
            <a:endParaRPr lang="en-GB" sz="2800">
              <a:solidFill>
                <a:srgbClr val="006634"/>
              </a:solidFill>
            </a:endParaRPr>
          </a:p>
          <a:p>
            <a:r>
              <a:rPr lang="en-GB" sz="2800">
                <a:solidFill>
                  <a:srgbClr val="006634"/>
                </a:solidFill>
              </a:rPr>
              <a:t>Key ‘causes and effects’ that could be repeated on other projects are identified</a:t>
            </a:r>
            <a:r>
              <a:rPr lang="en-GB" sz="2600">
                <a:solidFill>
                  <a:srgbClr val="006634"/>
                </a:solidFill>
              </a:rPr>
              <a:t> </a:t>
            </a:r>
          </a:p>
          <a:p>
            <a:endParaRPr lang="en-GB" sz="2600">
              <a:solidFill>
                <a:srgbClr val="006634"/>
              </a:solidFill>
            </a:endParaRPr>
          </a:p>
        </p:txBody>
      </p:sp>
      <p:sp>
        <p:nvSpPr>
          <p:cNvPr id="35848" name="Text Box 8"/>
          <p:cNvSpPr txBox="1">
            <a:spLocks noChangeArrowheads="1"/>
          </p:cNvSpPr>
          <p:nvPr/>
        </p:nvSpPr>
        <p:spPr bwMode="auto">
          <a:xfrm>
            <a:off x="900113" y="4149725"/>
            <a:ext cx="1584325" cy="771525"/>
          </a:xfrm>
          <a:prstGeom prst="rect">
            <a:avLst/>
          </a:prstGeom>
          <a:solidFill>
            <a:srgbClr val="FF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200">
                <a:ea typeface="MS PGothic" pitchFamily="34" charset="-128"/>
              </a:rPr>
              <a:t>Options appraisal</a:t>
            </a:r>
          </a:p>
        </p:txBody>
      </p:sp>
      <p:sp>
        <p:nvSpPr>
          <p:cNvPr id="35849" name="Text Box 9"/>
          <p:cNvSpPr txBox="1">
            <a:spLocks noChangeArrowheads="1"/>
          </p:cNvSpPr>
          <p:nvPr/>
        </p:nvSpPr>
        <p:spPr bwMode="auto">
          <a:xfrm>
            <a:off x="2843213" y="4149725"/>
            <a:ext cx="1439862" cy="771525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200">
                <a:ea typeface="MS PGothic" pitchFamily="34" charset="-128"/>
              </a:rPr>
              <a:t>Detailed Design</a:t>
            </a:r>
          </a:p>
        </p:txBody>
      </p:sp>
      <p:sp>
        <p:nvSpPr>
          <p:cNvPr id="35850" name="Text Box 10"/>
          <p:cNvSpPr txBox="1">
            <a:spLocks noChangeArrowheads="1"/>
          </p:cNvSpPr>
          <p:nvPr/>
        </p:nvSpPr>
        <p:spPr bwMode="auto">
          <a:xfrm>
            <a:off x="4500563" y="4149725"/>
            <a:ext cx="1727200" cy="7715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200">
                <a:ea typeface="MS PGothic" pitchFamily="34" charset="-128"/>
              </a:rPr>
              <a:t>Practical completion</a:t>
            </a:r>
          </a:p>
        </p:txBody>
      </p:sp>
      <p:sp>
        <p:nvSpPr>
          <p:cNvPr id="35851" name="Text Box 11"/>
          <p:cNvSpPr txBox="1">
            <a:spLocks noChangeArrowheads="1"/>
          </p:cNvSpPr>
          <p:nvPr/>
        </p:nvSpPr>
        <p:spPr bwMode="auto">
          <a:xfrm>
            <a:off x="6443663" y="4149725"/>
            <a:ext cx="1944687" cy="771525"/>
          </a:xfrm>
          <a:prstGeom prst="rect">
            <a:avLst/>
          </a:prstGeom>
          <a:solidFill>
            <a:srgbClr val="99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en-GB" sz="2200">
                <a:ea typeface="MS PGothic" pitchFamily="34" charset="-128"/>
              </a:rPr>
              <a:t>Post Construction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1125538"/>
            <a:ext cx="8713787" cy="981075"/>
          </a:xfrm>
          <a:solidFill>
            <a:schemeClr val="bg1"/>
          </a:solidFill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The Process – </a:t>
            </a:r>
            <a:br>
              <a:rPr lang="en-GB" sz="5400" b="1">
                <a:solidFill>
                  <a:srgbClr val="006634"/>
                </a:solidFill>
              </a:rPr>
            </a:br>
            <a:r>
              <a:rPr lang="en-GB" sz="5400" b="1">
                <a:solidFill>
                  <a:srgbClr val="006634"/>
                </a:solidFill>
              </a:rPr>
              <a:t>Analysis Report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420938"/>
            <a:ext cx="4259263" cy="3705225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Analysis report provided to assist continual improvement</a:t>
            </a:r>
          </a:p>
          <a:p>
            <a:pPr>
              <a:lnSpc>
                <a:spcPct val="110000"/>
              </a:lnSpc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Key learning points will be incorporated in a published case study</a:t>
            </a:r>
            <a:endParaRPr lang="en-GB" sz="2600">
              <a:solidFill>
                <a:srgbClr val="006634"/>
              </a:solidFill>
            </a:endParaRPr>
          </a:p>
        </p:txBody>
      </p:sp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70463" y="2492375"/>
            <a:ext cx="3144837" cy="3313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7893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27763" y="3389313"/>
            <a:ext cx="273685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052513"/>
            <a:ext cx="9144000" cy="760412"/>
          </a:xfrm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The Process: Case Study</a:t>
            </a:r>
          </a:p>
        </p:txBody>
      </p:sp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17625" y="1916113"/>
            <a:ext cx="2921000" cy="4132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56100" y="1916113"/>
            <a:ext cx="2886075" cy="410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836613"/>
            <a:ext cx="7772400" cy="981075"/>
          </a:xfrm>
          <a:solidFill>
            <a:schemeClr val="bg1"/>
          </a:solidFill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Pilot Case Studies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2060575"/>
            <a:ext cx="8664575" cy="4105275"/>
          </a:xfrm>
        </p:spPr>
        <p:txBody>
          <a:bodyPr/>
          <a:lstStyle/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Four project teams have helped pilot and refine the Exemplar methodology </a:t>
            </a:r>
          </a:p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Useful learning from these projects have been included in Pilot Case Studies</a:t>
            </a:r>
          </a:p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Each demonstrated excellent core sustainability principles &amp; performed well under the methodology</a:t>
            </a:r>
          </a:p>
          <a:p>
            <a:pPr>
              <a:lnSpc>
                <a:spcPct val="110000"/>
              </a:lnSpc>
            </a:pPr>
            <a:r>
              <a:rPr lang="en-GB" sz="2800">
                <a:solidFill>
                  <a:srgbClr val="006634"/>
                </a:solidFill>
              </a:rPr>
              <a:t>Build on these to drive industry forward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052513"/>
            <a:ext cx="7772400" cy="981075"/>
          </a:xfrm>
          <a:solidFill>
            <a:schemeClr val="bg1"/>
          </a:solidFill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The Process: </a:t>
            </a:r>
            <a:br>
              <a:rPr lang="en-GB" sz="5400" b="1">
                <a:solidFill>
                  <a:srgbClr val="006634"/>
                </a:solidFill>
              </a:rPr>
            </a:br>
            <a:r>
              <a:rPr lang="en-GB" sz="5400" b="1">
                <a:solidFill>
                  <a:srgbClr val="006634"/>
                </a:solidFill>
              </a:rPr>
              <a:t>Case studies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28600" y="2492375"/>
            <a:ext cx="8591550" cy="3673475"/>
          </a:xfrm>
        </p:spPr>
        <p:txBody>
          <a:bodyPr/>
          <a:lstStyle/>
          <a:p>
            <a:pPr>
              <a:lnSpc>
                <a:spcPct val="110000"/>
              </a:lnSpc>
              <a:buFontTx/>
              <a:buNone/>
            </a:pPr>
            <a:r>
              <a:rPr lang="en-GB" sz="2800">
                <a:solidFill>
                  <a:srgbClr val="006634"/>
                </a:solidFill>
              </a:rPr>
              <a:t>Full project</a:t>
            </a:r>
            <a:r>
              <a:rPr lang="en-GB" sz="2600">
                <a:solidFill>
                  <a:srgbClr val="006634"/>
                </a:solidFill>
              </a:rPr>
              <a:t>:</a:t>
            </a:r>
          </a:p>
          <a:p>
            <a:pPr>
              <a:lnSpc>
                <a:spcPct val="110000"/>
              </a:lnSpc>
            </a:pPr>
            <a:r>
              <a:rPr lang="en-GB" sz="2600">
                <a:solidFill>
                  <a:srgbClr val="006634"/>
                </a:solidFill>
              </a:rPr>
              <a:t>Ongoing analysis at key stages throughout the life of the project producing ‘living’ case studies </a:t>
            </a:r>
          </a:p>
          <a:p>
            <a:pPr>
              <a:lnSpc>
                <a:spcPct val="110000"/>
              </a:lnSpc>
            </a:pPr>
            <a:r>
              <a:rPr lang="en-GB" sz="2600">
                <a:solidFill>
                  <a:srgbClr val="006634"/>
                </a:solidFill>
              </a:rPr>
              <a:t>Overall case study produced at post occupancy stage</a:t>
            </a:r>
          </a:p>
          <a:p>
            <a:pPr>
              <a:lnSpc>
                <a:spcPct val="110000"/>
              </a:lnSpc>
              <a:buFontTx/>
              <a:buNone/>
            </a:pPr>
            <a:r>
              <a:rPr lang="en-GB" sz="2800">
                <a:solidFill>
                  <a:srgbClr val="006634"/>
                </a:solidFill>
              </a:rPr>
              <a:t>Condensed project:</a:t>
            </a:r>
          </a:p>
          <a:p>
            <a:pPr>
              <a:lnSpc>
                <a:spcPct val="110000"/>
              </a:lnSpc>
            </a:pPr>
            <a:r>
              <a:rPr lang="en-GB" sz="2600">
                <a:solidFill>
                  <a:srgbClr val="006634"/>
                </a:solidFill>
              </a:rPr>
              <a:t>Retrospective analysis of completed projects producing single case study</a:t>
            </a:r>
          </a:p>
          <a:p>
            <a:pPr>
              <a:lnSpc>
                <a:spcPct val="110000"/>
              </a:lnSpc>
            </a:pPr>
            <a:endParaRPr lang="en-GB" sz="2600">
              <a:solidFill>
                <a:srgbClr val="00663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323850" y="908050"/>
            <a:ext cx="8497888" cy="914400"/>
          </a:xfrm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>Dissemination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288" y="2205038"/>
            <a:ext cx="8458200" cy="3775075"/>
          </a:xfrm>
        </p:spPr>
        <p:txBody>
          <a:bodyPr/>
          <a:lstStyle/>
          <a:p>
            <a:r>
              <a:rPr lang="en-GB" sz="2800" u="sng">
                <a:solidFill>
                  <a:srgbClr val="006634"/>
                </a:solidFill>
              </a:rPr>
              <a:t>Case studies</a:t>
            </a:r>
            <a:r>
              <a:rPr lang="en-GB" sz="2800">
                <a:solidFill>
                  <a:srgbClr val="006634"/>
                </a:solidFill>
              </a:rPr>
              <a:t> via CEW, BRE &amp; KTN websites</a:t>
            </a:r>
          </a:p>
          <a:p>
            <a:r>
              <a:rPr lang="en-GB" sz="2800" u="sng">
                <a:solidFill>
                  <a:srgbClr val="006634"/>
                </a:solidFill>
              </a:rPr>
              <a:t>Sustainable Building Portal: </a:t>
            </a:r>
            <a:endParaRPr lang="en-GB" sz="2800">
              <a:solidFill>
                <a:srgbClr val="006634"/>
              </a:solidFill>
            </a:endParaRPr>
          </a:p>
          <a:p>
            <a:pPr lvl="1"/>
            <a:r>
              <a:rPr lang="en-GB">
                <a:solidFill>
                  <a:srgbClr val="006634"/>
                </a:solidFill>
              </a:rPr>
              <a:t>More detailed interactive case studies 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Video clips of installations, interviews, etc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Direct links to products/ systems used</a:t>
            </a:r>
          </a:p>
          <a:p>
            <a:r>
              <a:rPr lang="en-GB" sz="2800" u="sng">
                <a:solidFill>
                  <a:srgbClr val="006634"/>
                </a:solidFill>
              </a:rPr>
              <a:t>Events and Seminars</a:t>
            </a:r>
            <a:r>
              <a:rPr lang="en-GB" sz="2800">
                <a:solidFill>
                  <a:srgbClr val="006634"/>
                </a:solidFill>
              </a:rPr>
              <a:t>:</a:t>
            </a:r>
          </a:p>
          <a:p>
            <a:pPr lvl="1"/>
            <a:r>
              <a:rPr lang="en-GB">
                <a:solidFill>
                  <a:srgbClr val="006634"/>
                </a:solidFill>
              </a:rPr>
              <a:t>Items of interest arising out of eXemplars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125538"/>
            <a:ext cx="9144000" cy="896937"/>
          </a:xfrm>
        </p:spPr>
        <p:txBody>
          <a:bodyPr/>
          <a:lstStyle/>
          <a:p>
            <a:r>
              <a:rPr lang="en-GB" sz="4800" b="1">
                <a:solidFill>
                  <a:srgbClr val="006634"/>
                </a:solidFill>
              </a:rPr>
              <a:t>Use of MBE KTN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276475"/>
            <a:ext cx="8569325" cy="3895725"/>
          </a:xfrm>
        </p:spPr>
        <p:txBody>
          <a:bodyPr/>
          <a:lstStyle/>
          <a:p>
            <a:r>
              <a:rPr lang="en-GB" sz="2800">
                <a:solidFill>
                  <a:srgbClr val="006634"/>
                </a:solidFill>
              </a:rPr>
              <a:t>Case study area to present best practice &amp; innovative products and/or solutions 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800">
                <a:solidFill>
                  <a:srgbClr val="006634"/>
                </a:solidFill>
              </a:rPr>
              <a:t>Forum for info on live, ongoing projects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800">
                <a:solidFill>
                  <a:srgbClr val="006634"/>
                </a:solidFill>
              </a:rPr>
              <a:t>Discussion threads for discussing issues           with other interested parties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r>
              <a:rPr lang="en-GB" sz="2800">
                <a:solidFill>
                  <a:srgbClr val="006634"/>
                </a:solidFill>
              </a:rPr>
              <a:t>Details of events and items of interest</a:t>
            </a:r>
          </a:p>
        </p:txBody>
      </p:sp>
      <p:pic>
        <p:nvPicPr>
          <p:cNvPr id="50180" name="Picture 4" descr="KTN_ModBuiltEnv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80288" y="4581525"/>
            <a:ext cx="1584325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125538"/>
            <a:ext cx="9144000" cy="896937"/>
          </a:xfrm>
        </p:spPr>
        <p:txBody>
          <a:bodyPr/>
          <a:lstStyle/>
          <a:p>
            <a:r>
              <a:rPr lang="en-GB" sz="4800" b="1">
                <a:solidFill>
                  <a:srgbClr val="006634"/>
                </a:solidFill>
              </a:rPr>
              <a:t>Next Steps</a:t>
            </a:r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2276475"/>
            <a:ext cx="8569325" cy="3895725"/>
          </a:xfrm>
        </p:spPr>
        <p:txBody>
          <a:bodyPr/>
          <a:lstStyle/>
          <a:p>
            <a:r>
              <a:rPr lang="en-GB" sz="2800">
                <a:solidFill>
                  <a:srgbClr val="006634"/>
                </a:solidFill>
              </a:rPr>
              <a:t>To apply go to ‘www.exemplar.org.uk’ </a:t>
            </a:r>
            <a:endParaRPr lang="en-GB" sz="1200">
              <a:solidFill>
                <a:srgbClr val="006634"/>
              </a:solidFill>
            </a:endParaRPr>
          </a:p>
          <a:p>
            <a:endParaRPr lang="en-GB" sz="1200">
              <a:solidFill>
                <a:srgbClr val="006634"/>
              </a:solidFill>
            </a:endParaRPr>
          </a:p>
          <a:p>
            <a:r>
              <a:rPr lang="en-GB" sz="2800">
                <a:solidFill>
                  <a:srgbClr val="006634"/>
                </a:solidFill>
              </a:rPr>
              <a:t>Follow up regional seminars to go into more detail</a:t>
            </a:r>
          </a:p>
          <a:p>
            <a:pPr>
              <a:buFontTx/>
              <a:buNone/>
            </a:pPr>
            <a:endParaRPr lang="en-GB" sz="1200">
              <a:solidFill>
                <a:srgbClr val="006634"/>
              </a:solidFill>
            </a:endParaRPr>
          </a:p>
          <a:p>
            <a:endParaRPr lang="en-GB" sz="2800">
              <a:solidFill>
                <a:srgbClr val="006634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650" y="2205038"/>
            <a:ext cx="7772400" cy="2808287"/>
          </a:xfrm>
        </p:spPr>
        <p:txBody>
          <a:bodyPr/>
          <a:lstStyle/>
          <a:p>
            <a:r>
              <a:rPr lang="en-GB" sz="5400" b="1">
                <a:solidFill>
                  <a:srgbClr val="006634"/>
                </a:solidFill>
              </a:rPr>
              <a:t/>
            </a:r>
            <a:br>
              <a:rPr lang="en-GB" sz="5400" b="1">
                <a:solidFill>
                  <a:srgbClr val="006634"/>
                </a:solidFill>
              </a:rPr>
            </a:br>
            <a:r>
              <a:rPr lang="en-GB" sz="5400" b="1">
                <a:solidFill>
                  <a:srgbClr val="006634"/>
                </a:solidFill>
              </a:rPr>
              <a:t>www.exemplar.org.uk</a:t>
            </a:r>
            <a:br>
              <a:rPr lang="en-GB" sz="5400" b="1">
                <a:solidFill>
                  <a:srgbClr val="006634"/>
                </a:solidFill>
              </a:rPr>
            </a:br>
            <a:r>
              <a:rPr lang="en-GB" sz="5400" b="1">
                <a:solidFill>
                  <a:srgbClr val="006634"/>
                </a:solidFill>
              </a:rPr>
              <a:t/>
            </a:r>
            <a:br>
              <a:rPr lang="en-GB" sz="5400" b="1">
                <a:solidFill>
                  <a:srgbClr val="006634"/>
                </a:solidFill>
              </a:rPr>
            </a:br>
            <a:endParaRPr lang="en-GB" b="1">
              <a:solidFill>
                <a:srgbClr val="006634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720</TotalTime>
  <Words>796</Words>
  <Application>Microsoft Office PowerPoint</Application>
  <PresentationFormat>On-screen Show (4:3)</PresentationFormat>
  <Paragraphs>201</Paragraphs>
  <Slides>30</Slides>
  <Notes>30</Notes>
  <HiddenSlides>0</HiddenSlides>
  <MMClips>0</MMClips>
  <ScaleCrop>false</ScaleCrop>
  <HeadingPairs>
    <vt:vector size="8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MS PGothic</vt:lpstr>
      <vt:lpstr>Default Design</vt:lpstr>
      <vt:lpstr>1_Default Design</vt:lpstr>
      <vt:lpstr>Microsoft PowerPoint Slide</vt:lpstr>
      <vt:lpstr>  Programme Launch Welcome 9th March 2011  </vt:lpstr>
      <vt:lpstr>eXemplar Programme 9th March 2011   David Clague &amp;  Caroline Weeks</vt:lpstr>
      <vt:lpstr>The eXemplar Programme</vt:lpstr>
      <vt:lpstr>Why eXemplars?</vt:lpstr>
      <vt:lpstr>Slide 5</vt:lpstr>
      <vt:lpstr>Building on the Demos</vt:lpstr>
      <vt:lpstr>What Industry Told us</vt:lpstr>
      <vt:lpstr>Capturing what’s been done</vt:lpstr>
      <vt:lpstr>Capturing how it was done</vt:lpstr>
      <vt:lpstr>Slide 10</vt:lpstr>
      <vt:lpstr>Slide 11</vt:lpstr>
      <vt:lpstr>Becoming an eXemplar</vt:lpstr>
      <vt:lpstr>Slide 13</vt:lpstr>
      <vt:lpstr>The Process: What does an eXemplar consider?</vt:lpstr>
      <vt:lpstr>Slide 15</vt:lpstr>
      <vt:lpstr>Slide 16</vt:lpstr>
      <vt:lpstr>Slide 17</vt:lpstr>
      <vt:lpstr>The Process: Creating a framework for assessment</vt:lpstr>
      <vt:lpstr>Slide 19</vt:lpstr>
      <vt:lpstr>The Process: What makes a project Exemplary?</vt:lpstr>
      <vt:lpstr>Slide 21</vt:lpstr>
      <vt:lpstr>The Process: Analysis </vt:lpstr>
      <vt:lpstr>The Process –  Analysis Report</vt:lpstr>
      <vt:lpstr>The Process: Case Study</vt:lpstr>
      <vt:lpstr>Pilot Case Studies</vt:lpstr>
      <vt:lpstr>The Process:  Case studies</vt:lpstr>
      <vt:lpstr>Dissemination</vt:lpstr>
      <vt:lpstr>Use of MBE KTN</vt:lpstr>
      <vt:lpstr>Next Steps</vt:lpstr>
      <vt:lpstr> www.exemplar.org.uk  </vt:lpstr>
    </vt:vector>
  </TitlesOfParts>
  <Company>Constructing Excellence Wales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Eira</dc:creator>
  <cp:lastModifiedBy>bus-lr</cp:lastModifiedBy>
  <cp:revision>10</cp:revision>
  <dcterms:created xsi:type="dcterms:W3CDTF">2011-03-02T16:01:37Z</dcterms:created>
  <dcterms:modified xsi:type="dcterms:W3CDTF">2012-01-05T16:31:55Z</dcterms:modified>
</cp:coreProperties>
</file>