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4" r:id="rId9"/>
    <p:sldId id="263" r:id="rId10"/>
    <p:sldId id="265" r:id="rId11"/>
    <p:sldId id="266" r:id="rId12"/>
    <p:sldId id="269" r:id="rId13"/>
    <p:sldId id="267" r:id="rId14"/>
    <p:sldId id="270" r:id="rId15"/>
    <p:sldId id="268"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80D662-BD5A-4266-8E53-69ED06472A84}" v="74" dt="2026-02-25T09:15:32.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721" autoAdjust="0"/>
  </p:normalViewPr>
  <p:slideViewPr>
    <p:cSldViewPr>
      <p:cViewPr varScale="1">
        <p:scale>
          <a:sx n="65" d="100"/>
          <a:sy n="65" d="100"/>
        </p:scale>
        <p:origin x="1954" y="3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haita.manda@gmail.com" userId="1805fcb8075d283b" providerId="LiveId" clId="{F67BE04B-9E2C-4035-8FDD-FD948BCA07E4}"/>
    <pc:docChg chg="modSld">
      <pc:chgData name="mihaita.manda@gmail.com" userId="1805fcb8075d283b" providerId="LiveId" clId="{F67BE04B-9E2C-4035-8FDD-FD948BCA07E4}" dt="2026-02-25T09:15:32.174" v="93" actId="1076"/>
      <pc:docMkLst>
        <pc:docMk/>
      </pc:docMkLst>
      <pc:sldChg chg="addSp modSp mod">
        <pc:chgData name="mihaita.manda@gmail.com" userId="1805fcb8075d283b" providerId="LiveId" clId="{F67BE04B-9E2C-4035-8FDD-FD948BCA07E4}" dt="2026-02-25T09:15:32.174" v="93" actId="1076"/>
        <pc:sldMkLst>
          <pc:docMk/>
          <pc:sldMk cId="1156763094" sldId="256"/>
        </pc:sldMkLst>
        <pc:spChg chg="mod">
          <ac:chgData name="mihaita.manda@gmail.com" userId="1805fcb8075d283b" providerId="LiveId" clId="{F67BE04B-9E2C-4035-8FDD-FD948BCA07E4}" dt="2026-02-25T09:13:27.770" v="82" actId="1076"/>
          <ac:spMkLst>
            <pc:docMk/>
            <pc:sldMk cId="1156763094" sldId="256"/>
            <ac:spMk id="2" creationId="{00000000-0000-0000-0000-000000000000}"/>
          </ac:spMkLst>
        </pc:spChg>
        <pc:spChg chg="add mod">
          <ac:chgData name="mihaita.manda@gmail.com" userId="1805fcb8075d283b" providerId="LiveId" clId="{F67BE04B-9E2C-4035-8FDD-FD948BCA07E4}" dt="2026-02-25T09:15:32.174" v="93" actId="1076"/>
          <ac:spMkLst>
            <pc:docMk/>
            <pc:sldMk cId="1156763094" sldId="256"/>
            <ac:spMk id="3" creationId="{10436E91-7F11-8874-883E-9016DA01C742}"/>
          </ac:spMkLst>
        </pc:spChg>
        <pc:picChg chg="mod">
          <ac:chgData name="mihaita.manda@gmail.com" userId="1805fcb8075d283b" providerId="LiveId" clId="{F67BE04B-9E2C-4035-8FDD-FD948BCA07E4}" dt="2026-02-25T09:13:33.906" v="83" actId="1076"/>
          <ac:picMkLst>
            <pc:docMk/>
            <pc:sldMk cId="1156763094" sldId="256"/>
            <ac:picMk id="1026" creationId="{00000000-0000-0000-0000-000000000000}"/>
          </ac:picMkLst>
        </pc:picChg>
      </pc:sldChg>
      <pc:sldChg chg="addSp delSp modSp mod">
        <pc:chgData name="mihaita.manda@gmail.com" userId="1805fcb8075d283b" providerId="LiveId" clId="{F67BE04B-9E2C-4035-8FDD-FD948BCA07E4}" dt="2026-02-24T10:07:43.358" v="47" actId="20577"/>
        <pc:sldMkLst>
          <pc:docMk/>
          <pc:sldMk cId="1685289131" sldId="257"/>
        </pc:sldMkLst>
        <pc:spChg chg="mod">
          <ac:chgData name="mihaita.manda@gmail.com" userId="1805fcb8075d283b" providerId="LiveId" clId="{F67BE04B-9E2C-4035-8FDD-FD948BCA07E4}" dt="2026-02-24T10:07:43.358" v="47" actId="20577"/>
          <ac:spMkLst>
            <pc:docMk/>
            <pc:sldMk cId="1685289131" sldId="257"/>
            <ac:spMk id="3" creationId="{00000000-0000-0000-0000-000000000000}"/>
          </ac:spMkLst>
        </pc:spChg>
        <pc:spChg chg="add mod">
          <ac:chgData name="mihaita.manda@gmail.com" userId="1805fcb8075d283b" providerId="LiveId" clId="{F67BE04B-9E2C-4035-8FDD-FD948BCA07E4}" dt="2026-02-24T09:59:24.372" v="12" actId="1076"/>
          <ac:spMkLst>
            <pc:docMk/>
            <pc:sldMk cId="1685289131" sldId="257"/>
            <ac:spMk id="5" creationId="{6F07275C-12B2-2851-0872-20D408DC4255}"/>
          </ac:spMkLst>
        </pc:spChg>
        <pc:picChg chg="add mod">
          <ac:chgData name="mihaita.manda@gmail.com" userId="1805fcb8075d283b" providerId="LiveId" clId="{F67BE04B-9E2C-4035-8FDD-FD948BCA07E4}" dt="2026-02-24T10:00:04.952" v="21" actId="1440"/>
          <ac:picMkLst>
            <pc:docMk/>
            <pc:sldMk cId="1685289131" sldId="257"/>
            <ac:picMk id="4" creationId="{D7289A94-57E4-7775-E7C7-8CBA12A52279}"/>
          </ac:picMkLst>
        </pc:picChg>
        <pc:picChg chg="del mod">
          <ac:chgData name="mihaita.manda@gmail.com" userId="1805fcb8075d283b" providerId="LiveId" clId="{F67BE04B-9E2C-4035-8FDD-FD948BCA07E4}" dt="2026-02-24T09:59:01.577" v="8" actId="478"/>
          <ac:picMkLst>
            <pc:docMk/>
            <pc:sldMk cId="1685289131" sldId="257"/>
            <ac:picMk id="2050" creationId="{00000000-0000-0000-0000-000000000000}"/>
          </ac:picMkLst>
        </pc:picChg>
      </pc:sldChg>
      <pc:sldChg chg="modSp">
        <pc:chgData name="mihaita.manda@gmail.com" userId="1805fcb8075d283b" providerId="LiveId" clId="{F67BE04B-9E2C-4035-8FDD-FD948BCA07E4}" dt="2026-02-24T10:37:44" v="61" actId="1038"/>
        <pc:sldMkLst>
          <pc:docMk/>
          <pc:sldMk cId="4276598603" sldId="258"/>
        </pc:sldMkLst>
        <pc:picChg chg="mod">
          <ac:chgData name="mihaita.manda@gmail.com" userId="1805fcb8075d283b" providerId="LiveId" clId="{F67BE04B-9E2C-4035-8FDD-FD948BCA07E4}" dt="2026-02-24T10:37:44" v="61" actId="1038"/>
          <ac:picMkLst>
            <pc:docMk/>
            <pc:sldMk cId="4276598603" sldId="258"/>
            <ac:picMk id="3074" creationId="{00000000-0000-0000-0000-000000000000}"/>
          </ac:picMkLst>
        </pc:picChg>
      </pc:sldChg>
      <pc:sldChg chg="modSp">
        <pc:chgData name="mihaita.manda@gmail.com" userId="1805fcb8075d283b" providerId="LiveId" clId="{F67BE04B-9E2C-4035-8FDD-FD948BCA07E4}" dt="2026-02-24T10:37:53.395" v="62" actId="14100"/>
        <pc:sldMkLst>
          <pc:docMk/>
          <pc:sldMk cId="1711357935" sldId="259"/>
        </pc:sldMkLst>
        <pc:picChg chg="mod">
          <ac:chgData name="mihaita.manda@gmail.com" userId="1805fcb8075d283b" providerId="LiveId" clId="{F67BE04B-9E2C-4035-8FDD-FD948BCA07E4}" dt="2026-02-24T10:37:53.395" v="62" actId="14100"/>
          <ac:picMkLst>
            <pc:docMk/>
            <pc:sldMk cId="1711357935" sldId="259"/>
            <ac:picMk id="4098" creationId="{00000000-0000-0000-0000-000000000000}"/>
          </ac:picMkLst>
        </pc:picChg>
      </pc:sldChg>
      <pc:sldChg chg="modSp mod">
        <pc:chgData name="mihaita.manda@gmail.com" userId="1805fcb8075d283b" providerId="LiveId" clId="{F67BE04B-9E2C-4035-8FDD-FD948BCA07E4}" dt="2026-02-24T10:38:03.587" v="64" actId="14100"/>
        <pc:sldMkLst>
          <pc:docMk/>
          <pc:sldMk cId="3582401029" sldId="260"/>
        </pc:sldMkLst>
        <pc:spChg chg="mod">
          <ac:chgData name="mihaita.manda@gmail.com" userId="1805fcb8075d283b" providerId="LiveId" clId="{F67BE04B-9E2C-4035-8FDD-FD948BCA07E4}" dt="2026-02-24T10:35:55.682" v="48" actId="255"/>
          <ac:spMkLst>
            <pc:docMk/>
            <pc:sldMk cId="3582401029" sldId="260"/>
            <ac:spMk id="2" creationId="{00000000-0000-0000-0000-000000000000}"/>
          </ac:spMkLst>
        </pc:spChg>
        <pc:picChg chg="mod">
          <ac:chgData name="mihaita.manda@gmail.com" userId="1805fcb8075d283b" providerId="LiveId" clId="{F67BE04B-9E2C-4035-8FDD-FD948BCA07E4}" dt="2026-02-24T10:38:03.587" v="64" actId="14100"/>
          <ac:picMkLst>
            <pc:docMk/>
            <pc:sldMk cId="3582401029" sldId="260"/>
            <ac:picMk id="5122" creationId="{00000000-0000-0000-0000-000000000000}"/>
          </ac:picMkLst>
        </pc:picChg>
      </pc:sldChg>
      <pc:sldChg chg="modSp">
        <pc:chgData name="mihaita.manda@gmail.com" userId="1805fcb8075d283b" providerId="LiveId" clId="{F67BE04B-9E2C-4035-8FDD-FD948BCA07E4}" dt="2026-02-24T10:36:58.276" v="50" actId="14100"/>
        <pc:sldMkLst>
          <pc:docMk/>
          <pc:sldMk cId="3790459538" sldId="261"/>
        </pc:sldMkLst>
        <pc:picChg chg="mod">
          <ac:chgData name="mihaita.manda@gmail.com" userId="1805fcb8075d283b" providerId="LiveId" clId="{F67BE04B-9E2C-4035-8FDD-FD948BCA07E4}" dt="2026-02-24T10:36:58.276" v="50" actId="14100"/>
          <ac:picMkLst>
            <pc:docMk/>
            <pc:sldMk cId="3790459538" sldId="261"/>
            <ac:picMk id="6148" creationId="{00000000-0000-0000-0000-000000000000}"/>
          </ac:picMkLst>
        </pc:picChg>
      </pc:sldChg>
      <pc:sldChg chg="modSp mod">
        <pc:chgData name="mihaita.manda@gmail.com" userId="1805fcb8075d283b" providerId="LiveId" clId="{F67BE04B-9E2C-4035-8FDD-FD948BCA07E4}" dt="2026-02-24T10:37:05.374" v="53" actId="1038"/>
        <pc:sldMkLst>
          <pc:docMk/>
          <pc:sldMk cId="1792481828" sldId="262"/>
        </pc:sldMkLst>
        <pc:spChg chg="mod">
          <ac:chgData name="mihaita.manda@gmail.com" userId="1805fcb8075d283b" providerId="LiveId" clId="{F67BE04B-9E2C-4035-8FDD-FD948BCA07E4}" dt="2026-02-24T10:36:45.224" v="49" actId="255"/>
          <ac:spMkLst>
            <pc:docMk/>
            <pc:sldMk cId="1792481828" sldId="262"/>
            <ac:spMk id="2" creationId="{00000000-0000-0000-0000-000000000000}"/>
          </ac:spMkLst>
        </pc:spChg>
        <pc:picChg chg="mod">
          <ac:chgData name="mihaita.manda@gmail.com" userId="1805fcb8075d283b" providerId="LiveId" clId="{F67BE04B-9E2C-4035-8FDD-FD948BCA07E4}" dt="2026-02-24T10:37:05.374" v="53" actId="1038"/>
          <ac:picMkLst>
            <pc:docMk/>
            <pc:sldMk cId="1792481828" sldId="262"/>
            <ac:picMk id="7170" creationId="{00000000-0000-0000-0000-000000000000}"/>
          </ac:picMkLst>
        </pc:picChg>
      </pc:sldChg>
      <pc:sldChg chg="modSp">
        <pc:chgData name="mihaita.manda@gmail.com" userId="1805fcb8075d283b" providerId="LiveId" clId="{F67BE04B-9E2C-4035-8FDD-FD948BCA07E4}" dt="2026-02-24T10:03:49.012" v="26" actId="14100"/>
        <pc:sldMkLst>
          <pc:docMk/>
          <pc:sldMk cId="2435664801" sldId="263"/>
        </pc:sldMkLst>
        <pc:picChg chg="mod">
          <ac:chgData name="mihaita.manda@gmail.com" userId="1805fcb8075d283b" providerId="LiveId" clId="{F67BE04B-9E2C-4035-8FDD-FD948BCA07E4}" dt="2026-02-24T10:03:49.012" v="26" actId="14100"/>
          <ac:picMkLst>
            <pc:docMk/>
            <pc:sldMk cId="2435664801" sldId="263"/>
            <ac:picMk id="9218" creationId="{00000000-0000-0000-0000-000000000000}"/>
          </ac:picMkLst>
        </pc:picChg>
      </pc:sldChg>
      <pc:sldChg chg="modSp">
        <pc:chgData name="mihaita.manda@gmail.com" userId="1805fcb8075d283b" providerId="LiveId" clId="{F67BE04B-9E2C-4035-8FDD-FD948BCA07E4}" dt="2026-02-24T10:37:18.057" v="56" actId="171"/>
        <pc:sldMkLst>
          <pc:docMk/>
          <pc:sldMk cId="3049943061" sldId="264"/>
        </pc:sldMkLst>
        <pc:picChg chg="mod">
          <ac:chgData name="mihaita.manda@gmail.com" userId="1805fcb8075d283b" providerId="LiveId" clId="{F67BE04B-9E2C-4035-8FDD-FD948BCA07E4}" dt="2026-02-24T10:37:18.057" v="56" actId="171"/>
          <ac:picMkLst>
            <pc:docMk/>
            <pc:sldMk cId="3049943061" sldId="264"/>
            <ac:picMk id="8198" creationId="{00000000-0000-0000-0000-000000000000}"/>
          </ac:picMkLst>
        </pc:picChg>
      </pc:sldChg>
      <pc:sldChg chg="modSp">
        <pc:chgData name="mihaita.manda@gmail.com" userId="1805fcb8075d283b" providerId="LiveId" clId="{F67BE04B-9E2C-4035-8FDD-FD948BCA07E4}" dt="2026-02-24T10:04:19.990" v="29" actId="171"/>
        <pc:sldMkLst>
          <pc:docMk/>
          <pc:sldMk cId="65350223" sldId="265"/>
        </pc:sldMkLst>
        <pc:picChg chg="mod">
          <ac:chgData name="mihaita.manda@gmail.com" userId="1805fcb8075d283b" providerId="LiveId" clId="{F67BE04B-9E2C-4035-8FDD-FD948BCA07E4}" dt="2026-02-24T10:04:19.990" v="29" actId="171"/>
          <ac:picMkLst>
            <pc:docMk/>
            <pc:sldMk cId="65350223" sldId="265"/>
            <ac:picMk id="10244" creationId="{00000000-0000-0000-0000-000000000000}"/>
          </ac:picMkLst>
        </pc:picChg>
      </pc:sldChg>
      <pc:sldChg chg="modSp">
        <pc:chgData name="mihaita.manda@gmail.com" userId="1805fcb8075d283b" providerId="LiveId" clId="{F67BE04B-9E2C-4035-8FDD-FD948BCA07E4}" dt="2026-02-24T10:05:03.810" v="34" actId="1038"/>
        <pc:sldMkLst>
          <pc:docMk/>
          <pc:sldMk cId="3355209881" sldId="266"/>
        </pc:sldMkLst>
        <pc:picChg chg="mod">
          <ac:chgData name="mihaita.manda@gmail.com" userId="1805fcb8075d283b" providerId="LiveId" clId="{F67BE04B-9E2C-4035-8FDD-FD948BCA07E4}" dt="2026-02-24T10:05:03.810" v="34" actId="1038"/>
          <ac:picMkLst>
            <pc:docMk/>
            <pc:sldMk cId="3355209881" sldId="266"/>
            <ac:picMk id="11266" creationId="{00000000-0000-0000-0000-000000000000}"/>
          </ac:picMkLst>
        </pc:picChg>
      </pc:sldChg>
      <pc:sldChg chg="modSp">
        <pc:chgData name="mihaita.manda@gmail.com" userId="1805fcb8075d283b" providerId="LiveId" clId="{F67BE04B-9E2C-4035-8FDD-FD948BCA07E4}" dt="2026-02-24T10:38:21.838" v="65" actId="14100"/>
        <pc:sldMkLst>
          <pc:docMk/>
          <pc:sldMk cId="1143897127" sldId="268"/>
        </pc:sldMkLst>
        <pc:picChg chg="mod">
          <ac:chgData name="mihaita.manda@gmail.com" userId="1805fcb8075d283b" providerId="LiveId" clId="{F67BE04B-9E2C-4035-8FDD-FD948BCA07E4}" dt="2026-02-24T10:38:21.838" v="65" actId="14100"/>
          <ac:picMkLst>
            <pc:docMk/>
            <pc:sldMk cId="1143897127" sldId="268"/>
            <ac:picMk id="15362" creationId="{00000000-0000-0000-0000-000000000000}"/>
          </ac:picMkLst>
        </pc:picChg>
      </pc:sldChg>
      <pc:sldChg chg="modSp">
        <pc:chgData name="mihaita.manda@gmail.com" userId="1805fcb8075d283b" providerId="LiveId" clId="{F67BE04B-9E2C-4035-8FDD-FD948BCA07E4}" dt="2026-02-24T10:05:50.680" v="40" actId="14100"/>
        <pc:sldMkLst>
          <pc:docMk/>
          <pc:sldMk cId="3126598735" sldId="269"/>
        </pc:sldMkLst>
        <pc:picChg chg="mod">
          <ac:chgData name="mihaita.manda@gmail.com" userId="1805fcb8075d283b" providerId="LiveId" clId="{F67BE04B-9E2C-4035-8FDD-FD948BCA07E4}" dt="2026-02-24T10:05:50.680" v="40" actId="14100"/>
          <ac:picMkLst>
            <pc:docMk/>
            <pc:sldMk cId="3126598735" sldId="269"/>
            <ac:picMk id="1229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7FE0AD-175F-4444-BB02-6EDB1697F668}" type="datetimeFigureOut">
              <a:rPr lang="en-US" smtClean="0"/>
              <a:t>2/25/2026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DA9714-823D-4F86-80F5-1A0113FC2AE4}" type="slidenum">
              <a:rPr lang="en-US" smtClean="0"/>
              <a:t>‹#›</a:t>
            </a:fld>
            <a:endParaRPr lang="en-US"/>
          </a:p>
        </p:txBody>
      </p:sp>
    </p:spTree>
    <p:extLst>
      <p:ext uri="{BB962C8B-B14F-4D97-AF65-F5344CB8AC3E}">
        <p14:creationId xmlns:p14="http://schemas.microsoft.com/office/powerpoint/2010/main" val="3343895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DA9714-823D-4F86-80F5-1A0113FC2AE4}" type="slidenum">
              <a:rPr lang="en-US" smtClean="0"/>
              <a:t>1</a:t>
            </a:fld>
            <a:endParaRPr lang="en-US"/>
          </a:p>
        </p:txBody>
      </p:sp>
    </p:spTree>
    <p:extLst>
      <p:ext uri="{BB962C8B-B14F-4D97-AF65-F5344CB8AC3E}">
        <p14:creationId xmlns:p14="http://schemas.microsoft.com/office/powerpoint/2010/main" val="634930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Introduction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Food waste has become a significant concern for sustainability in the hospitality industry, with areas of concern being hotels where they prepare and serve food in large volumes on a daily basis. There are also unproductive events, too much production and buffet services, that have also contributed to a significant amount of waste (Lee and Huang 2023).</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2</a:t>
            </a:fld>
            <a:endParaRPr lang="en-US"/>
          </a:p>
        </p:txBody>
      </p:sp>
    </p:spTree>
    <p:extLst>
      <p:ext uri="{BB962C8B-B14F-4D97-AF65-F5344CB8AC3E}">
        <p14:creationId xmlns:p14="http://schemas.microsoft.com/office/powerpoint/2010/main" val="408940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Industry Context: Food Waste in Hospitality</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hospitality sector has been noted to be among the highest contributors of waste related to food since it is a service-oriented sector and is oriented towards the satisfaction of the guests. Such wastage makes a contribution towards additional carbon emissions and loss of preventable funds. At the same time, hotels are facing mounting pressure from regulators and customers prove (</a:t>
            </a:r>
            <a:r>
              <a:rPr lang="en-US" sz="1200" kern="1200" dirty="0" err="1">
                <a:solidFill>
                  <a:schemeClr val="tx1"/>
                </a:solidFill>
                <a:effectLst/>
                <a:latin typeface="+mn-lt"/>
                <a:ea typeface="+mn-ea"/>
                <a:cs typeface="+mn-cs"/>
              </a:rPr>
              <a:t>Abdelmawgoud</a:t>
            </a:r>
            <a:r>
              <a:rPr lang="en-US" sz="1200" kern="1200" dirty="0">
                <a:solidFill>
                  <a:schemeClr val="tx1"/>
                </a:solidFill>
                <a:effectLst/>
                <a:latin typeface="+mn-lt"/>
                <a:ea typeface="+mn-ea"/>
                <a:cs typeface="+mn-cs"/>
              </a:rPr>
              <a:t>, 2023).</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3</a:t>
            </a:fld>
            <a:endParaRPr lang="en-US"/>
          </a:p>
        </p:txBody>
      </p:sp>
    </p:spTree>
    <p:extLst>
      <p:ext uri="{BB962C8B-B14F-4D97-AF65-F5344CB8AC3E}">
        <p14:creationId xmlns:p14="http://schemas.microsoft.com/office/powerpoint/2010/main" val="1982749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Research Aim and Focus</a:t>
            </a:r>
          </a:p>
          <a:p>
            <a:endParaRPr lang="en-US" sz="1200" b="1"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aim of the research was to evaluate the suitability of food waste mitigation technology in the hotel and hospitality industry. The research paper was subsequently brought down to the point of knowing the effectiveness of the current practices to achieve the sustainability objectives and the level of balance between operational effectiveness and financial viability versus the evolving guest expectations.</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4</a:t>
            </a:fld>
            <a:endParaRPr lang="en-US"/>
          </a:p>
        </p:txBody>
      </p:sp>
    </p:spTree>
    <p:extLst>
      <p:ext uri="{BB962C8B-B14F-4D97-AF65-F5344CB8AC3E}">
        <p14:creationId xmlns:p14="http://schemas.microsoft.com/office/powerpoint/2010/main" val="1597762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Literature Review Overview</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cost and sustainability are the areas of impact on food waste, which are repeatedly mentioned in the literature as one of the key problems in the hospitality industry. Poor forecasting of demand quantities and predetermined portion sizes have been cited as the most frequent reasons for buffet-style eating. The studies point out that preventive measures, involving training of the members of staff, appropriate menu designing, and controlling portions. This research presents a suggestion to adopt proactive measures to reduce food waste and align the efficiency of the operations with environmental and social responsibility (</a:t>
            </a:r>
            <a:r>
              <a:rPr lang="en-US" sz="1200" kern="1200" dirty="0" err="1">
                <a:solidFill>
                  <a:schemeClr val="tx1"/>
                </a:solidFill>
                <a:effectLst/>
                <a:latin typeface="+mn-lt"/>
                <a:ea typeface="+mn-ea"/>
                <a:cs typeface="+mn-cs"/>
              </a:rPr>
              <a:t>Kasavan</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2022).</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5</a:t>
            </a:fld>
            <a:endParaRPr lang="en-US"/>
          </a:p>
        </p:txBody>
      </p:sp>
    </p:spTree>
    <p:extLst>
      <p:ext uri="{BB962C8B-B14F-4D97-AF65-F5344CB8AC3E}">
        <p14:creationId xmlns:p14="http://schemas.microsoft.com/office/powerpoint/2010/main" val="2856316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Sustainability Theories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theory came with food waste management and the sustainability theories. The Triple Bottom Line is concerned with the aspects of survival, profitability, and social accountability. The two theories have strong applicability to hospitality food waste practices because the Circular Economy theory demands that more food waste should be reduced through re-use and the </a:t>
            </a:r>
            <a:r>
              <a:rPr lang="en-US" sz="1200" kern="1200" dirty="0" err="1">
                <a:solidFill>
                  <a:schemeClr val="tx1"/>
                </a:solidFill>
                <a:effectLst/>
                <a:latin typeface="+mn-lt"/>
                <a:ea typeface="+mn-ea"/>
                <a:cs typeface="+mn-cs"/>
              </a:rPr>
              <a:t>minimisation</a:t>
            </a:r>
            <a:r>
              <a:rPr lang="en-US" sz="1200" kern="1200" dirty="0">
                <a:solidFill>
                  <a:schemeClr val="tx1"/>
                </a:solidFill>
                <a:effectLst/>
                <a:latin typeface="+mn-lt"/>
                <a:ea typeface="+mn-ea"/>
                <a:cs typeface="+mn-cs"/>
              </a:rPr>
              <a:t> of food waste (</a:t>
            </a:r>
            <a:r>
              <a:rPr lang="en-US" sz="1200" kern="1200" dirty="0" err="1">
                <a:solidFill>
                  <a:schemeClr val="tx1"/>
                </a:solidFill>
                <a:effectLst/>
                <a:latin typeface="+mn-lt"/>
                <a:ea typeface="+mn-ea"/>
                <a:cs typeface="+mn-cs"/>
              </a:rPr>
              <a:t>Nogueira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2023).</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6</a:t>
            </a:fld>
            <a:endParaRPr lang="en-US"/>
          </a:p>
        </p:txBody>
      </p:sp>
    </p:spTree>
    <p:extLst>
      <p:ext uri="{BB962C8B-B14F-4D97-AF65-F5344CB8AC3E}">
        <p14:creationId xmlns:p14="http://schemas.microsoft.com/office/powerpoint/2010/main" val="3452563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Food Waste Reduction Strategies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Hospitality provided the literature with a number of good food waste mitigation strategies. They used a digital inventory system to improve forecasting, menu design to avoid excessive production, employee training to change the daily habits, and food donation or compost to find an environmentally-friendly way to dispose of unavoidable surplus food (</a:t>
            </a:r>
            <a:r>
              <a:rPr lang="en-US" sz="1200" kern="1200" dirty="0" err="1">
                <a:solidFill>
                  <a:schemeClr val="tx1"/>
                </a:solidFill>
                <a:effectLst/>
                <a:latin typeface="+mn-lt"/>
                <a:ea typeface="+mn-ea"/>
                <a:cs typeface="+mn-cs"/>
              </a:rPr>
              <a:t>Tiwari</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7</a:t>
            </a:fld>
            <a:endParaRPr lang="en-US"/>
          </a:p>
        </p:txBody>
      </p:sp>
    </p:spTree>
    <p:extLst>
      <p:ext uri="{BB962C8B-B14F-4D97-AF65-F5344CB8AC3E}">
        <p14:creationId xmlns:p14="http://schemas.microsoft.com/office/powerpoint/2010/main" val="1425990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Method</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study </a:t>
            </a:r>
            <a:r>
              <a:rPr lang="en-US" sz="1200" kern="1200" dirty="0" err="1">
                <a:solidFill>
                  <a:schemeClr val="tx1"/>
                </a:solidFill>
                <a:effectLst/>
                <a:latin typeface="+mn-lt"/>
                <a:ea typeface="+mn-ea"/>
                <a:cs typeface="+mn-cs"/>
              </a:rPr>
              <a:t>utilised</a:t>
            </a:r>
            <a:r>
              <a:rPr lang="en-US" sz="1200" kern="1200" dirty="0">
                <a:solidFill>
                  <a:schemeClr val="tx1"/>
                </a:solidFill>
                <a:effectLst/>
                <a:latin typeface="+mn-lt"/>
                <a:ea typeface="+mn-ea"/>
                <a:cs typeface="+mn-cs"/>
              </a:rPr>
              <a:t> the qualitative approach based on the secondary data. Data were collected by using peer-reviewed academic journals, reports on the hospitality industry, and related case studies. This approach proved to be feasible since it enabled a critical examination of the food waste practice, which, in the case of primary research, is </a:t>
            </a:r>
            <a:r>
              <a:rPr lang="en-US" sz="1200" kern="1200" dirty="0" err="1">
                <a:solidFill>
                  <a:schemeClr val="tx1"/>
                </a:solidFill>
                <a:effectLst/>
                <a:latin typeface="+mn-lt"/>
                <a:ea typeface="+mn-ea"/>
                <a:cs typeface="+mn-cs"/>
              </a:rPr>
              <a:t>characterised</a:t>
            </a:r>
            <a:r>
              <a:rPr lang="en-US" sz="1200" kern="1200" dirty="0">
                <a:solidFill>
                  <a:schemeClr val="tx1"/>
                </a:solidFill>
                <a:effectLst/>
                <a:latin typeface="+mn-lt"/>
                <a:ea typeface="+mn-ea"/>
                <a:cs typeface="+mn-cs"/>
              </a:rPr>
              <a:t> by a lack of time and access (</a:t>
            </a:r>
            <a:r>
              <a:rPr lang="en-US" sz="1200" kern="1200" dirty="0" err="1">
                <a:solidFill>
                  <a:schemeClr val="tx1"/>
                </a:solidFill>
                <a:effectLst/>
                <a:latin typeface="+mn-lt"/>
                <a:ea typeface="+mn-ea"/>
                <a:cs typeface="+mn-cs"/>
              </a:rPr>
              <a:t>Dubey</a:t>
            </a:r>
            <a:r>
              <a:rPr lang="en-US" sz="1200" kern="1200" dirty="0">
                <a:solidFill>
                  <a:schemeClr val="tx1"/>
                </a:solidFill>
                <a:effectLst/>
                <a:latin typeface="+mn-lt"/>
                <a:ea typeface="+mn-ea"/>
                <a:cs typeface="+mn-cs"/>
              </a:rPr>
              <a:t> and Kothari 2022).</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8</a:t>
            </a:fld>
            <a:endParaRPr lang="en-US"/>
          </a:p>
        </p:txBody>
      </p:sp>
    </p:spTree>
    <p:extLst>
      <p:ext uri="{BB962C8B-B14F-4D97-AF65-F5344CB8AC3E}">
        <p14:creationId xmlns:p14="http://schemas.microsoft.com/office/powerpoint/2010/main" val="788530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Analytical Framework: PESTEL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PESTEL framework, the external factors that have an impact on the management of hospitality food waste were </a:t>
            </a:r>
            <a:r>
              <a:rPr lang="en-US" sz="1200" kern="1200" dirty="0" err="1">
                <a:solidFill>
                  <a:schemeClr val="tx1"/>
                </a:solidFill>
                <a:effectLst/>
                <a:latin typeface="+mn-lt"/>
                <a:ea typeface="+mn-ea"/>
                <a:cs typeface="+mn-cs"/>
              </a:rPr>
              <a:t>analysed</a:t>
            </a:r>
            <a:r>
              <a:rPr lang="en-US" sz="1200" kern="1200" dirty="0">
                <a:solidFill>
                  <a:schemeClr val="tx1"/>
                </a:solidFill>
                <a:effectLst/>
                <a:latin typeface="+mn-lt"/>
                <a:ea typeface="+mn-ea"/>
                <a:cs typeface="+mn-cs"/>
              </a:rPr>
              <a:t>. It researches political, economic, social, technological, environmental, and legal environments to provide a systematic and overall approach towards defining mechanisms in which sustainability initiatives are being affected within the industry (</a:t>
            </a:r>
            <a:r>
              <a:rPr lang="en-US" sz="1200" kern="1200" dirty="0" err="1">
                <a:solidFill>
                  <a:schemeClr val="tx1"/>
                </a:solidFill>
                <a:effectLst/>
                <a:latin typeface="+mn-lt"/>
                <a:ea typeface="+mn-ea"/>
                <a:cs typeface="+mn-cs"/>
              </a:rPr>
              <a:t>Karadzhov</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Patarchanova</a:t>
            </a:r>
            <a:r>
              <a:rPr lang="en-US" sz="1200" kern="1200" dirty="0">
                <a:solidFill>
                  <a:schemeClr val="tx1"/>
                </a:solidFill>
                <a:effectLst/>
                <a:latin typeface="+mn-lt"/>
                <a:ea typeface="+mn-ea"/>
                <a:cs typeface="+mn-cs"/>
              </a:rPr>
              <a:t> 2025).</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9</a:t>
            </a:fld>
            <a:endParaRPr lang="en-US"/>
          </a:p>
        </p:txBody>
      </p:sp>
    </p:spTree>
    <p:extLst>
      <p:ext uri="{BB962C8B-B14F-4D97-AF65-F5344CB8AC3E}">
        <p14:creationId xmlns:p14="http://schemas.microsoft.com/office/powerpoint/2010/main" val="4245097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Times New Roman" pitchFamily="18" charset="0"/>
                <a:cs typeface="Times New Roman" pitchFamily="18" charset="0"/>
              </a:rPr>
              <a:t>PESTEL Analysis: Key Impacts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sustainability policies influenced policies of politically motivated hotels to adopt policies of food waste reduction, which, however, have not been fully adopted within the sector. The lowering of the waste resulted in cost savings on an economic note, yet an initial investment was a burden. Socially, the process of raising awareness of the guests exerted pressure on the hotels to conduct their business in a sustainable way. Technological advances came with a reduction of waste issues through improved waste tracking, improved monitoring, and prediction. The environmental impact of certain food waste can be reduced as well. The legal impact on surplus food management was the food safety laws and food donation laws (Andersen, 2025).</a:t>
            </a:r>
          </a:p>
          <a:p>
            <a:endParaRPr lang="en-US" dirty="0"/>
          </a:p>
        </p:txBody>
      </p:sp>
      <p:sp>
        <p:nvSpPr>
          <p:cNvPr id="4" name="Slide Number Placeholder 3"/>
          <p:cNvSpPr>
            <a:spLocks noGrp="1"/>
          </p:cNvSpPr>
          <p:nvPr>
            <p:ph type="sldNum" sz="quarter" idx="10"/>
          </p:nvPr>
        </p:nvSpPr>
        <p:spPr/>
        <p:txBody>
          <a:bodyPr/>
          <a:lstStyle/>
          <a:p>
            <a:fld id="{B9DA9714-823D-4F86-80F5-1A0113FC2AE4}" type="slidenum">
              <a:rPr lang="en-US" smtClean="0"/>
              <a:t>10</a:t>
            </a:fld>
            <a:endParaRPr lang="en-US"/>
          </a:p>
        </p:txBody>
      </p:sp>
    </p:spTree>
    <p:extLst>
      <p:ext uri="{BB962C8B-B14F-4D97-AF65-F5344CB8AC3E}">
        <p14:creationId xmlns:p14="http://schemas.microsoft.com/office/powerpoint/2010/main" val="17063866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Industry Examples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Examples of industry cases were provided to show that the strategies of food waste reduction could be implemented in a larger hotel. Such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have already demonstrated that they can connect digital tracking systems to their staff training policies and report massive staff waste loss effects, greater efficacy of their operations, and their compliance with the sustainability goals (</a:t>
            </a:r>
            <a:r>
              <a:rPr lang="en-US" sz="1200" kern="1200" dirty="0" err="1">
                <a:solidFill>
                  <a:schemeClr val="tx1"/>
                </a:solidFill>
                <a:effectLst/>
                <a:latin typeface="+mn-lt"/>
                <a:ea typeface="+mn-ea"/>
                <a:cs typeface="+mn-cs"/>
              </a:rPr>
              <a:t>Prakash</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2023).</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11</a:t>
            </a:fld>
            <a:endParaRPr lang="en-US"/>
          </a:p>
        </p:txBody>
      </p:sp>
    </p:spTree>
    <p:extLst>
      <p:ext uri="{BB962C8B-B14F-4D97-AF65-F5344CB8AC3E}">
        <p14:creationId xmlns:p14="http://schemas.microsoft.com/office/powerpoint/2010/main" val="267099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Critical Evaluation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was revealed in this analysis that the food waste reduction measures helped most efficiently when they were complemented with the application of technology and the active participation of the staff. However, the costs involved in implementing were high, and resistance to change of operation was another factor that could not allow success to be achieved, particularly in small hotels. Larger hotel brands were more equipped to meet their costs and implement sustainable initiatives on a permanent basis (Bah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12</a:t>
            </a:fld>
            <a:endParaRPr lang="en-US"/>
          </a:p>
        </p:txBody>
      </p:sp>
    </p:spTree>
    <p:extLst>
      <p:ext uri="{BB962C8B-B14F-4D97-AF65-F5344CB8AC3E}">
        <p14:creationId xmlns:p14="http://schemas.microsoft.com/office/powerpoint/2010/main" val="2963342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Conclusion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conclusion, food waste has been cited as a stringent sustainability problem within the hospitality industry. The findings served to point out that effective and well-coordinated food waste management activities could go a long way towards curbing environmental degradation, managing costs, and pleasing stakeholders.</a:t>
            </a:r>
          </a:p>
          <a:p>
            <a:endParaRPr lang="en-US" dirty="0"/>
          </a:p>
        </p:txBody>
      </p:sp>
      <p:sp>
        <p:nvSpPr>
          <p:cNvPr id="4" name="Slide Number Placeholder 3"/>
          <p:cNvSpPr>
            <a:spLocks noGrp="1"/>
          </p:cNvSpPr>
          <p:nvPr>
            <p:ph type="sldNum" sz="quarter" idx="10"/>
          </p:nvPr>
        </p:nvSpPr>
        <p:spPr/>
        <p:txBody>
          <a:bodyPr/>
          <a:lstStyle/>
          <a:p>
            <a:fld id="{B9DA9714-823D-4F86-80F5-1A0113FC2AE4}" type="slidenum">
              <a:rPr lang="en-US" smtClean="0"/>
              <a:t>13</a:t>
            </a:fld>
            <a:endParaRPr lang="en-US"/>
          </a:p>
        </p:txBody>
      </p:sp>
    </p:spTree>
    <p:extLst>
      <p:ext uri="{BB962C8B-B14F-4D97-AF65-F5344CB8AC3E}">
        <p14:creationId xmlns:p14="http://schemas.microsoft.com/office/powerpoint/2010/main" val="695315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Recommendations for the Industry</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Based on the findings of the research, AI and online tracking tools must be adopted in the operations of hospitality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in order to </a:t>
            </a:r>
            <a:r>
              <a:rPr lang="en-US" sz="1200" kern="1200" dirty="0" err="1">
                <a:solidFill>
                  <a:schemeClr val="tx1"/>
                </a:solidFill>
                <a:effectLst/>
                <a:latin typeface="+mn-lt"/>
                <a:ea typeface="+mn-ea"/>
                <a:cs typeface="+mn-cs"/>
              </a:rPr>
              <a:t>optimise</a:t>
            </a:r>
            <a:r>
              <a:rPr lang="en-US" sz="1200" kern="1200" dirty="0">
                <a:solidFill>
                  <a:schemeClr val="tx1"/>
                </a:solidFill>
                <a:effectLst/>
                <a:latin typeface="+mn-lt"/>
                <a:ea typeface="+mn-ea"/>
                <a:cs typeface="+mn-cs"/>
              </a:rPr>
              <a:t> and predict waste better. This must come as part of the daily routine, along with the increased education of the personnel, to aid the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change. The coordination with the suppliers might be improved so as to reduce the cases of </a:t>
            </a:r>
            <a:r>
              <a:rPr lang="en-US" sz="1200" kern="1200" dirty="0" err="1">
                <a:solidFill>
                  <a:schemeClr val="tx1"/>
                </a:solidFill>
                <a:effectLst/>
                <a:latin typeface="+mn-lt"/>
                <a:ea typeface="+mn-ea"/>
                <a:cs typeface="+mn-cs"/>
              </a:rPr>
              <a:t>overordering</a:t>
            </a:r>
            <a:r>
              <a:rPr lang="en-US" sz="1200" kern="1200" dirty="0">
                <a:solidFill>
                  <a:schemeClr val="tx1"/>
                </a:solidFill>
                <a:effectLst/>
                <a:latin typeface="+mn-lt"/>
                <a:ea typeface="+mn-ea"/>
                <a:cs typeface="+mn-cs"/>
              </a:rPr>
              <a:t>, and it might be possible to provide easier access to the small hotels, with the aid of the policy encouragement (</a:t>
            </a:r>
            <a:r>
              <a:rPr lang="en-US" sz="1200" kern="1200" dirty="0" err="1">
                <a:solidFill>
                  <a:schemeClr val="tx1"/>
                </a:solidFill>
                <a:effectLst/>
                <a:latin typeface="+mn-lt"/>
                <a:ea typeface="+mn-ea"/>
                <a:cs typeface="+mn-cs"/>
              </a:rPr>
              <a:t>Sinthiya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2022).</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14</a:t>
            </a:fld>
            <a:endParaRPr lang="en-US"/>
          </a:p>
        </p:txBody>
      </p:sp>
    </p:spTree>
    <p:extLst>
      <p:ext uri="{BB962C8B-B14F-4D97-AF65-F5344CB8AC3E}">
        <p14:creationId xmlns:p14="http://schemas.microsoft.com/office/powerpoint/2010/main" val="1189394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Implications for Sustainability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Active food waste management, in its turn, directly influenced the sustainability objectives, dropping the environmental impact and increasing the resource efficiency. These practices gave the hotels a competitive edge over the long run, and the hotels' operations correlated with the increased expectations held by guests of the hotels, which include environmentally responsible and ethical hospitality services (Bhutto, 2024).</a:t>
            </a:r>
          </a:p>
          <a:p>
            <a:endParaRPr lang="en-US" b="1" dirty="0"/>
          </a:p>
        </p:txBody>
      </p:sp>
      <p:sp>
        <p:nvSpPr>
          <p:cNvPr id="4" name="Slide Number Placeholder 3"/>
          <p:cNvSpPr>
            <a:spLocks noGrp="1"/>
          </p:cNvSpPr>
          <p:nvPr>
            <p:ph type="sldNum" sz="quarter" idx="10"/>
          </p:nvPr>
        </p:nvSpPr>
        <p:spPr/>
        <p:txBody>
          <a:bodyPr/>
          <a:lstStyle/>
          <a:p>
            <a:fld id="{B9DA9714-823D-4F86-80F5-1A0113FC2AE4}" type="slidenum">
              <a:rPr lang="en-US" smtClean="0"/>
              <a:t>15</a:t>
            </a:fld>
            <a:endParaRPr lang="en-US"/>
          </a:p>
        </p:txBody>
      </p:sp>
    </p:spTree>
    <p:extLst>
      <p:ext uri="{BB962C8B-B14F-4D97-AF65-F5344CB8AC3E}">
        <p14:creationId xmlns:p14="http://schemas.microsoft.com/office/powerpoint/2010/main" val="1318487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648DA6-0FDB-44C9-BDF7-3D21B964B202}"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648DA6-0FDB-44C9-BDF7-3D21B964B202}"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6648DA6-0FDB-44C9-BDF7-3D21B964B202}"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648DA6-0FDB-44C9-BDF7-3D21B964B202}"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6648DA6-0FDB-44C9-BDF7-3D21B964B202}"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6648DA6-0FDB-44C9-BDF7-3D21B964B202}"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648DA6-0FDB-44C9-BDF7-3D21B964B202}"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6648DA6-0FDB-44C9-BDF7-3D21B964B202}"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519DE5-FD8A-4895-8FB6-B4DD5D8AA152}"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6648DA6-0FDB-44C9-BDF7-3D21B964B202}" type="datetimeFigureOut">
              <a:rPr lang="en-US" smtClean="0"/>
              <a:t>2/25/2026</a:t>
            </a:fld>
            <a:endParaRPr lang="en-US"/>
          </a:p>
        </p:txBody>
      </p:sp>
      <p:sp>
        <p:nvSpPr>
          <p:cNvPr id="9" name="Slide Number Placeholder 8"/>
          <p:cNvSpPr>
            <a:spLocks noGrp="1"/>
          </p:cNvSpPr>
          <p:nvPr>
            <p:ph type="sldNum" sz="quarter" idx="11"/>
          </p:nvPr>
        </p:nvSpPr>
        <p:spPr/>
        <p:txBody>
          <a:bodyPr/>
          <a:lstStyle/>
          <a:p>
            <a:fld id="{F9519DE5-FD8A-4895-8FB6-B4DD5D8AA152}"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648DA6-0FDB-44C9-BDF7-3D21B964B202}"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648DA6-0FDB-44C9-BDF7-3D21B964B202}"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519DE5-FD8A-4895-8FB6-B4DD5D8AA15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F9519DE5-FD8A-4895-8FB6-B4DD5D8AA152}"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6648DA6-0FDB-44C9-BDF7-3D21B964B202}" type="datetimeFigureOut">
              <a:rPr lang="en-US" smtClean="0"/>
              <a:t>2/25/2026</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idp.springer.com/authorize/casa?redirect_uri=https://link.springer.com/article/10.1007/s11356-022-19984-4&amp;casa_token=HKTXSWxh4iYAAAAA:-VS8KLDAOCWChReesksb1t9rFegzuvhFApMyyk-2XJl5VW5qxzRejkpIgWG37m0Zoyled6hm9TAM5g" TargetMode="External"/><Relationship Id="rId13" Type="http://schemas.openxmlformats.org/officeDocument/2006/relationships/hyperlink" Target="https://lutpub.lut.fi/bitstream/handle/10024/164859/sinthiya_et_al_artificial_intelligence_am.pdf?sequence=1" TargetMode="External"/><Relationship Id="rId3" Type="http://schemas.openxmlformats.org/officeDocument/2006/relationships/hyperlink" Target="https://papers.ssrn.com/sol3/Delivery.cfm?abstractid=5266562" TargetMode="External"/><Relationship Id="rId7" Type="http://schemas.openxmlformats.org/officeDocument/2006/relationships/hyperlink" Target="https://ijdr.net/wp-content/uploads/2025/11/Vol-1-Issue-3-Whole-Issue.pdf#page=8" TargetMode="External"/><Relationship Id="rId12" Type="http://schemas.openxmlformats.org/officeDocument/2006/relationships/hyperlink" Target="https://www.bmu.edu.in/wp-content/uploads/2024/11/Adopting-green-and-sustainable-practices-in-hotel-industry-MEQ.pdf" TargetMode="External"/><Relationship Id="rId2" Type="http://schemas.openxmlformats.org/officeDocument/2006/relationships/hyperlink" Target="https://www.researchgate.net/profile/Mohamed-Abdelmawgoud/publication/379364500_The_Effect_of_Food_Operations_Sustainability_on_Food_Operations_Efficiency_The_Mediation_Role_of_Food_Waste_Management_in_Five-Star_Hotels_in_Greater_Cairo/links/66058bc4390c214cfd234ee7/The-Effect-of-Food-Operations-Sustainability-on-Food-Operations-Efficiency-The-Mediation-Role-of-Food-Waste-Management-in-Five-Star-Hotels-in-Greater-Cairo.pdf" TargetMode="External"/><Relationship Id="rId1" Type="http://schemas.openxmlformats.org/officeDocument/2006/relationships/slideLayout" Target="../slideLayouts/slideLayout2.xml"/><Relationship Id="rId6" Type="http://schemas.openxmlformats.org/officeDocument/2006/relationships/hyperlink" Target="https://amberton.edu/wp-content/uploads/2025/07/RGS6035_E2_Fall2025.pdf" TargetMode="External"/><Relationship Id="rId11" Type="http://schemas.openxmlformats.org/officeDocument/2006/relationships/hyperlink" Target="https://www.mdpi.com/2071-1050/15/8/6706" TargetMode="External"/><Relationship Id="rId5" Type="http://schemas.openxmlformats.org/officeDocument/2006/relationships/hyperlink" Target="https://journalbrr.com/index.php/Journal/article/download/22/22" TargetMode="External"/><Relationship Id="rId10" Type="http://schemas.openxmlformats.org/officeDocument/2006/relationships/hyperlink" Target="https://www.researchgate.net/profile/Michael-Potroz-2/publication/392122971_Food_Waste_Reduction_Strategies_for_Buffet-Style_Service/links/68357e116b5a287c304648e0/Food-Waste-Reduction-Strategies-for-Buffet-Style-Service.pdf" TargetMode="External"/><Relationship Id="rId4" Type="http://schemas.openxmlformats.org/officeDocument/2006/relationships/hyperlink" Target="https://www.mdpi.com/2071-1050/16/6/2524" TargetMode="External"/><Relationship Id="rId9" Type="http://schemas.openxmlformats.org/officeDocument/2006/relationships/hyperlink" Target="https://www.mdpi.com/2071-1050/15/21/15459" TargetMode="External"/><Relationship Id="rId14" Type="http://schemas.openxmlformats.org/officeDocument/2006/relationships/hyperlink" Target="https://www.researchgate.net/profile/Tushar-Tiwari-4/publication/387505590_Optimizing_Food_Utilization_A_Smart_Inventory_Management_and_AI-Predictive_Analytics_in_Reducing_Food_Waste/links/67718da8e74ca64e1f37495d/Optimizing-Food-Utilization-A-Smart-Inventory-Management-and-AI-Predictive-Analytics-in-Reducing-Food-Wast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4270"/>
            <a:ext cx="7543800" cy="2356044"/>
          </a:xfrm>
        </p:spPr>
        <p:txBody>
          <a:bodyPr/>
          <a:lstStyle/>
          <a:p>
            <a:pPr algn="ctr"/>
            <a:r>
              <a:rPr lang="en-US" sz="4400" b="1" dirty="0">
                <a:latin typeface="Times New Roman" pitchFamily="18" charset="0"/>
                <a:cs typeface="Times New Roman" pitchFamily="18" charset="0"/>
              </a:rPr>
              <a:t>Sustainability in Terms of Food Waste and its Efficacy in the Hospitality Industry</a:t>
            </a:r>
            <a:endParaRPr lang="en-US" sz="4400" dirty="0">
              <a:latin typeface="Times New Roman" pitchFamily="18" charset="0"/>
              <a:cs typeface="Times New Roman" pitchFamily="18" charset="0"/>
            </a:endParaRPr>
          </a:p>
        </p:txBody>
      </p:sp>
      <p:pic>
        <p:nvPicPr>
          <p:cNvPr id="1026" name="Picture 2" descr="Food Sustainability in the Hospitality Industry: Shaping the Future of Our  Planet through Conscious Din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28800" y="2620034"/>
            <a:ext cx="5012266" cy="2819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3">
            <a:extLst>
              <a:ext uri="{FF2B5EF4-FFF2-40B4-BE49-F238E27FC236}">
                <a16:creationId xmlns:a16="http://schemas.microsoft.com/office/drawing/2014/main" id="{10436E91-7F11-8874-883E-9016DA01C742}"/>
              </a:ext>
            </a:extLst>
          </p:cNvPr>
          <p:cNvSpPr>
            <a:spLocks noChangeArrowheads="1"/>
          </p:cNvSpPr>
          <p:nvPr/>
        </p:nvSpPr>
        <p:spPr bwMode="auto">
          <a:xfrm>
            <a:off x="-29308" y="5782898"/>
            <a:ext cx="45720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sz="2000" dirty="0">
                <a:latin typeface="Times New Roman" panose="02020603050405020304" pitchFamily="18" charset="0"/>
                <a:cs typeface="Times New Roman" panose="02020603050405020304" pitchFamily="18" charset="0"/>
              </a:rPr>
              <a:t>Student name: Mihaita Ionut Manda</a:t>
            </a:r>
            <a:endParaRPr lang="en-GB"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Student ID number: 2232074</a:t>
            </a:r>
            <a:endParaRPr lang="en-GB"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Lecturer: Dr Ernest </a:t>
            </a:r>
            <a:r>
              <a:rPr lang="en-US" sz="2000" dirty="0" err="1">
                <a:latin typeface="Times New Roman" panose="02020603050405020304" pitchFamily="18" charset="0"/>
                <a:cs typeface="Times New Roman" panose="02020603050405020304" pitchFamily="18" charset="0"/>
              </a:rPr>
              <a:t>Balutie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Wavei</a:t>
            </a:r>
            <a:endParaRPr kumimoji="0" lang="en-US" sz="2000" i="0" u="none" strike="noStrike" cap="none" normalizeH="0" baseline="0" dirty="0">
              <a:ln>
                <a:noFill/>
              </a:ln>
              <a:solidFill>
                <a:schemeClr val="tx1"/>
              </a:solidFill>
              <a:effectLst/>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1156763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Introduction</a:t>
            </a:r>
          </a:p>
        </p:txBody>
      </p:sp>
      <p:sp>
        <p:nvSpPr>
          <p:cNvPr id="3" name="Content Placeholder 2"/>
          <p:cNvSpPr>
            <a:spLocks noGrp="1"/>
          </p:cNvSpPr>
          <p:nvPr>
            <p:ph idx="1"/>
          </p:nvPr>
        </p:nvSpPr>
        <p:spPr>
          <a:xfrm>
            <a:off x="304800" y="1219200"/>
            <a:ext cx="4343400" cy="5257800"/>
          </a:xfrm>
        </p:spPr>
        <p:txBody>
          <a:bodyPr>
            <a:normAutofit fontScale="55000" lnSpcReduction="20000"/>
          </a:bodyPr>
          <a:lstStyle/>
          <a:p>
            <a:pPr marL="114300" indent="0" algn="just">
              <a:lnSpc>
                <a:spcPct val="150000"/>
              </a:lnSpc>
              <a:buNone/>
            </a:pPr>
            <a:r>
              <a:rPr lang="en-US" sz="3600" dirty="0">
                <a:latin typeface="Times New Roman" pitchFamily="18" charset="0"/>
                <a:cs typeface="Times New Roman" pitchFamily="18" charset="0"/>
              </a:rPr>
              <a:t>Food wastage, particularly the quantity of waste generated in hotels, is a major sustainability issue. The pressure on the hospitality business is growing to the point where the business is obliged to adopt powerful measures that allow it to decrease wastage and improve efficiency, as well as see to the company completing environmental and regulatory obligations (Lee and Huang 2023). </a:t>
            </a:r>
          </a:p>
        </p:txBody>
      </p:sp>
      <p:pic>
        <p:nvPicPr>
          <p:cNvPr id="4" name="Picture 3" descr="Description: The problem of food waste is getting worse (here's how) | Shapiro">
            <a:extLst>
              <a:ext uri="{FF2B5EF4-FFF2-40B4-BE49-F238E27FC236}">
                <a16:creationId xmlns:a16="http://schemas.microsoft.com/office/drawing/2014/main" id="{D7289A94-57E4-7775-E7C7-8CBA12A522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1456707"/>
            <a:ext cx="3848488" cy="21606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6F07275C-12B2-2851-0872-20D408DC4255}"/>
              </a:ext>
            </a:extLst>
          </p:cNvPr>
          <p:cNvSpPr>
            <a:spLocks noChangeArrowheads="1"/>
          </p:cNvSpPr>
          <p:nvPr/>
        </p:nvSpPr>
        <p:spPr bwMode="auto">
          <a:xfrm>
            <a:off x="5151556" y="3639541"/>
            <a:ext cx="30480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(Source: Shapiro, 2026)</a:t>
            </a:r>
            <a:endParaRPr kumimoji="0" lang="en-US" sz="2000" b="0" i="0" u="none" strike="noStrike" cap="none" normalizeH="0" baseline="0" dirty="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685289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ow to Reduce Food Waste in Restauran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4901" y="1828800"/>
            <a:ext cx="3543299" cy="2362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Industry Context: Food Waste in Hospitality</a:t>
            </a:r>
          </a:p>
        </p:txBody>
      </p:sp>
      <p:sp>
        <p:nvSpPr>
          <p:cNvPr id="3" name="Content Placeholder 2"/>
          <p:cNvSpPr>
            <a:spLocks noGrp="1"/>
          </p:cNvSpPr>
          <p:nvPr>
            <p:ph idx="1"/>
          </p:nvPr>
        </p:nvSpPr>
        <p:spPr>
          <a:xfrm>
            <a:off x="457200" y="1600200"/>
            <a:ext cx="4419600" cy="4800600"/>
          </a:xfrm>
        </p:spPr>
        <p:txBody>
          <a:bodyPr/>
          <a:lstStyle/>
          <a:p>
            <a:pPr lvl="0" algn="just">
              <a:lnSpc>
                <a:spcPct val="150000"/>
              </a:lnSpc>
            </a:pPr>
            <a:r>
              <a:rPr lang="en-US" dirty="0">
                <a:latin typeface="Times New Roman" pitchFamily="18" charset="0"/>
                <a:cs typeface="Times New Roman" pitchFamily="18" charset="0"/>
              </a:rPr>
              <a:t>Hotels are also great contributors of food waste.</a:t>
            </a:r>
          </a:p>
          <a:p>
            <a:pPr lvl="0" algn="just">
              <a:lnSpc>
                <a:spcPct val="150000"/>
              </a:lnSpc>
            </a:pPr>
            <a:r>
              <a:rPr lang="en-US" dirty="0">
                <a:latin typeface="Times New Roman" pitchFamily="18" charset="0"/>
                <a:cs typeface="Times New Roman" pitchFamily="18" charset="0"/>
              </a:rPr>
              <a:t>Environmental and economic effects.</a:t>
            </a:r>
          </a:p>
          <a:p>
            <a:pPr lvl="0" algn="just">
              <a:lnSpc>
                <a:spcPct val="150000"/>
              </a:lnSpc>
            </a:pPr>
            <a:r>
              <a:rPr lang="en-US" dirty="0">
                <a:latin typeface="Times New Roman" pitchFamily="18" charset="0"/>
                <a:cs typeface="Times New Roman" pitchFamily="18" charset="0"/>
              </a:rPr>
              <a:t>The enhanced levels of sustainability requirements (</a:t>
            </a:r>
            <a:r>
              <a:rPr lang="en-US" dirty="0" err="1">
                <a:latin typeface="Times New Roman" pitchFamily="18" charset="0"/>
                <a:cs typeface="Times New Roman" pitchFamily="18" charset="0"/>
              </a:rPr>
              <a:t>Abdelmawgoud</a:t>
            </a:r>
            <a:r>
              <a:rPr lang="en-US" dirty="0">
                <a:latin typeface="Times New Roman" pitchFamily="18" charset="0"/>
                <a:cs typeface="Times New Roman" pitchFamily="18" charset="0"/>
              </a:rPr>
              <a:t>, 2023).</a:t>
            </a:r>
          </a:p>
          <a:p>
            <a:endParaRPr lang="en-US" dirty="0"/>
          </a:p>
        </p:txBody>
      </p:sp>
    </p:spTree>
    <p:extLst>
      <p:ext uri="{BB962C8B-B14F-4D97-AF65-F5344CB8AC3E}">
        <p14:creationId xmlns:p14="http://schemas.microsoft.com/office/powerpoint/2010/main" val="4276598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Research Aim and Focus</a:t>
            </a:r>
          </a:p>
        </p:txBody>
      </p:sp>
      <p:sp>
        <p:nvSpPr>
          <p:cNvPr id="3" name="Content Placeholder 2"/>
          <p:cNvSpPr>
            <a:spLocks noGrp="1"/>
          </p:cNvSpPr>
          <p:nvPr>
            <p:ph idx="1"/>
          </p:nvPr>
        </p:nvSpPr>
        <p:spPr>
          <a:xfrm>
            <a:off x="457200" y="1600200"/>
            <a:ext cx="4038600" cy="4800600"/>
          </a:xfrm>
        </p:spPr>
        <p:txBody>
          <a:bodyPr/>
          <a:lstStyle/>
          <a:p>
            <a:pPr lvl="0" algn="just">
              <a:lnSpc>
                <a:spcPct val="150000"/>
              </a:lnSpc>
            </a:pPr>
            <a:r>
              <a:rPr lang="en-US" sz="2400" b="1" dirty="0">
                <a:latin typeface="Times New Roman" pitchFamily="18" charset="0"/>
                <a:cs typeface="Times New Roman" pitchFamily="18" charset="0"/>
              </a:rPr>
              <a:t>Aim:</a:t>
            </a:r>
            <a:r>
              <a:rPr lang="en-US" sz="2400" dirty="0">
                <a:latin typeface="Times New Roman" pitchFamily="18" charset="0"/>
                <a:cs typeface="Times New Roman" pitchFamily="18" charset="0"/>
              </a:rPr>
              <a:t> Respond to the efficacy of the food waste strategy.</a:t>
            </a:r>
          </a:p>
          <a:p>
            <a:pPr lvl="0" algn="just">
              <a:lnSpc>
                <a:spcPct val="150000"/>
              </a:lnSpc>
            </a:pPr>
            <a:r>
              <a:rPr lang="en-US" sz="2400" b="1" dirty="0">
                <a:latin typeface="Times New Roman" pitchFamily="18" charset="0"/>
                <a:cs typeface="Times New Roman" pitchFamily="18" charset="0"/>
              </a:rPr>
              <a:t>Focus:</a:t>
            </a:r>
            <a:r>
              <a:rPr lang="en-US" sz="2400" dirty="0">
                <a:latin typeface="Times New Roman" pitchFamily="18" charset="0"/>
                <a:cs typeface="Times New Roman" pitchFamily="18" charset="0"/>
              </a:rPr>
              <a:t> Target: Hotels and hospitality sector.</a:t>
            </a:r>
          </a:p>
          <a:p>
            <a:endParaRPr lang="en-US" dirty="0"/>
          </a:p>
        </p:txBody>
      </p:sp>
      <p:pic>
        <p:nvPicPr>
          <p:cNvPr id="4098" name="Picture 2" descr="Aim Focus Stock Illustrations – 28,858 Aim Focus Stock Illustrations,  Vectors &amp; Clipart - Dreamstim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1523999"/>
            <a:ext cx="3431241" cy="34312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357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Literature Review Overview</a:t>
            </a:r>
          </a:p>
        </p:txBody>
      </p:sp>
      <p:pic>
        <p:nvPicPr>
          <p:cNvPr id="5122" name="Picture 2" descr="Methods and the Literature Review — Sage Research Methods Communit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8800" y="1676400"/>
            <a:ext cx="2790532" cy="29718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28600" y="1417638"/>
            <a:ext cx="5715000" cy="5135562"/>
          </a:xfrm>
        </p:spPr>
        <p:txBody>
          <a:bodyPr>
            <a:normAutofit fontScale="92500" lnSpcReduction="20000"/>
          </a:bodyPr>
          <a:lstStyle/>
          <a:p>
            <a:pPr lvl="0" algn="just">
              <a:lnSpc>
                <a:spcPct val="160000"/>
              </a:lnSpc>
            </a:pPr>
            <a:r>
              <a:rPr lang="en-US" dirty="0">
                <a:latin typeface="Times New Roman" pitchFamily="18" charset="0"/>
                <a:cs typeface="Times New Roman" pitchFamily="18" charset="0"/>
              </a:rPr>
              <a:t>Food waste is a significant issue of concern in the hospitality field.</a:t>
            </a:r>
          </a:p>
          <a:p>
            <a:pPr lvl="0" algn="just">
              <a:lnSpc>
                <a:spcPct val="160000"/>
              </a:lnSpc>
            </a:pPr>
            <a:r>
              <a:rPr lang="en-US" dirty="0">
                <a:latin typeface="Times New Roman" pitchFamily="18" charset="0"/>
                <a:cs typeface="Times New Roman" pitchFamily="18" charset="0"/>
              </a:rPr>
              <a:t>Some of the main factors include buffet process, inability to predict demand, and constant size of the portions.</a:t>
            </a:r>
          </a:p>
          <a:p>
            <a:pPr lvl="0" algn="just">
              <a:lnSpc>
                <a:spcPct val="160000"/>
              </a:lnSpc>
            </a:pPr>
            <a:r>
              <a:rPr lang="en-US" dirty="0">
                <a:latin typeface="Times New Roman" pitchFamily="18" charset="0"/>
                <a:cs typeface="Times New Roman" pitchFamily="18" charset="0"/>
              </a:rPr>
              <a:t>The three impacts that have become well known are the economic, environmental, and social.</a:t>
            </a:r>
          </a:p>
          <a:p>
            <a:pPr lvl="0" algn="just">
              <a:lnSpc>
                <a:spcPct val="160000"/>
              </a:lnSpc>
            </a:pPr>
            <a:r>
              <a:rPr lang="en-US" dirty="0">
                <a:latin typeface="Times New Roman" pitchFamily="18" charset="0"/>
                <a:cs typeface="Times New Roman" pitchFamily="18" charset="0"/>
              </a:rPr>
              <a:t>Academic evidence indicates that prevention is superior to end-stage management.</a:t>
            </a:r>
          </a:p>
          <a:p>
            <a:pPr lvl="0" algn="just">
              <a:lnSpc>
                <a:spcPct val="160000"/>
              </a:lnSpc>
            </a:pPr>
            <a:r>
              <a:rPr lang="en-US" dirty="0">
                <a:latin typeface="Times New Roman" pitchFamily="18" charset="0"/>
                <a:cs typeface="Times New Roman" pitchFamily="18" charset="0"/>
              </a:rPr>
              <a:t>Pay attention to staff training, creating a menu, and portion control (</a:t>
            </a:r>
            <a:r>
              <a:rPr lang="en-US" dirty="0" err="1">
                <a:latin typeface="Times New Roman" pitchFamily="18" charset="0"/>
                <a:cs typeface="Times New Roman" pitchFamily="18" charset="0"/>
              </a:rPr>
              <a:t>Monforte</a:t>
            </a:r>
            <a:r>
              <a:rPr lang="en-US" dirty="0">
                <a:latin typeface="Times New Roman" pitchFamily="18" charset="0"/>
                <a:cs typeface="Times New Roman" pitchFamily="18" charset="0"/>
              </a:rPr>
              <a:t>, 2025).</a:t>
            </a:r>
          </a:p>
        </p:txBody>
      </p:sp>
    </p:spTree>
    <p:extLst>
      <p:ext uri="{BB962C8B-B14F-4D97-AF65-F5344CB8AC3E}">
        <p14:creationId xmlns:p14="http://schemas.microsoft.com/office/powerpoint/2010/main" val="3582401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Sustainability Theories </a:t>
            </a:r>
          </a:p>
        </p:txBody>
      </p:sp>
      <p:sp>
        <p:nvSpPr>
          <p:cNvPr id="3" name="Content Placeholder 2"/>
          <p:cNvSpPr>
            <a:spLocks noGrp="1"/>
          </p:cNvSpPr>
          <p:nvPr>
            <p:ph idx="1"/>
          </p:nvPr>
        </p:nvSpPr>
        <p:spPr>
          <a:xfrm>
            <a:off x="457200" y="1600200"/>
            <a:ext cx="4343400" cy="4800600"/>
          </a:xfrm>
        </p:spPr>
        <p:txBody>
          <a:bodyPr/>
          <a:lstStyle/>
          <a:p>
            <a:pPr>
              <a:lnSpc>
                <a:spcPct val="150000"/>
              </a:lnSpc>
            </a:pPr>
            <a:r>
              <a:rPr lang="en-US" sz="2400" dirty="0">
                <a:latin typeface="Times New Roman" pitchFamily="18" charset="0"/>
                <a:cs typeface="Times New Roman" pitchFamily="18" charset="0"/>
              </a:rPr>
              <a:t>Triple Bottom Line:</a:t>
            </a:r>
            <a:endParaRPr lang="en-US" sz="2000" dirty="0">
              <a:latin typeface="Times New Roman" pitchFamily="18" charset="0"/>
              <a:cs typeface="Times New Roman" pitchFamily="18" charset="0"/>
            </a:endParaRPr>
          </a:p>
          <a:p>
            <a:pPr lvl="1">
              <a:lnSpc>
                <a:spcPct val="150000"/>
              </a:lnSpc>
            </a:pPr>
            <a:r>
              <a:rPr lang="en-US" dirty="0">
                <a:latin typeface="Times New Roman" pitchFamily="18" charset="0"/>
                <a:cs typeface="Times New Roman" pitchFamily="18" charset="0"/>
              </a:rPr>
              <a:t>Environmental</a:t>
            </a:r>
            <a:endParaRPr lang="en-US" sz="1800" dirty="0">
              <a:latin typeface="Times New Roman" pitchFamily="18" charset="0"/>
              <a:cs typeface="Times New Roman" pitchFamily="18" charset="0"/>
            </a:endParaRPr>
          </a:p>
          <a:p>
            <a:pPr lvl="1">
              <a:lnSpc>
                <a:spcPct val="150000"/>
              </a:lnSpc>
            </a:pPr>
            <a:r>
              <a:rPr lang="en-US" dirty="0">
                <a:latin typeface="Times New Roman" pitchFamily="18" charset="0"/>
                <a:cs typeface="Times New Roman" pitchFamily="18" charset="0"/>
              </a:rPr>
              <a:t>Economic</a:t>
            </a:r>
            <a:endParaRPr lang="en-US" sz="1800" dirty="0">
              <a:latin typeface="Times New Roman" pitchFamily="18" charset="0"/>
              <a:cs typeface="Times New Roman" pitchFamily="18" charset="0"/>
            </a:endParaRPr>
          </a:p>
          <a:p>
            <a:pPr lvl="1">
              <a:lnSpc>
                <a:spcPct val="150000"/>
              </a:lnSpc>
            </a:pPr>
            <a:r>
              <a:rPr lang="en-US" dirty="0">
                <a:latin typeface="Times New Roman" pitchFamily="18" charset="0"/>
                <a:cs typeface="Times New Roman" pitchFamily="18" charset="0"/>
              </a:rPr>
              <a:t>Social</a:t>
            </a:r>
            <a:endParaRPr lang="en-US" sz="1800" dirty="0">
              <a:latin typeface="Times New Roman" pitchFamily="18" charset="0"/>
              <a:cs typeface="Times New Roman" pitchFamily="18" charset="0"/>
            </a:endParaRPr>
          </a:p>
          <a:p>
            <a:pPr lvl="0">
              <a:lnSpc>
                <a:spcPct val="150000"/>
              </a:lnSpc>
            </a:pPr>
            <a:r>
              <a:rPr lang="en-US" sz="2400" dirty="0">
                <a:latin typeface="Times New Roman" pitchFamily="18" charset="0"/>
                <a:cs typeface="Times New Roman" pitchFamily="18" charset="0"/>
              </a:rPr>
              <a:t>Circular Economy approach</a:t>
            </a:r>
            <a:endParaRPr lang="en-US" sz="2000" dirty="0">
              <a:latin typeface="Times New Roman" pitchFamily="18" charset="0"/>
              <a:cs typeface="Times New Roman" pitchFamily="18" charset="0"/>
            </a:endParaRPr>
          </a:p>
          <a:p>
            <a:pPr lvl="0">
              <a:lnSpc>
                <a:spcPct val="150000"/>
              </a:lnSpc>
            </a:pPr>
            <a:r>
              <a:rPr lang="en-US" sz="2400" dirty="0">
                <a:latin typeface="Times New Roman" pitchFamily="18" charset="0"/>
                <a:cs typeface="Times New Roman" pitchFamily="18" charset="0"/>
              </a:rPr>
              <a:t>Food waste management systems that are sustainable (</a:t>
            </a:r>
            <a:r>
              <a:rPr lang="en-US" sz="2400" dirty="0" err="1">
                <a:latin typeface="Times New Roman" pitchFamily="18" charset="0"/>
                <a:cs typeface="Times New Roman" pitchFamily="18" charset="0"/>
              </a:rPr>
              <a:t>Nogueira</a:t>
            </a:r>
            <a:r>
              <a:rPr lang="en-US" sz="2400" dirty="0">
                <a:latin typeface="Times New Roman" pitchFamily="18" charset="0"/>
                <a:cs typeface="Times New Roman" pitchFamily="18" charset="0"/>
              </a:rPr>
              <a:t> </a:t>
            </a:r>
            <a:r>
              <a:rPr lang="en-US" sz="2400" i="1" dirty="0">
                <a:latin typeface="Times New Roman" pitchFamily="18" charset="0"/>
                <a:cs typeface="Times New Roman" pitchFamily="18" charset="0"/>
              </a:rPr>
              <a:t>et al.,</a:t>
            </a:r>
            <a:r>
              <a:rPr lang="en-US" sz="2400" dirty="0">
                <a:latin typeface="Times New Roman" pitchFamily="18" charset="0"/>
                <a:cs typeface="Times New Roman" pitchFamily="18" charset="0"/>
              </a:rPr>
              <a:t> 2023).</a:t>
            </a:r>
            <a:endParaRPr lang="en-US" sz="2000" dirty="0">
              <a:latin typeface="Times New Roman" pitchFamily="18" charset="0"/>
              <a:cs typeface="Times New Roman" pitchFamily="18" charset="0"/>
            </a:endParaRPr>
          </a:p>
          <a:p>
            <a:endParaRPr lang="en-US" dirty="0"/>
          </a:p>
        </p:txBody>
      </p:sp>
      <p:pic>
        <p:nvPicPr>
          <p:cNvPr id="6148" name="Picture 4" descr="Sustainability — Caribbean Green Technology Cen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76" y="1752600"/>
            <a:ext cx="3653424"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459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Food Waste Reduction Strategies </a:t>
            </a:r>
          </a:p>
        </p:txBody>
      </p:sp>
      <p:sp>
        <p:nvSpPr>
          <p:cNvPr id="3" name="Content Placeholder 2"/>
          <p:cNvSpPr>
            <a:spLocks noGrp="1"/>
          </p:cNvSpPr>
          <p:nvPr>
            <p:ph idx="1"/>
          </p:nvPr>
        </p:nvSpPr>
        <p:spPr>
          <a:xfrm>
            <a:off x="457200" y="1600200"/>
            <a:ext cx="4419600" cy="4800600"/>
          </a:xfrm>
        </p:spPr>
        <p:txBody>
          <a:bodyPr/>
          <a:lstStyle/>
          <a:p>
            <a:pPr lvl="0" algn="just">
              <a:lnSpc>
                <a:spcPct val="150000"/>
              </a:lnSpc>
            </a:pPr>
            <a:r>
              <a:rPr lang="en-US" dirty="0">
                <a:latin typeface="Times New Roman" pitchFamily="18" charset="0"/>
                <a:cs typeface="Times New Roman" pitchFamily="18" charset="0"/>
              </a:rPr>
              <a:t>Wise inventory and waste management.</a:t>
            </a:r>
          </a:p>
          <a:p>
            <a:pPr lvl="0" algn="just">
              <a:lnSpc>
                <a:spcPct val="150000"/>
              </a:lnSpc>
            </a:pPr>
            <a:r>
              <a:rPr lang="en-US" dirty="0">
                <a:latin typeface="Times New Roman" pitchFamily="18" charset="0"/>
                <a:cs typeface="Times New Roman" pitchFamily="18" charset="0"/>
              </a:rPr>
              <a:t>Menu management and portions management.</a:t>
            </a:r>
          </a:p>
          <a:p>
            <a:pPr lvl="0" algn="just">
              <a:lnSpc>
                <a:spcPct val="150000"/>
              </a:lnSpc>
            </a:pPr>
            <a:r>
              <a:rPr lang="en-US" dirty="0">
                <a:latin typeface="Times New Roman" pitchFamily="18" charset="0"/>
                <a:cs typeface="Times New Roman" pitchFamily="18" charset="0"/>
              </a:rPr>
              <a:t>Staff training </a:t>
            </a:r>
            <a:r>
              <a:rPr lang="en-US" dirty="0" err="1">
                <a:latin typeface="Times New Roman" pitchFamily="18" charset="0"/>
                <a:cs typeface="Times New Roman" pitchFamily="18" charset="0"/>
              </a:rPr>
              <a:t>programmes</a:t>
            </a:r>
            <a:endParaRPr lang="en-US" dirty="0">
              <a:latin typeface="Times New Roman" pitchFamily="18" charset="0"/>
              <a:cs typeface="Times New Roman" pitchFamily="18" charset="0"/>
            </a:endParaRPr>
          </a:p>
          <a:p>
            <a:pPr lvl="0" algn="just">
              <a:lnSpc>
                <a:spcPct val="150000"/>
              </a:lnSpc>
            </a:pPr>
            <a:r>
              <a:rPr lang="en-US" dirty="0">
                <a:latin typeface="Times New Roman" pitchFamily="18" charset="0"/>
                <a:cs typeface="Times New Roman" pitchFamily="18" charset="0"/>
              </a:rPr>
              <a:t>Food composting and donation (</a:t>
            </a:r>
            <a:r>
              <a:rPr lang="en-US" dirty="0" err="1">
                <a:latin typeface="Times New Roman" pitchFamily="18" charset="0"/>
                <a:cs typeface="Times New Roman" pitchFamily="18" charset="0"/>
              </a:rPr>
              <a:t>Tiwari</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et al.,</a:t>
            </a:r>
            <a:r>
              <a:rPr lang="en-US" dirty="0">
                <a:latin typeface="Times New Roman" pitchFamily="18" charset="0"/>
                <a:cs typeface="Times New Roman" pitchFamily="18" charset="0"/>
              </a:rPr>
              <a:t> 2024).</a:t>
            </a:r>
          </a:p>
          <a:p>
            <a:endParaRPr lang="en-US" dirty="0"/>
          </a:p>
        </p:txBody>
      </p:sp>
      <p:pic>
        <p:nvPicPr>
          <p:cNvPr id="7170" name="Picture 2" descr="Food Waste Reduction: Tips for Households and Restauran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1601" y="1828800"/>
            <a:ext cx="3047999"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481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Your Step-by-Step Guide to Writing a Good Research Methodology"/>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4096683" y="1905000"/>
            <a:ext cx="4277064" cy="23622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Method</a:t>
            </a:r>
          </a:p>
        </p:txBody>
      </p:sp>
      <p:sp>
        <p:nvSpPr>
          <p:cNvPr id="3" name="Content Placeholder 2"/>
          <p:cNvSpPr>
            <a:spLocks noGrp="1"/>
          </p:cNvSpPr>
          <p:nvPr>
            <p:ph idx="1"/>
          </p:nvPr>
        </p:nvSpPr>
        <p:spPr>
          <a:xfrm>
            <a:off x="457200" y="1600200"/>
            <a:ext cx="4191000" cy="4800600"/>
          </a:xfrm>
        </p:spPr>
        <p:txBody>
          <a:bodyPr/>
          <a:lstStyle/>
          <a:p>
            <a:pPr lvl="0" algn="just">
              <a:lnSpc>
                <a:spcPct val="150000"/>
              </a:lnSpc>
            </a:pPr>
            <a:r>
              <a:rPr lang="en-US" dirty="0">
                <a:latin typeface="Times New Roman" pitchFamily="18" charset="0"/>
                <a:cs typeface="Times New Roman" pitchFamily="18" charset="0"/>
              </a:rPr>
              <a:t>The interpretation of qualitative secondary data.</a:t>
            </a:r>
          </a:p>
          <a:p>
            <a:pPr lvl="0" algn="just">
              <a:lnSpc>
                <a:spcPct val="150000"/>
              </a:lnSpc>
            </a:pPr>
            <a:r>
              <a:rPr lang="en-US" dirty="0">
                <a:latin typeface="Times New Roman" pitchFamily="18" charset="0"/>
                <a:cs typeface="Times New Roman" pitchFamily="18" charset="0"/>
              </a:rPr>
              <a:t>Case studies, scholarly articles, and industrial reports.</a:t>
            </a:r>
          </a:p>
          <a:p>
            <a:pPr lvl="0" algn="just">
              <a:lnSpc>
                <a:spcPct val="150000"/>
              </a:lnSpc>
            </a:pPr>
            <a:r>
              <a:rPr lang="en-US" dirty="0">
                <a:latin typeface="Times New Roman" pitchFamily="18" charset="0"/>
                <a:cs typeface="Times New Roman" pitchFamily="18" charset="0"/>
              </a:rPr>
              <a:t>Suitable enough to measure the existing practices (</a:t>
            </a:r>
            <a:r>
              <a:rPr lang="en-US" dirty="0" err="1">
                <a:latin typeface="Times New Roman" pitchFamily="18" charset="0"/>
                <a:cs typeface="Times New Roman" pitchFamily="18" charset="0"/>
              </a:rPr>
              <a:t>Dubey</a:t>
            </a:r>
            <a:r>
              <a:rPr lang="en-US" dirty="0">
                <a:latin typeface="Times New Roman" pitchFamily="18" charset="0"/>
                <a:cs typeface="Times New Roman" pitchFamily="18" charset="0"/>
              </a:rPr>
              <a:t> and Kothari 2022).</a:t>
            </a:r>
          </a:p>
          <a:p>
            <a:endParaRPr lang="en-US" dirty="0"/>
          </a:p>
        </p:txBody>
      </p:sp>
    </p:spTree>
    <p:extLst>
      <p:ext uri="{BB962C8B-B14F-4D97-AF65-F5344CB8AC3E}">
        <p14:creationId xmlns:p14="http://schemas.microsoft.com/office/powerpoint/2010/main" val="3049943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Analytical Framework: PESTEL </a:t>
            </a:r>
          </a:p>
        </p:txBody>
      </p:sp>
      <p:pic>
        <p:nvPicPr>
          <p:cNvPr id="9218" name="Picture 2" descr="What is A PESTEL Analysis with Examples | EdrawMax Onlin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111" r="16150"/>
          <a:stretch/>
        </p:blipFill>
        <p:spPr bwMode="auto">
          <a:xfrm>
            <a:off x="4520058" y="1748118"/>
            <a:ext cx="3819360" cy="350968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1600200"/>
            <a:ext cx="4343400" cy="4800600"/>
          </a:xfrm>
        </p:spPr>
        <p:txBody>
          <a:bodyPr/>
          <a:lstStyle/>
          <a:p>
            <a:pPr lvl="0" algn="just">
              <a:lnSpc>
                <a:spcPct val="150000"/>
              </a:lnSpc>
            </a:pPr>
            <a:r>
              <a:rPr lang="en-US" dirty="0">
                <a:latin typeface="Times New Roman" pitchFamily="18" charset="0"/>
                <a:cs typeface="Times New Roman" pitchFamily="18" charset="0"/>
              </a:rPr>
              <a:t>PESTEL framework overview</a:t>
            </a:r>
          </a:p>
          <a:p>
            <a:pPr lvl="0" algn="just">
              <a:lnSpc>
                <a:spcPct val="150000"/>
              </a:lnSpc>
            </a:pPr>
            <a:r>
              <a:rPr lang="en-US" dirty="0">
                <a:latin typeface="Times New Roman" pitchFamily="18" charset="0"/>
                <a:cs typeface="Times New Roman" pitchFamily="18" charset="0"/>
              </a:rPr>
              <a:t>External forces analysis.</a:t>
            </a:r>
          </a:p>
          <a:p>
            <a:pPr lvl="0" algn="just">
              <a:lnSpc>
                <a:spcPct val="150000"/>
              </a:lnSpc>
            </a:pPr>
            <a:r>
              <a:rPr lang="en-US" dirty="0">
                <a:latin typeface="Times New Roman" pitchFamily="18" charset="0"/>
                <a:cs typeface="Times New Roman" pitchFamily="18" charset="0"/>
              </a:rPr>
              <a:t>Analysis of the sustainability of the entire system (</a:t>
            </a:r>
            <a:r>
              <a:rPr lang="en-US" dirty="0" err="1">
                <a:latin typeface="Times New Roman" pitchFamily="18" charset="0"/>
                <a:cs typeface="Times New Roman" pitchFamily="18" charset="0"/>
              </a:rPr>
              <a:t>Karadzhov</a:t>
            </a:r>
            <a:r>
              <a:rPr lang="en-US" dirty="0">
                <a:latin typeface="Times New Roman" pitchFamily="18" charset="0"/>
                <a:cs typeface="Times New Roman" pitchFamily="18" charset="0"/>
              </a:rPr>
              <a:t> and </a:t>
            </a:r>
            <a:r>
              <a:rPr lang="en-US" dirty="0" err="1">
                <a:latin typeface="Times New Roman" pitchFamily="18" charset="0"/>
                <a:cs typeface="Times New Roman" pitchFamily="18" charset="0"/>
              </a:rPr>
              <a:t>Patarchanova</a:t>
            </a:r>
            <a:r>
              <a:rPr lang="en-US" dirty="0">
                <a:latin typeface="Times New Roman" pitchFamily="18" charset="0"/>
                <a:cs typeface="Times New Roman" pitchFamily="18" charset="0"/>
              </a:rPr>
              <a:t> 2025).</a:t>
            </a:r>
          </a:p>
          <a:p>
            <a:endParaRPr lang="en-US" dirty="0"/>
          </a:p>
        </p:txBody>
      </p:sp>
    </p:spTree>
    <p:extLst>
      <p:ext uri="{BB962C8B-B14F-4D97-AF65-F5344CB8AC3E}">
        <p14:creationId xmlns:p14="http://schemas.microsoft.com/office/powerpoint/2010/main" val="2435664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53400" cy="1143000"/>
          </a:xfrm>
        </p:spPr>
        <p:txBody>
          <a:bodyPr/>
          <a:lstStyle/>
          <a:p>
            <a:pPr algn="ctr"/>
            <a:r>
              <a:rPr lang="en-US" sz="4400" b="1" dirty="0">
                <a:latin typeface="Times New Roman" pitchFamily="18" charset="0"/>
                <a:cs typeface="Times New Roman" pitchFamily="18" charset="0"/>
              </a:rPr>
              <a:t>PESTEL Analysis: Key Impacts</a:t>
            </a:r>
          </a:p>
        </p:txBody>
      </p:sp>
      <p:pic>
        <p:nvPicPr>
          <p:cNvPr id="10244" name="Picture 4" descr="Background and development of the PESTEL analysi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6596" y="1752600"/>
            <a:ext cx="3658234" cy="32004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381000" y="1389564"/>
            <a:ext cx="4495800" cy="5011236"/>
          </a:xfrm>
        </p:spPr>
        <p:txBody>
          <a:bodyPr>
            <a:normAutofit fontScale="92500" lnSpcReduction="20000"/>
          </a:bodyPr>
          <a:lstStyle/>
          <a:p>
            <a:pPr lvl="0" algn="just">
              <a:lnSpc>
                <a:spcPct val="150000"/>
              </a:lnSpc>
            </a:pPr>
            <a:r>
              <a:rPr lang="en-US" b="1" dirty="0">
                <a:latin typeface="Times New Roman" pitchFamily="18" charset="0"/>
                <a:cs typeface="Times New Roman" pitchFamily="18" charset="0"/>
              </a:rPr>
              <a:t>Political:</a:t>
            </a:r>
            <a:r>
              <a:rPr lang="en-US" dirty="0">
                <a:latin typeface="Times New Roman" pitchFamily="18" charset="0"/>
                <a:cs typeface="Times New Roman" pitchFamily="18" charset="0"/>
              </a:rPr>
              <a:t> departments on sustainability.</a:t>
            </a:r>
          </a:p>
          <a:p>
            <a:pPr lvl="0" algn="just">
              <a:lnSpc>
                <a:spcPct val="150000"/>
              </a:lnSpc>
            </a:pPr>
            <a:r>
              <a:rPr lang="en-US" b="1" dirty="0">
                <a:latin typeface="Times New Roman" pitchFamily="18" charset="0"/>
                <a:cs typeface="Times New Roman" pitchFamily="18" charset="0"/>
              </a:rPr>
              <a:t>Economic:</a:t>
            </a:r>
            <a:r>
              <a:rPr lang="en-US" dirty="0">
                <a:latin typeface="Times New Roman" pitchFamily="18" charset="0"/>
                <a:cs typeface="Times New Roman" pitchFamily="18" charset="0"/>
              </a:rPr>
              <a:t> investment vs. cost savings.</a:t>
            </a:r>
          </a:p>
          <a:p>
            <a:pPr lvl="0" algn="just">
              <a:lnSpc>
                <a:spcPct val="150000"/>
              </a:lnSpc>
            </a:pPr>
            <a:r>
              <a:rPr lang="en-US" b="1" dirty="0">
                <a:latin typeface="Times New Roman" pitchFamily="18" charset="0"/>
                <a:cs typeface="Times New Roman" pitchFamily="18" charset="0"/>
              </a:rPr>
              <a:t>Social:</a:t>
            </a:r>
            <a:r>
              <a:rPr lang="en-US" dirty="0">
                <a:latin typeface="Times New Roman" pitchFamily="18" charset="0"/>
                <a:cs typeface="Times New Roman" pitchFamily="18" charset="0"/>
              </a:rPr>
              <a:t> sustainability needs of the guests.</a:t>
            </a:r>
          </a:p>
          <a:p>
            <a:pPr lvl="0" algn="just">
              <a:lnSpc>
                <a:spcPct val="150000"/>
              </a:lnSpc>
            </a:pPr>
            <a:r>
              <a:rPr lang="en-US" b="1" dirty="0">
                <a:latin typeface="Times New Roman" pitchFamily="18" charset="0"/>
                <a:cs typeface="Times New Roman" pitchFamily="18" charset="0"/>
              </a:rPr>
              <a:t>Technological:</a:t>
            </a:r>
            <a:r>
              <a:rPr lang="en-US" dirty="0">
                <a:latin typeface="Times New Roman" pitchFamily="18" charset="0"/>
                <a:cs typeface="Times New Roman" pitchFamily="18" charset="0"/>
              </a:rPr>
              <a:t> monitoring of waste.</a:t>
            </a:r>
          </a:p>
          <a:p>
            <a:pPr lvl="0" algn="just">
              <a:lnSpc>
                <a:spcPct val="150000"/>
              </a:lnSpc>
            </a:pPr>
            <a:r>
              <a:rPr lang="en-US" b="1" dirty="0">
                <a:latin typeface="Times New Roman" pitchFamily="18" charset="0"/>
                <a:cs typeface="Times New Roman" pitchFamily="18" charset="0"/>
              </a:rPr>
              <a:t>Environmental:</a:t>
            </a:r>
            <a:r>
              <a:rPr lang="en-US" dirty="0">
                <a:latin typeface="Times New Roman" pitchFamily="18" charset="0"/>
                <a:cs typeface="Times New Roman" pitchFamily="18" charset="0"/>
              </a:rPr>
              <a:t> decrease in carbon footprint.</a:t>
            </a:r>
          </a:p>
          <a:p>
            <a:pPr lvl="0" algn="just">
              <a:lnSpc>
                <a:spcPct val="150000"/>
              </a:lnSpc>
            </a:pPr>
            <a:r>
              <a:rPr lang="en-US" b="1" dirty="0">
                <a:latin typeface="Times New Roman" pitchFamily="18" charset="0"/>
                <a:cs typeface="Times New Roman" pitchFamily="18" charset="0"/>
              </a:rPr>
              <a:t>Legal:</a:t>
            </a:r>
            <a:r>
              <a:rPr lang="en-US" dirty="0">
                <a:latin typeface="Times New Roman" pitchFamily="18" charset="0"/>
                <a:cs typeface="Times New Roman" pitchFamily="18" charset="0"/>
              </a:rPr>
              <a:t> the food safety and food donation laws (Andersen, 2025).</a:t>
            </a:r>
          </a:p>
          <a:p>
            <a:endParaRPr lang="en-US" dirty="0"/>
          </a:p>
        </p:txBody>
      </p:sp>
      <p:sp>
        <p:nvSpPr>
          <p:cNvPr id="4" name="AutoShape 2" descr="PESTEL analysis. Source: the authors. | Download Scientific Diagr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65350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xplore the Types of Industries in In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8518" y="1824318"/>
            <a:ext cx="3433482" cy="34334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Industry Examples </a:t>
            </a:r>
          </a:p>
        </p:txBody>
      </p:sp>
      <p:sp>
        <p:nvSpPr>
          <p:cNvPr id="3" name="Content Placeholder 2"/>
          <p:cNvSpPr>
            <a:spLocks noGrp="1"/>
          </p:cNvSpPr>
          <p:nvPr>
            <p:ph idx="1"/>
          </p:nvPr>
        </p:nvSpPr>
        <p:spPr>
          <a:xfrm>
            <a:off x="457200" y="1600200"/>
            <a:ext cx="4419600" cy="4800600"/>
          </a:xfrm>
        </p:spPr>
        <p:txBody>
          <a:bodyPr/>
          <a:lstStyle/>
          <a:p>
            <a:pPr lvl="0" algn="just">
              <a:lnSpc>
                <a:spcPct val="150000"/>
              </a:lnSpc>
            </a:pPr>
            <a:r>
              <a:rPr lang="en-US" dirty="0">
                <a:latin typeface="Times New Roman" pitchFamily="18" charset="0"/>
                <a:cs typeface="Times New Roman" pitchFamily="18" charset="0"/>
              </a:rPr>
              <a:t>Big hotel sustainability programs.</a:t>
            </a:r>
          </a:p>
          <a:p>
            <a:pPr lvl="0" algn="just">
              <a:lnSpc>
                <a:spcPct val="150000"/>
              </a:lnSpc>
            </a:pPr>
            <a:r>
              <a:rPr lang="en-US" dirty="0">
                <a:latin typeface="Times New Roman" pitchFamily="18" charset="0"/>
                <a:cs typeface="Times New Roman" pitchFamily="18" charset="0"/>
              </a:rPr>
              <a:t>Reduction in food waste, which is measurable.</a:t>
            </a:r>
          </a:p>
          <a:p>
            <a:pPr lvl="0" algn="just">
              <a:lnSpc>
                <a:spcPct val="150000"/>
              </a:lnSpc>
            </a:pPr>
            <a:r>
              <a:rPr lang="en-US" dirty="0">
                <a:latin typeface="Times New Roman" pitchFamily="18" charset="0"/>
                <a:cs typeface="Times New Roman" pitchFamily="18" charset="0"/>
              </a:rPr>
              <a:t>The marriage of technology and training of employees (</a:t>
            </a:r>
            <a:r>
              <a:rPr lang="en-US" dirty="0" err="1">
                <a:latin typeface="Times New Roman" pitchFamily="18" charset="0"/>
                <a:cs typeface="Times New Roman" pitchFamily="18" charset="0"/>
              </a:rPr>
              <a:t>Prakash</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et al.,</a:t>
            </a:r>
            <a:r>
              <a:rPr lang="en-US" dirty="0">
                <a:latin typeface="Times New Roman" pitchFamily="18" charset="0"/>
                <a:cs typeface="Times New Roman" pitchFamily="18" charset="0"/>
              </a:rPr>
              <a:t> 2023).</a:t>
            </a:r>
          </a:p>
          <a:p>
            <a:endParaRPr lang="en-US" dirty="0"/>
          </a:p>
        </p:txBody>
      </p:sp>
    </p:spTree>
    <p:extLst>
      <p:ext uri="{BB962C8B-B14F-4D97-AF65-F5344CB8AC3E}">
        <p14:creationId xmlns:p14="http://schemas.microsoft.com/office/powerpoint/2010/main" val="3355209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Critical Evaluation </a:t>
            </a:r>
          </a:p>
        </p:txBody>
      </p:sp>
      <p:sp>
        <p:nvSpPr>
          <p:cNvPr id="3" name="Content Placeholder 2"/>
          <p:cNvSpPr>
            <a:spLocks noGrp="1"/>
          </p:cNvSpPr>
          <p:nvPr>
            <p:ph idx="1"/>
          </p:nvPr>
        </p:nvSpPr>
        <p:spPr>
          <a:xfrm>
            <a:off x="457200" y="1600200"/>
            <a:ext cx="4648200" cy="4800600"/>
          </a:xfrm>
        </p:spPr>
        <p:txBody>
          <a:bodyPr/>
          <a:lstStyle/>
          <a:p>
            <a:pPr lvl="0" algn="just">
              <a:lnSpc>
                <a:spcPct val="150000"/>
              </a:lnSpc>
            </a:pPr>
            <a:r>
              <a:rPr lang="en-US" b="1" dirty="0">
                <a:latin typeface="Times New Roman" pitchFamily="18" charset="0"/>
                <a:cs typeface="Times New Roman" pitchFamily="18" charset="0"/>
              </a:rPr>
              <a:t>Economical:</a:t>
            </a:r>
            <a:r>
              <a:rPr lang="en-US" dirty="0">
                <a:latin typeface="Times New Roman" pitchFamily="18" charset="0"/>
                <a:cs typeface="Times New Roman" pitchFamily="18" charset="0"/>
              </a:rPr>
              <a:t> implementation, use of technology, and employee engagement.</a:t>
            </a:r>
          </a:p>
          <a:p>
            <a:pPr lvl="0" algn="just">
              <a:lnSpc>
                <a:spcPct val="150000"/>
              </a:lnSpc>
            </a:pPr>
            <a:r>
              <a:rPr lang="en-US" b="1" dirty="0">
                <a:latin typeface="Times New Roman" pitchFamily="18" charset="0"/>
                <a:cs typeface="Times New Roman" pitchFamily="18" charset="0"/>
              </a:rPr>
              <a:t>Problems:</a:t>
            </a:r>
            <a:r>
              <a:rPr lang="en-US" dirty="0">
                <a:latin typeface="Times New Roman" pitchFamily="18" charset="0"/>
                <a:cs typeface="Times New Roman" pitchFamily="18" charset="0"/>
              </a:rPr>
              <a:t> costly, change-resistant.</a:t>
            </a:r>
          </a:p>
          <a:p>
            <a:pPr lvl="0" algn="just">
              <a:lnSpc>
                <a:spcPct val="150000"/>
              </a:lnSpc>
            </a:pPr>
            <a:r>
              <a:rPr lang="en-US" dirty="0">
                <a:latin typeface="Times New Roman" pitchFamily="18" charset="0"/>
                <a:cs typeface="Times New Roman" pitchFamily="18" charset="0"/>
              </a:rPr>
              <a:t>The differences and distinctions between the small and the big hotels (Bah </a:t>
            </a:r>
            <a:r>
              <a:rPr lang="en-US" i="1" dirty="0">
                <a:latin typeface="Times New Roman" pitchFamily="18" charset="0"/>
                <a:cs typeface="Times New Roman" pitchFamily="18" charset="0"/>
              </a:rPr>
              <a:t>et al.,</a:t>
            </a:r>
            <a:r>
              <a:rPr lang="en-US" dirty="0">
                <a:latin typeface="Times New Roman" pitchFamily="18" charset="0"/>
                <a:cs typeface="Times New Roman" pitchFamily="18" charset="0"/>
              </a:rPr>
              <a:t> 2024).</a:t>
            </a:r>
          </a:p>
          <a:p>
            <a:endParaRPr lang="en-US" dirty="0"/>
          </a:p>
        </p:txBody>
      </p:sp>
      <p:sp>
        <p:nvSpPr>
          <p:cNvPr id="4" name="AutoShape 2" descr="Evaluate the arguments of others - Student Academic Succes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292" name="Picture 4" descr="Evaluate the arguments of others - Student Academic Succe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1524000"/>
            <a:ext cx="3810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598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Conclusion</a:t>
            </a:r>
            <a:r>
              <a:rPr lang="en-US" sz="4400" dirty="0"/>
              <a:t> </a:t>
            </a:r>
          </a:p>
        </p:txBody>
      </p:sp>
      <p:sp>
        <p:nvSpPr>
          <p:cNvPr id="3" name="Content Placeholder 2"/>
          <p:cNvSpPr>
            <a:spLocks noGrp="1"/>
          </p:cNvSpPr>
          <p:nvPr>
            <p:ph idx="1"/>
          </p:nvPr>
        </p:nvSpPr>
        <p:spPr>
          <a:xfrm>
            <a:off x="457200" y="1600200"/>
            <a:ext cx="4343400" cy="4800600"/>
          </a:xfrm>
        </p:spPr>
        <p:txBody>
          <a:bodyPr/>
          <a:lstStyle/>
          <a:p>
            <a:pPr marL="114300" indent="0" algn="just">
              <a:lnSpc>
                <a:spcPct val="150000"/>
              </a:lnSpc>
              <a:buNone/>
            </a:pPr>
            <a:r>
              <a:rPr lang="en-US" dirty="0">
                <a:latin typeface="Times New Roman" pitchFamily="18" charset="0"/>
                <a:cs typeface="Times New Roman" pitchFamily="18" charset="0"/>
              </a:rPr>
              <a:t>The issue of food waste is a significant sustainability issue, and it needs to be adequately dealt with. Reduction of waste has become a key agenda among hospital practitioners as they strive to achieve increased efficiencies and add value to their long-term environment and operational goals.</a:t>
            </a:r>
          </a:p>
          <a:p>
            <a:endParaRPr lang="en-US" dirty="0"/>
          </a:p>
        </p:txBody>
      </p:sp>
      <p:pic>
        <p:nvPicPr>
          <p:cNvPr id="13314" name="Picture 2" descr="5+ Thousand Conclusion Presentation Royalty-Free Images, Stock Photos &amp;  Pictures | Shutter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828800"/>
            <a:ext cx="3322214"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538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b="1" dirty="0">
                <a:latin typeface="Times New Roman" pitchFamily="18" charset="0"/>
                <a:cs typeface="Times New Roman" pitchFamily="18" charset="0"/>
              </a:rPr>
              <a:t>Recommendations for the Industry</a:t>
            </a:r>
          </a:p>
        </p:txBody>
      </p:sp>
      <p:sp>
        <p:nvSpPr>
          <p:cNvPr id="3" name="Content Placeholder 2"/>
          <p:cNvSpPr>
            <a:spLocks noGrp="1"/>
          </p:cNvSpPr>
          <p:nvPr>
            <p:ph idx="1"/>
          </p:nvPr>
        </p:nvSpPr>
        <p:spPr>
          <a:xfrm>
            <a:off x="457200" y="1600200"/>
            <a:ext cx="4419600" cy="4800600"/>
          </a:xfrm>
        </p:spPr>
        <p:txBody>
          <a:bodyPr/>
          <a:lstStyle/>
          <a:p>
            <a:pPr lvl="0" algn="just">
              <a:lnSpc>
                <a:spcPct val="150000"/>
              </a:lnSpc>
            </a:pPr>
            <a:r>
              <a:rPr lang="en-US" dirty="0">
                <a:latin typeface="Times New Roman" pitchFamily="18" charset="0"/>
                <a:cs typeface="Times New Roman" pitchFamily="18" charset="0"/>
              </a:rPr>
              <a:t>Waste management systems that are based on artificial intelligence.</a:t>
            </a:r>
          </a:p>
          <a:p>
            <a:pPr lvl="0" algn="just">
              <a:lnSpc>
                <a:spcPct val="150000"/>
              </a:lnSpc>
            </a:pPr>
            <a:r>
              <a:rPr lang="en-US" dirty="0">
                <a:latin typeface="Times New Roman" pitchFamily="18" charset="0"/>
                <a:cs typeface="Times New Roman" pitchFamily="18" charset="0"/>
              </a:rPr>
              <a:t>Better training </a:t>
            </a:r>
            <a:r>
              <a:rPr lang="en-US" dirty="0" err="1">
                <a:latin typeface="Times New Roman" pitchFamily="18" charset="0"/>
                <a:cs typeface="Times New Roman" pitchFamily="18" charset="0"/>
              </a:rPr>
              <a:t>programmes</a:t>
            </a:r>
            <a:r>
              <a:rPr lang="en-US" dirty="0">
                <a:latin typeface="Times New Roman" pitchFamily="18" charset="0"/>
                <a:cs typeface="Times New Roman" pitchFamily="18" charset="0"/>
              </a:rPr>
              <a:t> for employees.</a:t>
            </a:r>
          </a:p>
          <a:p>
            <a:pPr lvl="0" algn="just">
              <a:lnSpc>
                <a:spcPct val="150000"/>
              </a:lnSpc>
            </a:pPr>
            <a:r>
              <a:rPr lang="en-US" dirty="0">
                <a:latin typeface="Times New Roman" pitchFamily="18" charset="0"/>
                <a:cs typeface="Times New Roman" pitchFamily="18" charset="0"/>
              </a:rPr>
              <a:t>Supplier collaboration</a:t>
            </a:r>
          </a:p>
          <a:p>
            <a:pPr lvl="0" algn="just">
              <a:lnSpc>
                <a:spcPct val="150000"/>
              </a:lnSpc>
            </a:pPr>
            <a:r>
              <a:rPr lang="en-US" dirty="0">
                <a:latin typeface="Times New Roman" pitchFamily="18" charset="0"/>
                <a:cs typeface="Times New Roman" pitchFamily="18" charset="0"/>
              </a:rPr>
              <a:t>Policy incentives</a:t>
            </a:r>
          </a:p>
          <a:p>
            <a:pPr lvl="0" algn="just">
              <a:lnSpc>
                <a:spcPct val="150000"/>
              </a:lnSpc>
            </a:pPr>
            <a:r>
              <a:rPr lang="en-US" dirty="0">
                <a:latin typeface="Times New Roman" pitchFamily="18" charset="0"/>
                <a:cs typeface="Times New Roman" pitchFamily="18" charset="0"/>
              </a:rPr>
              <a:t>Programs of guest involvement (</a:t>
            </a:r>
            <a:r>
              <a:rPr lang="en-US" dirty="0" err="1">
                <a:latin typeface="Times New Roman" pitchFamily="18" charset="0"/>
                <a:cs typeface="Times New Roman" pitchFamily="18" charset="0"/>
              </a:rPr>
              <a:t>Sinthiya</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et al.,</a:t>
            </a:r>
            <a:r>
              <a:rPr lang="en-US" dirty="0">
                <a:latin typeface="Times New Roman" pitchFamily="18" charset="0"/>
                <a:cs typeface="Times New Roman" pitchFamily="18" charset="0"/>
              </a:rPr>
              <a:t> 2022).</a:t>
            </a:r>
          </a:p>
          <a:p>
            <a:endParaRPr lang="en-US" dirty="0"/>
          </a:p>
        </p:txBody>
      </p:sp>
      <p:pic>
        <p:nvPicPr>
          <p:cNvPr id="14338" name="Picture 2" descr="Recommendations | Edu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851212"/>
            <a:ext cx="3352800" cy="150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488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These s collectively convey the urgent need for sustainable management and  the implications of neglecting our natural resources.. 60295055 Vector Art  at Vecteez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9694" y="1851212"/>
            <a:ext cx="4218505" cy="22635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sz="4400" b="1" dirty="0">
                <a:latin typeface="Times New Roman" pitchFamily="18" charset="0"/>
                <a:cs typeface="Times New Roman" pitchFamily="18" charset="0"/>
              </a:rPr>
              <a:t>Implications for Sustainability</a:t>
            </a:r>
          </a:p>
        </p:txBody>
      </p:sp>
      <p:sp>
        <p:nvSpPr>
          <p:cNvPr id="3" name="Content Placeholder 2"/>
          <p:cNvSpPr>
            <a:spLocks noGrp="1"/>
          </p:cNvSpPr>
          <p:nvPr>
            <p:ph idx="1"/>
          </p:nvPr>
        </p:nvSpPr>
        <p:spPr>
          <a:xfrm>
            <a:off x="457200" y="1600200"/>
            <a:ext cx="3733800" cy="4876800"/>
          </a:xfrm>
        </p:spPr>
        <p:txBody>
          <a:bodyPr/>
          <a:lstStyle/>
          <a:p>
            <a:pPr lvl="0" algn="just">
              <a:lnSpc>
                <a:spcPct val="150000"/>
              </a:lnSpc>
            </a:pPr>
            <a:r>
              <a:rPr lang="en-US" sz="2400" dirty="0">
                <a:latin typeface="Times New Roman" pitchFamily="18" charset="0"/>
                <a:cs typeface="Times New Roman" pitchFamily="18" charset="0"/>
              </a:rPr>
              <a:t>Assistance in </a:t>
            </a:r>
            <a:r>
              <a:rPr lang="en-US" sz="2400" dirty="0" err="1">
                <a:latin typeface="Times New Roman" pitchFamily="18" charset="0"/>
                <a:cs typeface="Times New Roman" pitchFamily="18" charset="0"/>
              </a:rPr>
              <a:t>realising</a:t>
            </a:r>
            <a:r>
              <a:rPr lang="en-US" sz="2400" dirty="0">
                <a:latin typeface="Times New Roman" pitchFamily="18" charset="0"/>
                <a:cs typeface="Times New Roman" pitchFamily="18" charset="0"/>
              </a:rPr>
              <a:t> sustainability.</a:t>
            </a:r>
          </a:p>
          <a:p>
            <a:pPr lvl="0" algn="just">
              <a:lnSpc>
                <a:spcPct val="150000"/>
              </a:lnSpc>
            </a:pPr>
            <a:r>
              <a:rPr lang="en-US" sz="2400" dirty="0">
                <a:latin typeface="Times New Roman" pitchFamily="18" charset="0"/>
                <a:cs typeface="Times New Roman" pitchFamily="18" charset="0"/>
              </a:rPr>
              <a:t>Long-term congruent advantages.</a:t>
            </a:r>
          </a:p>
          <a:p>
            <a:pPr lvl="0" algn="just">
              <a:lnSpc>
                <a:spcPct val="150000"/>
              </a:lnSpc>
            </a:pPr>
            <a:r>
              <a:rPr lang="en-US" sz="2400" dirty="0">
                <a:latin typeface="Times New Roman" pitchFamily="18" charset="0"/>
                <a:cs typeface="Times New Roman" pitchFamily="18" charset="0"/>
              </a:rPr>
              <a:t>Competitive advantage</a:t>
            </a:r>
          </a:p>
          <a:p>
            <a:pPr lvl="0" algn="just">
              <a:lnSpc>
                <a:spcPct val="150000"/>
              </a:lnSpc>
            </a:pPr>
            <a:r>
              <a:rPr lang="en-US" sz="2400" dirty="0">
                <a:latin typeface="Times New Roman" pitchFamily="18" charset="0"/>
                <a:cs typeface="Times New Roman" pitchFamily="18" charset="0"/>
              </a:rPr>
              <a:t>Prior to our expectations about the sustainability of guests (Bhutto, 2024).</a:t>
            </a:r>
          </a:p>
          <a:p>
            <a:endParaRPr lang="en-US" dirty="0"/>
          </a:p>
        </p:txBody>
      </p:sp>
    </p:spTree>
    <p:extLst>
      <p:ext uri="{BB962C8B-B14F-4D97-AF65-F5344CB8AC3E}">
        <p14:creationId xmlns:p14="http://schemas.microsoft.com/office/powerpoint/2010/main" val="11438971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3447"/>
            <a:ext cx="7391400" cy="685800"/>
          </a:xfrm>
        </p:spPr>
        <p:txBody>
          <a:bodyPr/>
          <a:lstStyle/>
          <a:p>
            <a:pPr algn="ctr"/>
            <a:r>
              <a:rPr lang="en-US" sz="4400" b="1" dirty="0">
                <a:latin typeface="Times New Roman" pitchFamily="18" charset="0"/>
                <a:cs typeface="Times New Roman" pitchFamily="18" charset="0"/>
              </a:rPr>
              <a:t>References</a:t>
            </a:r>
          </a:p>
        </p:txBody>
      </p:sp>
      <p:sp>
        <p:nvSpPr>
          <p:cNvPr id="3" name="Content Placeholder 2"/>
          <p:cNvSpPr>
            <a:spLocks noGrp="1"/>
          </p:cNvSpPr>
          <p:nvPr>
            <p:ph idx="1"/>
          </p:nvPr>
        </p:nvSpPr>
        <p:spPr>
          <a:xfrm>
            <a:off x="304800" y="609600"/>
            <a:ext cx="8001000" cy="5943600"/>
          </a:xfrm>
        </p:spPr>
        <p:txBody>
          <a:bodyPr>
            <a:noAutofit/>
          </a:bodyPr>
          <a:lstStyle/>
          <a:p>
            <a:pPr algn="just">
              <a:lnSpc>
                <a:spcPct val="150000"/>
              </a:lnSpc>
            </a:pPr>
            <a:r>
              <a:rPr lang="en-US" sz="700" dirty="0" err="1">
                <a:latin typeface="Times New Roman" pitchFamily="18" charset="0"/>
                <a:cs typeface="Times New Roman" pitchFamily="18" charset="0"/>
              </a:rPr>
              <a:t>Abdelmawgoud</a:t>
            </a:r>
            <a:r>
              <a:rPr lang="en-US" sz="700" dirty="0">
                <a:latin typeface="Times New Roman" pitchFamily="18" charset="0"/>
                <a:cs typeface="Times New Roman" pitchFamily="18" charset="0"/>
              </a:rPr>
              <a:t>, M (2023) ‘The effect of food operations sustainability on food operations efficiency: The mediation role of food waste management in five-star hotels in Greater Cairo’. </a:t>
            </a:r>
            <a:r>
              <a:rPr lang="en-US" sz="700" i="1" dirty="0">
                <a:latin typeface="Times New Roman" pitchFamily="18" charset="0"/>
                <a:cs typeface="Times New Roman" pitchFamily="18" charset="0"/>
              </a:rPr>
              <a:t>Journal of the Faculty of Tourism and Hotels-University of Sadat City</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7</a:t>
            </a:r>
            <a:r>
              <a:rPr lang="en-US" sz="700" dirty="0">
                <a:latin typeface="Times New Roman" pitchFamily="18" charset="0"/>
                <a:cs typeface="Times New Roman" pitchFamily="18" charset="0"/>
              </a:rPr>
              <a:t>(2/3). Online available at: </a:t>
            </a:r>
            <a:r>
              <a:rPr lang="en-US" sz="700" u="sng" dirty="0">
                <a:latin typeface="Times New Roman" pitchFamily="18" charset="0"/>
                <a:cs typeface="Times New Roman" pitchFamily="18" charset="0"/>
                <a:hlinkClick r:id="rId2"/>
              </a:rPr>
              <a:t>https://www.researchgate.net/profile/Mohamed-Abdelmawgoud/publication/379364500_The_Effect_of_Food_Operations_Sustainability_on_Food_Operations_Efficiency_The_Mediation_Role_of_Food_Waste_Management_in_Five-Star_Hotels_in_Greater_Cairo/links/66058bc4390c214cfd234ee7/The-Effect-of-Food-Operations-Sustainability-on-Food-Operations-Efficiency-The-Mediation-Role-of-Food-Waste-Management-in-Five-Star-Hotels-in-Greater-Cairo.pdf</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a:latin typeface="Times New Roman" pitchFamily="18" charset="0"/>
                <a:cs typeface="Times New Roman" pitchFamily="18" charset="0"/>
              </a:rPr>
              <a:t>Andersen, P.D (2025) ‘The PESTEL framework and its variants for </a:t>
            </a:r>
            <a:r>
              <a:rPr lang="en-US" sz="700" dirty="0" err="1">
                <a:latin typeface="Times New Roman" pitchFamily="18" charset="0"/>
                <a:cs typeface="Times New Roman" pitchFamily="18" charset="0"/>
              </a:rPr>
              <a:t>analysing</a:t>
            </a:r>
            <a:r>
              <a:rPr lang="en-US" sz="700" dirty="0">
                <a:latin typeface="Times New Roman" pitchFamily="18" charset="0"/>
                <a:cs typeface="Times New Roman" pitchFamily="18" charset="0"/>
              </a:rPr>
              <a:t> the strategic environment: Evolution, limitations and adoption in energy policy research’. </a:t>
            </a:r>
            <a:r>
              <a:rPr lang="en-US" sz="700" i="1" dirty="0">
                <a:latin typeface="Times New Roman" pitchFamily="18" charset="0"/>
                <a:cs typeface="Times New Roman" pitchFamily="18" charset="0"/>
              </a:rPr>
              <a:t>Limitations and Adoption in Energy Policy Research</a:t>
            </a:r>
            <a:r>
              <a:rPr lang="en-US" sz="700" dirty="0">
                <a:latin typeface="Times New Roman" pitchFamily="18" charset="0"/>
                <a:cs typeface="Times New Roman" pitchFamily="18" charset="0"/>
              </a:rPr>
              <a:t>. Online available at: </a:t>
            </a:r>
            <a:r>
              <a:rPr lang="en-US" sz="700" u="sng" dirty="0">
                <a:latin typeface="Times New Roman" pitchFamily="18" charset="0"/>
                <a:cs typeface="Times New Roman" pitchFamily="18" charset="0"/>
                <a:hlinkClick r:id="rId3"/>
              </a:rPr>
              <a:t>https://papers.ssrn.com/sol3/Delivery.cfm?abstractid=5266562</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a:latin typeface="Times New Roman" pitchFamily="18" charset="0"/>
                <a:cs typeface="Times New Roman" pitchFamily="18" charset="0"/>
              </a:rPr>
              <a:t>Bah, M.O.P., Sun, Z., </a:t>
            </a:r>
            <a:r>
              <a:rPr lang="en-US" sz="700" dirty="0" err="1">
                <a:latin typeface="Times New Roman" pitchFamily="18" charset="0"/>
                <a:cs typeface="Times New Roman" pitchFamily="18" charset="0"/>
              </a:rPr>
              <a:t>Hange</a:t>
            </a:r>
            <a:r>
              <a:rPr lang="en-US" sz="700" dirty="0">
                <a:latin typeface="Times New Roman" pitchFamily="18" charset="0"/>
                <a:cs typeface="Times New Roman" pitchFamily="18" charset="0"/>
              </a:rPr>
              <a:t>, U. and </a:t>
            </a:r>
            <a:r>
              <a:rPr lang="en-US" sz="700" dirty="0" err="1">
                <a:latin typeface="Times New Roman" pitchFamily="18" charset="0"/>
                <a:cs typeface="Times New Roman" pitchFamily="18" charset="0"/>
              </a:rPr>
              <a:t>Edjoukou</a:t>
            </a:r>
            <a:r>
              <a:rPr lang="en-US" sz="700" dirty="0">
                <a:latin typeface="Times New Roman" pitchFamily="18" charset="0"/>
                <a:cs typeface="Times New Roman" pitchFamily="18" charset="0"/>
              </a:rPr>
              <a:t>, A.J.R (2024) ‘Effectiveness of organizational change through employee involvement: Evidence from telecommunications and refinery companies’. </a:t>
            </a:r>
            <a:r>
              <a:rPr lang="en-US" sz="700" i="1" dirty="0">
                <a:latin typeface="Times New Roman" pitchFamily="18" charset="0"/>
                <a:cs typeface="Times New Roman" pitchFamily="18" charset="0"/>
              </a:rPr>
              <a:t>Sustainability</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16</a:t>
            </a:r>
            <a:r>
              <a:rPr lang="en-US" sz="700" dirty="0">
                <a:latin typeface="Times New Roman" pitchFamily="18" charset="0"/>
                <a:cs typeface="Times New Roman" pitchFamily="18" charset="0"/>
              </a:rPr>
              <a:t>(6), p.2524. Online available at: </a:t>
            </a:r>
            <a:r>
              <a:rPr lang="en-US" sz="700" u="sng" dirty="0">
                <a:latin typeface="Times New Roman" pitchFamily="18" charset="0"/>
                <a:cs typeface="Times New Roman" pitchFamily="18" charset="0"/>
                <a:hlinkClick r:id="rId4"/>
              </a:rPr>
              <a:t>https://www.mdpi.com/2071-1050/16/6/2524</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a:latin typeface="Times New Roman" pitchFamily="18" charset="0"/>
                <a:cs typeface="Times New Roman" pitchFamily="18" charset="0"/>
              </a:rPr>
              <a:t>Bhutto, S.M.S.Z.A (2024) ‘Sustainability in Business Management: Strategies for Long-Term Success’. </a:t>
            </a:r>
            <a:r>
              <a:rPr lang="en-US" sz="700" i="1" dirty="0">
                <a:latin typeface="Times New Roman" pitchFamily="18" charset="0"/>
                <a:cs typeface="Times New Roman" pitchFamily="18" charset="0"/>
              </a:rPr>
              <a:t>Journal for Business Research Review</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2</a:t>
            </a:r>
            <a:r>
              <a:rPr lang="en-US" sz="700" dirty="0">
                <a:latin typeface="Times New Roman" pitchFamily="18" charset="0"/>
                <a:cs typeface="Times New Roman" pitchFamily="18" charset="0"/>
              </a:rPr>
              <a:t>(1), pp.39-50. Online available at: </a:t>
            </a:r>
            <a:r>
              <a:rPr lang="en-US" sz="700" u="sng" dirty="0">
                <a:latin typeface="Times New Roman" pitchFamily="18" charset="0"/>
                <a:cs typeface="Times New Roman" pitchFamily="18" charset="0"/>
                <a:hlinkClick r:id="rId5"/>
              </a:rPr>
              <a:t>https://journalbrr.com/index.php/Journal/article/download/22/22</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Dubey</a:t>
            </a:r>
            <a:r>
              <a:rPr lang="en-US" sz="700" dirty="0">
                <a:latin typeface="Times New Roman" pitchFamily="18" charset="0"/>
                <a:cs typeface="Times New Roman" pitchFamily="18" charset="0"/>
              </a:rPr>
              <a:t>, U.K.B. and Kothari, D.P (2022) ‘</a:t>
            </a:r>
            <a:r>
              <a:rPr lang="en-US" sz="700" i="1" dirty="0">
                <a:latin typeface="Times New Roman" pitchFamily="18" charset="0"/>
                <a:cs typeface="Times New Roman" pitchFamily="18" charset="0"/>
              </a:rPr>
              <a:t>Research methodology: Techniques and trends’</a:t>
            </a:r>
            <a:r>
              <a:rPr lang="en-US" sz="700" dirty="0">
                <a:latin typeface="Times New Roman" pitchFamily="18" charset="0"/>
                <a:cs typeface="Times New Roman" pitchFamily="18" charset="0"/>
              </a:rPr>
              <a:t>. Chapman and Hall/CRC. Online available at: </a:t>
            </a:r>
            <a:r>
              <a:rPr lang="en-US" sz="700" u="sng" dirty="0">
                <a:latin typeface="Times New Roman" pitchFamily="18" charset="0"/>
                <a:cs typeface="Times New Roman" pitchFamily="18" charset="0"/>
                <a:hlinkClick r:id="rId6"/>
              </a:rPr>
              <a:t>https://amberton.edu/wp-content/uploads/2025/07/RGS6035_E2_Fall2025.pdf</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Karadzhov</a:t>
            </a:r>
            <a:r>
              <a:rPr lang="en-US" sz="700" dirty="0">
                <a:latin typeface="Times New Roman" pitchFamily="18" charset="0"/>
                <a:cs typeface="Times New Roman" pitchFamily="18" charset="0"/>
              </a:rPr>
              <a:t>, V. and </a:t>
            </a:r>
            <a:r>
              <a:rPr lang="en-US" sz="700" dirty="0" err="1">
                <a:latin typeface="Times New Roman" pitchFamily="18" charset="0"/>
                <a:cs typeface="Times New Roman" pitchFamily="18" charset="0"/>
              </a:rPr>
              <a:t>Patarchanova</a:t>
            </a:r>
            <a:r>
              <a:rPr lang="en-US" sz="700" dirty="0">
                <a:latin typeface="Times New Roman" pitchFamily="18" charset="0"/>
                <a:cs typeface="Times New Roman" pitchFamily="18" charset="0"/>
              </a:rPr>
              <a:t>, E (2025) ‘How to create the best PESTEL analysis’. </a:t>
            </a:r>
            <a:r>
              <a:rPr lang="en-US" sz="700" i="1" dirty="0">
                <a:latin typeface="Times New Roman" pitchFamily="18" charset="0"/>
                <a:cs typeface="Times New Roman" pitchFamily="18" charset="0"/>
              </a:rPr>
              <a:t>International Journal of Digital Research</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1</a:t>
            </a:r>
            <a:r>
              <a:rPr lang="en-US" sz="700" dirty="0">
                <a:latin typeface="Times New Roman" pitchFamily="18" charset="0"/>
                <a:cs typeface="Times New Roman" pitchFamily="18" charset="0"/>
              </a:rPr>
              <a:t>(3), pp.8-20. Online available at: </a:t>
            </a:r>
            <a:r>
              <a:rPr lang="en-US" sz="700" u="sng" dirty="0">
                <a:latin typeface="Times New Roman" pitchFamily="18" charset="0"/>
                <a:cs typeface="Times New Roman" pitchFamily="18" charset="0"/>
                <a:hlinkClick r:id="rId7"/>
              </a:rPr>
              <a:t>https://ijdr.net/wp-content/uploads/2025/11/Vol-1-Issue-3-Whole-Issue.pdf#page=8</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Kasavan</a:t>
            </a:r>
            <a:r>
              <a:rPr lang="en-US" sz="700" dirty="0">
                <a:latin typeface="Times New Roman" pitchFamily="18" charset="0"/>
                <a:cs typeface="Times New Roman" pitchFamily="18" charset="0"/>
              </a:rPr>
              <a:t>, S., </a:t>
            </a:r>
            <a:r>
              <a:rPr lang="en-US" sz="700" dirty="0" err="1">
                <a:latin typeface="Times New Roman" pitchFamily="18" charset="0"/>
                <a:cs typeface="Times New Roman" pitchFamily="18" charset="0"/>
              </a:rPr>
              <a:t>Siron</a:t>
            </a:r>
            <a:r>
              <a:rPr lang="en-US" sz="700" dirty="0">
                <a:latin typeface="Times New Roman" pitchFamily="18" charset="0"/>
                <a:cs typeface="Times New Roman" pitchFamily="18" charset="0"/>
              </a:rPr>
              <a:t>, R., </a:t>
            </a:r>
            <a:r>
              <a:rPr lang="en-US" sz="700" dirty="0" err="1">
                <a:latin typeface="Times New Roman" pitchFamily="18" charset="0"/>
                <a:cs typeface="Times New Roman" pitchFamily="18" charset="0"/>
              </a:rPr>
              <a:t>Yusoff</a:t>
            </a:r>
            <a:r>
              <a:rPr lang="en-US" sz="700" dirty="0">
                <a:latin typeface="Times New Roman" pitchFamily="18" charset="0"/>
                <a:cs typeface="Times New Roman" pitchFamily="18" charset="0"/>
              </a:rPr>
              <a:t>, S. and </a:t>
            </a:r>
            <a:r>
              <a:rPr lang="en-US" sz="700" dirty="0" err="1">
                <a:latin typeface="Times New Roman" pitchFamily="18" charset="0"/>
                <a:cs typeface="Times New Roman" pitchFamily="18" charset="0"/>
              </a:rPr>
              <a:t>Fakri</a:t>
            </a:r>
            <a:r>
              <a:rPr lang="en-US" sz="700" dirty="0">
                <a:latin typeface="Times New Roman" pitchFamily="18" charset="0"/>
                <a:cs typeface="Times New Roman" pitchFamily="18" charset="0"/>
              </a:rPr>
              <a:t>, M.F.R (2022) ‘Drivers of food waste generation and best practice towards sustainable food waste management in the hotel sector: A systematic review’. </a:t>
            </a:r>
            <a:r>
              <a:rPr lang="en-US" sz="700" i="1" dirty="0">
                <a:latin typeface="Times New Roman" pitchFamily="18" charset="0"/>
                <a:cs typeface="Times New Roman" pitchFamily="18" charset="0"/>
              </a:rPr>
              <a:t>Environmental science and pollution research</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29</a:t>
            </a:r>
            <a:r>
              <a:rPr lang="en-US" sz="700" dirty="0">
                <a:latin typeface="Times New Roman" pitchFamily="18" charset="0"/>
                <a:cs typeface="Times New Roman" pitchFamily="18" charset="0"/>
              </a:rPr>
              <a:t>(32), pp.48152-48167. Online available at: </a:t>
            </a:r>
            <a:r>
              <a:rPr lang="en-US" sz="700" u="sng" dirty="0">
                <a:latin typeface="Times New Roman" pitchFamily="18" charset="0"/>
                <a:cs typeface="Times New Roman" pitchFamily="18" charset="0"/>
                <a:hlinkClick r:id="rId8"/>
              </a:rPr>
              <a:t>https://idp.springer.com/authorize/casa?redirect_uri=https://link.springer.com/article/10.1007/s11356-022-19984-4&amp;casa_token=HKTXSWxh4iYAAAAA:-VS8KLDAOCWChReesksb1t9rFegzuvhFApMyyk-2XJl5VW5qxzRejkpIgWG37m0Zoyled6hm9TAM5g</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a:latin typeface="Times New Roman" pitchFamily="18" charset="0"/>
                <a:cs typeface="Times New Roman" pitchFamily="18" charset="0"/>
              </a:rPr>
              <a:t>Lee, H.H. and Huang, P.Y (2023) ‘Food waste and environmental sustainability of the hotel industry in Taiwan’. </a:t>
            </a:r>
            <a:r>
              <a:rPr lang="en-US" sz="700" i="1" dirty="0">
                <a:latin typeface="Times New Roman" pitchFamily="18" charset="0"/>
                <a:cs typeface="Times New Roman" pitchFamily="18" charset="0"/>
              </a:rPr>
              <a:t>Sustainability</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15</a:t>
            </a:r>
            <a:r>
              <a:rPr lang="en-US" sz="700" dirty="0">
                <a:latin typeface="Times New Roman" pitchFamily="18" charset="0"/>
                <a:cs typeface="Times New Roman" pitchFamily="18" charset="0"/>
              </a:rPr>
              <a:t>(21), p.15459. Online available at: </a:t>
            </a:r>
            <a:r>
              <a:rPr lang="en-US" sz="700" u="sng" dirty="0">
                <a:latin typeface="Times New Roman" pitchFamily="18" charset="0"/>
                <a:cs typeface="Times New Roman" pitchFamily="18" charset="0"/>
                <a:hlinkClick r:id="rId9"/>
              </a:rPr>
              <a:t>https://www.mdpi.com/2071-1050/15/21/15459</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Monforte</a:t>
            </a:r>
            <a:r>
              <a:rPr lang="en-US" sz="700" dirty="0">
                <a:latin typeface="Times New Roman" pitchFamily="18" charset="0"/>
                <a:cs typeface="Times New Roman" pitchFamily="18" charset="0"/>
              </a:rPr>
              <a:t>, C.M.A.T (2025) ‘Food Waste Reduction Strategies for Buffet-Style Service’. Online available at: </a:t>
            </a:r>
            <a:r>
              <a:rPr lang="en-US" sz="700" u="sng" dirty="0">
                <a:latin typeface="Times New Roman" pitchFamily="18" charset="0"/>
                <a:cs typeface="Times New Roman" pitchFamily="18" charset="0"/>
                <a:hlinkClick r:id="rId10"/>
              </a:rPr>
              <a:t>https://www.researchgate.net/profile/Michael-Potroz-2/publication/392122971_Food_Waste_Reduction_Strategies_for_Buffet-Style_Service/links/68357e116b5a287c304648e0/Food-Waste-Reduction-Strategies-for-Buffet-Style-Service.pdf</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Nogueira</a:t>
            </a:r>
            <a:r>
              <a:rPr lang="en-US" sz="700" dirty="0">
                <a:latin typeface="Times New Roman" pitchFamily="18" charset="0"/>
                <a:cs typeface="Times New Roman" pitchFamily="18" charset="0"/>
              </a:rPr>
              <a:t>, E., Gomes, S. and Lopes, J.M (2023) ‘Triple bottom line, sustainability, and economic development: What binds them together? A </a:t>
            </a:r>
            <a:r>
              <a:rPr lang="en-US" sz="700" dirty="0" err="1">
                <a:latin typeface="Times New Roman" pitchFamily="18" charset="0"/>
                <a:cs typeface="Times New Roman" pitchFamily="18" charset="0"/>
              </a:rPr>
              <a:t>bibliometric</a:t>
            </a:r>
            <a:r>
              <a:rPr lang="en-US" sz="700" dirty="0">
                <a:latin typeface="Times New Roman" pitchFamily="18" charset="0"/>
                <a:cs typeface="Times New Roman" pitchFamily="18" charset="0"/>
              </a:rPr>
              <a:t> approach’. </a:t>
            </a:r>
            <a:r>
              <a:rPr lang="en-US" sz="700" i="1" dirty="0">
                <a:latin typeface="Times New Roman" pitchFamily="18" charset="0"/>
                <a:cs typeface="Times New Roman" pitchFamily="18" charset="0"/>
              </a:rPr>
              <a:t>Sustainability</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15</a:t>
            </a:r>
            <a:r>
              <a:rPr lang="en-US" sz="700" dirty="0">
                <a:latin typeface="Times New Roman" pitchFamily="18" charset="0"/>
                <a:cs typeface="Times New Roman" pitchFamily="18" charset="0"/>
              </a:rPr>
              <a:t>(8), p.6706. Online available at: </a:t>
            </a:r>
            <a:r>
              <a:rPr lang="en-US" sz="700" u="sng" dirty="0">
                <a:latin typeface="Times New Roman" pitchFamily="18" charset="0"/>
                <a:cs typeface="Times New Roman" pitchFamily="18" charset="0"/>
                <a:hlinkClick r:id="rId11"/>
              </a:rPr>
              <a:t>https://www.mdpi.com/2071-1050/15/8/6706</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Prakash</a:t>
            </a:r>
            <a:r>
              <a:rPr lang="en-US" sz="700" dirty="0">
                <a:latin typeface="Times New Roman" pitchFamily="18" charset="0"/>
                <a:cs typeface="Times New Roman" pitchFamily="18" charset="0"/>
              </a:rPr>
              <a:t>, S., Sharma, V.P., Singh, R., </a:t>
            </a:r>
            <a:r>
              <a:rPr lang="en-US" sz="700" dirty="0" err="1">
                <a:latin typeface="Times New Roman" pitchFamily="18" charset="0"/>
                <a:cs typeface="Times New Roman" pitchFamily="18" charset="0"/>
              </a:rPr>
              <a:t>Vijayvargy</a:t>
            </a:r>
            <a:r>
              <a:rPr lang="en-US" sz="700" dirty="0">
                <a:latin typeface="Times New Roman" pitchFamily="18" charset="0"/>
                <a:cs typeface="Times New Roman" pitchFamily="18" charset="0"/>
              </a:rPr>
              <a:t>, L. and </a:t>
            </a:r>
            <a:r>
              <a:rPr lang="en-US" sz="700" dirty="0" err="1">
                <a:latin typeface="Times New Roman" pitchFamily="18" charset="0"/>
                <a:cs typeface="Times New Roman" pitchFamily="18" charset="0"/>
              </a:rPr>
              <a:t>Nilaish</a:t>
            </a:r>
            <a:r>
              <a:rPr lang="en-US" sz="700" dirty="0">
                <a:latin typeface="Times New Roman" pitchFamily="18" charset="0"/>
                <a:cs typeface="Times New Roman" pitchFamily="18" charset="0"/>
              </a:rPr>
              <a:t> (2023) ‘Adopting green and sustainable practices in the hotel industry operations-an analysis of critical performance indicators for improved environmental quality’. </a:t>
            </a:r>
            <a:r>
              <a:rPr lang="en-US" sz="700" i="1" dirty="0">
                <a:latin typeface="Times New Roman" pitchFamily="18" charset="0"/>
                <a:cs typeface="Times New Roman" pitchFamily="18" charset="0"/>
              </a:rPr>
              <a:t>Management of Environmental Quality: An International Journal</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34</a:t>
            </a:r>
            <a:r>
              <a:rPr lang="en-US" sz="700" dirty="0">
                <a:latin typeface="Times New Roman" pitchFamily="18" charset="0"/>
                <a:cs typeface="Times New Roman" pitchFamily="18" charset="0"/>
              </a:rPr>
              <a:t>(4), pp.1057-1076. Online available at: </a:t>
            </a:r>
            <a:r>
              <a:rPr lang="en-US" sz="700" u="sng" dirty="0">
                <a:latin typeface="Times New Roman" pitchFamily="18" charset="0"/>
                <a:cs typeface="Times New Roman" pitchFamily="18" charset="0"/>
                <a:hlinkClick r:id="rId12"/>
              </a:rPr>
              <a:t>https://www.bmu.edu.in/wp-content/uploads/2024/11/Adopting-green-and-sustainable-practices-in-hotel-industry-MEQ.pdf</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Sinthiya</a:t>
            </a:r>
            <a:r>
              <a:rPr lang="en-US" sz="700" dirty="0">
                <a:latin typeface="Times New Roman" pitchFamily="18" charset="0"/>
                <a:cs typeface="Times New Roman" pitchFamily="18" charset="0"/>
              </a:rPr>
              <a:t>, N.J., </a:t>
            </a:r>
            <a:r>
              <a:rPr lang="en-US" sz="700" dirty="0" err="1">
                <a:latin typeface="Times New Roman" pitchFamily="18" charset="0"/>
                <a:cs typeface="Times New Roman" pitchFamily="18" charset="0"/>
              </a:rPr>
              <a:t>Chowdhury</a:t>
            </a:r>
            <a:r>
              <a:rPr lang="en-US" sz="700" dirty="0">
                <a:latin typeface="Times New Roman" pitchFamily="18" charset="0"/>
                <a:cs typeface="Times New Roman" pitchFamily="18" charset="0"/>
              </a:rPr>
              <a:t>, T.A. and </a:t>
            </a:r>
            <a:r>
              <a:rPr lang="en-US" sz="700" dirty="0" err="1">
                <a:latin typeface="Times New Roman" pitchFamily="18" charset="0"/>
                <a:cs typeface="Times New Roman" pitchFamily="18" charset="0"/>
              </a:rPr>
              <a:t>Haque</a:t>
            </a:r>
            <a:r>
              <a:rPr lang="en-US" sz="700" dirty="0">
                <a:latin typeface="Times New Roman" pitchFamily="18" charset="0"/>
                <a:cs typeface="Times New Roman" pitchFamily="18" charset="0"/>
              </a:rPr>
              <a:t>, A.B (2022) ‘Artificial intelligence based Smart Waste Management—a systematic review’. </a:t>
            </a:r>
            <a:r>
              <a:rPr lang="en-US" sz="700" i="1" dirty="0">
                <a:latin typeface="Times New Roman" pitchFamily="18" charset="0"/>
                <a:cs typeface="Times New Roman" pitchFamily="18" charset="0"/>
              </a:rPr>
              <a:t>Computational intelligence techniques for green smart cities</a:t>
            </a:r>
            <a:r>
              <a:rPr lang="en-US" sz="700" dirty="0">
                <a:latin typeface="Times New Roman" pitchFamily="18" charset="0"/>
                <a:cs typeface="Times New Roman" pitchFamily="18" charset="0"/>
              </a:rPr>
              <a:t>, pp.67-92. Online available at: </a:t>
            </a:r>
            <a:r>
              <a:rPr lang="en-US" sz="700" u="sng" dirty="0">
                <a:latin typeface="Times New Roman" pitchFamily="18" charset="0"/>
                <a:cs typeface="Times New Roman" pitchFamily="18" charset="0"/>
                <a:hlinkClick r:id="rId13"/>
              </a:rPr>
              <a:t>https://lutpub.lut.fi/bitstream/handle/10024/164859/sinthiya_et_al_artificial_intelligence_am.pdf?sequence=1</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a:p>
            <a:pPr algn="just">
              <a:lnSpc>
                <a:spcPct val="150000"/>
              </a:lnSpc>
            </a:pPr>
            <a:r>
              <a:rPr lang="en-US" sz="700" dirty="0" err="1">
                <a:latin typeface="Times New Roman" pitchFamily="18" charset="0"/>
                <a:cs typeface="Times New Roman" pitchFamily="18" charset="0"/>
              </a:rPr>
              <a:t>Tiwari</a:t>
            </a:r>
            <a:r>
              <a:rPr lang="en-US" sz="700" dirty="0">
                <a:latin typeface="Times New Roman" pitchFamily="18" charset="0"/>
                <a:cs typeface="Times New Roman" pitchFamily="18" charset="0"/>
              </a:rPr>
              <a:t>, T., </a:t>
            </a:r>
            <a:r>
              <a:rPr lang="en-US" sz="700" dirty="0" err="1">
                <a:latin typeface="Times New Roman" pitchFamily="18" charset="0"/>
                <a:cs typeface="Times New Roman" pitchFamily="18" charset="0"/>
              </a:rPr>
              <a:t>Garg</a:t>
            </a:r>
            <a:r>
              <a:rPr lang="en-US" sz="700" dirty="0">
                <a:latin typeface="Times New Roman" pitchFamily="18" charset="0"/>
                <a:cs typeface="Times New Roman" pitchFamily="18" charset="0"/>
              </a:rPr>
              <a:t>, T., Singh, G., Mishra, S. and </a:t>
            </a:r>
            <a:r>
              <a:rPr lang="en-US" sz="700" dirty="0" err="1">
                <a:latin typeface="Times New Roman" pitchFamily="18" charset="0"/>
                <a:cs typeface="Times New Roman" pitchFamily="18" charset="0"/>
              </a:rPr>
              <a:t>Guleria</a:t>
            </a:r>
            <a:r>
              <a:rPr lang="en-US" sz="700" dirty="0">
                <a:latin typeface="Times New Roman" pitchFamily="18" charset="0"/>
                <a:cs typeface="Times New Roman" pitchFamily="18" charset="0"/>
              </a:rPr>
              <a:t>, K (2024) ‘Optimizing Food Utilization: A Smart Inventory Management and AI-Predictive Analytics in Reducing Food Waste’. </a:t>
            </a:r>
            <a:r>
              <a:rPr lang="en-US" sz="700" i="1" dirty="0">
                <a:latin typeface="Times New Roman" pitchFamily="18" charset="0"/>
                <a:cs typeface="Times New Roman" pitchFamily="18" charset="0"/>
              </a:rPr>
              <a:t>International Journal of Science and Social Science Research</a:t>
            </a:r>
            <a:r>
              <a:rPr lang="en-US" sz="700" dirty="0">
                <a:latin typeface="Times New Roman" pitchFamily="18" charset="0"/>
                <a:cs typeface="Times New Roman" pitchFamily="18" charset="0"/>
              </a:rPr>
              <a:t>, </a:t>
            </a:r>
            <a:r>
              <a:rPr lang="en-US" sz="700" i="1" dirty="0">
                <a:latin typeface="Times New Roman" pitchFamily="18" charset="0"/>
                <a:cs typeface="Times New Roman" pitchFamily="18" charset="0"/>
              </a:rPr>
              <a:t>2</a:t>
            </a:r>
            <a:r>
              <a:rPr lang="en-US" sz="700" dirty="0">
                <a:latin typeface="Times New Roman" pitchFamily="18" charset="0"/>
                <a:cs typeface="Times New Roman" pitchFamily="18" charset="0"/>
              </a:rPr>
              <a:t>(3), pp.165-170. Online available at: </a:t>
            </a:r>
            <a:r>
              <a:rPr lang="en-US" sz="700" u="sng" dirty="0">
                <a:latin typeface="Times New Roman" pitchFamily="18" charset="0"/>
                <a:cs typeface="Times New Roman" pitchFamily="18" charset="0"/>
                <a:hlinkClick r:id="rId14"/>
              </a:rPr>
              <a:t>https://www.researchgate.net/profile/Tushar-Tiwari-4/publication/387505590_Optimizing_Food_Utilization_A_Smart_Inventory_Management_and_AI-Predictive_Analytics_in_Reducing_Food_Waste/links/67718da8e74ca64e1f37495d/Optimizing-Food-Utilization-A-Smart-Inventory-Management-and-AI-Predictive-Analytics-in-Reducing-Food-Waste.pdf</a:t>
            </a:r>
            <a:r>
              <a:rPr lang="en-US" sz="700" dirty="0">
                <a:latin typeface="Times New Roman" pitchFamily="18" charset="0"/>
                <a:cs typeface="Times New Roman" pitchFamily="18" charset="0"/>
              </a:rPr>
              <a:t> Last accessed on: 14</a:t>
            </a:r>
            <a:r>
              <a:rPr lang="en-US" sz="700" baseline="30000" dirty="0">
                <a:latin typeface="Times New Roman" pitchFamily="18" charset="0"/>
                <a:cs typeface="Times New Roman" pitchFamily="18" charset="0"/>
              </a:rPr>
              <a:t>th</a:t>
            </a:r>
            <a:r>
              <a:rPr lang="en-US" sz="700" dirty="0">
                <a:latin typeface="Times New Roman" pitchFamily="18" charset="0"/>
                <a:cs typeface="Times New Roman" pitchFamily="18" charset="0"/>
              </a:rPr>
              <a:t> Jan 26</a:t>
            </a:r>
          </a:p>
        </p:txBody>
      </p:sp>
    </p:spTree>
    <p:extLst>
      <p:ext uri="{BB962C8B-B14F-4D97-AF65-F5344CB8AC3E}">
        <p14:creationId xmlns:p14="http://schemas.microsoft.com/office/powerpoint/2010/main" val="31789562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31</TotalTime>
  <Words>2767</Words>
  <Application>Microsoft Office PowerPoint</Application>
  <PresentationFormat>On-screen Show (4:3)</PresentationFormat>
  <Paragraphs>126</Paragraphs>
  <Slides>16</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Cambria</vt:lpstr>
      <vt:lpstr>Times New Roman</vt:lpstr>
      <vt:lpstr>Adjacency</vt:lpstr>
      <vt:lpstr>Sustainability in Terms of Food Waste and its Efficacy in the Hospitality Industry</vt:lpstr>
      <vt:lpstr>Introduction</vt:lpstr>
      <vt:lpstr>Industry Context: Food Waste in Hospitality</vt:lpstr>
      <vt:lpstr>Research Aim and Focus</vt:lpstr>
      <vt:lpstr>Literature Review Overview</vt:lpstr>
      <vt:lpstr>Sustainability Theories </vt:lpstr>
      <vt:lpstr>Food Waste Reduction Strategies </vt:lpstr>
      <vt:lpstr>Method</vt:lpstr>
      <vt:lpstr>Analytical Framework: PESTEL </vt:lpstr>
      <vt:lpstr>PESTEL Analysis: Key Impacts</vt:lpstr>
      <vt:lpstr>Industry Examples </vt:lpstr>
      <vt:lpstr>Critical Evaluation </vt:lpstr>
      <vt:lpstr>Conclusion </vt:lpstr>
      <vt:lpstr>Recommendations for the Industry</vt:lpstr>
      <vt:lpstr>Implications for Sustainability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2232074@student.uwtsd.ac.uk</dc:creator>
  <cp:lastModifiedBy>Mihaita Ionut Manda (2232074)</cp:lastModifiedBy>
  <cp:revision>1</cp:revision>
  <dcterms:created xsi:type="dcterms:W3CDTF">2026-01-18T11:08:24Z</dcterms:created>
  <dcterms:modified xsi:type="dcterms:W3CDTF">2026-02-25T09:15:37Z</dcterms:modified>
</cp:coreProperties>
</file>