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66" r:id="rId4"/>
    <p:sldId id="258" r:id="rId5"/>
    <p:sldId id="261" r:id="rId6"/>
    <p:sldId id="265" r:id="rId7"/>
    <p:sldId id="264" r:id="rId8"/>
    <p:sldId id="262" r:id="rId9"/>
    <p:sldId id="263" r:id="rId10"/>
    <p:sldId id="259" r:id="rId11"/>
    <p:sldId id="260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B7373A2-264D-2BA9-A178-85B237022391}" v="71" dt="2024-11-11T07:51:18.117"/>
    <p1510:client id="{46478975-1EFC-C676-06B4-4D895E26F769}" v="1923" dt="2024-11-11T10:39:52.49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104" d="100"/>
          <a:sy n="104" d="100"/>
        </p:scale>
        <p:origin x="138" y="13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7200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61872" y="4800600"/>
            <a:ext cx="9418320" cy="1691640"/>
          </a:xfrm>
        </p:spPr>
        <p:txBody>
          <a:bodyPr>
            <a:normAutofit/>
          </a:bodyPr>
          <a:lstStyle>
            <a:lvl1pPr marL="0" indent="0" algn="l">
              <a:buNone/>
              <a:defRPr sz="2200" baseline="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50000"/>
                  </a:schemeClr>
                </a:solidFill>
              </a:defRPr>
            </a:lvl1pPr>
          </a:lstStyle>
          <a:p>
            <a:fld id="{9E016143-E03C-4CFD-AFDC-14E5BDEA754C}" type="datetimeFigureOut">
              <a:rPr lang="en-US" dirty="0"/>
              <a:t>11/11/2024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70884263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C94063-DF36-4330-A365-08DA1FA5B7D6}" type="datetimeFigureOut">
              <a:rPr lang="en-US" dirty="0"/>
              <a:t>11/11/2024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238028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>
              <a:lnSpc>
                <a:spcPct val="85000"/>
              </a:lnSpc>
              <a:defRPr sz="72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4800600"/>
            <a:ext cx="9418320" cy="1691640"/>
          </a:xfrm>
        </p:spPr>
        <p:txBody>
          <a:bodyPr anchor="t">
            <a:normAutofit/>
          </a:bodyPr>
          <a:lstStyle>
            <a:lvl1pPr marL="0" indent="0">
              <a:buNone/>
              <a:defRPr sz="2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8A7C6C-0F39-4D70-8E8D-FE5B9C95FA73}" type="datetimeFigureOut">
              <a:rPr lang="en-US" dirty="0"/>
              <a:t>11/11/2024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7663308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61872" y="1828800"/>
            <a:ext cx="448056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26480" y="1828800"/>
            <a:ext cx="448056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CFA4AC-08CC-42CE-BD01-C191750A04EC}" type="datetimeFigureOut">
              <a:rPr lang="en-US" dirty="0"/>
              <a:t>11/11/2024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19921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713655"/>
            <a:ext cx="4480560" cy="7315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61872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26480" y="1713655"/>
            <a:ext cx="4480560" cy="731520"/>
          </a:xfrm>
        </p:spPr>
        <p:txBody>
          <a:bodyPr anchor="b">
            <a:normAutofit/>
          </a:bodyPr>
          <a:lstStyle>
            <a:lvl1pPr marL="0" indent="0">
              <a:lnSpc>
                <a:spcPct val="95000"/>
              </a:lnSpc>
              <a:spcBef>
                <a:spcPts val="0"/>
              </a:spcBef>
              <a:buNone/>
              <a:defRPr lang="en-US" sz="2000" b="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2000"/>
              </a:spcBef>
              <a:buFontTx/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26480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7A723-92A7-435B-B681-F25B092FEFEB}" type="datetimeFigureOut">
              <a:rPr lang="en-US" dirty="0"/>
              <a:t>11/11/2024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858922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170639-886C-4FCF-9EAB-ABB5DA3F3F4A}" type="datetimeFigureOut">
              <a:rPr lang="en-US" dirty="0"/>
              <a:t>11/11/2024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322310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230651-31F4-45D2-98AE-A2108F41BC07}" type="datetimeFigureOut">
              <a:rPr lang="en-US" dirty="0"/>
              <a:t>11/11/2024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82402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1248" y="457200"/>
            <a:ext cx="3200400" cy="1600197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04267" y="685800"/>
            <a:ext cx="6079066" cy="548640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1248" y="2099734"/>
            <a:ext cx="3200400" cy="3810001"/>
          </a:xfrm>
        </p:spPr>
        <p:txBody>
          <a:bodyPr>
            <a:normAutofit/>
          </a:bodyPr>
          <a:lstStyle>
            <a:lvl1pPr marL="0" indent="0">
              <a:lnSpc>
                <a:spcPct val="114000"/>
              </a:lnSpc>
              <a:spcBef>
                <a:spcPts val="800"/>
              </a:spcBef>
              <a:buNone/>
              <a:defRPr sz="13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3789A-C914-4DB1-8815-80B5EC7335C5}" type="datetimeFigureOut">
              <a:rPr lang="en-US" dirty="0"/>
              <a:t>11/11/2024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13945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5105400"/>
            <a:ext cx="11292840" cy="17526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257800"/>
            <a:ext cx="9982200" cy="914400"/>
          </a:xfrm>
        </p:spPr>
        <p:txBody>
          <a:bodyPr anchor="b">
            <a:normAutofit/>
          </a:bodyPr>
          <a:lstStyle>
            <a:lvl1pPr>
              <a:defRPr sz="2800" b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11292840" cy="5128923"/>
          </a:xfrm>
          <a:blipFill>
            <a:blip r:embed="rId2"/>
            <a:stretch>
              <a:fillRect/>
            </a:stretch>
          </a:blipFill>
        </p:spPr>
        <p:txBody>
          <a:bodyPr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6108589"/>
            <a:ext cx="9982200" cy="59701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300">
                <a:solidFill>
                  <a:schemeClr val="bg1">
                    <a:lumMod val="8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6440AA-91A0-436F-8FDB-C0F939DCAE21}" type="datetimeFigureOut">
              <a:rPr lang="en-US" dirty="0"/>
              <a:t>11/11/2024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52509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33E54A-A8CA-48C1-9504-691B58049D29}" type="datetimeFigureOut">
              <a:rPr lang="en-US" dirty="0"/>
              <a:t>11/11/2024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24977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48700" y="381000"/>
            <a:ext cx="2476500" cy="5897562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62000" y="381000"/>
            <a:ext cx="7734300" cy="5897562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F6C806-BBF7-471C-9527-881CE2266695}" type="datetimeFigureOut">
              <a:rPr lang="en-US" dirty="0"/>
              <a:t>11/11/2024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56945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61872" y="365760"/>
            <a:ext cx="9692640" cy="13255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828800"/>
            <a:ext cx="8595360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10797542" y="998537"/>
            <a:ext cx="1904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b="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fld id="{0E59FD0C-5451-4CA0-86AF-E70AE3279989}" type="datetimeFigureOut">
              <a:rPr lang="en-US" dirty="0"/>
              <a:t>11/11/2024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9959341" y="4046537"/>
            <a:ext cx="3581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292840" y="6172200"/>
            <a:ext cx="914400" cy="593725"/>
          </a:xfrm>
          <a:prstGeom prst="rect">
            <a:avLst/>
          </a:prstGeom>
        </p:spPr>
        <p:txBody>
          <a:bodyPr vert="horz" lIns="45720" tIns="45720" rIns="45720" bIns="45720" rtlCol="0" anchor="ctr">
            <a:normAutofit/>
          </a:bodyPr>
          <a:lstStyle>
            <a:lvl1pPr algn="ctr">
              <a:defRPr sz="360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89052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 spc="-5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5000"/>
        </a:lnSpc>
        <a:spcBef>
          <a:spcPts val="1400"/>
        </a:spcBef>
        <a:spcAft>
          <a:spcPts val="200"/>
        </a:spcAft>
        <a:buClr>
          <a:schemeClr val="accent1"/>
        </a:buClr>
        <a:buSzPct val="80000"/>
        <a:buFont typeface="Arial" pitchFamily="34" charset="0"/>
        <a:buChar char="•"/>
        <a:defRPr sz="1800" kern="1200" spc="1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gif"/><Relationship Id="rId5" Type="http://schemas.openxmlformats.org/officeDocument/2006/relationships/image" Target="../media/image7.gif"/><Relationship Id="rId4" Type="http://schemas.openxmlformats.org/officeDocument/2006/relationships/image" Target="../media/image6.gi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gif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gif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gif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gi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petesqbsite.com/sections/tutorials/tuts/tsugumo/chapter7.htm" TargetMode="External"/><Relationship Id="rId3" Type="http://schemas.openxmlformats.org/officeDocument/2006/relationships/hyperlink" Target="https://www.instagram.com/jagheterpiwa/" TargetMode="External"/><Relationship Id="rId7" Type="http://schemas.openxmlformats.org/officeDocument/2006/relationships/hyperlink" Target="https://www.spriters-resource.com/nintendo_64/pm/sheet/11746/" TargetMode="External"/><Relationship Id="rId2" Type="http://schemas.openxmlformats.org/officeDocument/2006/relationships/hyperlink" Target="https://gifs-of-puppets.tumblr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superpixel.sg/blog/animation-storyboard/" TargetMode="External"/><Relationship Id="rId5" Type="http://schemas.openxmlformats.org/officeDocument/2006/relationships/hyperlink" Target="https://www.youtube.com/watch?v=uDqjIdI4bF4&amp;vl=en" TargetMode="External"/><Relationship Id="rId4" Type="http://schemas.openxmlformats.org/officeDocument/2006/relationships/hyperlink" Target="https://idearocketanimation.com/8857-animation-techniques-smear/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reativebloq.com/advice/understand-the-12-principles-of-animation" TargetMode="External"/><Relationship Id="rId2" Type="http://schemas.openxmlformats.org/officeDocument/2006/relationships/hyperlink" Target="https://www.funstra.com/blog/puppetry-tips-tricks-techniques-for-every-puppeteer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143EAF-6166-8FC1-FABC-C7C942206B8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Advanced Character Performance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C88B7D1-CA99-5973-D090-458422660AD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Daniel Thomas 2003824</a:t>
            </a:r>
          </a:p>
        </p:txBody>
      </p:sp>
    </p:spTree>
    <p:extLst>
      <p:ext uri="{BB962C8B-B14F-4D97-AF65-F5344CB8AC3E}">
        <p14:creationId xmlns:p14="http://schemas.microsoft.com/office/powerpoint/2010/main" val="262188426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D1E25A-1B89-4CB7-EC6A-5C788C465A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My Idea </a:t>
            </a:r>
          </a:p>
        </p:txBody>
      </p:sp>
      <p:pic>
        <p:nvPicPr>
          <p:cNvPr id="4" name="Content Placeholder 3" descr="A drawing of a cartoon character&#10;&#10;Description automatically generated">
            <a:extLst>
              <a:ext uri="{FF2B5EF4-FFF2-40B4-BE49-F238E27FC236}">
                <a16:creationId xmlns:a16="http://schemas.microsoft.com/office/drawing/2014/main" id="{7E95133F-2B8A-39C6-4DB6-69410ED7F6E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480913" y="1794816"/>
            <a:ext cx="4166173" cy="3266536"/>
          </a:xfrm>
        </p:spPr>
      </p:pic>
      <p:pic>
        <p:nvPicPr>
          <p:cNvPr id="5" name="Picture 4" descr="A line drawing of cartoon characters&#10;&#10;Description automatically generated">
            <a:extLst>
              <a:ext uri="{FF2B5EF4-FFF2-40B4-BE49-F238E27FC236}">
                <a16:creationId xmlns:a16="http://schemas.microsoft.com/office/drawing/2014/main" id="{E44CA5C1-D265-9A10-0839-1C0AF376598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22299" y="1792958"/>
            <a:ext cx="2989397" cy="3277145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83FFDD5-0ACA-C028-E048-CE70958425D0}"/>
              </a:ext>
            </a:extLst>
          </p:cNvPr>
          <p:cNvSpPr txBox="1"/>
          <p:nvPr/>
        </p:nvSpPr>
        <p:spPr>
          <a:xfrm>
            <a:off x="4480411" y="5263178"/>
            <a:ext cx="443088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"Title card/thumbnail" concept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5E65424-165C-91C8-5095-FC84B2842E4B}"/>
              </a:ext>
            </a:extLst>
          </p:cNvPr>
          <p:cNvSpPr txBox="1"/>
          <p:nvPr/>
        </p:nvSpPr>
        <p:spPr>
          <a:xfrm>
            <a:off x="1119187" y="5929312"/>
            <a:ext cx="7307292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dirty="0"/>
              <a:t>Goal: Animate three puppets one by one being controlled each other in a 2D pixel art cartoony style</a:t>
            </a:r>
          </a:p>
        </p:txBody>
      </p:sp>
    </p:spTree>
    <p:extLst>
      <p:ext uri="{BB962C8B-B14F-4D97-AF65-F5344CB8AC3E}">
        <p14:creationId xmlns:p14="http://schemas.microsoft.com/office/powerpoint/2010/main" val="33599649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3801627-6861-4EA9-BE98-E0CE33A894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43466" cy="6858000"/>
          </a:xfrm>
          <a:prstGeom prst="rect">
            <a:avLst/>
          </a:prstGeom>
          <a:solidFill>
            <a:srgbClr val="0D0D0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3C1483F-490E-4C8A-8765-1F8AF0C67D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6" y="0"/>
            <a:ext cx="3736189" cy="6858000"/>
          </a:xfrm>
          <a:prstGeom prst="rect">
            <a:avLst/>
          </a:prstGeom>
          <a:solidFill>
            <a:srgbClr val="29292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F51E98-504A-C579-C2B7-5A5997133B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5198" y="643466"/>
            <a:ext cx="3092718" cy="5528734"/>
          </a:xfrm>
          <a:noFill/>
        </p:spPr>
        <p:txBody>
          <a:bodyPr anchor="t">
            <a:normAutofit/>
          </a:bodyPr>
          <a:lstStyle/>
          <a:p>
            <a:r>
              <a:rPr lang="en-US" sz="2800" dirty="0">
                <a:solidFill>
                  <a:srgbClr val="FFFFFF"/>
                </a:solidFill>
              </a:rPr>
              <a:t>CONTENTS</a:t>
            </a:r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0249BF42-D05C-4553-9417-7B86957592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79654" y="0"/>
            <a:ext cx="691318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BC671C-6F6F-7A84-61A3-DCFFD54675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21898" y="643466"/>
            <a:ext cx="5827472" cy="557106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US" sz="2400" dirty="0"/>
          </a:p>
          <a:p>
            <a:pPr marL="342900" indent="-342900"/>
            <a:r>
              <a:rPr lang="en-US" sz="2400" dirty="0"/>
              <a:t>Puppet Movement</a:t>
            </a:r>
          </a:p>
          <a:p>
            <a:pPr marL="342900" indent="-342900"/>
            <a:r>
              <a:rPr lang="en-US" sz="2400" dirty="0"/>
              <a:t>Animation Principals</a:t>
            </a:r>
          </a:p>
          <a:p>
            <a:pPr marL="342900" indent="-342900"/>
            <a:r>
              <a:rPr lang="en-US" sz="2400" dirty="0"/>
              <a:t>Sprite Animation</a:t>
            </a:r>
          </a:p>
          <a:p>
            <a:pPr marL="342900" indent="-342900"/>
            <a:r>
              <a:rPr lang="en-US" sz="2400" dirty="0"/>
              <a:t>Storyboarding</a:t>
            </a:r>
          </a:p>
        </p:txBody>
      </p:sp>
    </p:spTree>
    <p:extLst>
      <p:ext uri="{BB962C8B-B14F-4D97-AF65-F5344CB8AC3E}">
        <p14:creationId xmlns:p14="http://schemas.microsoft.com/office/powerpoint/2010/main" val="35335135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768575-4891-D9A3-A231-CA9C48EF42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Puppets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F405352-55B4-04CB-45EA-7B772C5606B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4609" y="2751027"/>
            <a:ext cx="2692085" cy="1886975"/>
          </a:xfrm>
          <a:prstGeom prst="rect">
            <a:avLst/>
          </a:prstGeom>
        </p:spPr>
      </p:pic>
      <p:pic>
        <p:nvPicPr>
          <p:cNvPr id="3" name="Picture 2" descr="image">
            <a:extLst>
              <a:ext uri="{FF2B5EF4-FFF2-40B4-BE49-F238E27FC236}">
                <a16:creationId xmlns:a16="http://schemas.microsoft.com/office/drawing/2014/main" id="{15CE0DDA-6309-8A46-960F-3EF0EEC0AB0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61671" y="2644715"/>
            <a:ext cx="2541916" cy="218679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27F99D2-16F8-091F-80A6-29E35C8D11D9}"/>
              </a:ext>
            </a:extLst>
          </p:cNvPr>
          <p:cNvSpPr txBox="1"/>
          <p:nvPr/>
        </p:nvSpPr>
        <p:spPr>
          <a:xfrm>
            <a:off x="1333484" y="5147849"/>
            <a:ext cx="461650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[1] The Muppets/Sesame Street</a:t>
            </a:r>
          </a:p>
        </p:txBody>
      </p:sp>
      <p:pic>
        <p:nvPicPr>
          <p:cNvPr id="7" name="Picture 6" descr="A drawing of a cartoon character&#10;&#10;Description automatically generated">
            <a:extLst>
              <a:ext uri="{FF2B5EF4-FFF2-40B4-BE49-F238E27FC236}">
                <a16:creationId xmlns:a16="http://schemas.microsoft.com/office/drawing/2014/main" id="{2AD04934-F3CE-E4E1-BDE0-A945396CB49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54192" y="4117675"/>
            <a:ext cx="2872562" cy="2921480"/>
          </a:xfrm>
          <a:prstGeom prst="rect">
            <a:avLst/>
          </a:prstGeom>
        </p:spPr>
      </p:pic>
      <p:pic>
        <p:nvPicPr>
          <p:cNvPr id="9" name="Picture 8" descr="A drawing of a cartoon character&#10;&#10;Description automatically generated">
            <a:extLst>
              <a:ext uri="{FF2B5EF4-FFF2-40B4-BE49-F238E27FC236}">
                <a16:creationId xmlns:a16="http://schemas.microsoft.com/office/drawing/2014/main" id="{CE4E6B04-EE3A-44B0-ECEB-EFF783F6184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970034" y="4822165"/>
            <a:ext cx="2087593" cy="2030084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2DFD75D7-DDEA-B8F5-E7AD-162CDEEEE9F7}"/>
              </a:ext>
            </a:extLst>
          </p:cNvPr>
          <p:cNvSpPr txBox="1"/>
          <p:nvPr/>
        </p:nvSpPr>
        <p:spPr>
          <a:xfrm>
            <a:off x="8785323" y="4500867"/>
            <a:ext cx="2466093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[2] Animation based on puppets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4008881-27D0-19D1-DC92-5E5ED00D4565}"/>
              </a:ext>
            </a:extLst>
          </p:cNvPr>
          <p:cNvSpPr txBox="1"/>
          <p:nvPr/>
        </p:nvSpPr>
        <p:spPr>
          <a:xfrm>
            <a:off x="1333499" y="1714500"/>
            <a:ext cx="9501187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As the character is a puppet, I looked at some puppet like movement, both with actual puppets and in animation</a:t>
            </a:r>
          </a:p>
        </p:txBody>
      </p:sp>
      <p:pic>
        <p:nvPicPr>
          <p:cNvPr id="13" name="Picture 12" descr="A green puppet on a stage&#10;&#10;Description automatically generated">
            <a:extLst>
              <a:ext uri="{FF2B5EF4-FFF2-40B4-BE49-F238E27FC236}">
                <a16:creationId xmlns:a16="http://schemas.microsoft.com/office/drawing/2014/main" id="{308586E1-340C-DB1D-E2F9-FBF08D04BD7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28604" y="2749670"/>
            <a:ext cx="2832340" cy="15455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229471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1A319-7C66-03E2-2DB7-DA497CFDDE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Animation Techniques</a:t>
            </a:r>
          </a:p>
        </p:txBody>
      </p:sp>
      <p:pic>
        <p:nvPicPr>
          <p:cNvPr id="7" name="Picture 6" descr="Cartoon of a rabbit looking at a burger&#10;&#10;Description automatically generated">
            <a:extLst>
              <a:ext uri="{FF2B5EF4-FFF2-40B4-BE49-F238E27FC236}">
                <a16:creationId xmlns:a16="http://schemas.microsoft.com/office/drawing/2014/main" id="{593A9ABC-0630-404C-FF1B-0F59CB8BCF5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159" y="2234238"/>
            <a:ext cx="2078969" cy="167065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BA8B796C-5F1D-6D1E-C57E-8ED1519FDC5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3661" y="2232084"/>
            <a:ext cx="2372265" cy="1718096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90B7D996-D66B-B8C4-F501-6CDCE88FD1F1}"/>
              </a:ext>
            </a:extLst>
          </p:cNvPr>
          <p:cNvSpPr txBox="1"/>
          <p:nvPr/>
        </p:nvSpPr>
        <p:spPr>
          <a:xfrm>
            <a:off x="1000124" y="1878940"/>
            <a:ext cx="376237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Smearing </a:t>
            </a:r>
          </a:p>
        </p:txBody>
      </p:sp>
      <p:pic>
        <p:nvPicPr>
          <p:cNvPr id="10" name="Picture 9" descr="general-concept-of-how-this-is-done">
            <a:extLst>
              <a:ext uri="{FF2B5EF4-FFF2-40B4-BE49-F238E27FC236}">
                <a16:creationId xmlns:a16="http://schemas.microsoft.com/office/drawing/2014/main" id="{A0951964-B321-AE7A-3E76-8A911B9061F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9985" y="4135920"/>
            <a:ext cx="9399913" cy="2367409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2FBB5B5C-97B1-4B58-6132-ADC0E3FD37C2}"/>
              </a:ext>
            </a:extLst>
          </p:cNvPr>
          <p:cNvSpPr txBox="1"/>
          <p:nvPr/>
        </p:nvSpPr>
        <p:spPr>
          <a:xfrm>
            <a:off x="5639968" y="2434266"/>
            <a:ext cx="1556797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[3] </a:t>
            </a:r>
            <a:r>
              <a:rPr lang="en-US" i="1" dirty="0"/>
              <a:t>Looney Tunes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E70397C-B91F-C676-DD5D-7318AF92CEE2}"/>
              </a:ext>
            </a:extLst>
          </p:cNvPr>
          <p:cNvSpPr txBox="1"/>
          <p:nvPr/>
        </p:nvSpPr>
        <p:spPr>
          <a:xfrm>
            <a:off x="9667874" y="4167187"/>
            <a:ext cx="73818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dirty="0"/>
              <a:t>[4]</a:t>
            </a:r>
          </a:p>
        </p:txBody>
      </p:sp>
    </p:spTree>
    <p:extLst>
      <p:ext uri="{BB962C8B-B14F-4D97-AF65-F5344CB8AC3E}">
        <p14:creationId xmlns:p14="http://schemas.microsoft.com/office/powerpoint/2010/main" val="29255929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E047EA-AEA4-350B-401C-89AC49ED5C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Animation Techniques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2A00A6-9E83-42BC-B161-1D326D0295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61872" y="1828800"/>
            <a:ext cx="3055172" cy="55030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dirty="0"/>
              <a:t>Slow-in-slow out</a:t>
            </a:r>
          </a:p>
        </p:txBody>
      </p:sp>
      <p:pic>
        <p:nvPicPr>
          <p:cNvPr id="4" name="Picture 3" descr="6. Slow In &amp; Slow Out - 12 Principles of Animation">
            <a:extLst>
              <a:ext uri="{FF2B5EF4-FFF2-40B4-BE49-F238E27FC236}">
                <a16:creationId xmlns:a16="http://schemas.microsoft.com/office/drawing/2014/main" id="{1173B610-4454-D70D-BE8A-19C43BB84AF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60271" y="2373384"/>
            <a:ext cx="3792565" cy="2152177"/>
          </a:xfrm>
          <a:prstGeom prst="rect">
            <a:avLst/>
          </a:prstGeom>
        </p:spPr>
      </p:pic>
      <p:pic>
        <p:nvPicPr>
          <p:cNvPr id="6" name="Picture 5" descr="https://dsource.in/sites/default/files/course/principles-animation/slow-slow-out/images/throwball.gif">
            <a:extLst>
              <a:ext uri="{FF2B5EF4-FFF2-40B4-BE49-F238E27FC236}">
                <a16:creationId xmlns:a16="http://schemas.microsoft.com/office/drawing/2014/main" id="{AA6F9F3A-E4C1-9164-594C-E27BE6FC398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62923" y="2503731"/>
            <a:ext cx="4986066" cy="2886984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E70AA05-9EFF-4B9C-750D-386B8A3B29C7}"/>
              </a:ext>
            </a:extLst>
          </p:cNvPr>
          <p:cNvSpPr txBox="1"/>
          <p:nvPr/>
        </p:nvSpPr>
        <p:spPr>
          <a:xfrm>
            <a:off x="5661441" y="5466499"/>
            <a:ext cx="3117548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[6] Example of Slow-in-slow-out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FFA0467-5C6F-72D2-BA29-8F6C4070A47E}"/>
              </a:ext>
            </a:extLst>
          </p:cNvPr>
          <p:cNvSpPr txBox="1"/>
          <p:nvPr/>
        </p:nvSpPr>
        <p:spPr>
          <a:xfrm>
            <a:off x="1071512" y="4596922"/>
            <a:ext cx="311754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[5] </a:t>
            </a:r>
          </a:p>
        </p:txBody>
      </p:sp>
    </p:spTree>
    <p:extLst>
      <p:ext uri="{BB962C8B-B14F-4D97-AF65-F5344CB8AC3E}">
        <p14:creationId xmlns:p14="http://schemas.microsoft.com/office/powerpoint/2010/main" val="270754248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F69ED1-9E53-3314-64A9-91ACE1C869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Sprite Animation</a:t>
            </a:r>
          </a:p>
        </p:txBody>
      </p:sp>
      <p:pic>
        <p:nvPicPr>
          <p:cNvPr id="4" name="Picture 3" descr="A screenshot of a video game&#10;&#10;Description automatically generated">
            <a:extLst>
              <a:ext uri="{FF2B5EF4-FFF2-40B4-BE49-F238E27FC236}">
                <a16:creationId xmlns:a16="http://schemas.microsoft.com/office/drawing/2014/main" id="{04348BDF-2B0A-FB3B-B199-B2F86A860CB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4078" y="1711745"/>
            <a:ext cx="6017085" cy="266627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57812B5-0545-AA45-9771-9096EA222416}"/>
              </a:ext>
            </a:extLst>
          </p:cNvPr>
          <p:cNvSpPr txBox="1"/>
          <p:nvPr/>
        </p:nvSpPr>
        <p:spPr>
          <a:xfrm>
            <a:off x="8501062" y="1928812"/>
            <a:ext cx="1904999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[8] Sprite sheet for Mario in Paper Mario</a:t>
            </a:r>
          </a:p>
        </p:txBody>
      </p:sp>
      <p:pic>
        <p:nvPicPr>
          <p:cNvPr id="6" name="Picture 5" descr="A pixelated video game character&#10;&#10;Description automatically generated">
            <a:extLst>
              <a:ext uri="{FF2B5EF4-FFF2-40B4-BE49-F238E27FC236}">
                <a16:creationId xmlns:a16="http://schemas.microsoft.com/office/drawing/2014/main" id="{F4D4AA51-97F7-9896-0090-2FD516F3E5B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19934" y="4370487"/>
            <a:ext cx="4583500" cy="237322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C280238-917A-ACB7-A6D9-B6460DA5349C}"/>
              </a:ext>
            </a:extLst>
          </p:cNvPr>
          <p:cNvSpPr txBox="1"/>
          <p:nvPr/>
        </p:nvSpPr>
        <p:spPr>
          <a:xfrm>
            <a:off x="6881362" y="4604349"/>
            <a:ext cx="1976437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[9] Pixel art and detail being depending on the size given</a:t>
            </a:r>
          </a:p>
        </p:txBody>
      </p:sp>
    </p:spTree>
    <p:extLst>
      <p:ext uri="{BB962C8B-B14F-4D97-AF65-F5344CB8AC3E}">
        <p14:creationId xmlns:p14="http://schemas.microsoft.com/office/powerpoint/2010/main" val="55960475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77990A-3507-0C33-A5FF-E9D8BD1F73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Storyboard</a:t>
            </a:r>
          </a:p>
        </p:txBody>
      </p:sp>
      <p:pic>
        <p:nvPicPr>
          <p:cNvPr id="4" name="Picture 3" descr="animation storyboard">
            <a:extLst>
              <a:ext uri="{FF2B5EF4-FFF2-40B4-BE49-F238E27FC236}">
                <a16:creationId xmlns:a16="http://schemas.microsoft.com/office/drawing/2014/main" id="{9ED83672-365D-B152-DB7B-A7E0D3080F6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512" y="2452169"/>
            <a:ext cx="5926159" cy="329404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B88A9CB-C8CC-0F68-9A54-83D3B1071CCF}"/>
              </a:ext>
            </a:extLst>
          </p:cNvPr>
          <p:cNvSpPr txBox="1"/>
          <p:nvPr/>
        </p:nvSpPr>
        <p:spPr>
          <a:xfrm>
            <a:off x="894546" y="1953198"/>
            <a:ext cx="360457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[5] Storyboard for WALLE</a:t>
            </a:r>
          </a:p>
        </p:txBody>
      </p:sp>
      <p:pic>
        <p:nvPicPr>
          <p:cNvPr id="7" name="Picture 6" descr="A comic strip of cartoon characters&#10;&#10;Description automatically generated">
            <a:extLst>
              <a:ext uri="{FF2B5EF4-FFF2-40B4-BE49-F238E27FC236}">
                <a16:creationId xmlns:a16="http://schemas.microsoft.com/office/drawing/2014/main" id="{67D468F1-45B7-C900-94C6-F157D1765C9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1643" y="1689253"/>
            <a:ext cx="5045654" cy="48198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444513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F8398C-3201-20D6-C7D4-93885CC5A0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7457" y="1717232"/>
            <a:ext cx="9692640" cy="1325562"/>
          </a:xfrm>
        </p:spPr>
        <p:txBody>
          <a:bodyPr/>
          <a:lstStyle/>
          <a:p>
            <a:r>
              <a:rPr lang="en-US" dirty="0"/>
              <a:t>Thanks for listening</a:t>
            </a:r>
          </a:p>
        </p:txBody>
      </p:sp>
      <p:pic>
        <p:nvPicPr>
          <p:cNvPr id="4" name="Picture 3" descr="A pixelated cartoon of a person&#10;&#10;Description automatically generated">
            <a:extLst>
              <a:ext uri="{FF2B5EF4-FFF2-40B4-BE49-F238E27FC236}">
                <a16:creationId xmlns:a16="http://schemas.microsoft.com/office/drawing/2014/main" id="{E9CB4F16-E17D-5CE8-823C-430A9BC320A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87085" y="3052312"/>
            <a:ext cx="3528204" cy="361446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38EEEFF-FC26-E0C9-0BA9-722F6BA2F611}"/>
              </a:ext>
            </a:extLst>
          </p:cNvPr>
          <p:cNvSpPr txBox="1"/>
          <p:nvPr/>
        </p:nvSpPr>
        <p:spPr>
          <a:xfrm>
            <a:off x="2912313" y="5666027"/>
            <a:ext cx="447495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Animation of a puppet made in </a:t>
            </a:r>
            <a:r>
              <a:rPr lang="en-US" dirty="0" err="1"/>
              <a:t>Aseprite</a:t>
            </a:r>
          </a:p>
        </p:txBody>
      </p:sp>
    </p:spTree>
    <p:extLst>
      <p:ext uri="{BB962C8B-B14F-4D97-AF65-F5344CB8AC3E}">
        <p14:creationId xmlns:p14="http://schemas.microsoft.com/office/powerpoint/2010/main" val="257435215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1A744F-33FE-3357-DEBB-A77DE3C673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04CBD5-87A9-DEB9-933E-F0AD61151C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70000" lnSpcReduction="20000"/>
          </a:bodyPr>
          <a:lstStyle/>
          <a:p>
            <a:pPr marL="0" indent="0">
              <a:buNone/>
            </a:pPr>
            <a:r>
              <a:rPr lang="en-US" dirty="0"/>
              <a:t>[1] </a:t>
            </a:r>
            <a:r>
              <a:rPr lang="en-US" dirty="0">
                <a:ea typeface="+mn-lt"/>
                <a:cs typeface="+mn-lt"/>
              </a:rPr>
              <a:t>GIFs of Puppets, Tumblr (Online) Accessed: 10/10/2024, Available: </a:t>
            </a:r>
            <a:r>
              <a:rPr lang="en-US" dirty="0">
                <a:ea typeface="+mn-lt"/>
                <a:cs typeface="+mn-lt"/>
                <a:hlinkClick r:id="rId2"/>
              </a:rPr>
              <a:t>https://gifs-of-puppets.tumblr.com/</a:t>
            </a:r>
            <a:endParaRPr lang="en-US" dirty="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dirty="0"/>
              <a:t>[2] </a:t>
            </a:r>
            <a:r>
              <a:rPr lang="en-US" err="1"/>
              <a:t>jagheterpiwa</a:t>
            </a:r>
            <a:r>
              <a:rPr lang="en-US" dirty="0"/>
              <a:t>, </a:t>
            </a:r>
            <a:r>
              <a:rPr lang="en-US" dirty="0">
                <a:ea typeface="+mn-lt"/>
                <a:cs typeface="+mn-lt"/>
              </a:rPr>
              <a:t>Pia Hasselberg (Online) Accessed: 10/10/2024, Available: </a:t>
            </a:r>
            <a:r>
              <a:rPr lang="en-US" dirty="0">
                <a:ea typeface="+mn-lt"/>
                <a:cs typeface="+mn-lt"/>
                <a:hlinkClick r:id="rId3"/>
              </a:rPr>
              <a:t>https</a:t>
            </a:r>
            <a:r>
              <a:rPr lang="en-US" dirty="0">
                <a:ea typeface="+mn-lt"/>
                <a:cs typeface="+mn-lt"/>
                <a:hlinkClick r:id="rId3"/>
              </a:rPr>
              <a:t>://www.instagram.com/jagheterpiwa/</a:t>
            </a:r>
            <a:endParaRPr lang="en-US" dirty="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dirty="0"/>
              <a:t>[3] Animation Techniques: The Smear, </a:t>
            </a:r>
            <a:r>
              <a:rPr lang="en-US" dirty="0">
                <a:ea typeface="+mn-lt"/>
                <a:cs typeface="+mn-lt"/>
              </a:rPr>
              <a:t>Claude Harrington, </a:t>
            </a:r>
            <a:r>
              <a:rPr lang="en-US" err="1"/>
              <a:t>idearocket</a:t>
            </a:r>
            <a:r>
              <a:rPr lang="en-US" dirty="0"/>
              <a:t>, 17 October 2018 (Online) Accessed: 14/10/2024 Available: </a:t>
            </a:r>
            <a:r>
              <a:rPr lang="en-US" dirty="0">
                <a:ea typeface="+mn-lt"/>
                <a:cs typeface="+mn-lt"/>
                <a:hlinkClick r:id="rId4"/>
              </a:rPr>
              <a:t>https://idearocketanimation.com/8857-animation-techniques-smear/</a:t>
            </a:r>
            <a:endParaRPr lang="en-US" dirty="0"/>
          </a:p>
          <a:p>
            <a:pPr marL="0" indent="0">
              <a:buNone/>
            </a:pPr>
            <a:r>
              <a:rPr lang="en-US" dirty="0"/>
              <a:t>[4] The general concept of how this is done, </a:t>
            </a:r>
            <a:r>
              <a:rPr lang="en-US" dirty="0" err="1"/>
              <a:t>imgur</a:t>
            </a:r>
            <a:r>
              <a:rPr lang="en-US" dirty="0"/>
              <a:t>, </a:t>
            </a:r>
            <a:r>
              <a:rPr lang="en-US" dirty="0">
                <a:ea typeface="+mn-lt"/>
                <a:cs typeface="+mn-lt"/>
              </a:rPr>
              <a:t>November 11 2016</a:t>
            </a:r>
            <a:r>
              <a:rPr lang="en-US" dirty="0"/>
              <a:t> (Online) Accessed: </a:t>
            </a:r>
            <a:r>
              <a:rPr lang="en-US" dirty="0">
                <a:ea typeface="+mn-lt"/>
                <a:cs typeface="+mn-lt"/>
              </a:rPr>
              <a:t>14/10/2024, Available: https://imgur.com/general-concept-of-how-this-is-done-kxq9yX7</a:t>
            </a:r>
            <a:r>
              <a:rPr lang="en-US" dirty="0"/>
              <a:t> </a:t>
            </a:r>
          </a:p>
          <a:p>
            <a:pPr marL="0" indent="0">
              <a:buNone/>
            </a:pPr>
            <a:r>
              <a:rPr lang="en-US"/>
              <a:t>[5] </a:t>
            </a:r>
            <a:r>
              <a:rPr lang="en-US">
                <a:ea typeface="+mn-lt"/>
                <a:cs typeface="+mn-lt"/>
              </a:rPr>
              <a:t>12 Principles of Animation (Official Full Series), Alan Becker, YouTube, 30 May 2017 (Online) Accessed: 14/10/2024, Available: </a:t>
            </a:r>
            <a:r>
              <a:rPr lang="en-US" dirty="0">
                <a:ea typeface="+mn-lt"/>
                <a:cs typeface="+mn-lt"/>
                <a:hlinkClick r:id="rId5"/>
              </a:rPr>
              <a:t>https://www.youtube.com/watch?v=uDqjIdI4bF4&amp;vl=en</a:t>
            </a:r>
            <a:endParaRPr lang="en-US" dirty="0"/>
          </a:p>
          <a:p>
            <a:pPr marL="0" indent="0">
              <a:buNone/>
            </a:pPr>
            <a:r>
              <a:rPr lang="en-US" dirty="0"/>
              <a:t>[6] 12 Basic Principles of Animation, Giggle &amp; Bytes, January 12, 2020 (Online) Accessed: 14/10/2024, Available: </a:t>
            </a:r>
            <a:r>
              <a:rPr lang="en-US" dirty="0">
                <a:ea typeface="+mn-lt"/>
                <a:cs typeface="+mn-lt"/>
              </a:rPr>
              <a:t>https://www.giggleandbytes.com/12-basic-principles-of-animation/</a:t>
            </a:r>
          </a:p>
          <a:p>
            <a:pPr marL="0" indent="0">
              <a:buNone/>
            </a:pPr>
            <a:r>
              <a:rPr lang="en-US" dirty="0"/>
              <a:t>[7] The Importance of Animation Storyboard: 7 Must-Know Insights, </a:t>
            </a:r>
            <a:r>
              <a:rPr lang="en-US" err="1"/>
              <a:t>superpixelSG</a:t>
            </a:r>
            <a:r>
              <a:rPr lang="en-US" dirty="0"/>
              <a:t>, </a:t>
            </a:r>
            <a:r>
              <a:rPr lang="en-US" err="1"/>
              <a:t>SuperPixel</a:t>
            </a:r>
            <a:r>
              <a:rPr lang="en-US" dirty="0"/>
              <a:t>, June 25 2024 (Online) Accessed: 01/11/2024, Available: </a:t>
            </a:r>
            <a:r>
              <a:rPr lang="en-US" dirty="0">
                <a:ea typeface="+mn-lt"/>
                <a:cs typeface="+mn-lt"/>
                <a:hlinkClick r:id="rId6"/>
              </a:rPr>
              <a:t>https://superpixel.sg/blog/animation-storyboard/</a:t>
            </a:r>
            <a:endParaRPr lang="en-US" dirty="0"/>
          </a:p>
          <a:p>
            <a:pPr marL="0" indent="0">
              <a:buNone/>
            </a:pPr>
            <a:r>
              <a:rPr lang="en-US" dirty="0"/>
              <a:t>[8] </a:t>
            </a:r>
            <a:r>
              <a:rPr lang="en-US" dirty="0">
                <a:ea typeface="+mn-lt"/>
                <a:cs typeface="+mn-lt"/>
              </a:rPr>
              <a:t>Mario, </a:t>
            </a:r>
            <a:r>
              <a:rPr lang="en-US" dirty="0" err="1">
                <a:ea typeface="+mn-lt"/>
                <a:cs typeface="+mn-lt"/>
              </a:rPr>
              <a:t>Spriters</a:t>
            </a:r>
            <a:r>
              <a:rPr lang="en-US" dirty="0">
                <a:ea typeface="+mn-lt"/>
                <a:cs typeface="+mn-lt"/>
              </a:rPr>
              <a:t> Resource (Online) Accessed: 7/11/2024 Available: </a:t>
            </a:r>
            <a:r>
              <a:rPr lang="en-US" dirty="0">
                <a:ea typeface="+mn-lt"/>
                <a:cs typeface="+mn-lt"/>
                <a:hlinkClick r:id="rId7"/>
              </a:rPr>
              <a:t>https://www.spriters-resource.com/nintendo_64/pm/sheet/11746/</a:t>
            </a:r>
            <a:endParaRPr lang="en-US" dirty="0"/>
          </a:p>
          <a:p>
            <a:pPr marL="0" indent="0">
              <a:buNone/>
            </a:pPr>
            <a:r>
              <a:rPr lang="en-US" dirty="0"/>
              <a:t>[9] </a:t>
            </a:r>
            <a:r>
              <a:rPr lang="en-US" dirty="0">
                <a:solidFill>
                  <a:srgbClr val="000000"/>
                </a:solidFill>
                <a:latin typeface="Century Schoolbook"/>
                <a:ea typeface="+mn-lt"/>
                <a:cs typeface="Arial"/>
              </a:rPr>
              <a:t>So You Want To Be A Pixel Artist?, December 7, 2001</a:t>
            </a:r>
            <a:r>
              <a:rPr lang="en-US" dirty="0">
                <a:ea typeface="+mn-lt"/>
                <a:cs typeface="+mn-lt"/>
              </a:rPr>
              <a:t>(Online) Accessed: 7/11/2024 Available: </a:t>
            </a:r>
            <a:r>
              <a:rPr lang="en-US" dirty="0">
                <a:ea typeface="+mn-lt"/>
                <a:cs typeface="+mn-lt"/>
                <a:hlinkClick r:id="rId8"/>
              </a:rPr>
              <a:t>http://petesqbsite.com/sections/tutorials/tuts/tsugumo/chapter7.htm</a:t>
            </a:r>
            <a:endParaRPr lang="en-US" dirty="0"/>
          </a:p>
          <a:p>
            <a:pPr marL="0" indent="0">
              <a:buNone/>
            </a:pPr>
            <a:endParaRPr lang="en-US" dirty="0">
              <a:ea typeface="+mn-lt"/>
              <a:cs typeface="+mn-lt"/>
            </a:endParaRP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4830633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C52A03-5D9F-2D03-B693-731C3BD15F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Bibliography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FA4982-7D79-AF7C-BB98-885310933B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342900" indent="-342900">
              <a:buAutoNum type="arabicPeriod"/>
            </a:pPr>
            <a:r>
              <a:rPr lang="en-US" dirty="0"/>
              <a:t>Puppetry Tips, Tricks &amp; Techniques for Every Puppeteer, </a:t>
            </a:r>
            <a:r>
              <a:rPr lang="en-US" err="1"/>
              <a:t>Funstra</a:t>
            </a:r>
            <a:r>
              <a:rPr lang="en-US" dirty="0"/>
              <a:t>, February 15 2022 (</a:t>
            </a:r>
            <a:r>
              <a:rPr lang="en-US" dirty="0">
                <a:ea typeface="+mn-lt"/>
                <a:cs typeface="+mn-lt"/>
              </a:rPr>
              <a:t>Online) Accessed: 10/10/2024, Available: </a:t>
            </a:r>
            <a:r>
              <a:rPr lang="en-US" dirty="0">
                <a:ea typeface="+mn-lt"/>
                <a:cs typeface="+mn-lt"/>
                <a:hlinkClick r:id="rId2"/>
              </a:rPr>
              <a:t>https://www.funstra.com/blog/puppetry-tips-tricks-techniques-for-every-puppeteer</a:t>
            </a:r>
            <a:endParaRPr lang="en-US" dirty="0">
              <a:ea typeface="+mn-lt"/>
              <a:cs typeface="+mn-lt"/>
            </a:endParaRPr>
          </a:p>
          <a:p>
            <a:pPr marL="342900" indent="-342900">
              <a:buAutoNum type="arabicPeriod"/>
            </a:pPr>
            <a:r>
              <a:rPr lang="en-US" dirty="0"/>
              <a:t>The Importance of Puppets and Why We Need More of Them in Media (Online) Accessed: 10/10/24, Available: https://screenspeck.com/2022/03/13/importance-puppets/</a:t>
            </a:r>
          </a:p>
          <a:p>
            <a:pPr marL="342900" indent="-342900">
              <a:buAutoNum type="arabicPeriod"/>
            </a:pPr>
            <a:r>
              <a:rPr lang="en-US" dirty="0"/>
              <a:t>Understand Disney's 12 principles of animation, Tammy </a:t>
            </a:r>
            <a:r>
              <a:rPr lang="en-US" dirty="0">
                <a:ea typeface="+mn-lt"/>
                <a:cs typeface="+mn-lt"/>
              </a:rPr>
              <a:t>Coron, </a:t>
            </a:r>
            <a:r>
              <a:rPr lang="en-US" dirty="0" err="1">
                <a:ea typeface="+mn-lt"/>
                <a:cs typeface="+mn-lt"/>
              </a:rPr>
              <a:t>CreativeBloq</a:t>
            </a:r>
            <a:r>
              <a:rPr lang="en-US" dirty="0">
                <a:ea typeface="+mn-lt"/>
                <a:cs typeface="+mn-lt"/>
              </a:rPr>
              <a:t>, 7 May 2024 (Online) Accessed: 14/10/2024, Available: </a:t>
            </a:r>
            <a:r>
              <a:rPr lang="en-US" dirty="0">
                <a:ea typeface="+mn-lt"/>
                <a:cs typeface="+mn-lt"/>
                <a:hlinkClick r:id="rId3"/>
              </a:rPr>
              <a:t>https://www.creativebloq.com/advice/understand-the-12-principles-of-animation</a:t>
            </a:r>
          </a:p>
          <a:p>
            <a:pPr marL="342900" indent="-342900">
              <a:buAutoNum type="arabicPeriod"/>
            </a:pPr>
            <a:r>
              <a:rPr lang="en-US" dirty="0" err="1">
                <a:ea typeface="+mn-lt"/>
                <a:cs typeface="+mn-lt"/>
              </a:rPr>
              <a:t>Aseprite</a:t>
            </a:r>
            <a:r>
              <a:rPr lang="en-US" dirty="0">
                <a:ea typeface="+mn-lt"/>
                <a:cs typeface="+mn-lt"/>
              </a:rPr>
              <a:t> (Online) Accessed: 9/11/2024, https://www.aseprite.org/</a:t>
            </a:r>
            <a:endParaRPr lang="en-US" dirty="0"/>
          </a:p>
          <a:p>
            <a:pPr marL="342900" indent="-342900">
              <a:buAutoNum type="arabicPeriod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57041303"/>
      </p:ext>
    </p:extLst>
  </p:cSld>
  <p:clrMapOvr>
    <a:masterClrMapping/>
  </p:clrMapOvr>
</p:sld>
</file>

<file path=ppt/theme/theme1.xml><?xml version="1.0" encoding="utf-8"?>
<a:theme xmlns:a="http://schemas.openxmlformats.org/drawingml/2006/main" name="View">
  <a:themeElements>
    <a:clrScheme name="View">
      <a:dk1>
        <a:srgbClr val="000000"/>
      </a:dk1>
      <a:lt1>
        <a:srgbClr val="FFFFFF"/>
      </a:lt1>
      <a:dk2>
        <a:srgbClr val="46464A"/>
      </a:dk2>
      <a:lt2>
        <a:srgbClr val="D6D3CC"/>
      </a:lt2>
      <a:accent1>
        <a:srgbClr val="6F6F74"/>
      </a:accent1>
      <a:accent2>
        <a:srgbClr val="92A9B9"/>
      </a:accent2>
      <a:accent3>
        <a:srgbClr val="A7B789"/>
      </a:accent3>
      <a:accent4>
        <a:srgbClr val="B9A489"/>
      </a:accent4>
      <a:accent5>
        <a:srgbClr val="8D6374"/>
      </a:accent5>
      <a:accent6>
        <a:srgbClr val="9B7362"/>
      </a:accent6>
      <a:hlink>
        <a:srgbClr val="67AABF"/>
      </a:hlink>
      <a:folHlink>
        <a:srgbClr val="ABAFA5"/>
      </a:folHlink>
    </a:clrScheme>
    <a:fontScheme name="View">
      <a:maj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View">
      <a:fillStyleLst>
        <a:solidFill>
          <a:schemeClr val="phClr"/>
        </a:solidFill>
        <a:solidFill>
          <a:schemeClr val="phClr">
            <a:tint val="60000"/>
            <a:satMod val="120000"/>
          </a:schemeClr>
        </a:solidFill>
        <a:solidFill>
          <a:schemeClr val="phClr">
            <a:shade val="75000"/>
            <a:satMod val="16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95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240" dir="5400000" algn="tl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9525" prstMaterial="flat">
            <a:bevelT w="0" h="0" prst="coolSlant"/>
            <a:contourClr>
              <a:schemeClr val="phClr">
                <a:shade val="35000"/>
                <a:satMod val="130000"/>
              </a:schemeClr>
            </a:contourClr>
          </a:sp3d>
        </a:effectStyle>
        <a:effectStyle>
          <a:effectLst>
            <a:outerShdw blurRad="76200" dist="25400" dir="5400000" algn="tl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9050" prstMaterial="flat">
            <a:bevelT w="0" h="0" prst="coolSlant"/>
            <a:contourClr>
              <a:schemeClr val="phClr">
                <a:shade val="25000"/>
                <a:satMod val="14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4000"/>
                <a:shade val="98000"/>
                <a:satMod val="130000"/>
                <a:lumMod val="102000"/>
              </a:schemeClr>
            </a:gs>
            <a:gs pos="100000">
              <a:schemeClr val="phClr">
                <a:tint val="98000"/>
                <a:shade val="78000"/>
                <a:satMod val="14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iew" id="{BA0EB5A6-F2D4-4F82-977B-64ADEE4A2A69}" vid="{3969A8A2-35DB-4E3B-8885-16FD2056867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</TotalTime>
  <Words>6</Words>
  <Application>Microsoft Office PowerPoint</Application>
  <PresentationFormat>Widescreen</PresentationFormat>
  <Paragraphs>2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View</vt:lpstr>
      <vt:lpstr>Advanced Character Performance</vt:lpstr>
      <vt:lpstr>My Idea </vt:lpstr>
      <vt:lpstr>CONTENTS</vt:lpstr>
      <vt:lpstr>Puppets</vt:lpstr>
      <vt:lpstr>Animation Techniques</vt:lpstr>
      <vt:lpstr>Animation Techniques</vt:lpstr>
      <vt:lpstr>Sprite Animation</vt:lpstr>
      <vt:lpstr>Storyboard</vt:lpstr>
      <vt:lpstr>Thanks for listening</vt:lpstr>
      <vt:lpstr>References</vt:lpstr>
      <vt:lpstr>Bibliography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Daniel Thomas</dc:creator>
  <cp:lastModifiedBy>Daniel Thomas</cp:lastModifiedBy>
  <cp:revision>490</cp:revision>
  <dcterms:created xsi:type="dcterms:W3CDTF">2024-10-07T09:17:55Z</dcterms:created>
  <dcterms:modified xsi:type="dcterms:W3CDTF">2024-11-11T10:40:12Z</dcterms:modified>
</cp:coreProperties>
</file>