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57" r:id="rId5"/>
    <p:sldId id="266" r:id="rId6"/>
    <p:sldId id="260" r:id="rId7"/>
    <p:sldId id="261" r:id="rId8"/>
    <p:sldId id="262" r:id="rId9"/>
    <p:sldId id="263" r:id="rId10"/>
    <p:sldId id="259" r:id="rId11"/>
    <p:sldId id="264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327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124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1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3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35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1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26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599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40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670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C85586C-7B92-44A7-8F3A-6FB062A0D47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80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hqJpFtBGq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2/06/01/fifa-22-loot-boxes-condemned-for-needing-11500-to-get-just-one-card-16748412/" TargetMode="External"/><Relationship Id="rId2" Type="http://schemas.openxmlformats.org/officeDocument/2006/relationships/hyperlink" Target="https://www.theguardian.com/society/2022/jul/17/uk-will-not-ban-video-games-loot-boxes-despite-problem-gambling-finding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tv.com/news/2019-10-08/young-gaming-addicts-can-now-get-nhs-treatment-so-what-are-the-warning-signs-to-look-out-fo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zNXUzAqca8" TargetMode="External"/><Relationship Id="rId2" Type="http://schemas.openxmlformats.org/officeDocument/2006/relationships/hyperlink" Target="https://www.youtube.com/watch?v=K-Oy3IGTj9Q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png"/><Relationship Id="rId4" Type="http://schemas.openxmlformats.org/officeDocument/2006/relationships/hyperlink" Target="https://www.youtube.com/watch?v=Qv_NChcS29Q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Online gaming - children and adolescents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92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280416"/>
            <a:ext cx="9720072" cy="1499616"/>
          </a:xfrm>
        </p:spPr>
        <p:txBody>
          <a:bodyPr/>
          <a:lstStyle/>
          <a:p>
            <a:r>
              <a:rPr lang="en-GB" dirty="0" smtClean="0"/>
              <a:t>Prevalence of gaming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698171"/>
            <a:ext cx="9720073" cy="461118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According to the latest online gaming statistics for 2022, roughly 40% of the world’s population are online gamers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Progressed over the years to </a:t>
            </a:r>
            <a:r>
              <a:rPr lang="en-GB" dirty="0"/>
              <a:t>online multiplayer gaming across multiple countries and </a:t>
            </a:r>
            <a:r>
              <a:rPr lang="en-GB" dirty="0" smtClean="0"/>
              <a:t>continents.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UK </a:t>
            </a:r>
            <a:r>
              <a:rPr lang="en-GB" b="1" dirty="0"/>
              <a:t>online gaming statistics </a:t>
            </a:r>
          </a:p>
          <a:p>
            <a:r>
              <a:rPr lang="en-GB" dirty="0"/>
              <a:t>According to online gaming research by Ofcom, 60% of UK adults aged 16+ stated that they played games on some form of console, desktop, or smartphone device (either online or offline). Comparatively, the figure for 3-15-year-olds was 91%. </a:t>
            </a:r>
          </a:p>
          <a:p>
            <a:r>
              <a:rPr lang="en-GB" dirty="0"/>
              <a:t>In addition, research from UK Safer Internet Centre also discovered that:</a:t>
            </a:r>
          </a:p>
          <a:p>
            <a:r>
              <a:rPr lang="en-GB" dirty="0"/>
              <a:t>65% of 8-17-year-olds found online gaming an important part of their lives.</a:t>
            </a:r>
          </a:p>
          <a:p>
            <a:r>
              <a:rPr lang="en-GB" dirty="0"/>
              <a:t>70% of young people admitted that playing online games in 2021 was more enjoyable than in previous years.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67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online gaming revenue statistics 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8206"/>
            <a:ext cx="10515600" cy="474875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Revenue </a:t>
            </a:r>
            <a:r>
              <a:rPr lang="en-GB" dirty="0"/>
              <a:t>for online gaming in the UK is </a:t>
            </a:r>
            <a:r>
              <a:rPr lang="en-GB" dirty="0" smtClean="0"/>
              <a:t>over £21 </a:t>
            </a:r>
            <a:r>
              <a:rPr lang="en-GB" dirty="0"/>
              <a:t>billion (</a:t>
            </a:r>
            <a:r>
              <a:rPr lang="en-GB" dirty="0" smtClean="0"/>
              <a:t>2022).</a:t>
            </a:r>
            <a:r>
              <a:rPr lang="en-GB" dirty="0"/>
              <a:t> </a:t>
            </a:r>
          </a:p>
          <a:p>
            <a:r>
              <a:rPr lang="en-GB" dirty="0"/>
              <a:t>Between 2022 and 2027, the annual growth rate is forecast to reach almost 7%, resulting in an expected market value of £29.4 billion by 2027. 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In 2021, the UK </a:t>
            </a:r>
            <a:r>
              <a:rPr lang="en-GB" dirty="0" smtClean="0"/>
              <a:t>video game market was </a:t>
            </a:r>
            <a:r>
              <a:rPr lang="en-GB" dirty="0"/>
              <a:t>around £7.16 billion—up nearly 2% from 2020.</a:t>
            </a:r>
          </a:p>
          <a:p>
            <a:r>
              <a:rPr lang="en-GB" dirty="0"/>
              <a:t>Game hardware sales in 2021 totalled £2.66 billion—a 17.4% increase from the previous year.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main cause of this was the sale of console hardware, which rose by almost a third (32.9%) from 2020, to reach a record high of £1.13 billion.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was driven largely by 2021 being the first full calendar year for Sony’s PS5 and Microsoft’s Xbox Series consoles. </a:t>
            </a:r>
          </a:p>
          <a:p>
            <a:r>
              <a:rPr lang="en-GB" dirty="0"/>
              <a:t>There was also substantial growth in Virtual Reality (VR) hardware sales, generating around £183 million in revenue—nearly 42% more than 2020 sales.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29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Gaming disorder – addicted to gaming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www.youtube.com/watch?v=WhqJpFtBGqc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2-11mins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77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caused by excessive gaming…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</a:p>
          <a:p>
            <a:r>
              <a:rPr lang="en-GB" dirty="0" smtClean="0"/>
              <a:t>What are the issues?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25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Allison, von </a:t>
            </a:r>
            <a:r>
              <a:rPr lang="en-GB" dirty="0" err="1" smtClean="0"/>
              <a:t>Wahlde</a:t>
            </a:r>
            <a:r>
              <a:rPr lang="en-GB" dirty="0" smtClean="0"/>
              <a:t>,</a:t>
            </a:r>
            <a:r>
              <a:rPr lang="en-GB" dirty="0"/>
              <a:t> </a:t>
            </a:r>
            <a:r>
              <a:rPr lang="en-GB" dirty="0" smtClean="0"/>
              <a:t>Shockley </a:t>
            </a:r>
            <a:r>
              <a:rPr lang="en-GB" dirty="0"/>
              <a:t>and </a:t>
            </a:r>
            <a:r>
              <a:rPr lang="en-GB" dirty="0" err="1"/>
              <a:t>Gabbard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– N = 1 male adolescent </a:t>
            </a:r>
            <a:r>
              <a:rPr lang="en-GB" dirty="0" smtClean="0"/>
              <a:t>playing </a:t>
            </a:r>
            <a:r>
              <a:rPr lang="en-GB" dirty="0"/>
              <a:t>computer games </a:t>
            </a:r>
            <a:r>
              <a:rPr lang="en-GB" dirty="0" smtClean="0"/>
              <a:t>excessively </a:t>
            </a:r>
            <a:r>
              <a:rPr lang="en-GB" dirty="0"/>
              <a:t>(age = 18)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Participant </a:t>
            </a:r>
            <a:r>
              <a:rPr lang="en-GB" dirty="0" smtClean="0"/>
              <a:t>underwent</a:t>
            </a:r>
            <a:r>
              <a:rPr lang="en-GB" dirty="0"/>
              <a:t> </a:t>
            </a:r>
            <a:r>
              <a:rPr lang="en-GB" dirty="0" smtClean="0"/>
              <a:t>multidisciplinary assessment</a:t>
            </a:r>
            <a:r>
              <a:rPr lang="en-GB" dirty="0"/>
              <a:t> </a:t>
            </a:r>
            <a:r>
              <a:rPr lang="en-GB" dirty="0" smtClean="0"/>
              <a:t>for </a:t>
            </a:r>
            <a:r>
              <a:rPr lang="en-GB" dirty="0"/>
              <a:t>3 days at a psychiatric </a:t>
            </a:r>
            <a:r>
              <a:rPr lang="en-GB" dirty="0" smtClean="0"/>
              <a:t>clinic</a:t>
            </a:r>
          </a:p>
          <a:p>
            <a:r>
              <a:rPr lang="en-GB" dirty="0"/>
              <a:t>Addiction criteria, symptoms and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prevalence</a:t>
            </a:r>
            <a:endParaRPr lang="en-GB" dirty="0" smtClean="0"/>
          </a:p>
          <a:p>
            <a:r>
              <a:rPr lang="en-GB" dirty="0" smtClean="0"/>
              <a:t>“</a:t>
            </a:r>
            <a:r>
              <a:rPr lang="en-GB" dirty="0"/>
              <a:t>Game addiction”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No specific diagnostic tool used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12–16 h gameplay/day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No sleep, limited real-life social </a:t>
            </a:r>
            <a:r>
              <a:rPr lang="en-GB" dirty="0" smtClean="0"/>
              <a:t>contacts</a:t>
            </a:r>
            <a:br>
              <a:rPr lang="en-GB" dirty="0" smtClean="0"/>
            </a:br>
            <a:r>
              <a:rPr lang="en-GB" dirty="0"/>
              <a:t>– Escapism motivation, obsession </a:t>
            </a:r>
            <a:r>
              <a:rPr lang="en-GB" dirty="0" smtClean="0"/>
              <a:t>with</a:t>
            </a:r>
            <a:r>
              <a:rPr lang="en-GB" dirty="0"/>
              <a:t> </a:t>
            </a:r>
            <a:r>
              <a:rPr lang="en-GB" dirty="0" smtClean="0"/>
              <a:t>gaming</a:t>
            </a:r>
            <a:br>
              <a:rPr lang="en-GB" dirty="0" smtClean="0"/>
            </a:br>
            <a:r>
              <a:rPr lang="en-GB" dirty="0"/>
              <a:t>– Symptoms: gaming “</a:t>
            </a:r>
            <a:r>
              <a:rPr lang="en-GB" dirty="0" smtClean="0"/>
              <a:t>overshadowed”</a:t>
            </a:r>
            <a:r>
              <a:rPr lang="en-GB" dirty="0"/>
              <a:t> </a:t>
            </a:r>
            <a:r>
              <a:rPr lang="en-GB" dirty="0" smtClean="0"/>
              <a:t>participant’s </a:t>
            </a:r>
            <a:r>
              <a:rPr lang="en-GB" dirty="0"/>
              <a:t>life, continuously </a:t>
            </a:r>
            <a:r>
              <a:rPr lang="en-GB" dirty="0" smtClean="0"/>
              <a:t>missed</a:t>
            </a:r>
            <a:r>
              <a:rPr lang="en-GB" dirty="0"/>
              <a:t> </a:t>
            </a:r>
            <a:r>
              <a:rPr lang="en-GB" dirty="0" smtClean="0"/>
              <a:t>classes </a:t>
            </a:r>
            <a:r>
              <a:rPr lang="en-GB" dirty="0"/>
              <a:t>at school, diminished </a:t>
            </a:r>
            <a:r>
              <a:rPr lang="en-GB" dirty="0" smtClean="0"/>
              <a:t>energy,</a:t>
            </a:r>
            <a:r>
              <a:rPr lang="en-GB" dirty="0"/>
              <a:t> </a:t>
            </a:r>
            <a:r>
              <a:rPr lang="en-GB" dirty="0" smtClean="0"/>
              <a:t>poor </a:t>
            </a:r>
            <a:r>
              <a:rPr lang="en-GB" dirty="0"/>
              <a:t>concentration, fatigue, muscle </a:t>
            </a:r>
            <a:r>
              <a:rPr lang="en-GB" dirty="0" smtClean="0"/>
              <a:t>tension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68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Batthyány</a:t>
            </a:r>
            <a:r>
              <a:rPr lang="en-GB" dirty="0"/>
              <a:t>, </a:t>
            </a:r>
            <a:r>
              <a:rPr lang="en-GB" dirty="0" smtClean="0"/>
              <a:t>Müller,</a:t>
            </a:r>
            <a:r>
              <a:rPr lang="en-GB" dirty="0"/>
              <a:t> </a:t>
            </a:r>
            <a:r>
              <a:rPr lang="en-GB" dirty="0" err="1" smtClean="0"/>
              <a:t>Benker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err="1"/>
              <a:t>Wölfling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(2009)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1,231 students (</a:t>
            </a:r>
            <a:r>
              <a:rPr lang="en-GB" dirty="0" smtClean="0"/>
              <a:t>grades</a:t>
            </a:r>
            <a:r>
              <a:rPr lang="en-GB" dirty="0"/>
              <a:t> </a:t>
            </a:r>
            <a:r>
              <a:rPr lang="en-GB" dirty="0" smtClean="0"/>
              <a:t>3–5 - primary/lower secondary age) </a:t>
            </a:r>
            <a:r>
              <a:rPr lang="en-GB" dirty="0"/>
              <a:t>in Vienna (46% female)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</a:t>
            </a:r>
            <a:r>
              <a:rPr lang="en-GB" dirty="0" smtClean="0"/>
              <a:t>Survey</a:t>
            </a:r>
          </a:p>
          <a:p>
            <a:r>
              <a:rPr lang="en-GB" dirty="0" smtClean="0"/>
              <a:t>Assessment </a:t>
            </a:r>
            <a:r>
              <a:rPr lang="en-GB" dirty="0"/>
              <a:t>of Computer Game </a:t>
            </a:r>
            <a:r>
              <a:rPr lang="en-GB" dirty="0" smtClean="0"/>
              <a:t>Addiction </a:t>
            </a:r>
            <a:r>
              <a:rPr lang="en-GB" dirty="0"/>
              <a:t>in Children – Revised (CSVK-R)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(</a:t>
            </a:r>
            <a:r>
              <a:rPr lang="en-GB" dirty="0" err="1"/>
              <a:t>Thalemann</a:t>
            </a:r>
            <a:r>
              <a:rPr lang="en-GB" dirty="0"/>
              <a:t>, Albrecht &amp; </a:t>
            </a:r>
            <a:r>
              <a:rPr lang="en-GB" dirty="0" err="1"/>
              <a:t>Grüsser</a:t>
            </a:r>
            <a:r>
              <a:rPr lang="en-GB" dirty="0"/>
              <a:t>, 2004</a:t>
            </a:r>
            <a:r>
              <a:rPr lang="en-GB" dirty="0" smtClean="0"/>
              <a:t>)</a:t>
            </a:r>
          </a:p>
          <a:p>
            <a:r>
              <a:rPr lang="en-GB" dirty="0" smtClean="0"/>
              <a:t>“</a:t>
            </a:r>
            <a:r>
              <a:rPr lang="en-GB" dirty="0"/>
              <a:t>Excessive computer game play” </a:t>
            </a:r>
            <a:r>
              <a:rPr lang="en-GB" dirty="0" smtClean="0"/>
              <a:t>found</a:t>
            </a:r>
            <a:r>
              <a:rPr lang="en-GB" dirty="0"/>
              <a:t> </a:t>
            </a:r>
            <a:r>
              <a:rPr lang="en-GB" dirty="0" smtClean="0"/>
              <a:t>in </a:t>
            </a:r>
            <a:r>
              <a:rPr lang="en-GB" dirty="0"/>
              <a:t>12% (n = 1,068; 10% abusive, 3% </a:t>
            </a:r>
            <a:r>
              <a:rPr lang="en-GB" dirty="0" smtClean="0"/>
              <a:t>dependent behaviour</a:t>
            </a:r>
            <a:r>
              <a:rPr lang="en-GB" dirty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Based on criteria of substance </a:t>
            </a:r>
            <a:r>
              <a:rPr lang="en-GB" dirty="0" smtClean="0"/>
              <a:t>dependence </a:t>
            </a:r>
            <a:r>
              <a:rPr lang="en-GB" dirty="0"/>
              <a:t>(DSM IV-TR and ICD-10)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49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Bear, </a:t>
            </a:r>
            <a:r>
              <a:rPr lang="en-GB" dirty="0" err="1"/>
              <a:t>Bogusz</a:t>
            </a:r>
            <a:r>
              <a:rPr lang="en-GB" dirty="0"/>
              <a:t> </a:t>
            </a:r>
            <a:r>
              <a:rPr lang="en-GB" dirty="0" smtClean="0"/>
              <a:t>and</a:t>
            </a:r>
            <a:r>
              <a:rPr lang="en-GB" dirty="0"/>
              <a:t> </a:t>
            </a:r>
            <a:r>
              <a:rPr lang="en-GB" dirty="0" smtClean="0"/>
              <a:t>Green </a:t>
            </a:r>
            <a:r>
              <a:rPr lang="en-GB" dirty="0"/>
              <a:t>(2011)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102 adolescents (</a:t>
            </a:r>
            <a:r>
              <a:rPr lang="en-GB" dirty="0" smtClean="0"/>
              <a:t>age</a:t>
            </a:r>
            <a:r>
              <a:rPr lang="en-GB" dirty="0"/>
              <a:t> </a:t>
            </a:r>
            <a:r>
              <a:rPr lang="en-GB" dirty="0" smtClean="0"/>
              <a:t>range </a:t>
            </a:r>
            <a:r>
              <a:rPr lang="en-GB" dirty="0"/>
              <a:t>= 11–17 years) </a:t>
            </a:r>
            <a:r>
              <a:rPr lang="en-GB" dirty="0" smtClean="0"/>
              <a:t>from</a:t>
            </a:r>
            <a:r>
              <a:rPr lang="en-GB" dirty="0"/>
              <a:t> </a:t>
            </a:r>
            <a:r>
              <a:rPr lang="en-GB" dirty="0" smtClean="0"/>
              <a:t>out-patient </a:t>
            </a:r>
            <a:r>
              <a:rPr lang="en-GB" dirty="0"/>
              <a:t>psychiatric </a:t>
            </a:r>
            <a:r>
              <a:rPr lang="en-GB" dirty="0" smtClean="0"/>
              <a:t>clinics</a:t>
            </a:r>
            <a:r>
              <a:rPr lang="en-GB" dirty="0"/>
              <a:t> </a:t>
            </a:r>
            <a:r>
              <a:rPr lang="en-GB" dirty="0" smtClean="0"/>
              <a:t>in </a:t>
            </a:r>
            <a:r>
              <a:rPr lang="en-GB" dirty="0"/>
              <a:t>Canada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Surveys completed by </a:t>
            </a:r>
            <a:r>
              <a:rPr lang="en-GB" dirty="0" smtClean="0"/>
              <a:t>children </a:t>
            </a:r>
            <a:r>
              <a:rPr lang="en-GB" dirty="0"/>
              <a:t>and their </a:t>
            </a:r>
            <a:r>
              <a:rPr lang="en-GB" dirty="0" smtClean="0"/>
              <a:t>parents</a:t>
            </a:r>
          </a:p>
          <a:p>
            <a:r>
              <a:rPr lang="en-GB" dirty="0"/>
              <a:t>Addiction score significantly </a:t>
            </a:r>
            <a:r>
              <a:rPr lang="en-GB" dirty="0" smtClean="0"/>
              <a:t>correlated</a:t>
            </a:r>
            <a:r>
              <a:rPr lang="en-GB" dirty="0"/>
              <a:t> </a:t>
            </a:r>
            <a:r>
              <a:rPr lang="en-GB" dirty="0" smtClean="0"/>
              <a:t>with: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igher </a:t>
            </a:r>
            <a:r>
              <a:rPr lang="en-GB" dirty="0"/>
              <a:t>difficulties, </a:t>
            </a:r>
            <a:endParaRPr lang="en-GB" dirty="0" smtClean="0"/>
          </a:p>
          <a:p>
            <a:pPr lvl="1"/>
            <a:r>
              <a:rPr lang="en-GB" dirty="0"/>
              <a:t>L</a:t>
            </a:r>
            <a:r>
              <a:rPr lang="en-GB" dirty="0" smtClean="0"/>
              <a:t>ess </a:t>
            </a:r>
            <a:r>
              <a:rPr lang="en-GB" dirty="0"/>
              <a:t>prosocial </a:t>
            </a:r>
            <a:r>
              <a:rPr lang="en-GB" dirty="0" smtClean="0"/>
              <a:t>behaviour </a:t>
            </a:r>
            <a:r>
              <a:rPr lang="en-GB" dirty="0"/>
              <a:t>in both child and parent </a:t>
            </a:r>
            <a:r>
              <a:rPr lang="en-GB" dirty="0" smtClean="0"/>
              <a:t>reports</a:t>
            </a:r>
            <a:r>
              <a:rPr lang="en-GB" dirty="0"/>
              <a:t> </a:t>
            </a:r>
            <a:r>
              <a:rPr lang="en-GB" dirty="0" smtClean="0"/>
              <a:t>i.e</a:t>
            </a:r>
            <a:r>
              <a:rPr lang="en-GB" dirty="0"/>
              <a:t>., positive correlations with </a:t>
            </a:r>
            <a:r>
              <a:rPr lang="en-GB" dirty="0" smtClean="0"/>
              <a:t>emotional,</a:t>
            </a:r>
            <a:r>
              <a:rPr lang="en-GB" dirty="0"/>
              <a:t> </a:t>
            </a:r>
            <a:r>
              <a:rPr lang="en-GB" dirty="0" smtClean="0"/>
              <a:t>conduct</a:t>
            </a:r>
            <a:r>
              <a:rPr lang="en-GB" dirty="0"/>
              <a:t>, and peer problems, and </a:t>
            </a:r>
            <a:r>
              <a:rPr lang="en-GB" dirty="0" smtClean="0"/>
              <a:t>hyperactivity</a:t>
            </a:r>
          </a:p>
          <a:p>
            <a:pPr lvl="1"/>
            <a:r>
              <a:rPr lang="en-GB" dirty="0" smtClean="0"/>
              <a:t>Negative </a:t>
            </a:r>
            <a:r>
              <a:rPr lang="en-GB" dirty="0"/>
              <a:t>correlation </a:t>
            </a:r>
            <a:r>
              <a:rPr lang="en-GB" dirty="0" smtClean="0"/>
              <a:t>with</a:t>
            </a:r>
            <a:r>
              <a:rPr lang="en-GB" dirty="0"/>
              <a:t> </a:t>
            </a:r>
            <a:r>
              <a:rPr lang="en-GB" dirty="0" smtClean="0"/>
              <a:t>prosocial behaviour, </a:t>
            </a:r>
            <a:r>
              <a:rPr lang="en-GB" dirty="0"/>
              <a:t>and functional </a:t>
            </a:r>
            <a:r>
              <a:rPr lang="en-GB" dirty="0" smtClean="0"/>
              <a:t>impairment </a:t>
            </a:r>
            <a:r>
              <a:rPr lang="en-GB" dirty="0"/>
              <a:t>(i.e., family, learning, life </a:t>
            </a:r>
            <a:r>
              <a:rPr lang="en-GB" dirty="0" smtClean="0"/>
              <a:t>skills,</a:t>
            </a:r>
            <a:r>
              <a:rPr lang="en-GB" dirty="0"/>
              <a:t> </a:t>
            </a:r>
            <a:r>
              <a:rPr lang="en-GB" dirty="0" smtClean="0"/>
              <a:t>self-concept</a:t>
            </a:r>
            <a:r>
              <a:rPr lang="en-GB" dirty="0"/>
              <a:t>, and social activity</a:t>
            </a:r>
            <a:r>
              <a:rPr lang="en-GB" dirty="0" smtClean="0"/>
              <a:t>) 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ights </a:t>
            </a:r>
            <a:r>
              <a:rPr lang="en-GB" dirty="0"/>
              <a:t>with </a:t>
            </a:r>
            <a:r>
              <a:rPr lang="en-GB" dirty="0" smtClean="0"/>
              <a:t>parents </a:t>
            </a:r>
            <a:r>
              <a:rPr lang="en-GB" dirty="0"/>
              <a:t>over video games, getting </a:t>
            </a:r>
            <a:r>
              <a:rPr lang="en-GB" dirty="0" smtClean="0"/>
              <a:t>little</a:t>
            </a:r>
            <a:r>
              <a:rPr lang="en-GB" dirty="0"/>
              <a:t> </a:t>
            </a:r>
            <a:r>
              <a:rPr lang="en-GB" dirty="0" smtClean="0"/>
              <a:t>sleep</a:t>
            </a:r>
            <a:r>
              <a:rPr lang="en-GB" dirty="0"/>
              <a:t>, being late for school, decrease </a:t>
            </a:r>
            <a:r>
              <a:rPr lang="en-GB" dirty="0" smtClean="0"/>
              <a:t>in</a:t>
            </a:r>
            <a:r>
              <a:rPr lang="en-GB" dirty="0"/>
              <a:t> </a:t>
            </a:r>
            <a:r>
              <a:rPr lang="en-GB" dirty="0" smtClean="0"/>
              <a:t>social </a:t>
            </a:r>
            <a:r>
              <a:rPr lang="en-GB" dirty="0"/>
              <a:t>contacts, neglect of self-care, </a:t>
            </a:r>
            <a:r>
              <a:rPr lang="en-GB" dirty="0" smtClean="0"/>
              <a:t>relying </a:t>
            </a:r>
            <a:r>
              <a:rPr lang="en-GB" dirty="0"/>
              <a:t>on friends for homework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34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Choo, Gentile, Sim, </a:t>
            </a:r>
            <a:r>
              <a:rPr lang="en-GB" dirty="0" smtClean="0"/>
              <a:t>Li,</a:t>
            </a:r>
            <a:r>
              <a:rPr lang="en-GB" dirty="0"/>
              <a:t> </a:t>
            </a:r>
            <a:r>
              <a:rPr lang="en-GB" dirty="0" err="1" smtClean="0"/>
              <a:t>Khoo</a:t>
            </a:r>
            <a:r>
              <a:rPr lang="en-GB" dirty="0" smtClean="0"/>
              <a:t> </a:t>
            </a:r>
            <a:r>
              <a:rPr lang="en-GB" dirty="0"/>
              <a:t>and </a:t>
            </a:r>
            <a:r>
              <a:rPr lang="en-GB" dirty="0" err="1"/>
              <a:t>Liau</a:t>
            </a:r>
            <a:r>
              <a:rPr lang="en-GB" dirty="0"/>
              <a:t>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 = 2,998 primary and </a:t>
            </a:r>
            <a:r>
              <a:rPr lang="en-GB" dirty="0" smtClean="0"/>
              <a:t>secondary </a:t>
            </a:r>
            <a:r>
              <a:rPr lang="en-GB" dirty="0"/>
              <a:t>school children in </a:t>
            </a:r>
            <a:r>
              <a:rPr lang="en-GB" dirty="0" smtClean="0"/>
              <a:t>Singapore </a:t>
            </a:r>
            <a:r>
              <a:rPr lang="en-GB" dirty="0"/>
              <a:t>(73% males; mean </a:t>
            </a:r>
            <a:r>
              <a:rPr lang="en-GB" dirty="0" smtClean="0"/>
              <a:t>age</a:t>
            </a:r>
            <a:r>
              <a:rPr lang="en-GB" dirty="0"/>
              <a:t> </a:t>
            </a:r>
            <a:r>
              <a:rPr lang="en-GB" dirty="0" smtClean="0"/>
              <a:t>= </a:t>
            </a:r>
            <a:r>
              <a:rPr lang="en-GB" dirty="0"/>
              <a:t>11 years, SD = 2 years)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Survey </a:t>
            </a:r>
            <a:r>
              <a:rPr lang="en-GB" dirty="0" smtClean="0"/>
              <a:t>questionnaire</a:t>
            </a:r>
          </a:p>
          <a:p>
            <a:r>
              <a:rPr lang="en-GB" dirty="0"/>
              <a:t>Prevalence of pathological gaming: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8.7% (12.6% boys, 4.7% girls)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– Compared to non-pathological </a:t>
            </a:r>
            <a:r>
              <a:rPr lang="en-GB" dirty="0" smtClean="0"/>
              <a:t>gamers,</a:t>
            </a:r>
            <a:r>
              <a:rPr lang="en-GB" dirty="0"/>
              <a:t> </a:t>
            </a:r>
            <a:r>
              <a:rPr lang="en-GB" dirty="0" smtClean="0"/>
              <a:t>pathological </a:t>
            </a:r>
            <a:r>
              <a:rPr lang="en-GB" dirty="0"/>
              <a:t>gamers </a:t>
            </a:r>
            <a:endParaRPr lang="en-GB" dirty="0" smtClean="0"/>
          </a:p>
          <a:p>
            <a:pPr lvl="1"/>
            <a:r>
              <a:rPr lang="en-GB" dirty="0" smtClean="0"/>
              <a:t>Play </a:t>
            </a:r>
            <a:r>
              <a:rPr lang="en-GB" dirty="0"/>
              <a:t>2× more,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ignificantly </a:t>
            </a:r>
            <a:r>
              <a:rPr lang="en-GB" dirty="0"/>
              <a:t>more likely to have </a:t>
            </a:r>
            <a:r>
              <a:rPr lang="en-GB" dirty="0" smtClean="0"/>
              <a:t>video-game</a:t>
            </a:r>
            <a:r>
              <a:rPr lang="en-GB" dirty="0"/>
              <a:t> </a:t>
            </a:r>
            <a:r>
              <a:rPr lang="en-GB" dirty="0" smtClean="0"/>
              <a:t>system </a:t>
            </a:r>
            <a:r>
              <a:rPr lang="en-GB" dirty="0"/>
              <a:t>in </a:t>
            </a:r>
            <a:r>
              <a:rPr lang="en-GB" dirty="0" smtClean="0"/>
              <a:t>bedroom,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eceive </a:t>
            </a:r>
            <a:r>
              <a:rPr lang="en-GB" dirty="0"/>
              <a:t>poorer grades, </a:t>
            </a:r>
            <a:endParaRPr lang="en-GB" dirty="0" smtClean="0"/>
          </a:p>
          <a:p>
            <a:pPr lvl="1"/>
            <a:r>
              <a:rPr lang="en-GB" dirty="0"/>
              <a:t>M</a:t>
            </a:r>
            <a:r>
              <a:rPr lang="en-GB" dirty="0" smtClean="0"/>
              <a:t>ore </a:t>
            </a:r>
            <a:r>
              <a:rPr lang="en-GB" dirty="0"/>
              <a:t>impulse </a:t>
            </a:r>
            <a:r>
              <a:rPr lang="en-GB" dirty="0" smtClean="0"/>
              <a:t>control </a:t>
            </a:r>
            <a:r>
              <a:rPr lang="en-GB" dirty="0"/>
              <a:t>problems, </a:t>
            </a:r>
            <a:endParaRPr lang="en-GB" dirty="0" smtClean="0"/>
          </a:p>
          <a:p>
            <a:pPr lvl="1"/>
            <a:r>
              <a:rPr lang="en-GB" dirty="0"/>
              <a:t>P</a:t>
            </a:r>
            <a:r>
              <a:rPr lang="en-GB" dirty="0" smtClean="0"/>
              <a:t>oorer </a:t>
            </a:r>
            <a:r>
              <a:rPr lang="en-GB" dirty="0"/>
              <a:t>social </a:t>
            </a:r>
            <a:r>
              <a:rPr lang="en-GB" dirty="0" smtClean="0"/>
              <a:t>competence,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/>
              <a:t>G</a:t>
            </a:r>
            <a:r>
              <a:rPr lang="en-GB" dirty="0" smtClean="0"/>
              <a:t>reater </a:t>
            </a:r>
            <a:r>
              <a:rPr lang="en-GB" dirty="0"/>
              <a:t>hostile cognitions, </a:t>
            </a:r>
            <a:endParaRPr lang="en-GB" dirty="0" smtClean="0"/>
          </a:p>
          <a:p>
            <a:pPr lvl="1"/>
            <a:r>
              <a:rPr lang="en-GB" dirty="0"/>
              <a:t>M</a:t>
            </a:r>
            <a:r>
              <a:rPr lang="en-GB" dirty="0" smtClean="0"/>
              <a:t>ore video-gaming </a:t>
            </a:r>
            <a:r>
              <a:rPr lang="en-GB" dirty="0"/>
              <a:t>related </a:t>
            </a:r>
            <a:r>
              <a:rPr lang="en-GB" dirty="0" smtClean="0"/>
              <a:t>problems.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55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17673"/>
            <a:ext cx="10515600" cy="1325563"/>
          </a:xfrm>
        </p:spPr>
        <p:txBody>
          <a:bodyPr/>
          <a:lstStyle/>
          <a:p>
            <a:r>
              <a:rPr lang="en-GB" dirty="0" smtClean="0"/>
              <a:t>Links to gambling…</a:t>
            </a:r>
            <a:r>
              <a:rPr lang="en-GB" dirty="0" smtClean="0"/>
              <a:t>Loot boxes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5141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buNone/>
            </a:pPr>
            <a:r>
              <a:rPr lang="en-GB" dirty="0" smtClean="0"/>
              <a:t>What are these, and why are they a problem?</a:t>
            </a:r>
            <a:endParaRPr lang="en-GB" dirty="0"/>
          </a:p>
          <a:p>
            <a:pPr marL="0" indent="0" fontAlgn="base">
              <a:buNone/>
            </a:pPr>
            <a:endParaRPr lang="en-GB" dirty="0" smtClean="0"/>
          </a:p>
          <a:p>
            <a:pPr marL="0" indent="0" fontAlgn="base">
              <a:buNone/>
            </a:pPr>
            <a:r>
              <a:rPr lang="en-GB" dirty="0"/>
              <a:t>Loot boxes are rewards within computer games that can be bought with virtual currencies or real-world money. </a:t>
            </a:r>
            <a:endParaRPr lang="en-GB" dirty="0" smtClean="0"/>
          </a:p>
          <a:p>
            <a:pPr marL="0" indent="0" fontAlgn="base">
              <a:buNone/>
            </a:pPr>
            <a:r>
              <a:rPr lang="en-GB" dirty="0" smtClean="0"/>
              <a:t>Concerns </a:t>
            </a:r>
            <a:r>
              <a:rPr lang="en-GB" dirty="0"/>
              <a:t>have been raised about whether they encourage gambling-like behaviours, particularly among children. </a:t>
            </a:r>
            <a:endParaRPr lang="en-GB" dirty="0" smtClean="0"/>
          </a:p>
          <a:p>
            <a:pPr marL="0" indent="0" fontAlgn="base">
              <a:buNone/>
            </a:pPr>
            <a:r>
              <a:rPr lang="en-GB" dirty="0" smtClean="0"/>
              <a:t>In </a:t>
            </a:r>
            <a:r>
              <a:rPr lang="en-GB" dirty="0"/>
              <a:t>July 2022, Boris Johnson’s government published its response to a consultation on loot boxes. It decided not to legislate to bring loot boxes within the scope of the Gambling Act 2005</a:t>
            </a:r>
            <a:r>
              <a:rPr lang="en-GB" dirty="0" smtClean="0"/>
              <a:t>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 smtClean="0"/>
              <a:t>Look into this issue in pairs / small groups…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2"/>
              </a:rPr>
              <a:t>https://www.theguardian.com/society/2022/jul/17/uk-will-not-ban-video-games-loot-boxes-despite-problem-gambling-findings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3"/>
              </a:rPr>
              <a:t>https://metro.co.uk/2022/06/01/fifa-22-loot-boxes-condemned-for-needing-11500-to-get-just-one-card-16748412/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0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Young gaming addicts can now get NHS treatment - so what are the warning signs to look out for?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Video</a:t>
            </a: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www.itv.com/news/2019-10-08/young-gaming-addicts-can-now-get-nhs-treatment-so-what-are-the-warning-signs-to-look-out-for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way forward for this issue?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Technology used in a positive way…</a:t>
            </a:r>
            <a:br>
              <a:rPr lang="en-GB" dirty="0" smtClean="0"/>
            </a:br>
            <a:r>
              <a:rPr lang="en-GB" dirty="0" smtClean="0"/>
              <a:t>Exergaming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50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Technology used in a positive way…</a:t>
            </a:r>
            <a:br>
              <a:rPr lang="en-GB" dirty="0" smtClean="0"/>
            </a:br>
            <a:r>
              <a:rPr lang="en-GB" dirty="0" smtClean="0"/>
              <a:t>Exergaming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292532"/>
            <a:ext cx="5189856" cy="41670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Example </a:t>
            </a:r>
            <a:r>
              <a:rPr lang="en-GB" b="1" dirty="0"/>
              <a:t>of an exergaming facility within a community.</a:t>
            </a:r>
            <a:endParaRPr lang="en-GB" dirty="0"/>
          </a:p>
          <a:p>
            <a:r>
              <a:rPr lang="en-GB" dirty="0">
                <a:hlinkClick r:id="rId2" tooltip="Example of an exergaming facility within a community."/>
              </a:rPr>
              <a:t>https://www.youtube.com/watch?v=K-Oy3IGTj9Q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Myths </a:t>
            </a:r>
            <a:r>
              <a:rPr lang="en-GB" dirty="0"/>
              <a:t>of Exergaming interview - EDUCA 2021 (Researchers from Finland - with subtitles)</a:t>
            </a:r>
          </a:p>
          <a:p>
            <a:r>
              <a:rPr lang="en-GB" dirty="0">
                <a:hlinkClick r:id="rId3"/>
              </a:rPr>
              <a:t>https://www.youtube.com/watch?v=izNXUzAqca8</a:t>
            </a:r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MIRA Rehab | NHS</a:t>
            </a:r>
          </a:p>
          <a:p>
            <a:r>
              <a:rPr lang="en-GB" dirty="0">
                <a:hlinkClick r:id="rId4"/>
              </a:rPr>
              <a:t>https://www.youtube.com/watch?v=Qv_NChcS29Q</a:t>
            </a:r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sz="4600" dirty="0" smtClean="0"/>
              <a:t>Thoughts on this?</a:t>
            </a:r>
            <a:endParaRPr lang="en-GB" sz="46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242503" y="1991994"/>
            <a:ext cx="5194300" cy="385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8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Fitness apps – gamification of exercise?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out there?</a:t>
            </a:r>
          </a:p>
          <a:p>
            <a:r>
              <a:rPr lang="en-GB" dirty="0" smtClean="0"/>
              <a:t>Do you use any of these?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94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49</TotalTime>
  <Words>994</Words>
  <Application>Microsoft Office PowerPoint</Application>
  <PresentationFormat>Widescreen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Tw Cen MT</vt:lpstr>
      <vt:lpstr>Tw Cen MT Condensed</vt:lpstr>
      <vt:lpstr>Wingdings 3</vt:lpstr>
      <vt:lpstr>Integral</vt:lpstr>
      <vt:lpstr>Online gaming - children and adolescents</vt:lpstr>
      <vt:lpstr>Prevalence of gaming</vt:lpstr>
      <vt:lpstr>UK online gaming revenue statistics  </vt:lpstr>
      <vt:lpstr>Gaming disorder – addicted to gaming</vt:lpstr>
      <vt:lpstr>Problems caused by excessive gaming…</vt:lpstr>
      <vt:lpstr>Allison, von Wahlde, Shockley and Gabbard (2006)</vt:lpstr>
      <vt:lpstr>Batthyány, Müller, Benker and Wölfling (2009)</vt:lpstr>
      <vt:lpstr>Bear, Bogusz and Green (2011)</vt:lpstr>
      <vt:lpstr>Choo, Gentile, Sim, Li, Khoo and Liau (2010)</vt:lpstr>
      <vt:lpstr>Links to gambling…Loot boxes </vt:lpstr>
      <vt:lpstr>Young gaming addicts can now get NHS treatment - so what are the warning signs to look out for? </vt:lpstr>
      <vt:lpstr>Technology used in a positive way… Exergaming</vt:lpstr>
      <vt:lpstr>Technology used in a positive way… Exergaming</vt:lpstr>
      <vt:lpstr>Fitness apps – gamification of exercise?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gaming - children and adolescents</dc:title>
  <dc:creator>Administrator</dc:creator>
  <cp:lastModifiedBy>Administrator</cp:lastModifiedBy>
  <cp:revision>7</cp:revision>
  <dcterms:created xsi:type="dcterms:W3CDTF">2022-11-30T20:10:57Z</dcterms:created>
  <dcterms:modified xsi:type="dcterms:W3CDTF">2022-11-30T21:00:40Z</dcterms:modified>
</cp:coreProperties>
</file>