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7" r:id="rId2"/>
    <p:sldId id="281" r:id="rId3"/>
    <p:sldId id="318" r:id="rId4"/>
    <p:sldId id="319" r:id="rId5"/>
    <p:sldId id="320" r:id="rId6"/>
    <p:sldId id="314" r:id="rId7"/>
    <p:sldId id="321" r:id="rId8"/>
    <p:sldId id="322" r:id="rId9"/>
    <p:sldId id="323" r:id="rId10"/>
    <p:sldId id="324" r:id="rId11"/>
    <p:sldId id="325" r:id="rId12"/>
    <p:sldId id="315" r:id="rId13"/>
    <p:sldId id="316" r:id="rId14"/>
    <p:sldId id="312" r:id="rId15"/>
    <p:sldId id="313" r:id="rId16"/>
    <p:sldId id="309" r:id="rId17"/>
    <p:sldId id="310" r:id="rId18"/>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13/11/2017</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13/11/2017</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13/11/2017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13/11/2017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13/11/2017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13/11/2017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JSI5017%20Session%206%20Recap.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What%20is%20person%20centred%20planning.docx"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complexneeds.org.uk/modules/Module-1.4-Quality-of-life/D/video/bro/bro11.mp4" TargetMode="Externa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gov.wales/topics/educationandskills/schoolshome/additional-learning-special-educational-needs/transformation-programme/?lang=en"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enedd.assembly.wales/mgIssueHistoryHome.aspx?IId=16496" TargetMode="Externa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hyperlink" Target="WAG%20SEN-ALN%20in%20Wales.pdf"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18.jp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hyperlink" Target="https://youtu.be/AmGCwiQvhH0" TargetMode="External"/><Relationship Id="rId3" Type="http://schemas.openxmlformats.org/officeDocument/2006/relationships/hyperlink" Target="https://www.parliament.uk/" TargetMode="External"/><Relationship Id="rId7" Type="http://schemas.openxmlformats.org/officeDocument/2006/relationships/hyperlink" Target="https://www.gov.uk/government/organisations/department-for-education" TargetMode="External"/><Relationship Id="rId12"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16.png"/><Relationship Id="rId11" Type="http://schemas.openxmlformats.org/officeDocument/2006/relationships/hyperlink" Target="We%20discussed%20the%20difference%20between%20Government%20and%20Legislature.docx" TargetMode="External"/><Relationship Id="rId5" Type="http://schemas.openxmlformats.org/officeDocument/2006/relationships/hyperlink" Target="http://gov.wales/topics/educationandskills/?lang=en" TargetMode="External"/><Relationship Id="rId10" Type="http://schemas.openxmlformats.org/officeDocument/2006/relationships/image" Target="../media/image18.jpg"/><Relationship Id="rId4" Type="http://schemas.openxmlformats.org/officeDocument/2006/relationships/image" Target="../media/image15.png"/><Relationship Id="rId9" Type="http://schemas.openxmlformats.org/officeDocument/2006/relationships/hyperlink" Target="http://www.assembly.wales/en/Pages/Home.aspx" TargetMode="External"/><Relationship Id="rId1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hyperlink" Target="http://mylocalschool.wales.gov.uk/" TargetMode="External"/><Relationship Id="rId2" Type="http://schemas.openxmlformats.org/officeDocument/2006/relationships/image" Target="../media/image14.png"/><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learning.gov.wales/docs/learningwales/publications/150909-reviews-toolkit-en.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PCP%20Practical%20Examples.docx" TargetMode="External"/><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learning.gov.wales/docs/learningwales/publications/150907-developing-pc-en.pdf" TargetMode="External"/><Relationship Id="rId2" Type="http://schemas.openxmlformats.org/officeDocument/2006/relationships/hyperlink" Target="http://learning.gov.wales/docs/learningwales/publications/150909-reviews-toolkit-en.pdf" TargetMode="External"/><Relationship Id="rId1" Type="http://schemas.openxmlformats.org/officeDocument/2006/relationships/slideLayout" Target="../slideLayouts/slideLayout2.xml"/><Relationship Id="rId5" Type="http://schemas.openxmlformats.org/officeDocument/2006/relationships/hyperlink" Target="http://gov.wales/topics/people-and-communities/people/children-and-young-people/child-poverty/childrenandfamilies/?lang=en" TargetMode="External"/><Relationship Id="rId4" Type="http://schemas.openxmlformats.org/officeDocument/2006/relationships/hyperlink" Target="http://learning.gov.wales/docs/learningwales/publications/151210-person-centred-practice-in-educatio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408315" y="5072510"/>
            <a:ext cx="8712968" cy="891530"/>
          </a:xfrm>
        </p:spPr>
        <p:txBody>
          <a:bodyPr>
            <a:normAutofit fontScale="90000"/>
          </a:bodyPr>
          <a:lstStyle/>
          <a:p>
            <a:pPr algn="l"/>
            <a:r>
              <a:rPr lang="en-GB" sz="3200" b="1" dirty="0" smtClean="0"/>
              <a:t>SJSI5017: Equality and Disability in Education</a:t>
            </a:r>
            <a:br>
              <a:rPr lang="en-GB" sz="3200" b="1" dirty="0" smtClean="0"/>
            </a:br>
            <a:r>
              <a:rPr lang="en-GB" sz="3200" b="1" dirty="0" smtClean="0"/>
              <a:t>Person Centred Planning in Education</a:t>
            </a:r>
            <a:endParaRPr lang="en-US" sz="3200" b="1" dirty="0"/>
          </a:p>
        </p:txBody>
      </p:sp>
      <p:sp>
        <p:nvSpPr>
          <p:cNvPr id="5" name="TextBox 4"/>
          <p:cNvSpPr txBox="1"/>
          <p:nvPr/>
        </p:nvSpPr>
        <p:spPr>
          <a:xfrm>
            <a:off x="2555776" y="6002124"/>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186747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412777"/>
            <a:ext cx="8229600" cy="2664296"/>
          </a:xfrm>
        </p:spPr>
        <p:txBody>
          <a:bodyPr>
            <a:normAutofit/>
          </a:bodyPr>
          <a:lstStyle/>
          <a:p>
            <a:pPr algn="ctr">
              <a:buNone/>
            </a:pPr>
            <a:r>
              <a:rPr lang="en-US" sz="2800" i="1" dirty="0" smtClean="0"/>
              <a:t>In your groups, discuss the phrase Person Centred Planning.</a:t>
            </a:r>
          </a:p>
          <a:p>
            <a:pPr algn="ctr">
              <a:buNone/>
            </a:pPr>
            <a:r>
              <a:rPr lang="en-US" sz="2800" i="1" dirty="0" smtClean="0"/>
              <a:t>Is it a phrase you are familiar with?</a:t>
            </a:r>
          </a:p>
          <a:p>
            <a:pPr algn="ctr">
              <a:buNone/>
            </a:pPr>
            <a:r>
              <a:rPr lang="en-US" sz="2800" i="1" dirty="0" smtClean="0"/>
              <a:t>Have you come across it in your work?</a:t>
            </a:r>
          </a:p>
          <a:p>
            <a:pPr algn="ctr">
              <a:buNone/>
            </a:pPr>
            <a:r>
              <a:rPr lang="en-US" sz="2800" i="1" dirty="0" smtClean="0"/>
              <a:t>What do you think it means?</a:t>
            </a:r>
          </a:p>
          <a:p>
            <a:endParaRPr lang="en-US" dirty="0"/>
          </a:p>
        </p:txBody>
      </p:sp>
      <p:sp>
        <p:nvSpPr>
          <p:cNvPr id="3" name="Title 2"/>
          <p:cNvSpPr>
            <a:spLocks noGrp="1"/>
          </p:cNvSpPr>
          <p:nvPr>
            <p:ph type="title"/>
          </p:nvPr>
        </p:nvSpPr>
        <p:spPr>
          <a:xfrm>
            <a:off x="251520" y="188640"/>
            <a:ext cx="8229600" cy="1143000"/>
          </a:xfrm>
        </p:spPr>
        <p:txBody>
          <a:bodyPr>
            <a:normAutofit fontScale="90000"/>
          </a:bodyPr>
          <a:lstStyle/>
          <a:p>
            <a:r>
              <a:rPr lang="en-GB" b="0" dirty="0" smtClean="0"/>
              <a:t>     What is Person Centred Planning?</a:t>
            </a:r>
            <a:endParaRPr lang="en-US" b="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437112"/>
            <a:ext cx="1142857" cy="1142857"/>
          </a:xfrm>
          <a:prstGeom prst="rect">
            <a:avLst/>
          </a:prstGeom>
        </p:spPr>
      </p:pic>
      <p:pic>
        <p:nvPicPr>
          <p:cNvPr id="5" name="Picture 4">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64830" y="4365104"/>
            <a:ext cx="1108491" cy="1108491"/>
          </a:xfrm>
          <a:prstGeom prst="rect">
            <a:avLst/>
          </a:prstGeom>
        </p:spPr>
      </p:pic>
    </p:spTree>
    <p:extLst>
      <p:ext uri="{BB962C8B-B14F-4D97-AF65-F5344CB8AC3E}">
        <p14:creationId xmlns:p14="http://schemas.microsoft.com/office/powerpoint/2010/main" val="205764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412776"/>
            <a:ext cx="8229600" cy="4525963"/>
          </a:xfrm>
        </p:spPr>
        <p:txBody>
          <a:bodyPr>
            <a:normAutofit fontScale="92500" lnSpcReduction="20000"/>
          </a:bodyPr>
          <a:lstStyle/>
          <a:p>
            <a:pPr>
              <a:buFont typeface="Wingdings" pitchFamily="2" charset="2"/>
              <a:buChar char="Ø"/>
            </a:pPr>
            <a:r>
              <a:rPr lang="en-US" dirty="0" smtClean="0"/>
              <a:t>Developed in services for adults with learning disabilities </a:t>
            </a:r>
          </a:p>
          <a:p>
            <a:pPr>
              <a:buNone/>
            </a:pPr>
            <a:endParaRPr lang="en-US" dirty="0" smtClean="0"/>
          </a:p>
          <a:p>
            <a:pPr>
              <a:buFont typeface="Wingdings" pitchFamily="2" charset="2"/>
              <a:buChar char="Ø"/>
            </a:pPr>
            <a:r>
              <a:rPr lang="en-US" dirty="0" smtClean="0"/>
              <a:t> Supported by guidance such as </a:t>
            </a:r>
            <a:r>
              <a:rPr lang="en-US" i="1" dirty="0" smtClean="0"/>
              <a:t>Valuing People (Department of Health, 2001): England and Wales </a:t>
            </a:r>
          </a:p>
          <a:p>
            <a:pPr>
              <a:buNone/>
            </a:pPr>
            <a:endParaRPr lang="en-GB" i="1" dirty="0" smtClean="0"/>
          </a:p>
          <a:p>
            <a:pPr>
              <a:buFont typeface="Wingdings" pitchFamily="2" charset="2"/>
              <a:buChar char="Ø"/>
            </a:pPr>
            <a:r>
              <a:rPr lang="en-US" dirty="0" smtClean="0"/>
              <a:t> Increasingly used in schools within reviews      and transition planning (Taylor 2007) </a:t>
            </a:r>
          </a:p>
          <a:p>
            <a:endParaRPr lang="en-US" dirty="0" smtClean="0"/>
          </a:p>
          <a:p>
            <a:pPr>
              <a:buFont typeface="Wingdings" pitchFamily="2" charset="2"/>
              <a:buChar char="Ø"/>
            </a:pPr>
            <a:r>
              <a:rPr lang="en-US" dirty="0" smtClean="0"/>
              <a:t> Strategy used by the third sector </a:t>
            </a:r>
          </a:p>
          <a:p>
            <a:pPr>
              <a:buNone/>
            </a:pPr>
            <a:endParaRPr lang="en-US" dirty="0" smtClean="0"/>
          </a:p>
          <a:p>
            <a:endParaRPr lang="en-US" dirty="0"/>
          </a:p>
        </p:txBody>
      </p:sp>
      <p:sp>
        <p:nvSpPr>
          <p:cNvPr id="3" name="Title 2"/>
          <p:cNvSpPr>
            <a:spLocks noGrp="1"/>
          </p:cNvSpPr>
          <p:nvPr>
            <p:ph type="title"/>
          </p:nvPr>
        </p:nvSpPr>
        <p:spPr>
          <a:xfrm>
            <a:off x="251520" y="188640"/>
            <a:ext cx="8229600" cy="1143000"/>
          </a:xfrm>
        </p:spPr>
        <p:txBody>
          <a:bodyPr/>
          <a:lstStyle/>
          <a:p>
            <a:r>
              <a:rPr lang="en-GB" b="0" dirty="0" smtClean="0"/>
              <a:t>     Person Centred Planning</a:t>
            </a:r>
            <a:endParaRPr lang="en-US" b="0" dirty="0"/>
          </a:p>
        </p:txBody>
      </p:sp>
    </p:spTree>
    <p:extLst>
      <p:ext uri="{BB962C8B-B14F-4D97-AF65-F5344CB8AC3E}">
        <p14:creationId xmlns:p14="http://schemas.microsoft.com/office/powerpoint/2010/main" val="178788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420888"/>
            <a:ext cx="8229600" cy="3705275"/>
          </a:xfrm>
        </p:spPr>
        <p:txBody>
          <a:bodyPr/>
          <a:lstStyle/>
          <a:p>
            <a:pPr algn="ctr">
              <a:buNone/>
            </a:pPr>
            <a:r>
              <a:rPr lang="en-GB" dirty="0" smtClean="0"/>
              <a:t>‘</a:t>
            </a:r>
            <a:r>
              <a:rPr lang="en-US" dirty="0" smtClean="0"/>
              <a:t>a process for continual listening and learning, focusing on what is important to someone now and in the future, and acting upon this in alliance with their family and friends’ (Department of Health, 2001) </a:t>
            </a:r>
          </a:p>
          <a:p>
            <a:pPr>
              <a:buFont typeface="Wingdings" pitchFamily="2" charset="2"/>
              <a:buChar char="Ø"/>
            </a:pPr>
            <a:endParaRPr lang="en-US" dirty="0"/>
          </a:p>
        </p:txBody>
      </p:sp>
      <p:sp>
        <p:nvSpPr>
          <p:cNvPr id="3" name="Title 2"/>
          <p:cNvSpPr>
            <a:spLocks noGrp="1"/>
          </p:cNvSpPr>
          <p:nvPr>
            <p:ph type="title"/>
          </p:nvPr>
        </p:nvSpPr>
        <p:spPr/>
        <p:txBody>
          <a:bodyPr/>
          <a:lstStyle/>
          <a:p>
            <a:pPr algn="ctr"/>
            <a:r>
              <a:rPr lang="en-GB" b="0" dirty="0" smtClean="0">
                <a:effectLst/>
              </a:rPr>
              <a:t>Person Centred Planning</a:t>
            </a:r>
            <a:endParaRPr lang="en-US" b="0" dirty="0">
              <a:effectLst/>
            </a:endParaRPr>
          </a:p>
        </p:txBody>
      </p:sp>
    </p:spTree>
    <p:extLst>
      <p:ext uri="{BB962C8B-B14F-4D97-AF65-F5344CB8AC3E}">
        <p14:creationId xmlns:p14="http://schemas.microsoft.com/office/powerpoint/2010/main" val="274111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274638"/>
            <a:ext cx="8229600" cy="634082"/>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Person Centred Planning in Education</a:t>
            </a:r>
            <a:endParaRPr lang="en-US" dirty="0"/>
          </a:p>
        </p:txBody>
      </p:sp>
      <p:pic>
        <p:nvPicPr>
          <p:cNvPr id="7" name="Picture 6">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72257" y="4077072"/>
            <a:ext cx="1185848" cy="1250826"/>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71799" y="5669973"/>
            <a:ext cx="566793" cy="566793"/>
          </a:xfrm>
          <a:prstGeom prst="rect">
            <a:avLst/>
          </a:prstGeom>
        </p:spPr>
      </p:pic>
      <p:sp>
        <p:nvSpPr>
          <p:cNvPr id="9" name="TextBox 8"/>
          <p:cNvSpPr txBox="1"/>
          <p:nvPr/>
        </p:nvSpPr>
        <p:spPr>
          <a:xfrm>
            <a:off x="1043608" y="5327898"/>
            <a:ext cx="7416824" cy="307777"/>
          </a:xfrm>
          <a:prstGeom prst="rect">
            <a:avLst/>
          </a:prstGeom>
          <a:noFill/>
        </p:spPr>
        <p:txBody>
          <a:bodyPr wrap="square" rtlCol="0">
            <a:spAutoFit/>
          </a:bodyPr>
          <a:lstStyle/>
          <a:p>
            <a:r>
              <a:rPr lang="en-GB" sz="1400" dirty="0">
                <a:hlinkClick r:id="rId2"/>
              </a:rPr>
              <a:t>http://</a:t>
            </a:r>
            <a:r>
              <a:rPr lang="en-GB" sz="1400" dirty="0" smtClean="0">
                <a:hlinkClick r:id="rId2"/>
              </a:rPr>
              <a:t>www.complexneeds.org.uk/modules/Module-1.4-Quality-of-life/D/video/bro/bro11.mp4</a:t>
            </a:r>
            <a:r>
              <a:rPr lang="en-GB" sz="1400" dirty="0" smtClean="0"/>
              <a:t> </a:t>
            </a:r>
            <a:endParaRPr lang="en-GB" sz="1400" dirty="0"/>
          </a:p>
        </p:txBody>
      </p:sp>
      <p:sp>
        <p:nvSpPr>
          <p:cNvPr id="10" name="TextBox 9"/>
          <p:cNvSpPr txBox="1"/>
          <p:nvPr/>
        </p:nvSpPr>
        <p:spPr>
          <a:xfrm>
            <a:off x="456388" y="1214753"/>
            <a:ext cx="7776864" cy="954107"/>
          </a:xfrm>
          <a:prstGeom prst="rect">
            <a:avLst/>
          </a:prstGeom>
          <a:noFill/>
        </p:spPr>
        <p:txBody>
          <a:bodyPr wrap="square" rtlCol="0">
            <a:spAutoFit/>
          </a:bodyPr>
          <a:lstStyle/>
          <a:p>
            <a:r>
              <a:rPr lang="en-GB" sz="2800" dirty="0" smtClean="0"/>
              <a:t>Watch this short clip on Person Centred Planning in education produced by ComplexNeeds.org.uk</a:t>
            </a:r>
            <a:endParaRPr lang="en-GB" sz="2800" dirty="0"/>
          </a:p>
        </p:txBody>
      </p:sp>
      <p:sp>
        <p:nvSpPr>
          <p:cNvPr id="11" name="TextBox 10"/>
          <p:cNvSpPr txBox="1"/>
          <p:nvPr/>
        </p:nvSpPr>
        <p:spPr>
          <a:xfrm>
            <a:off x="755576" y="2381979"/>
            <a:ext cx="7488832" cy="830997"/>
          </a:xfrm>
          <a:prstGeom prst="rect">
            <a:avLst/>
          </a:prstGeom>
          <a:noFill/>
        </p:spPr>
        <p:txBody>
          <a:bodyPr wrap="square" rtlCol="0">
            <a:spAutoFit/>
          </a:bodyPr>
          <a:lstStyle/>
          <a:p>
            <a:pPr marL="342900" indent="-342900">
              <a:buFont typeface="+mj-lt"/>
              <a:buAutoNum type="arabicPeriod"/>
            </a:pPr>
            <a:r>
              <a:rPr lang="en-GB" sz="2400" dirty="0" smtClean="0"/>
              <a:t>How does person centred planning improve on what has gone before?</a:t>
            </a:r>
            <a:endParaRPr lang="en-GB" sz="2400" dirty="0"/>
          </a:p>
        </p:txBody>
      </p:sp>
      <p:sp>
        <p:nvSpPr>
          <p:cNvPr id="12" name="TextBox 11"/>
          <p:cNvSpPr txBox="1"/>
          <p:nvPr/>
        </p:nvSpPr>
        <p:spPr>
          <a:xfrm>
            <a:off x="755576" y="3390091"/>
            <a:ext cx="7488832" cy="461665"/>
          </a:xfrm>
          <a:prstGeom prst="rect">
            <a:avLst/>
          </a:prstGeom>
          <a:noFill/>
        </p:spPr>
        <p:txBody>
          <a:bodyPr wrap="square" rtlCol="0">
            <a:spAutoFit/>
          </a:bodyPr>
          <a:lstStyle/>
          <a:p>
            <a:r>
              <a:rPr lang="en-GB" sz="2400" dirty="0" smtClean="0"/>
              <a:t>2.  What are the benefits for the learner?</a:t>
            </a:r>
            <a:endParaRPr lang="en-GB" sz="2400" dirty="0"/>
          </a:p>
        </p:txBody>
      </p:sp>
      <p:sp>
        <p:nvSpPr>
          <p:cNvPr id="4" name="TextBox 3"/>
          <p:cNvSpPr txBox="1"/>
          <p:nvPr/>
        </p:nvSpPr>
        <p:spPr>
          <a:xfrm>
            <a:off x="3419872" y="5764828"/>
            <a:ext cx="3168352" cy="307777"/>
          </a:xfrm>
          <a:prstGeom prst="rect">
            <a:avLst/>
          </a:prstGeom>
          <a:noFill/>
        </p:spPr>
        <p:txBody>
          <a:bodyPr wrap="square" rtlCol="0">
            <a:spAutoFit/>
          </a:bodyPr>
          <a:lstStyle/>
          <a:p>
            <a:r>
              <a:rPr lang="en-GB" sz="1400" dirty="0" err="1" smtClean="0"/>
              <a:t>Handout</a:t>
            </a:r>
            <a:r>
              <a:rPr lang="en-GB" sz="1400" dirty="0" smtClean="0"/>
              <a:t> 1: Transcript of talk</a:t>
            </a:r>
            <a:endParaRPr lang="en-GB" sz="1400" dirty="0"/>
          </a:p>
        </p:txBody>
      </p:sp>
    </p:spTree>
    <p:extLst>
      <p:ext uri="{BB962C8B-B14F-4D97-AF65-F5344CB8AC3E}">
        <p14:creationId xmlns:p14="http://schemas.microsoft.com/office/powerpoint/2010/main" val="1505238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95536" y="188640"/>
            <a:ext cx="8229600" cy="634082"/>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Person Centred Planning in Welsh Education</a:t>
            </a:r>
            <a:endParaRPr lang="en-US" dirty="0"/>
          </a:p>
        </p:txBody>
      </p:sp>
      <p:sp>
        <p:nvSpPr>
          <p:cNvPr id="3" name="TextBox 2"/>
          <p:cNvSpPr txBox="1"/>
          <p:nvPr/>
        </p:nvSpPr>
        <p:spPr>
          <a:xfrm>
            <a:off x="539552" y="1052736"/>
            <a:ext cx="8280920"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In Wales, person centred planning has become a central part of the Welsh Government’s proposed changes from Special Educational Needs to Additional Learning Needs</a:t>
            </a:r>
            <a:endParaRPr lang="en-GB" sz="2800" dirty="0"/>
          </a:p>
        </p:txBody>
      </p:sp>
      <p:sp>
        <p:nvSpPr>
          <p:cNvPr id="4" name="TextBox 3"/>
          <p:cNvSpPr txBox="1"/>
          <p:nvPr/>
        </p:nvSpPr>
        <p:spPr>
          <a:xfrm>
            <a:off x="539552" y="3053278"/>
            <a:ext cx="828092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These changes form part of the Additional Learning Needs Transformation Plan</a:t>
            </a:r>
            <a:endParaRPr lang="en-GB" sz="2800"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3543" y="4509120"/>
            <a:ext cx="1133586" cy="1133586"/>
          </a:xfrm>
          <a:prstGeom prst="rect">
            <a:avLst/>
          </a:prstGeom>
        </p:spPr>
      </p:pic>
      <p:sp>
        <p:nvSpPr>
          <p:cNvPr id="6" name="TextBox 5"/>
          <p:cNvSpPr txBox="1"/>
          <p:nvPr/>
        </p:nvSpPr>
        <p:spPr>
          <a:xfrm>
            <a:off x="2555776" y="5877272"/>
            <a:ext cx="6069360" cy="923330"/>
          </a:xfrm>
          <a:prstGeom prst="rect">
            <a:avLst/>
          </a:prstGeom>
          <a:noFill/>
        </p:spPr>
        <p:txBody>
          <a:bodyPr wrap="square" rtlCol="0">
            <a:spAutoFit/>
          </a:bodyPr>
          <a:lstStyle/>
          <a:p>
            <a:r>
              <a:rPr lang="en-GB" dirty="0">
                <a:hlinkClick r:id="rId2"/>
              </a:rPr>
              <a:t>http://gov.wales/topics/educationandskills/schoolshome/additional-learning-special-educational-needs/transformation-programme/?</a:t>
            </a:r>
            <a:r>
              <a:rPr lang="en-GB" dirty="0" smtClean="0">
                <a:hlinkClick r:id="rId2"/>
              </a:rPr>
              <a:t>lang=en</a:t>
            </a:r>
            <a:r>
              <a:rPr lang="en-GB" dirty="0" smtClean="0"/>
              <a:t> </a:t>
            </a:r>
            <a:endParaRPr lang="en-GB" dirty="0"/>
          </a:p>
        </p:txBody>
      </p:sp>
    </p:spTree>
    <p:extLst>
      <p:ext uri="{BB962C8B-B14F-4D97-AF65-F5344CB8AC3E}">
        <p14:creationId xmlns:p14="http://schemas.microsoft.com/office/powerpoint/2010/main" val="372468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95536" y="188640"/>
            <a:ext cx="8229600" cy="634082"/>
          </a:xfrm>
          <a:prstGeom prst="rect">
            <a:avLst/>
          </a:prstGeom>
        </p:spPr>
        <p:txBody>
          <a:bodyPr>
            <a:normAutofit fontScale="7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Person Centred Planning in Welsh Education</a:t>
            </a:r>
            <a:endParaRPr lang="en-US" dirty="0"/>
          </a:p>
        </p:txBody>
      </p:sp>
      <p:sp>
        <p:nvSpPr>
          <p:cNvPr id="3" name="TextBox 2"/>
          <p:cNvSpPr txBox="1"/>
          <p:nvPr/>
        </p:nvSpPr>
        <p:spPr>
          <a:xfrm>
            <a:off x="395536" y="1052736"/>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The changes in Wales will be finalised by the </a:t>
            </a:r>
            <a:r>
              <a:rPr lang="en-GB" sz="2800" i="1" dirty="0" smtClean="0"/>
              <a:t>Additional Learning Needs and Education Tribunal (Wales) Bill</a:t>
            </a:r>
            <a:endParaRPr lang="en-GB" sz="2800" i="1" dirty="0"/>
          </a:p>
        </p:txBody>
      </p:sp>
      <p:sp>
        <p:nvSpPr>
          <p:cNvPr id="4" name="TextBox 3"/>
          <p:cNvSpPr txBox="1"/>
          <p:nvPr/>
        </p:nvSpPr>
        <p:spPr>
          <a:xfrm>
            <a:off x="440110" y="3627536"/>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This Bill is currently in the process of passing through the Welsh Assembly</a:t>
            </a:r>
            <a:endParaRPr lang="en-GB" sz="2800" i="1" dirty="0"/>
          </a:p>
        </p:txBody>
      </p:sp>
      <p:sp>
        <p:nvSpPr>
          <p:cNvPr id="5" name="TextBox 4"/>
          <p:cNvSpPr txBox="1"/>
          <p:nvPr/>
        </p:nvSpPr>
        <p:spPr>
          <a:xfrm>
            <a:off x="420348" y="4725144"/>
            <a:ext cx="849694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But where have we got to?</a:t>
            </a:r>
            <a:endParaRPr lang="en-GB" sz="2800" i="1" dirty="0"/>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87313" y="5373216"/>
            <a:ext cx="1046043" cy="1038975"/>
          </a:xfrm>
          <a:prstGeom prst="rect">
            <a:avLst/>
          </a:prstGeom>
        </p:spPr>
      </p:pic>
      <p:pic>
        <p:nvPicPr>
          <p:cNvPr id="7" name="Picture 6">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45576" y="2316979"/>
            <a:ext cx="729515" cy="724586"/>
          </a:xfrm>
          <a:prstGeom prst="rect">
            <a:avLst/>
          </a:prstGeom>
        </p:spPr>
      </p:pic>
    </p:spTree>
    <p:extLst>
      <p:ext uri="{BB962C8B-B14F-4D97-AF65-F5344CB8AC3E}">
        <p14:creationId xmlns:p14="http://schemas.microsoft.com/office/powerpoint/2010/main" val="209736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34082"/>
          </a:xfrm>
        </p:spPr>
        <p:txBody>
          <a:bodyPr>
            <a:noAutofit/>
          </a:bodyPr>
          <a:lstStyle/>
          <a:p>
            <a:r>
              <a:rPr lang="en-GB" sz="3600" dirty="0" smtClean="0"/>
              <a:t>Study Skills: Government and Legislature</a:t>
            </a:r>
            <a:endParaRPr lang="en-GB" sz="36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908720"/>
            <a:ext cx="1036483" cy="1036483"/>
          </a:xfrm>
          <a:prstGeom prst="rect">
            <a:avLst/>
          </a:prstGeom>
        </p:spPr>
      </p:pic>
      <p:sp>
        <p:nvSpPr>
          <p:cNvPr id="4" name="TextBox 3"/>
          <p:cNvSpPr txBox="1"/>
          <p:nvPr/>
        </p:nvSpPr>
        <p:spPr>
          <a:xfrm>
            <a:off x="611560" y="2132856"/>
            <a:ext cx="8208912" cy="954107"/>
          </a:xfrm>
          <a:prstGeom prst="rect">
            <a:avLst/>
          </a:prstGeom>
          <a:noFill/>
        </p:spPr>
        <p:txBody>
          <a:bodyPr wrap="square" rtlCol="0">
            <a:spAutoFit/>
          </a:bodyPr>
          <a:lstStyle/>
          <a:p>
            <a:r>
              <a:rPr lang="en-GB" sz="2800" dirty="0" smtClean="0"/>
              <a:t>In this session we have now looked at the Welsh Government and the Welsh Assembly websites.</a:t>
            </a:r>
            <a:endParaRPr lang="en-GB" sz="2800" dirty="0"/>
          </a:p>
        </p:txBody>
      </p:sp>
      <p:sp>
        <p:nvSpPr>
          <p:cNvPr id="5" name="TextBox 4"/>
          <p:cNvSpPr txBox="1"/>
          <p:nvPr/>
        </p:nvSpPr>
        <p:spPr>
          <a:xfrm>
            <a:off x="611560" y="3338989"/>
            <a:ext cx="8208912" cy="954107"/>
          </a:xfrm>
          <a:prstGeom prst="rect">
            <a:avLst/>
          </a:prstGeom>
          <a:noFill/>
        </p:spPr>
        <p:txBody>
          <a:bodyPr wrap="square" rtlCol="0">
            <a:spAutoFit/>
          </a:bodyPr>
          <a:lstStyle/>
          <a:p>
            <a:r>
              <a:rPr lang="en-GB" sz="2800" dirty="0" smtClean="0"/>
              <a:t>There are also UK website for both the UK Government and the UK Parliament.</a:t>
            </a:r>
            <a:endParaRPr lang="en-GB" sz="2800" dirty="0"/>
          </a:p>
        </p:txBody>
      </p:sp>
      <p:pic>
        <p:nvPicPr>
          <p:cNvPr id="6" name="Picture 5"/>
          <p:cNvPicPr>
            <a:picLocks noChangeAspect="1"/>
          </p:cNvPicPr>
          <p:nvPr/>
        </p:nvPicPr>
        <p:blipFill>
          <a:blip r:embed="rId3"/>
          <a:stretch>
            <a:fillRect/>
          </a:stretch>
        </p:blipFill>
        <p:spPr>
          <a:xfrm>
            <a:off x="6300192" y="4973475"/>
            <a:ext cx="2667000" cy="428625"/>
          </a:xfrm>
          <a:prstGeom prst="rect">
            <a:avLst/>
          </a:prstGeom>
        </p:spPr>
      </p:pic>
      <p:pic>
        <p:nvPicPr>
          <p:cNvPr id="8" name="Picture 7"/>
          <p:cNvPicPr>
            <a:picLocks noChangeAspect="1"/>
          </p:cNvPicPr>
          <p:nvPr/>
        </p:nvPicPr>
        <p:blipFill>
          <a:blip r:embed="rId4"/>
          <a:stretch>
            <a:fillRect/>
          </a:stretch>
        </p:blipFill>
        <p:spPr>
          <a:xfrm>
            <a:off x="683568" y="4689033"/>
            <a:ext cx="1080120" cy="1080120"/>
          </a:xfrm>
          <a:prstGeom prst="rect">
            <a:avLst/>
          </a:prstGeom>
        </p:spPr>
      </p:pic>
      <p:sp>
        <p:nvSpPr>
          <p:cNvPr id="11"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4" descr="Related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94729" y="4689033"/>
            <a:ext cx="1757729" cy="997511"/>
          </a:xfrm>
          <a:prstGeom prst="rect">
            <a:avLst/>
          </a:prstGeom>
        </p:spPr>
      </p:pic>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90259" y="4689033"/>
            <a:ext cx="1449826" cy="1080120"/>
          </a:xfrm>
          <a:prstGeom prst="rect">
            <a:avLst/>
          </a:prstGeom>
        </p:spPr>
      </p:pic>
    </p:spTree>
    <p:extLst>
      <p:ext uri="{BB962C8B-B14F-4D97-AF65-F5344CB8AC3E}">
        <p14:creationId xmlns:p14="http://schemas.microsoft.com/office/powerpoint/2010/main" val="1163560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34082"/>
          </a:xfrm>
        </p:spPr>
        <p:txBody>
          <a:bodyPr>
            <a:noAutofit/>
          </a:bodyPr>
          <a:lstStyle/>
          <a:p>
            <a:r>
              <a:rPr lang="en-GB" sz="3600" dirty="0" smtClean="0"/>
              <a:t>Study Skills: Government and Legislature</a:t>
            </a:r>
            <a:endParaRPr lang="en-GB" sz="36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908720"/>
            <a:ext cx="1036483" cy="1036483"/>
          </a:xfrm>
          <a:prstGeom prst="rect">
            <a:avLst/>
          </a:prstGeom>
        </p:spPr>
      </p:pic>
      <p:sp>
        <p:nvSpPr>
          <p:cNvPr id="4" name="TextBox 3"/>
          <p:cNvSpPr txBox="1"/>
          <p:nvPr/>
        </p:nvSpPr>
        <p:spPr>
          <a:xfrm>
            <a:off x="611560" y="2041684"/>
            <a:ext cx="8208912" cy="523220"/>
          </a:xfrm>
          <a:prstGeom prst="rect">
            <a:avLst/>
          </a:prstGeom>
          <a:noFill/>
        </p:spPr>
        <p:txBody>
          <a:bodyPr wrap="square" rtlCol="0">
            <a:spAutoFit/>
          </a:bodyPr>
          <a:lstStyle/>
          <a:p>
            <a:r>
              <a:rPr lang="en-GB" sz="2800" dirty="0" smtClean="0"/>
              <a:t>Take a look at each of the websites in turn.</a:t>
            </a:r>
            <a:endParaRPr lang="en-GB" sz="2800" dirty="0"/>
          </a:p>
        </p:txBody>
      </p:sp>
      <p:sp>
        <p:nvSpPr>
          <p:cNvPr id="5" name="TextBox 4"/>
          <p:cNvSpPr txBox="1"/>
          <p:nvPr/>
        </p:nvSpPr>
        <p:spPr>
          <a:xfrm>
            <a:off x="611560" y="2708920"/>
            <a:ext cx="8208912" cy="523220"/>
          </a:xfrm>
          <a:prstGeom prst="rect">
            <a:avLst/>
          </a:prstGeom>
          <a:noFill/>
        </p:spPr>
        <p:txBody>
          <a:bodyPr wrap="square" rtlCol="0">
            <a:spAutoFit/>
          </a:bodyPr>
          <a:lstStyle/>
          <a:p>
            <a:r>
              <a:rPr lang="en-GB" sz="2800" dirty="0" smtClean="0"/>
              <a:t>What is the difference between Government</a:t>
            </a:r>
            <a:endParaRPr lang="en-GB" sz="2800" dirty="0"/>
          </a:p>
        </p:txBody>
      </p:sp>
      <p:pic>
        <p:nvPicPr>
          <p:cNvPr id="6" name="Picture 5">
            <a:hlinkClick r:id="rId3"/>
          </p:cNvPr>
          <p:cNvPicPr>
            <a:picLocks noChangeAspect="1"/>
          </p:cNvPicPr>
          <p:nvPr/>
        </p:nvPicPr>
        <p:blipFill>
          <a:blip r:embed="rId4"/>
          <a:stretch>
            <a:fillRect/>
          </a:stretch>
        </p:blipFill>
        <p:spPr>
          <a:xfrm>
            <a:off x="6081464" y="4433522"/>
            <a:ext cx="2667000" cy="428625"/>
          </a:xfrm>
          <a:prstGeom prst="rect">
            <a:avLst/>
          </a:prstGeom>
        </p:spPr>
      </p:pic>
      <p:pic>
        <p:nvPicPr>
          <p:cNvPr id="8" name="Picture 7">
            <a:hlinkClick r:id="rId5"/>
          </p:cNvPr>
          <p:cNvPicPr>
            <a:picLocks noChangeAspect="1"/>
          </p:cNvPicPr>
          <p:nvPr/>
        </p:nvPicPr>
        <p:blipFill>
          <a:blip r:embed="rId6"/>
          <a:stretch>
            <a:fillRect/>
          </a:stretch>
        </p:blipFill>
        <p:spPr>
          <a:xfrm>
            <a:off x="464840" y="4149080"/>
            <a:ext cx="1080120" cy="1080120"/>
          </a:xfrm>
          <a:prstGeom prst="rect">
            <a:avLst/>
          </a:prstGeom>
        </p:spPr>
      </p:pic>
      <p:sp>
        <p:nvSpPr>
          <p:cNvPr id="11"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4" descr="Related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 name="Picture 13">
            <a:hlinkClick r:id="rId7"/>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176001" y="4149080"/>
            <a:ext cx="1757729" cy="997511"/>
          </a:xfrm>
          <a:prstGeom prst="rect">
            <a:avLst/>
          </a:prstGeom>
        </p:spPr>
      </p:pic>
      <p:pic>
        <p:nvPicPr>
          <p:cNvPr id="15" name="Picture 14">
            <a:hlinkClick r:id="rId9"/>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371531" y="4149080"/>
            <a:ext cx="1449826" cy="1080120"/>
          </a:xfrm>
          <a:prstGeom prst="rect">
            <a:avLst/>
          </a:prstGeom>
        </p:spPr>
      </p:pic>
      <p:sp>
        <p:nvSpPr>
          <p:cNvPr id="7" name="TextBox 6"/>
          <p:cNvSpPr txBox="1"/>
          <p:nvPr/>
        </p:nvSpPr>
        <p:spPr>
          <a:xfrm>
            <a:off x="2118320" y="5495578"/>
            <a:ext cx="3963144" cy="523220"/>
          </a:xfrm>
          <a:prstGeom prst="rect">
            <a:avLst/>
          </a:prstGeom>
          <a:noFill/>
        </p:spPr>
        <p:txBody>
          <a:bodyPr wrap="square" rtlCol="0">
            <a:spAutoFit/>
          </a:bodyPr>
          <a:lstStyle/>
          <a:p>
            <a:r>
              <a:rPr lang="en-GB" sz="2800" dirty="0" smtClean="0"/>
              <a:t>Feedback to your tutor</a:t>
            </a:r>
            <a:endParaRPr lang="en-GB" sz="2800" dirty="0"/>
          </a:p>
        </p:txBody>
      </p:sp>
      <p:pic>
        <p:nvPicPr>
          <p:cNvPr id="9" name="Picture 8">
            <a:hlinkClick r:id="rId11" action="ppaction://hlinkfile"/>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881090" y="5415001"/>
            <a:ext cx="894320" cy="894320"/>
          </a:xfrm>
          <a:prstGeom prst="rect">
            <a:avLst/>
          </a:prstGeom>
        </p:spPr>
      </p:pic>
      <p:pic>
        <p:nvPicPr>
          <p:cNvPr id="13" name="Picture 12">
            <a:hlinkClick r:id="rId13"/>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6991033" y="5415000"/>
            <a:ext cx="847862" cy="894320"/>
          </a:xfrm>
          <a:prstGeom prst="rect">
            <a:avLst/>
          </a:prstGeom>
        </p:spPr>
      </p:pic>
      <p:sp>
        <p:nvSpPr>
          <p:cNvPr id="17" name="TextBox 16"/>
          <p:cNvSpPr txBox="1"/>
          <p:nvPr/>
        </p:nvSpPr>
        <p:spPr>
          <a:xfrm>
            <a:off x="611560" y="3140968"/>
            <a:ext cx="3096344" cy="523220"/>
          </a:xfrm>
          <a:prstGeom prst="rect">
            <a:avLst/>
          </a:prstGeom>
          <a:noFill/>
        </p:spPr>
        <p:txBody>
          <a:bodyPr wrap="square" rtlCol="0">
            <a:spAutoFit/>
          </a:bodyPr>
          <a:lstStyle/>
          <a:p>
            <a:r>
              <a:rPr lang="en-GB" sz="2800" dirty="0"/>
              <a:t>and Legislature</a:t>
            </a:r>
            <a:r>
              <a:rPr lang="en-GB" sz="2800" dirty="0" smtClean="0"/>
              <a:t>?</a:t>
            </a:r>
            <a:endParaRPr lang="en-GB" sz="2800" dirty="0"/>
          </a:p>
        </p:txBody>
      </p:sp>
    </p:spTree>
    <p:extLst>
      <p:ext uri="{BB962C8B-B14F-4D97-AF65-F5344CB8AC3E}">
        <p14:creationId xmlns:p14="http://schemas.microsoft.com/office/powerpoint/2010/main" val="281079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34082"/>
          </a:xfrm>
        </p:spPr>
        <p:txBody>
          <a:bodyPr>
            <a:noAutofit/>
          </a:bodyPr>
          <a:lstStyle/>
          <a:p>
            <a:r>
              <a:rPr lang="en-GB" sz="3600" dirty="0" smtClean="0"/>
              <a:t>Study Skills: Sources of Information</a:t>
            </a:r>
            <a:endParaRPr lang="en-GB" sz="36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1920" y="908720"/>
            <a:ext cx="1036483" cy="1036483"/>
          </a:xfrm>
          <a:prstGeom prst="rect">
            <a:avLst/>
          </a:prstGeom>
        </p:spPr>
      </p:pic>
      <p:sp>
        <p:nvSpPr>
          <p:cNvPr id="4" name="TextBox 3"/>
          <p:cNvSpPr txBox="1"/>
          <p:nvPr/>
        </p:nvSpPr>
        <p:spPr>
          <a:xfrm>
            <a:off x="611560" y="1988840"/>
            <a:ext cx="8208912" cy="954107"/>
          </a:xfrm>
          <a:prstGeom prst="rect">
            <a:avLst/>
          </a:prstGeom>
          <a:noFill/>
        </p:spPr>
        <p:txBody>
          <a:bodyPr wrap="square" rtlCol="0">
            <a:spAutoFit/>
          </a:bodyPr>
          <a:lstStyle/>
          <a:p>
            <a:r>
              <a:rPr lang="en-GB" sz="2800" dirty="0" smtClean="0"/>
              <a:t>If you want to find information on individual schools then one source of information is ‘My Local School’</a:t>
            </a:r>
            <a:endParaRPr lang="en-GB" sz="2800" dirty="0"/>
          </a:p>
        </p:txBody>
      </p:sp>
      <p:sp>
        <p:nvSpPr>
          <p:cNvPr id="5" name="TextBox 4"/>
          <p:cNvSpPr txBox="1"/>
          <p:nvPr/>
        </p:nvSpPr>
        <p:spPr>
          <a:xfrm>
            <a:off x="611560" y="2996952"/>
            <a:ext cx="8208912" cy="954107"/>
          </a:xfrm>
          <a:prstGeom prst="rect">
            <a:avLst/>
          </a:prstGeom>
          <a:noFill/>
        </p:spPr>
        <p:txBody>
          <a:bodyPr wrap="square" rtlCol="0">
            <a:spAutoFit/>
          </a:bodyPr>
          <a:lstStyle/>
          <a:p>
            <a:r>
              <a:rPr lang="en-GB" sz="2800" dirty="0" smtClean="0"/>
              <a:t>This is a Welsh Government website which gives details of each school in Wales including:</a:t>
            </a:r>
          </a:p>
        </p:txBody>
      </p:sp>
      <p:sp>
        <p:nvSpPr>
          <p:cNvPr id="11"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4" descr="Related imag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a:off x="2952427" y="6021288"/>
            <a:ext cx="3527177" cy="369332"/>
          </a:xfrm>
          <a:prstGeom prst="rect">
            <a:avLst/>
          </a:prstGeom>
          <a:noFill/>
        </p:spPr>
        <p:txBody>
          <a:bodyPr wrap="square" rtlCol="0">
            <a:spAutoFit/>
          </a:bodyPr>
          <a:lstStyle/>
          <a:p>
            <a:r>
              <a:rPr lang="en-GB" dirty="0">
                <a:hlinkClick r:id="rId3"/>
              </a:rPr>
              <a:t>http://mylocalschool.wales.gov.uk</a:t>
            </a:r>
            <a:r>
              <a:rPr lang="en-GB" dirty="0" smtClean="0">
                <a:hlinkClick r:id="rId3"/>
              </a:rPr>
              <a:t>/</a:t>
            </a:r>
            <a:r>
              <a:rPr lang="en-GB" dirty="0" smtClean="0"/>
              <a:t> </a:t>
            </a:r>
            <a:endParaRPr lang="en-GB" dirty="0"/>
          </a:p>
        </p:txBody>
      </p:sp>
      <p:pic>
        <p:nvPicPr>
          <p:cNvPr id="9" name="Picture 8">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48264" y="5869971"/>
            <a:ext cx="727381" cy="727381"/>
          </a:xfrm>
          <a:prstGeom prst="rect">
            <a:avLst/>
          </a:prstGeom>
        </p:spPr>
      </p:pic>
      <p:sp>
        <p:nvSpPr>
          <p:cNvPr id="10" name="TextBox 9"/>
          <p:cNvSpPr txBox="1"/>
          <p:nvPr/>
        </p:nvSpPr>
        <p:spPr>
          <a:xfrm>
            <a:off x="1115616" y="3951059"/>
            <a:ext cx="741682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Number of pupils receiving free school meals</a:t>
            </a:r>
          </a:p>
          <a:p>
            <a:pPr marL="457200" indent="-457200">
              <a:buFont typeface="Arial" panose="020B0604020202020204" pitchFamily="34" charset="0"/>
              <a:buChar char="•"/>
            </a:pPr>
            <a:r>
              <a:rPr lang="en-GB" sz="2800" dirty="0" smtClean="0"/>
              <a:t>Number of pupils with special educational needs</a:t>
            </a:r>
          </a:p>
          <a:p>
            <a:pPr marL="457200" indent="-457200">
              <a:buFont typeface="Arial" panose="020B0604020202020204" pitchFamily="34" charset="0"/>
              <a:buChar char="•"/>
            </a:pPr>
            <a:r>
              <a:rPr lang="en-GB" sz="2800" dirty="0" smtClean="0"/>
              <a:t>Attainment of pupils</a:t>
            </a:r>
            <a:endParaRPr lang="en-GB" sz="2800" dirty="0"/>
          </a:p>
        </p:txBody>
      </p:sp>
    </p:spTree>
    <p:extLst>
      <p:ext uri="{BB962C8B-B14F-4D97-AF65-F5344CB8AC3E}">
        <p14:creationId xmlns:p14="http://schemas.microsoft.com/office/powerpoint/2010/main" val="3196093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1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95536" y="188640"/>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Person Centred Review Toolkit</a:t>
            </a:r>
            <a:endParaRPr lang="en-US"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0028" y="908720"/>
            <a:ext cx="2462705" cy="3284984"/>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5736" y="1542802"/>
            <a:ext cx="2451419" cy="3284984"/>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99416" y="2176884"/>
            <a:ext cx="2453447" cy="3284984"/>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84168" y="2924944"/>
            <a:ext cx="2448272" cy="3275335"/>
          </a:xfrm>
          <a:prstGeom prst="rect">
            <a:avLst/>
          </a:prstGeom>
        </p:spPr>
      </p:pic>
    </p:spTree>
    <p:extLst>
      <p:ext uri="{BB962C8B-B14F-4D97-AF65-F5344CB8AC3E}">
        <p14:creationId xmlns:p14="http://schemas.microsoft.com/office/powerpoint/2010/main" val="176462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95536" y="188640"/>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Person Centred Review Toolkit</a:t>
            </a:r>
            <a:endParaRPr lang="en-US" dirty="0"/>
          </a:p>
        </p:txBody>
      </p:sp>
      <p:sp>
        <p:nvSpPr>
          <p:cNvPr id="7" name="TextBox 6"/>
          <p:cNvSpPr txBox="1"/>
          <p:nvPr/>
        </p:nvSpPr>
        <p:spPr>
          <a:xfrm>
            <a:off x="395536" y="1196752"/>
            <a:ext cx="81369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Published by Welsh Government in August 2015</a:t>
            </a:r>
          </a:p>
        </p:txBody>
      </p:sp>
      <p:sp>
        <p:nvSpPr>
          <p:cNvPr id="8" name="TextBox 7"/>
          <p:cNvSpPr txBox="1"/>
          <p:nvPr/>
        </p:nvSpPr>
        <p:spPr>
          <a:xfrm>
            <a:off x="467544" y="1916832"/>
            <a:ext cx="2592288" cy="461665"/>
          </a:xfrm>
          <a:prstGeom prst="rect">
            <a:avLst/>
          </a:prstGeom>
          <a:noFill/>
        </p:spPr>
        <p:txBody>
          <a:bodyPr wrap="square" rtlCol="0">
            <a:spAutoFit/>
          </a:bodyPr>
          <a:lstStyle/>
          <a:p>
            <a:r>
              <a:rPr lang="en-GB" sz="2400" b="1" dirty="0" smtClean="0"/>
              <a:t>Audience</a:t>
            </a:r>
            <a:endParaRPr lang="en-GB" sz="2400" b="1" dirty="0"/>
          </a:p>
        </p:txBody>
      </p:sp>
      <p:sp>
        <p:nvSpPr>
          <p:cNvPr id="9" name="TextBox 8"/>
          <p:cNvSpPr txBox="1"/>
          <p:nvPr/>
        </p:nvSpPr>
        <p:spPr>
          <a:xfrm>
            <a:off x="2267744" y="1916832"/>
            <a:ext cx="6696744" cy="461665"/>
          </a:xfrm>
          <a:prstGeom prst="rect">
            <a:avLst/>
          </a:prstGeom>
          <a:noFill/>
        </p:spPr>
        <p:txBody>
          <a:bodyPr wrap="square" rtlCol="0">
            <a:spAutoFit/>
          </a:bodyPr>
          <a:lstStyle/>
          <a:p>
            <a:r>
              <a:rPr lang="en-GB" sz="2400" dirty="0"/>
              <a:t>All schools, colleges and pre-school settings.</a:t>
            </a:r>
          </a:p>
        </p:txBody>
      </p:sp>
      <p:sp>
        <p:nvSpPr>
          <p:cNvPr id="10" name="TextBox 9"/>
          <p:cNvSpPr txBox="1"/>
          <p:nvPr/>
        </p:nvSpPr>
        <p:spPr>
          <a:xfrm>
            <a:off x="467544" y="2420888"/>
            <a:ext cx="2592288" cy="461665"/>
          </a:xfrm>
          <a:prstGeom prst="rect">
            <a:avLst/>
          </a:prstGeom>
          <a:noFill/>
        </p:spPr>
        <p:txBody>
          <a:bodyPr wrap="square" rtlCol="0">
            <a:spAutoFit/>
          </a:bodyPr>
          <a:lstStyle/>
          <a:p>
            <a:r>
              <a:rPr lang="en-GB" sz="2400" b="1" dirty="0" smtClean="0"/>
              <a:t>Overview</a:t>
            </a:r>
            <a:endParaRPr lang="en-GB" sz="2400" b="1" dirty="0"/>
          </a:p>
        </p:txBody>
      </p:sp>
      <p:sp>
        <p:nvSpPr>
          <p:cNvPr id="11" name="TextBox 10"/>
          <p:cNvSpPr txBox="1"/>
          <p:nvPr/>
        </p:nvSpPr>
        <p:spPr>
          <a:xfrm>
            <a:off x="2267744" y="2420888"/>
            <a:ext cx="6696744" cy="2677656"/>
          </a:xfrm>
          <a:prstGeom prst="rect">
            <a:avLst/>
          </a:prstGeom>
          <a:noFill/>
        </p:spPr>
        <p:txBody>
          <a:bodyPr wrap="square" rtlCol="0">
            <a:spAutoFit/>
          </a:bodyPr>
          <a:lstStyle/>
          <a:p>
            <a:r>
              <a:rPr lang="en-GB" sz="2400" dirty="0"/>
              <a:t>This document provides guidance on how </a:t>
            </a:r>
            <a:r>
              <a:rPr lang="en-GB" sz="2400" dirty="0" smtClean="0"/>
              <a:t>to prepare </a:t>
            </a:r>
            <a:r>
              <a:rPr lang="en-GB" sz="2400" dirty="0"/>
              <a:t>for, </a:t>
            </a:r>
            <a:r>
              <a:rPr lang="en-GB" sz="2400" dirty="0" smtClean="0"/>
              <a:t>organise and </a:t>
            </a:r>
            <a:r>
              <a:rPr lang="en-GB" sz="2400" dirty="0"/>
              <a:t>carry out person-centred reviews. Person-centred reviews </a:t>
            </a:r>
            <a:r>
              <a:rPr lang="en-GB" sz="2400" dirty="0" smtClean="0"/>
              <a:t>can be </a:t>
            </a:r>
            <a:r>
              <a:rPr lang="en-GB" sz="2400" dirty="0"/>
              <a:t>used to create action plans for delivering effective support </a:t>
            </a:r>
            <a:r>
              <a:rPr lang="en-GB" sz="2400" dirty="0" smtClean="0"/>
              <a:t>for learners </a:t>
            </a:r>
            <a:r>
              <a:rPr lang="en-GB" sz="2400" dirty="0"/>
              <a:t>(aged 0–25), as well as reviewing </a:t>
            </a:r>
            <a:r>
              <a:rPr lang="en-GB" sz="2400" dirty="0" smtClean="0"/>
              <a:t>the effectiveness </a:t>
            </a:r>
            <a:r>
              <a:rPr lang="en-GB" sz="2400" dirty="0"/>
              <a:t>of those</a:t>
            </a:r>
          </a:p>
          <a:p>
            <a:r>
              <a:rPr lang="en-GB" sz="2400" dirty="0"/>
              <a:t>plans.</a:t>
            </a:r>
          </a:p>
        </p:txBody>
      </p:sp>
      <p:sp>
        <p:nvSpPr>
          <p:cNvPr id="13" name="TextBox 12"/>
          <p:cNvSpPr txBox="1"/>
          <p:nvPr/>
        </p:nvSpPr>
        <p:spPr>
          <a:xfrm>
            <a:off x="467544" y="5199583"/>
            <a:ext cx="1728192" cy="830997"/>
          </a:xfrm>
          <a:prstGeom prst="rect">
            <a:avLst/>
          </a:prstGeom>
          <a:noFill/>
        </p:spPr>
        <p:txBody>
          <a:bodyPr wrap="square" rtlCol="0">
            <a:spAutoFit/>
          </a:bodyPr>
          <a:lstStyle/>
          <a:p>
            <a:r>
              <a:rPr lang="en-GB" sz="2400" b="1" dirty="0" smtClean="0"/>
              <a:t>Action Required</a:t>
            </a:r>
            <a:endParaRPr lang="en-GB" sz="2400" b="1" dirty="0"/>
          </a:p>
        </p:txBody>
      </p:sp>
      <p:sp>
        <p:nvSpPr>
          <p:cNvPr id="14" name="TextBox 13"/>
          <p:cNvSpPr txBox="1"/>
          <p:nvPr/>
        </p:nvSpPr>
        <p:spPr>
          <a:xfrm>
            <a:off x="2267744" y="5199583"/>
            <a:ext cx="6696744" cy="461665"/>
          </a:xfrm>
          <a:prstGeom prst="rect">
            <a:avLst/>
          </a:prstGeom>
          <a:noFill/>
        </p:spPr>
        <p:txBody>
          <a:bodyPr wrap="square" rtlCol="0">
            <a:spAutoFit/>
          </a:bodyPr>
          <a:lstStyle/>
          <a:p>
            <a:r>
              <a:rPr lang="en-GB" sz="2400" dirty="0" smtClean="0"/>
              <a:t>This is recommended good practice.</a:t>
            </a:r>
            <a:endParaRPr lang="en-GB" sz="2400" dirty="0"/>
          </a:p>
        </p:txBody>
      </p:sp>
      <p:pic>
        <p:nvPicPr>
          <p:cNvPr id="15" name="Picture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7784" y="6030580"/>
            <a:ext cx="566793" cy="566793"/>
          </a:xfrm>
          <a:prstGeom prst="rect">
            <a:avLst/>
          </a:prstGeom>
        </p:spPr>
      </p:pic>
      <p:sp>
        <p:nvSpPr>
          <p:cNvPr id="16" name="TextBox 15"/>
          <p:cNvSpPr txBox="1"/>
          <p:nvPr/>
        </p:nvSpPr>
        <p:spPr>
          <a:xfrm>
            <a:off x="3331697" y="6030580"/>
            <a:ext cx="5625895" cy="461665"/>
          </a:xfrm>
          <a:prstGeom prst="rect">
            <a:avLst/>
          </a:prstGeom>
          <a:noFill/>
        </p:spPr>
        <p:txBody>
          <a:bodyPr wrap="square" rtlCol="0">
            <a:spAutoFit/>
          </a:bodyPr>
          <a:lstStyle/>
          <a:p>
            <a:r>
              <a:rPr lang="en-GB" sz="2400" dirty="0" smtClean="0"/>
              <a:t>What does this last point mean in practice?</a:t>
            </a:r>
            <a:endParaRPr lang="en-GB" sz="2400" dirty="0"/>
          </a:p>
        </p:txBody>
      </p:sp>
    </p:spTree>
    <p:extLst>
      <p:ext uri="{BB962C8B-B14F-4D97-AF65-F5344CB8AC3E}">
        <p14:creationId xmlns:p14="http://schemas.microsoft.com/office/powerpoint/2010/main" val="5202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3" grpId="0"/>
      <p:bldP spid="14" grpId="0"/>
      <p:bldP spid="1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196752"/>
            <a:ext cx="8229600" cy="3705275"/>
          </a:xfrm>
        </p:spPr>
        <p:txBody>
          <a:bodyPr>
            <a:noAutofit/>
          </a:bodyPr>
          <a:lstStyle/>
          <a:p>
            <a:pPr>
              <a:buNone/>
            </a:pPr>
            <a:r>
              <a:rPr lang="en-GB" sz="2400" dirty="0"/>
              <a:t>A person-centred review is exactly that – it puts the </a:t>
            </a:r>
            <a:r>
              <a:rPr lang="en-GB" sz="2400" dirty="0" smtClean="0"/>
              <a:t>learner </a:t>
            </a:r>
            <a:r>
              <a:rPr lang="en-GB" sz="2400" dirty="0"/>
              <a:t>at the centre of the discussion and focuses on</a:t>
            </a:r>
            <a:r>
              <a:rPr lang="en-GB" sz="2400" dirty="0" smtClean="0"/>
              <a:t>:</a:t>
            </a:r>
          </a:p>
          <a:p>
            <a:pPr>
              <a:buNone/>
            </a:pPr>
            <a:r>
              <a:rPr lang="en-GB" sz="2400" dirty="0" smtClean="0"/>
              <a:t>• </a:t>
            </a:r>
            <a:r>
              <a:rPr lang="en-GB" sz="2400" dirty="0"/>
              <a:t>the aspirations of the </a:t>
            </a:r>
            <a:r>
              <a:rPr lang="en-GB" sz="2400" dirty="0" smtClean="0"/>
              <a:t>learner </a:t>
            </a:r>
            <a:r>
              <a:rPr lang="en-GB" sz="2400" dirty="0"/>
              <a:t>and their family </a:t>
            </a:r>
            <a:endParaRPr lang="en-GB" sz="2400" dirty="0" smtClean="0"/>
          </a:p>
          <a:p>
            <a:pPr>
              <a:buNone/>
            </a:pPr>
            <a:r>
              <a:rPr lang="en-GB" sz="2400" dirty="0" smtClean="0"/>
              <a:t>• </a:t>
            </a:r>
            <a:r>
              <a:rPr lang="en-GB" sz="2400" dirty="0"/>
              <a:t>understanding what is important to the </a:t>
            </a:r>
            <a:r>
              <a:rPr lang="en-GB" sz="2400" dirty="0" smtClean="0"/>
              <a:t>learner </a:t>
            </a:r>
          </a:p>
          <a:p>
            <a:pPr>
              <a:buNone/>
            </a:pPr>
            <a:r>
              <a:rPr lang="en-GB" sz="2400" dirty="0" smtClean="0"/>
              <a:t>• </a:t>
            </a:r>
            <a:r>
              <a:rPr lang="en-GB" sz="2400" dirty="0"/>
              <a:t>addressing what is important for the </a:t>
            </a:r>
            <a:r>
              <a:rPr lang="en-GB" sz="2400" dirty="0" smtClean="0"/>
              <a:t>learner </a:t>
            </a:r>
            <a:r>
              <a:rPr lang="en-GB" sz="2400" dirty="0"/>
              <a:t>to develop and progress </a:t>
            </a:r>
            <a:endParaRPr lang="en-GB" sz="2400" dirty="0" smtClean="0"/>
          </a:p>
          <a:p>
            <a:pPr>
              <a:buNone/>
            </a:pPr>
            <a:r>
              <a:rPr lang="en-GB" sz="2400" dirty="0" smtClean="0"/>
              <a:t>• </a:t>
            </a:r>
            <a:r>
              <a:rPr lang="en-GB" sz="2400" dirty="0"/>
              <a:t>describing what good support looks like </a:t>
            </a:r>
            <a:endParaRPr lang="en-GB" sz="2400" dirty="0" smtClean="0"/>
          </a:p>
          <a:p>
            <a:pPr>
              <a:buNone/>
            </a:pPr>
            <a:r>
              <a:rPr lang="en-GB" sz="2400" dirty="0" smtClean="0"/>
              <a:t>• </a:t>
            </a:r>
            <a:r>
              <a:rPr lang="en-GB" sz="2400" dirty="0"/>
              <a:t>analysing what is working and not working from different perspectives </a:t>
            </a:r>
            <a:endParaRPr lang="en-GB" sz="2400" dirty="0" smtClean="0"/>
          </a:p>
          <a:p>
            <a:pPr>
              <a:buNone/>
            </a:pPr>
            <a:r>
              <a:rPr lang="en-GB" sz="2400" dirty="0" smtClean="0"/>
              <a:t>• </a:t>
            </a:r>
            <a:r>
              <a:rPr lang="en-GB" sz="2400" dirty="0"/>
              <a:t>developing an action plan based on person-centred outcomes.</a:t>
            </a:r>
            <a:endParaRPr lang="en-US" sz="2400" dirty="0"/>
          </a:p>
        </p:txBody>
      </p:sp>
      <p:sp>
        <p:nvSpPr>
          <p:cNvPr id="3" name="Title 2"/>
          <p:cNvSpPr>
            <a:spLocks noGrp="1"/>
          </p:cNvSpPr>
          <p:nvPr>
            <p:ph type="title"/>
          </p:nvPr>
        </p:nvSpPr>
        <p:spPr>
          <a:xfrm>
            <a:off x="457200" y="274638"/>
            <a:ext cx="8229600" cy="706090"/>
          </a:xfrm>
        </p:spPr>
        <p:txBody>
          <a:bodyPr>
            <a:normAutofit fontScale="90000"/>
          </a:bodyPr>
          <a:lstStyle/>
          <a:p>
            <a:pPr algn="ctr"/>
            <a:r>
              <a:rPr lang="en-GB" b="0" dirty="0" smtClean="0">
                <a:effectLst/>
              </a:rPr>
              <a:t>Person Centred Review Toolkit</a:t>
            </a:r>
            <a:endParaRPr lang="en-US" b="0" dirty="0">
              <a:effectLst/>
            </a:endParaRP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74524" y="5845334"/>
            <a:ext cx="797476" cy="792088"/>
          </a:xfrm>
          <a:prstGeom prst="rect">
            <a:avLst/>
          </a:prstGeom>
        </p:spPr>
      </p:pic>
      <p:sp>
        <p:nvSpPr>
          <p:cNvPr id="5" name="TextBox 4"/>
          <p:cNvSpPr txBox="1"/>
          <p:nvPr/>
        </p:nvSpPr>
        <p:spPr>
          <a:xfrm>
            <a:off x="6084168" y="5445224"/>
            <a:ext cx="2952328" cy="400110"/>
          </a:xfrm>
          <a:prstGeom prst="rect">
            <a:avLst/>
          </a:prstGeom>
          <a:noFill/>
        </p:spPr>
        <p:txBody>
          <a:bodyPr wrap="square" rtlCol="0">
            <a:spAutoFit/>
          </a:bodyPr>
          <a:lstStyle/>
          <a:p>
            <a:pPr algn="r"/>
            <a:r>
              <a:rPr lang="en-GB" sz="2000" b="1" dirty="0" smtClean="0"/>
              <a:t>Welsh Government (2015)</a:t>
            </a:r>
            <a:endParaRPr lang="en-GB" sz="2000" b="1" dirty="0"/>
          </a:p>
        </p:txBody>
      </p:sp>
    </p:spTree>
    <p:extLst>
      <p:ext uri="{BB962C8B-B14F-4D97-AF65-F5344CB8AC3E}">
        <p14:creationId xmlns:p14="http://schemas.microsoft.com/office/powerpoint/2010/main" val="18329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Evaluation Exercise</a:t>
            </a:r>
            <a:endParaRPr lang="en-GB" b="1" dirty="0"/>
          </a:p>
        </p:txBody>
      </p:sp>
      <p:sp>
        <p:nvSpPr>
          <p:cNvPr id="3" name="TextBox 2"/>
          <p:cNvSpPr txBox="1"/>
          <p:nvPr/>
        </p:nvSpPr>
        <p:spPr>
          <a:xfrm>
            <a:off x="683568" y="1268760"/>
            <a:ext cx="7920880" cy="1384995"/>
          </a:xfrm>
          <a:prstGeom prst="rect">
            <a:avLst/>
          </a:prstGeom>
          <a:noFill/>
        </p:spPr>
        <p:txBody>
          <a:bodyPr wrap="square" rtlCol="0">
            <a:spAutoFit/>
          </a:bodyPr>
          <a:lstStyle/>
          <a:p>
            <a:pPr algn="ctr"/>
            <a:r>
              <a:rPr lang="en-GB" sz="2800" i="1" dirty="0"/>
              <a:t>R</a:t>
            </a:r>
            <a:r>
              <a:rPr lang="en-GB" sz="2800" i="1" dirty="0" smtClean="0"/>
              <a:t>ead through the excerpts on Person Centred Thinking Tools from the Welsh Government ‘Person Centred Reviews Toolkit’</a:t>
            </a:r>
            <a:endParaRPr lang="en-GB" sz="2800" i="1" dirty="0"/>
          </a:p>
        </p:txBody>
      </p:sp>
      <p:sp>
        <p:nvSpPr>
          <p:cNvPr id="5" name="TextBox 4"/>
          <p:cNvSpPr txBox="1"/>
          <p:nvPr/>
        </p:nvSpPr>
        <p:spPr>
          <a:xfrm>
            <a:off x="683568" y="3625860"/>
            <a:ext cx="8064896" cy="523220"/>
          </a:xfrm>
          <a:prstGeom prst="rect">
            <a:avLst/>
          </a:prstGeom>
          <a:noFill/>
        </p:spPr>
        <p:txBody>
          <a:bodyPr wrap="square" rtlCol="0">
            <a:spAutoFit/>
          </a:bodyPr>
          <a:lstStyle/>
          <a:p>
            <a:pPr algn="ctr"/>
            <a:r>
              <a:rPr lang="en-GB" sz="2800" dirty="0" smtClean="0"/>
              <a:t>Choose at least one of the suggested Thinking Tools</a:t>
            </a:r>
            <a:endParaRPr lang="en-GB"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5733256"/>
            <a:ext cx="936104" cy="936104"/>
          </a:xfrm>
          <a:prstGeom prst="rect">
            <a:avLst/>
          </a:prstGeom>
        </p:spPr>
      </p:pic>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72000" y="5733256"/>
            <a:ext cx="892467" cy="892467"/>
          </a:xfrm>
          <a:prstGeom prst="rect">
            <a:avLst/>
          </a:prstGeom>
        </p:spPr>
      </p:pic>
      <p:sp>
        <p:nvSpPr>
          <p:cNvPr id="8" name="TextBox 7"/>
          <p:cNvSpPr txBox="1"/>
          <p:nvPr/>
        </p:nvSpPr>
        <p:spPr>
          <a:xfrm>
            <a:off x="683568" y="4994012"/>
            <a:ext cx="8064896" cy="523220"/>
          </a:xfrm>
          <a:prstGeom prst="rect">
            <a:avLst/>
          </a:prstGeom>
          <a:noFill/>
        </p:spPr>
        <p:txBody>
          <a:bodyPr wrap="square" rtlCol="0">
            <a:spAutoFit/>
          </a:bodyPr>
          <a:lstStyle/>
          <a:p>
            <a:pPr algn="ctr"/>
            <a:r>
              <a:rPr lang="en-GB" sz="2800" dirty="0" smtClean="0"/>
              <a:t>Identify potential strengths and weaknesses</a:t>
            </a:r>
            <a:endParaRPr lang="en-GB" sz="2800" dirty="0"/>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55776" y="2658387"/>
            <a:ext cx="782817" cy="782817"/>
          </a:xfrm>
          <a:prstGeom prst="rect">
            <a:avLst/>
          </a:prstGeom>
        </p:spPr>
      </p:pic>
      <p:sp>
        <p:nvSpPr>
          <p:cNvPr id="10" name="TextBox 9"/>
          <p:cNvSpPr txBox="1"/>
          <p:nvPr/>
        </p:nvSpPr>
        <p:spPr>
          <a:xfrm>
            <a:off x="3338593" y="2669217"/>
            <a:ext cx="4329751" cy="923330"/>
          </a:xfrm>
          <a:prstGeom prst="rect">
            <a:avLst/>
          </a:prstGeom>
          <a:noFill/>
        </p:spPr>
        <p:txBody>
          <a:bodyPr wrap="square" rtlCol="0">
            <a:spAutoFit/>
          </a:bodyPr>
          <a:lstStyle/>
          <a:p>
            <a:r>
              <a:rPr lang="en-GB" dirty="0" smtClean="0"/>
              <a:t>Excerpts from ‘</a:t>
            </a:r>
            <a:r>
              <a:rPr lang="en-GB" dirty="0"/>
              <a:t>Person-centred practice </a:t>
            </a:r>
            <a:r>
              <a:rPr lang="en-GB" dirty="0" smtClean="0"/>
              <a:t>in education</a:t>
            </a:r>
            <a:r>
              <a:rPr lang="en-GB" dirty="0"/>
              <a:t>: a guide for </a:t>
            </a:r>
            <a:r>
              <a:rPr lang="en-GB" dirty="0" smtClean="0"/>
              <a:t>early years</a:t>
            </a:r>
            <a:r>
              <a:rPr lang="en-GB" dirty="0"/>
              <a:t>, schools and </a:t>
            </a:r>
            <a:r>
              <a:rPr lang="en-GB" dirty="0" smtClean="0"/>
              <a:t>colleges in </a:t>
            </a:r>
            <a:r>
              <a:rPr lang="en-GB" dirty="0"/>
              <a:t>Wales</a:t>
            </a:r>
            <a:r>
              <a:rPr lang="en-GB" dirty="0" smtClean="0"/>
              <a:t>’</a:t>
            </a:r>
            <a:endParaRPr lang="en-GB" dirty="0"/>
          </a:p>
        </p:txBody>
      </p:sp>
      <p:sp>
        <p:nvSpPr>
          <p:cNvPr id="11" name="TextBox 10"/>
          <p:cNvSpPr txBox="1"/>
          <p:nvPr/>
        </p:nvSpPr>
        <p:spPr>
          <a:xfrm>
            <a:off x="684378" y="4234786"/>
            <a:ext cx="8064896" cy="523220"/>
          </a:xfrm>
          <a:prstGeom prst="rect">
            <a:avLst/>
          </a:prstGeom>
          <a:noFill/>
        </p:spPr>
        <p:txBody>
          <a:bodyPr wrap="square" rtlCol="0">
            <a:spAutoFit/>
          </a:bodyPr>
          <a:lstStyle/>
          <a:p>
            <a:pPr algn="ctr"/>
            <a:r>
              <a:rPr lang="en-GB" sz="2800" dirty="0" smtClean="0"/>
              <a:t>Describe to the larger group how this would be used.</a:t>
            </a:r>
            <a:endParaRPr lang="en-GB" sz="2800" dirty="0"/>
          </a:p>
        </p:txBody>
      </p:sp>
    </p:spTree>
    <p:extLst>
      <p:ext uri="{BB962C8B-B14F-4D97-AF65-F5344CB8AC3E}">
        <p14:creationId xmlns:p14="http://schemas.microsoft.com/office/powerpoint/2010/main" val="129889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8" grpId="0" build="p"/>
      <p:bldP spid="10" grpId="0"/>
      <p:bldP spid="1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55000" lnSpcReduction="20000"/>
          </a:bodyPr>
          <a:lstStyle/>
          <a:p>
            <a:r>
              <a:rPr lang="en-GB" dirty="0"/>
              <a:t>Adams, L, Beadle-Brown, J, &amp; Mansell, J 2006, 'Individual planning: an exploration of the link between quality of plan and quality of life', </a:t>
            </a:r>
            <a:r>
              <a:rPr lang="en-GB" i="1" dirty="0"/>
              <a:t>British Journal Of Learning Disabilities</a:t>
            </a:r>
            <a:r>
              <a:rPr lang="en-GB" dirty="0"/>
              <a:t>, 34, 2, pp. 68-76, CINAHL Plus with Full Text, EBSCO</a:t>
            </a:r>
            <a:r>
              <a:rPr lang="en-GB" i="1" dirty="0"/>
              <a:t>host</a:t>
            </a:r>
            <a:r>
              <a:rPr lang="en-GB" dirty="0"/>
              <a:t>, viewed 6 March 2017</a:t>
            </a:r>
            <a:endParaRPr lang="en-US" dirty="0" smtClean="0"/>
          </a:p>
          <a:p>
            <a:r>
              <a:rPr lang="en-US" dirty="0" err="1" smtClean="0"/>
              <a:t>Cheminais</a:t>
            </a:r>
            <a:r>
              <a:rPr lang="en-US" dirty="0" smtClean="0"/>
              <a:t>, R., </a:t>
            </a:r>
            <a:r>
              <a:rPr lang="en-US" i="1" dirty="0" smtClean="0"/>
              <a:t>Effective Multi-Agency Partnerships: putting Every Child Matters into Practice</a:t>
            </a:r>
            <a:r>
              <a:rPr lang="en-US" dirty="0" smtClean="0"/>
              <a:t>, London: SAGE Publications, 2009</a:t>
            </a:r>
          </a:p>
          <a:p>
            <a:r>
              <a:rPr lang="en-GB" dirty="0" err="1" smtClean="0"/>
              <a:t>DCSF</a:t>
            </a:r>
            <a:r>
              <a:rPr lang="en-GB" dirty="0" smtClean="0"/>
              <a:t>, </a:t>
            </a:r>
            <a:r>
              <a:rPr lang="en-GB" i="1" dirty="0" smtClean="0"/>
              <a:t>Children’s Trusts: Statutory guidance on inter-agency cooperation to improve well-being of children, young people and their families, </a:t>
            </a:r>
            <a:r>
              <a:rPr lang="en-GB" dirty="0" smtClean="0"/>
              <a:t>Crown Copyright, 2008</a:t>
            </a:r>
            <a:endParaRPr lang="en-US" dirty="0" smtClean="0"/>
          </a:p>
          <a:p>
            <a:r>
              <a:rPr lang="en-US" dirty="0" smtClean="0"/>
              <a:t>Foley, P., and </a:t>
            </a:r>
            <a:r>
              <a:rPr lang="en-US" dirty="0" err="1" smtClean="0"/>
              <a:t>Rixon</a:t>
            </a:r>
            <a:r>
              <a:rPr lang="en-US" dirty="0" smtClean="0"/>
              <a:t>, A., </a:t>
            </a:r>
            <a:r>
              <a:rPr lang="en-US" i="1" dirty="0" smtClean="0"/>
              <a:t>Changing children’s services: working and learning together, </a:t>
            </a:r>
            <a:r>
              <a:rPr lang="en-US" dirty="0" smtClean="0"/>
              <a:t>Bristol: The Policy Press, 2008. </a:t>
            </a:r>
          </a:p>
          <a:p>
            <a:r>
              <a:rPr lang="en-US" dirty="0" smtClean="0"/>
              <a:t>Gasper, M., </a:t>
            </a:r>
            <a:r>
              <a:rPr lang="en-US" i="1" dirty="0" smtClean="0"/>
              <a:t>Multi-agency working in the early years: Challenges and opportunities, </a:t>
            </a:r>
            <a:r>
              <a:rPr lang="en-US" dirty="0" smtClean="0"/>
              <a:t>London: SAGE Publications, 2010</a:t>
            </a:r>
          </a:p>
          <a:p>
            <a:r>
              <a:rPr lang="en-US" dirty="0" smtClean="0"/>
              <a:t>Harrison R, Wise C, </a:t>
            </a:r>
            <a:r>
              <a:rPr lang="en-US" i="1" dirty="0" smtClean="0"/>
              <a:t>Working with Young People</a:t>
            </a:r>
            <a:r>
              <a:rPr lang="en-US" dirty="0" smtClean="0"/>
              <a:t>, London: SAGE publications, 2005</a:t>
            </a:r>
          </a:p>
          <a:p>
            <a:r>
              <a:rPr lang="en-US" dirty="0" smtClean="0"/>
              <a:t>Harrison R, Benjamin C, Curran S, Hunter R, </a:t>
            </a:r>
            <a:r>
              <a:rPr lang="en-US" i="1" dirty="0" smtClean="0"/>
              <a:t>Leading Work with Young People, </a:t>
            </a:r>
            <a:r>
              <a:rPr lang="en-US" dirty="0" smtClean="0"/>
              <a:t>London: SAGE Publications, 2007</a:t>
            </a:r>
          </a:p>
          <a:p>
            <a:r>
              <a:rPr lang="en-US" dirty="0" smtClean="0"/>
              <a:t>Lacey P, </a:t>
            </a:r>
            <a:r>
              <a:rPr lang="en-US" i="1" dirty="0" smtClean="0"/>
              <a:t>Support Partnerships: Collaboration in action</a:t>
            </a:r>
            <a:r>
              <a:rPr lang="en-US" dirty="0" smtClean="0"/>
              <a:t>, London: David Fulton Publishers, 2001</a:t>
            </a:r>
          </a:p>
          <a:p>
            <a:endParaRPr lang="en-US" dirty="0"/>
          </a:p>
        </p:txBody>
      </p:sp>
      <p:sp>
        <p:nvSpPr>
          <p:cNvPr id="3" name="Title 2"/>
          <p:cNvSpPr>
            <a:spLocks noGrp="1"/>
          </p:cNvSpPr>
          <p:nvPr>
            <p:ph type="title"/>
          </p:nvPr>
        </p:nvSpPr>
        <p:spPr/>
        <p:txBody>
          <a:bodyPr/>
          <a:lstStyle/>
          <a:p>
            <a:r>
              <a:rPr lang="en-GB" dirty="0" smtClean="0"/>
              <a:t>References</a:t>
            </a:r>
            <a:endParaRPr lang="en-US" dirty="0"/>
          </a:p>
        </p:txBody>
      </p:sp>
    </p:spTree>
    <p:extLst>
      <p:ext uri="{BB962C8B-B14F-4D97-AF65-F5344CB8AC3E}">
        <p14:creationId xmlns:p14="http://schemas.microsoft.com/office/powerpoint/2010/main" val="11233887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85000" lnSpcReduction="10000"/>
          </a:bodyPr>
          <a:lstStyle/>
          <a:p>
            <a:r>
              <a:rPr lang="en-GB" sz="2000" dirty="0" smtClean="0"/>
              <a:t>Support for Learners Division, Welsh Government (2015a) </a:t>
            </a:r>
            <a:r>
              <a:rPr lang="en-GB" sz="2000" i="1" dirty="0" smtClean="0"/>
              <a:t>Person Centred Reviews Toolkit</a:t>
            </a:r>
            <a:r>
              <a:rPr lang="en-GB" sz="2000" dirty="0"/>
              <a:t> (Guidance document no: </a:t>
            </a:r>
            <a:r>
              <a:rPr lang="en-GB" sz="2000" dirty="0" smtClean="0"/>
              <a:t>181/2015</a:t>
            </a:r>
            <a:r>
              <a:rPr lang="en-GB" sz="2000" dirty="0"/>
              <a:t>) Available </a:t>
            </a:r>
            <a:r>
              <a:rPr lang="en-GB" sz="2000" dirty="0" smtClean="0"/>
              <a:t>at: </a:t>
            </a:r>
            <a:r>
              <a:rPr lang="en-GB" sz="2000" dirty="0">
                <a:hlinkClick r:id="rId2"/>
              </a:rPr>
              <a:t>http://</a:t>
            </a:r>
            <a:r>
              <a:rPr lang="en-GB" sz="2000" dirty="0" smtClean="0">
                <a:hlinkClick r:id="rId2"/>
              </a:rPr>
              <a:t>learning.gov.wales/docs/learningwales/publications/150909-reviews-toolkit-en.pdf</a:t>
            </a:r>
            <a:r>
              <a:rPr lang="en-GB" sz="2000" dirty="0" smtClean="0"/>
              <a:t> [Accessed 06/03/2017]</a:t>
            </a:r>
          </a:p>
          <a:p>
            <a:r>
              <a:rPr lang="en-GB" sz="2000" dirty="0"/>
              <a:t>Support for Learners Division, Welsh Government (</a:t>
            </a:r>
            <a:r>
              <a:rPr lang="en-GB" sz="2000" dirty="0" smtClean="0"/>
              <a:t>2015b) </a:t>
            </a:r>
            <a:r>
              <a:rPr lang="en-GB" sz="2000" i="1" dirty="0" smtClean="0"/>
              <a:t>Developing as a Person Centred Organisation </a:t>
            </a:r>
            <a:r>
              <a:rPr lang="en-GB" sz="2000" dirty="0"/>
              <a:t>(Guidance document no: </a:t>
            </a:r>
            <a:r>
              <a:rPr lang="en-GB" sz="2000" dirty="0" smtClean="0"/>
              <a:t>180/2015</a:t>
            </a:r>
            <a:r>
              <a:rPr lang="en-GB" sz="2000" dirty="0"/>
              <a:t>) Available </a:t>
            </a:r>
            <a:r>
              <a:rPr lang="en-GB" sz="2000" dirty="0" smtClean="0"/>
              <a:t>at: </a:t>
            </a:r>
            <a:r>
              <a:rPr lang="en-GB" sz="2000" dirty="0">
                <a:hlinkClick r:id="rId3"/>
              </a:rPr>
              <a:t>http://</a:t>
            </a:r>
            <a:r>
              <a:rPr lang="en-GB" sz="2000" dirty="0" smtClean="0">
                <a:hlinkClick r:id="rId3"/>
              </a:rPr>
              <a:t>learning.gov.wales/docs/learningwales/publications/150907-developing-pc-en.pdf</a:t>
            </a:r>
            <a:r>
              <a:rPr lang="en-GB" sz="2000" dirty="0" smtClean="0"/>
              <a:t> [Accessed 06/03/2017]</a:t>
            </a:r>
          </a:p>
          <a:p>
            <a:r>
              <a:rPr lang="en-GB" sz="2000" dirty="0"/>
              <a:t>Support for Learners Division, Welsh Government (</a:t>
            </a:r>
            <a:r>
              <a:rPr lang="en-GB" sz="2000" dirty="0" smtClean="0"/>
              <a:t>2015c</a:t>
            </a:r>
            <a:r>
              <a:rPr lang="en-GB" sz="2000" dirty="0"/>
              <a:t>) </a:t>
            </a:r>
            <a:r>
              <a:rPr lang="en-GB" sz="2000" i="1" dirty="0"/>
              <a:t>Person-centred practice </a:t>
            </a:r>
            <a:r>
              <a:rPr lang="en-GB" sz="2000" i="1" dirty="0" smtClean="0"/>
              <a:t>in education</a:t>
            </a:r>
            <a:r>
              <a:rPr lang="en-GB" sz="2000" i="1" dirty="0"/>
              <a:t>: a guide for </a:t>
            </a:r>
            <a:r>
              <a:rPr lang="en-GB" sz="2000" i="1" dirty="0" smtClean="0"/>
              <a:t>early years</a:t>
            </a:r>
            <a:r>
              <a:rPr lang="en-GB" sz="2000" i="1" dirty="0"/>
              <a:t>, schools and </a:t>
            </a:r>
            <a:r>
              <a:rPr lang="en-GB" sz="2000" i="1" dirty="0" smtClean="0"/>
              <a:t>colleges in Wales </a:t>
            </a:r>
            <a:r>
              <a:rPr lang="en-GB" sz="2000" dirty="0"/>
              <a:t>(Guidance document no: </a:t>
            </a:r>
            <a:r>
              <a:rPr lang="en-GB" sz="2000" dirty="0" smtClean="0"/>
              <a:t>179/2015) Available </a:t>
            </a:r>
            <a:r>
              <a:rPr lang="en-GB" sz="2000" dirty="0"/>
              <a:t>at: </a:t>
            </a:r>
            <a:r>
              <a:rPr lang="en-GB" sz="2000" dirty="0">
                <a:hlinkClick r:id="rId4"/>
              </a:rPr>
              <a:t>http://</a:t>
            </a:r>
            <a:r>
              <a:rPr lang="en-GB" sz="2000" dirty="0" smtClean="0">
                <a:hlinkClick r:id="rId4"/>
              </a:rPr>
              <a:t>learning.gov.wales/docs/learningwales/publications/151210-person-centred-practice-in-education-en.pdf</a:t>
            </a:r>
            <a:r>
              <a:rPr lang="en-GB" sz="2000" dirty="0" smtClean="0"/>
              <a:t> [Accessed 06/03/2017]</a:t>
            </a:r>
            <a:endParaRPr lang="en-GB" sz="2000" i="1" dirty="0"/>
          </a:p>
          <a:p>
            <a:r>
              <a:rPr lang="en-GB" sz="2000" dirty="0" smtClean="0"/>
              <a:t>Welsh Government (2010) </a:t>
            </a:r>
            <a:r>
              <a:rPr lang="en-GB" sz="2000" i="1" dirty="0" smtClean="0"/>
              <a:t>Children and Families (Wales) Measure 2010 </a:t>
            </a:r>
            <a:r>
              <a:rPr lang="en-GB" sz="2000" dirty="0" smtClean="0"/>
              <a:t> Available at</a:t>
            </a:r>
            <a:r>
              <a:rPr lang="en-GB" sz="2000" dirty="0"/>
              <a:t>: </a:t>
            </a:r>
            <a:r>
              <a:rPr lang="en-GB" sz="2000" dirty="0">
                <a:hlinkClick r:id="rId5"/>
              </a:rPr>
              <a:t>http://gov.wales/topics/people-and-communities/people/children-and-young-people/child-poverty/childrenandfamilies/?</a:t>
            </a:r>
            <a:r>
              <a:rPr lang="en-GB" sz="2000" dirty="0" smtClean="0">
                <a:hlinkClick r:id="rId5"/>
              </a:rPr>
              <a:t>lang=en</a:t>
            </a:r>
            <a:r>
              <a:rPr lang="en-GB" sz="2000" dirty="0" smtClean="0"/>
              <a:t> [Accessed 04/11/2016]</a:t>
            </a:r>
          </a:p>
          <a:p>
            <a:r>
              <a:rPr lang="en-GB" sz="2000" dirty="0" smtClean="0"/>
              <a:t>Welsh Government (2012) </a:t>
            </a:r>
            <a:r>
              <a:rPr lang="en-GB" sz="2000" i="1" dirty="0" smtClean="0"/>
              <a:t>Shared Purpose – Shared Delivery </a:t>
            </a:r>
            <a:r>
              <a:rPr lang="en-GB" sz="2000" dirty="0" smtClean="0"/>
              <a:t>Cardiff: Welsh Government</a:t>
            </a:r>
            <a:endParaRPr lang="en-US" sz="2000" dirty="0" smtClean="0"/>
          </a:p>
          <a:p>
            <a:endParaRPr lang="en-US" sz="2000" dirty="0"/>
          </a:p>
        </p:txBody>
      </p:sp>
      <p:sp>
        <p:nvSpPr>
          <p:cNvPr id="3" name="Title 2"/>
          <p:cNvSpPr>
            <a:spLocks noGrp="1"/>
          </p:cNvSpPr>
          <p:nvPr>
            <p:ph type="title"/>
          </p:nvPr>
        </p:nvSpPr>
        <p:spPr/>
        <p:txBody>
          <a:bodyPr/>
          <a:lstStyle/>
          <a:p>
            <a:r>
              <a:rPr lang="en-GB" dirty="0" smtClean="0"/>
              <a:t>References</a:t>
            </a:r>
            <a:endParaRPr lang="en-US" dirty="0"/>
          </a:p>
        </p:txBody>
      </p:sp>
    </p:spTree>
    <p:extLst>
      <p:ext uri="{BB962C8B-B14F-4D97-AF65-F5344CB8AC3E}">
        <p14:creationId xmlns:p14="http://schemas.microsoft.com/office/powerpoint/2010/main" val="110513344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1345</TotalTime>
  <Words>866</Words>
  <Application>Microsoft Office PowerPoint</Application>
  <PresentationFormat>On-screen Show (4:3)</PresentationFormat>
  <Paragraphs>90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UWTSD PPT Template (lectures)</vt:lpstr>
      <vt:lpstr>SJSI5017: Equality and Disability in Education Person Centred Planning in Education</vt:lpstr>
      <vt:lpstr>Recap of last session</vt:lpstr>
      <vt:lpstr>     What is Person Centred Planning?</vt:lpstr>
      <vt:lpstr>     Person Centred Planning</vt:lpstr>
      <vt:lpstr>Person Centred Planning</vt:lpstr>
      <vt:lpstr>PowerPoint Presentation</vt:lpstr>
      <vt:lpstr>PowerPoint Presentation</vt:lpstr>
      <vt:lpstr>PowerPoint Presentation</vt:lpstr>
      <vt:lpstr>Study Skills: Government and Legislature</vt:lpstr>
      <vt:lpstr>Study Skills: Government and Legislature</vt:lpstr>
      <vt:lpstr>Study Skills: Sources of Information</vt:lpstr>
      <vt:lpstr>PowerPoint Presentation</vt:lpstr>
      <vt:lpstr>PowerPoint Presentation</vt:lpstr>
      <vt:lpstr>Person Centred Review Toolkit</vt:lpstr>
      <vt:lpstr>Evaluation Exercise</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Administrator</cp:lastModifiedBy>
  <cp:revision>69</cp:revision>
  <cp:lastPrinted>2016-11-12T10:46:07Z</cp:lastPrinted>
  <dcterms:created xsi:type="dcterms:W3CDTF">2016-10-28T11:34:04Z</dcterms:created>
  <dcterms:modified xsi:type="dcterms:W3CDTF">2017-11-13T13:33:34Z</dcterms:modified>
</cp:coreProperties>
</file>