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8288000" cy="10287000"/>
  <p:notesSz cx="6858000" cy="9144000"/>
  <p:embeddedFontLst>
    <p:embeddedFont>
      <p:font typeface="Poppins Semi-Bold" panose="020B0604020202020204" charset="0"/>
      <p:regular r:id="rId15"/>
      <p:bold r:id="rId16"/>
    </p:embeddedFont>
    <p:embeddedFont>
      <p:font typeface="Times New Roman Semi-Bold" panose="020B0604020202020204" charset="0"/>
      <p:regular r:id="rId17"/>
      <p:bold r:id="rId1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autoAdjust="0"/>
    <p:restoredTop sz="94654" autoAdjust="0"/>
  </p:normalViewPr>
  <p:slideViewPr>
    <p:cSldViewPr>
      <p:cViewPr varScale="1">
        <p:scale>
          <a:sx n="42" d="100"/>
          <a:sy n="42" d="100"/>
        </p:scale>
        <p:origin x="786" y="4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4.fntdata"/><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1.fntdata"/><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20.06.2024</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presentation raises awareness of the functioning of HR department in terms of operational and strategic aspects of companies. What can be stated here is that it directly contributes to compliance and recruitment and actively strengths employee engagement. Furthermore, the findings revealed that corporate strategies are the primary focus of HR, which makes a massive contribution to organizational development and creativity.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HR managers directly engage in activities such as staffing, training and development, appraisals and maintaining diversity and their contribution to the organizational success cannot be overemphasized.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HR managers directly engage in activities such as staffing, training and development, appraisals and maintaining diversity and their contribution to the organizational success cannot be overemphasized.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Another area, where HR managers have to do a great job, is when it comes to strategic management and planning, as they have to incorporate HR activities into the big-picture view of the business, thus, continuously matching its capabilities with organizational objectives. Also, they are critical elements in talent sourcing, succession management, and organizational culture development to support future business strategies. It can also be stated that with the help of the CI process and the adaptation of the organizational changes, HR became the key driver of the strategic plan and an efficient organizational performance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Another area, where HR managers have to do a great job, is when it comes to strategic management and planning, as they have to incorporate HR activities into the big-picture view of the business, thus, continuously matching its capabilities with organizational objectives. Also, they are critical elements in talent sourcing, succession management, and organizational culture development to support future business strategies. It can also be stated that with the help of the CI process and the adaptation of the organizational changes, HR became the key driver of the strategic plan and an efficient organizational performance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function of HR department is to promote positive relationship which is essential for the organization for the sake of high employee morale and productivity. Communication; conflict management; and team work are the strategies employed by HR to improve co-operations at workplace.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In organizations, the primary forms of relationship include those that are Mentorship, professional affiliation, and leadership. These are the benefits of mentoring, successful partnerships, and proper dynamics of leadership, which leads to increased levels of satisfaction and the direct shaping of organizational culture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In organizations, the primary forms of relationship include those that are Mentorship, professional affiliation, and leadership. These are the benefits of mentoring, successful partnerships, and proper dynamics of leadership, which leads to increased levels of satisfaction and the direct shaping of organizational culture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In organizations, the primary forms of relationship include those that are Mentorship, professional affiliation, and leadership. These are the benefits of mentoring, successful partnerships, and proper dynamics of leadership, which leads to increased levels of satisfaction and the direct shaping of organizational culture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6/20/2024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6/20/2024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6/20/2024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6/20/2024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6/20/2024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6/20/2024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6/20/2024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6/20/2024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6/20/2024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8.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12.sv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slides/_rels/slide11.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0.svg"/><Relationship Id="rId7" Type="http://schemas.openxmlformats.org/officeDocument/2006/relationships/image" Target="../media/image14.svg"/><Relationship Id="rId2" Type="http://schemas.openxmlformats.org/officeDocument/2006/relationships/image" Target="../media/image9.png"/><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image" Target="../media/image12.svg"/><Relationship Id="rId10" Type="http://schemas.openxmlformats.org/officeDocument/2006/relationships/image" Target="../media/image19.png"/><Relationship Id="rId4" Type="http://schemas.openxmlformats.org/officeDocument/2006/relationships/image" Target="../media/image11.png"/><Relationship Id="rId9" Type="http://schemas.openxmlformats.org/officeDocument/2006/relationships/image" Target="../media/image16.svg"/></Relationships>
</file>

<file path=ppt/slides/_rels/slide12.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0.svg"/><Relationship Id="rId7" Type="http://schemas.openxmlformats.org/officeDocument/2006/relationships/image" Target="../media/image14.svg"/><Relationship Id="rId2" Type="http://schemas.openxmlformats.org/officeDocument/2006/relationships/image" Target="../media/image9.png"/><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image" Target="../media/image12.svg"/><Relationship Id="rId4" Type="http://schemas.openxmlformats.org/officeDocument/2006/relationships/image" Target="../media/image11.png"/><Relationship Id="rId9" Type="http://schemas.openxmlformats.org/officeDocument/2006/relationships/image" Target="../media/image16.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9385549" y="7980780"/>
            <a:ext cx="3880634" cy="3334920"/>
            <a:chOff x="0" y="0"/>
            <a:chExt cx="812800" cy="698500"/>
          </a:xfrm>
        </p:grpSpPr>
        <p:sp>
          <p:nvSpPr>
            <p:cNvPr id="3" name="Freeform 3"/>
            <p:cNvSpPr/>
            <p:nvPr/>
          </p:nvSpPr>
          <p:spPr>
            <a:xfrm>
              <a:off x="4214" y="0"/>
              <a:ext cx="804372" cy="698500"/>
            </a:xfrm>
            <a:custGeom>
              <a:avLst/>
              <a:gdLst/>
              <a:ahLst/>
              <a:cxnLst/>
              <a:rect l="l" t="t" r="r" b="b"/>
              <a:pathLst>
                <a:path w="804372" h="698500">
                  <a:moveTo>
                    <a:pt x="797550" y="368218"/>
                  </a:moveTo>
                  <a:lnTo>
                    <a:pt x="616422" y="679532"/>
                  </a:lnTo>
                  <a:cubicBezTo>
                    <a:pt x="609589" y="691275"/>
                    <a:pt x="597028" y="698500"/>
                    <a:pt x="583441" y="698500"/>
                  </a:cubicBezTo>
                  <a:lnTo>
                    <a:pt x="220931" y="698500"/>
                  </a:lnTo>
                  <a:cubicBezTo>
                    <a:pt x="207344" y="698500"/>
                    <a:pt x="194783" y="691275"/>
                    <a:pt x="187950" y="679532"/>
                  </a:cubicBezTo>
                  <a:lnTo>
                    <a:pt x="6822" y="368218"/>
                  </a:lnTo>
                  <a:cubicBezTo>
                    <a:pt x="0" y="356493"/>
                    <a:pt x="0" y="342007"/>
                    <a:pt x="6822" y="330282"/>
                  </a:cubicBezTo>
                  <a:lnTo>
                    <a:pt x="187950" y="18968"/>
                  </a:lnTo>
                  <a:cubicBezTo>
                    <a:pt x="194783" y="7225"/>
                    <a:pt x="207344" y="0"/>
                    <a:pt x="220931" y="0"/>
                  </a:cubicBezTo>
                  <a:lnTo>
                    <a:pt x="583441" y="0"/>
                  </a:lnTo>
                  <a:cubicBezTo>
                    <a:pt x="597028" y="0"/>
                    <a:pt x="609589" y="7225"/>
                    <a:pt x="616422" y="18968"/>
                  </a:cubicBezTo>
                  <a:lnTo>
                    <a:pt x="797550" y="330282"/>
                  </a:lnTo>
                  <a:cubicBezTo>
                    <a:pt x="804372" y="342007"/>
                    <a:pt x="804372" y="356493"/>
                    <a:pt x="797550" y="368218"/>
                  </a:cubicBezTo>
                  <a:close/>
                </a:path>
              </a:pathLst>
            </a:custGeom>
            <a:solidFill>
              <a:srgbClr val="00ADEF"/>
            </a:solidFill>
          </p:spPr>
        </p:sp>
        <p:sp>
          <p:nvSpPr>
            <p:cNvPr id="4" name="TextBox 4"/>
            <p:cNvSpPr txBox="1"/>
            <p:nvPr/>
          </p:nvSpPr>
          <p:spPr>
            <a:xfrm>
              <a:off x="114300" y="19050"/>
              <a:ext cx="584200" cy="679450"/>
            </a:xfrm>
            <a:prstGeom prst="rect">
              <a:avLst/>
            </a:prstGeom>
          </p:spPr>
          <p:txBody>
            <a:bodyPr lIns="50800" tIns="50800" rIns="50800" bIns="50800" rtlCol="0" anchor="ctr"/>
            <a:lstStyle/>
            <a:p>
              <a:pPr algn="ctr">
                <a:lnSpc>
                  <a:spcPts val="2376"/>
                </a:lnSpc>
              </a:pPr>
              <a:endParaRPr/>
            </a:p>
          </p:txBody>
        </p:sp>
      </p:grpSp>
      <p:sp>
        <p:nvSpPr>
          <p:cNvPr id="5" name="TextBox 5"/>
          <p:cNvSpPr txBox="1"/>
          <p:nvPr/>
        </p:nvSpPr>
        <p:spPr>
          <a:xfrm>
            <a:off x="1523500" y="4384187"/>
            <a:ext cx="8425875" cy="2513360"/>
          </a:xfrm>
          <a:prstGeom prst="rect">
            <a:avLst/>
          </a:prstGeom>
        </p:spPr>
        <p:txBody>
          <a:bodyPr lIns="0" tIns="0" rIns="0" bIns="0" rtlCol="0" anchor="t">
            <a:spAutoFit/>
          </a:bodyPr>
          <a:lstStyle/>
          <a:p>
            <a:pPr algn="l">
              <a:lnSpc>
                <a:spcPts val="9326"/>
              </a:lnSpc>
            </a:pPr>
            <a:r>
              <a:rPr lang="en-US" sz="9326">
                <a:solidFill>
                  <a:srgbClr val="000B5D"/>
                </a:solidFill>
                <a:latin typeface="Poppins Semi-Bold"/>
              </a:rPr>
              <a:t>MANAGING PEOPLE</a:t>
            </a:r>
          </a:p>
        </p:txBody>
      </p:sp>
      <p:sp>
        <p:nvSpPr>
          <p:cNvPr id="6" name="AutoShape 6"/>
          <p:cNvSpPr/>
          <p:nvPr/>
        </p:nvSpPr>
        <p:spPr>
          <a:xfrm rot="-5400000">
            <a:off x="-1672563" y="6817397"/>
            <a:ext cx="4576012" cy="0"/>
          </a:xfrm>
          <a:prstGeom prst="line">
            <a:avLst/>
          </a:prstGeom>
          <a:ln w="95250" cap="rnd">
            <a:solidFill>
              <a:srgbClr val="00ADEF"/>
            </a:solidFill>
            <a:prstDash val="solid"/>
            <a:headEnd type="none" w="sm" len="sm"/>
            <a:tailEnd type="none" w="sm" len="sm"/>
          </a:ln>
        </p:spPr>
      </p:sp>
      <p:sp>
        <p:nvSpPr>
          <p:cNvPr id="7" name="AutoShape 7"/>
          <p:cNvSpPr/>
          <p:nvPr/>
        </p:nvSpPr>
        <p:spPr>
          <a:xfrm rot="-5400000">
            <a:off x="-1672563" y="3374353"/>
            <a:ext cx="4576012" cy="0"/>
          </a:xfrm>
          <a:prstGeom prst="line">
            <a:avLst/>
          </a:prstGeom>
          <a:ln w="95250" cap="rnd">
            <a:solidFill>
              <a:srgbClr val="000B5D"/>
            </a:solidFill>
            <a:prstDash val="solid"/>
            <a:headEnd type="none" w="sm" len="sm"/>
            <a:tailEnd type="none" w="sm" len="sm"/>
          </a:ln>
        </p:spPr>
      </p:sp>
      <p:grpSp>
        <p:nvGrpSpPr>
          <p:cNvPr id="8" name="Group 8"/>
          <p:cNvGrpSpPr/>
          <p:nvPr/>
        </p:nvGrpSpPr>
        <p:grpSpPr>
          <a:xfrm>
            <a:off x="13266184" y="412629"/>
            <a:ext cx="5944395" cy="2533943"/>
            <a:chOff x="0" y="0"/>
            <a:chExt cx="1638616" cy="698500"/>
          </a:xfrm>
        </p:grpSpPr>
        <p:sp>
          <p:nvSpPr>
            <p:cNvPr id="9" name="Freeform 9"/>
            <p:cNvSpPr/>
            <p:nvPr/>
          </p:nvSpPr>
          <p:spPr>
            <a:xfrm>
              <a:off x="2751" y="0"/>
              <a:ext cx="1633114" cy="698500"/>
            </a:xfrm>
            <a:custGeom>
              <a:avLst/>
              <a:gdLst/>
              <a:ahLst/>
              <a:cxnLst/>
              <a:rect l="l" t="t" r="r" b="b"/>
              <a:pathLst>
                <a:path w="1633114" h="698500">
                  <a:moveTo>
                    <a:pt x="1628660" y="361633"/>
                  </a:moveTo>
                  <a:lnTo>
                    <a:pt x="1439870" y="686117"/>
                  </a:lnTo>
                  <a:cubicBezTo>
                    <a:pt x="1435409" y="693784"/>
                    <a:pt x="1427208" y="698500"/>
                    <a:pt x="1418339" y="698500"/>
                  </a:cubicBezTo>
                  <a:lnTo>
                    <a:pt x="214775" y="698500"/>
                  </a:lnTo>
                  <a:cubicBezTo>
                    <a:pt x="205906" y="698500"/>
                    <a:pt x="197705" y="693784"/>
                    <a:pt x="193244" y="686117"/>
                  </a:cubicBezTo>
                  <a:lnTo>
                    <a:pt x="4454" y="361633"/>
                  </a:lnTo>
                  <a:cubicBezTo>
                    <a:pt x="0" y="353978"/>
                    <a:pt x="0" y="344522"/>
                    <a:pt x="4454" y="336867"/>
                  </a:cubicBezTo>
                  <a:lnTo>
                    <a:pt x="193244" y="12383"/>
                  </a:lnTo>
                  <a:cubicBezTo>
                    <a:pt x="197705" y="4716"/>
                    <a:pt x="205906" y="0"/>
                    <a:pt x="214775" y="0"/>
                  </a:cubicBezTo>
                  <a:lnTo>
                    <a:pt x="1418339" y="0"/>
                  </a:lnTo>
                  <a:cubicBezTo>
                    <a:pt x="1427208" y="0"/>
                    <a:pt x="1435409" y="4716"/>
                    <a:pt x="1439870" y="12383"/>
                  </a:cubicBezTo>
                  <a:lnTo>
                    <a:pt x="1628660" y="336867"/>
                  </a:lnTo>
                  <a:cubicBezTo>
                    <a:pt x="1633114" y="344522"/>
                    <a:pt x="1633114" y="353978"/>
                    <a:pt x="1628660" y="361633"/>
                  </a:cubicBezTo>
                  <a:close/>
                </a:path>
              </a:pathLst>
            </a:custGeom>
            <a:solidFill>
              <a:srgbClr val="00ADEF"/>
            </a:solidFill>
          </p:spPr>
        </p:sp>
        <p:sp>
          <p:nvSpPr>
            <p:cNvPr id="10" name="TextBox 10"/>
            <p:cNvSpPr txBox="1"/>
            <p:nvPr/>
          </p:nvSpPr>
          <p:spPr>
            <a:xfrm>
              <a:off x="114300" y="19050"/>
              <a:ext cx="1410016" cy="679450"/>
            </a:xfrm>
            <a:prstGeom prst="rect">
              <a:avLst/>
            </a:prstGeom>
          </p:spPr>
          <p:txBody>
            <a:bodyPr lIns="50800" tIns="50800" rIns="50800" bIns="50800" rtlCol="0" anchor="ctr"/>
            <a:lstStyle/>
            <a:p>
              <a:pPr algn="ctr">
                <a:lnSpc>
                  <a:spcPts val="2376"/>
                </a:lnSpc>
              </a:pPr>
              <a:endParaRPr/>
            </a:p>
          </p:txBody>
        </p:sp>
      </p:grpSp>
      <p:grpSp>
        <p:nvGrpSpPr>
          <p:cNvPr id="11" name="Group 11"/>
          <p:cNvGrpSpPr/>
          <p:nvPr/>
        </p:nvGrpSpPr>
        <p:grpSpPr>
          <a:xfrm>
            <a:off x="10150791" y="1004710"/>
            <a:ext cx="10689850" cy="9186590"/>
            <a:chOff x="0" y="0"/>
            <a:chExt cx="812800" cy="698500"/>
          </a:xfrm>
        </p:grpSpPr>
        <p:sp>
          <p:nvSpPr>
            <p:cNvPr id="12" name="Freeform 12"/>
            <p:cNvSpPr/>
            <p:nvPr/>
          </p:nvSpPr>
          <p:spPr>
            <a:xfrm>
              <a:off x="1530" y="0"/>
              <a:ext cx="809740" cy="698500"/>
            </a:xfrm>
            <a:custGeom>
              <a:avLst/>
              <a:gdLst/>
              <a:ahLst/>
              <a:cxnLst/>
              <a:rect l="l" t="t" r="r" b="b"/>
              <a:pathLst>
                <a:path w="809740" h="698500">
                  <a:moveTo>
                    <a:pt x="807264" y="356136"/>
                  </a:moveTo>
                  <a:lnTo>
                    <a:pt x="612076" y="691614"/>
                  </a:lnTo>
                  <a:cubicBezTo>
                    <a:pt x="609596" y="695877"/>
                    <a:pt x="605036" y="698500"/>
                    <a:pt x="600103" y="698500"/>
                  </a:cubicBezTo>
                  <a:lnTo>
                    <a:pt x="209637" y="698500"/>
                  </a:lnTo>
                  <a:cubicBezTo>
                    <a:pt x="204704" y="698500"/>
                    <a:pt x="200144" y="695877"/>
                    <a:pt x="197664" y="691614"/>
                  </a:cubicBezTo>
                  <a:lnTo>
                    <a:pt x="2476" y="356136"/>
                  </a:lnTo>
                  <a:cubicBezTo>
                    <a:pt x="0" y="351879"/>
                    <a:pt x="0" y="346621"/>
                    <a:pt x="2476" y="342364"/>
                  </a:cubicBezTo>
                  <a:lnTo>
                    <a:pt x="197664" y="6886"/>
                  </a:lnTo>
                  <a:cubicBezTo>
                    <a:pt x="200144" y="2623"/>
                    <a:pt x="204704" y="0"/>
                    <a:pt x="209637" y="0"/>
                  </a:cubicBezTo>
                  <a:lnTo>
                    <a:pt x="600103" y="0"/>
                  </a:lnTo>
                  <a:cubicBezTo>
                    <a:pt x="605036" y="0"/>
                    <a:pt x="609596" y="2623"/>
                    <a:pt x="612076" y="6886"/>
                  </a:cubicBezTo>
                  <a:lnTo>
                    <a:pt x="807264" y="342364"/>
                  </a:lnTo>
                  <a:cubicBezTo>
                    <a:pt x="809740" y="346621"/>
                    <a:pt x="809740" y="351879"/>
                    <a:pt x="807264" y="356136"/>
                  </a:cubicBezTo>
                  <a:close/>
                </a:path>
              </a:pathLst>
            </a:custGeom>
            <a:solidFill>
              <a:srgbClr val="000B5D"/>
            </a:solidFill>
          </p:spPr>
        </p:sp>
        <p:sp>
          <p:nvSpPr>
            <p:cNvPr id="13" name="TextBox 13"/>
            <p:cNvSpPr txBox="1"/>
            <p:nvPr/>
          </p:nvSpPr>
          <p:spPr>
            <a:xfrm>
              <a:off x="114300" y="19050"/>
              <a:ext cx="584200" cy="679450"/>
            </a:xfrm>
            <a:prstGeom prst="rect">
              <a:avLst/>
            </a:prstGeom>
          </p:spPr>
          <p:txBody>
            <a:bodyPr lIns="50800" tIns="50800" rIns="50800" bIns="50800" rtlCol="0" anchor="ctr"/>
            <a:lstStyle/>
            <a:p>
              <a:pPr algn="ctr">
                <a:lnSpc>
                  <a:spcPts val="2376"/>
                </a:lnSpc>
              </a:pPr>
              <a:endParaRPr/>
            </a:p>
          </p:txBody>
        </p:sp>
      </p:grpSp>
      <p:grpSp>
        <p:nvGrpSpPr>
          <p:cNvPr id="14" name="Group 14"/>
          <p:cNvGrpSpPr/>
          <p:nvPr/>
        </p:nvGrpSpPr>
        <p:grpSpPr>
          <a:xfrm>
            <a:off x="10809808" y="897105"/>
            <a:ext cx="10857146" cy="9401799"/>
            <a:chOff x="0" y="0"/>
            <a:chExt cx="4282440" cy="3708400"/>
          </a:xfrm>
        </p:grpSpPr>
        <p:sp>
          <p:nvSpPr>
            <p:cNvPr id="15" name="Freeform 15"/>
            <p:cNvSpPr/>
            <p:nvPr/>
          </p:nvSpPr>
          <p:spPr>
            <a:xfrm>
              <a:off x="0" y="0"/>
              <a:ext cx="4282440" cy="3708400"/>
            </a:xfrm>
            <a:custGeom>
              <a:avLst/>
              <a:gdLst/>
              <a:ahLst/>
              <a:cxnLst/>
              <a:rect l="l" t="t" r="r" b="b"/>
              <a:pathLst>
                <a:path w="4282440" h="3708400">
                  <a:moveTo>
                    <a:pt x="3211830" y="0"/>
                  </a:moveTo>
                  <a:lnTo>
                    <a:pt x="1070610" y="0"/>
                  </a:lnTo>
                  <a:lnTo>
                    <a:pt x="0" y="1854200"/>
                  </a:lnTo>
                  <a:lnTo>
                    <a:pt x="1070610" y="3708400"/>
                  </a:lnTo>
                  <a:lnTo>
                    <a:pt x="3211830" y="3708400"/>
                  </a:lnTo>
                  <a:lnTo>
                    <a:pt x="4282440" y="1854200"/>
                  </a:lnTo>
                  <a:close/>
                </a:path>
              </a:pathLst>
            </a:custGeom>
            <a:blipFill>
              <a:blip r:embed="rId2"/>
              <a:stretch>
                <a:fillRect l="-14926" r="-14926"/>
              </a:stretch>
            </a:blipFill>
          </p:spPr>
        </p:sp>
      </p:grpSp>
      <p:grpSp>
        <p:nvGrpSpPr>
          <p:cNvPr id="16" name="Group 16"/>
          <p:cNvGrpSpPr/>
          <p:nvPr/>
        </p:nvGrpSpPr>
        <p:grpSpPr>
          <a:xfrm>
            <a:off x="11235971" y="8781757"/>
            <a:ext cx="2948589" cy="2533943"/>
            <a:chOff x="0" y="0"/>
            <a:chExt cx="812800" cy="698500"/>
          </a:xfrm>
        </p:grpSpPr>
        <p:sp>
          <p:nvSpPr>
            <p:cNvPr id="17" name="Freeform 17"/>
            <p:cNvSpPr/>
            <p:nvPr/>
          </p:nvSpPr>
          <p:spPr>
            <a:xfrm>
              <a:off x="5546" y="0"/>
              <a:ext cx="801708" cy="698500"/>
            </a:xfrm>
            <a:custGeom>
              <a:avLst/>
              <a:gdLst/>
              <a:ahLst/>
              <a:cxnLst/>
              <a:rect l="l" t="t" r="r" b="b"/>
              <a:pathLst>
                <a:path w="801708" h="698500">
                  <a:moveTo>
                    <a:pt x="792729" y="374214"/>
                  </a:moveTo>
                  <a:lnTo>
                    <a:pt x="618579" y="673536"/>
                  </a:lnTo>
                  <a:cubicBezTo>
                    <a:pt x="609586" y="688992"/>
                    <a:pt x="593053" y="698500"/>
                    <a:pt x="575172" y="698500"/>
                  </a:cubicBezTo>
                  <a:lnTo>
                    <a:pt x="226536" y="698500"/>
                  </a:lnTo>
                  <a:cubicBezTo>
                    <a:pt x="208655" y="698500"/>
                    <a:pt x="192122" y="688992"/>
                    <a:pt x="183129" y="673536"/>
                  </a:cubicBezTo>
                  <a:lnTo>
                    <a:pt x="8979" y="374214"/>
                  </a:lnTo>
                  <a:cubicBezTo>
                    <a:pt x="0" y="358782"/>
                    <a:pt x="0" y="339718"/>
                    <a:pt x="8979" y="324286"/>
                  </a:cubicBezTo>
                  <a:lnTo>
                    <a:pt x="183129" y="24964"/>
                  </a:lnTo>
                  <a:cubicBezTo>
                    <a:pt x="192122" y="9508"/>
                    <a:pt x="208655" y="0"/>
                    <a:pt x="226536" y="0"/>
                  </a:cubicBezTo>
                  <a:lnTo>
                    <a:pt x="575172" y="0"/>
                  </a:lnTo>
                  <a:cubicBezTo>
                    <a:pt x="593053" y="0"/>
                    <a:pt x="609586" y="9508"/>
                    <a:pt x="618579" y="24964"/>
                  </a:cubicBezTo>
                  <a:lnTo>
                    <a:pt x="792729" y="324286"/>
                  </a:lnTo>
                  <a:cubicBezTo>
                    <a:pt x="801708" y="339718"/>
                    <a:pt x="801708" y="358782"/>
                    <a:pt x="792729" y="374214"/>
                  </a:cubicBezTo>
                  <a:close/>
                </a:path>
              </a:pathLst>
            </a:custGeom>
            <a:solidFill>
              <a:srgbClr val="000B5D"/>
            </a:solidFill>
          </p:spPr>
        </p:sp>
        <p:sp>
          <p:nvSpPr>
            <p:cNvPr id="18" name="TextBox 18"/>
            <p:cNvSpPr txBox="1"/>
            <p:nvPr/>
          </p:nvSpPr>
          <p:spPr>
            <a:xfrm>
              <a:off x="114300" y="19050"/>
              <a:ext cx="584200" cy="679450"/>
            </a:xfrm>
            <a:prstGeom prst="rect">
              <a:avLst/>
            </a:prstGeom>
          </p:spPr>
          <p:txBody>
            <a:bodyPr lIns="50800" tIns="50800" rIns="50800" bIns="50800" rtlCol="0" anchor="ctr"/>
            <a:lstStyle/>
            <a:p>
              <a:pPr algn="ctr">
                <a:lnSpc>
                  <a:spcPts val="2376"/>
                </a:lnSpc>
              </a:pPr>
              <a:endParaRPr/>
            </a:p>
          </p:txBody>
        </p:sp>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0075126" y="2661020"/>
            <a:ext cx="7737063" cy="4964961"/>
          </a:xfrm>
          <a:custGeom>
            <a:avLst/>
            <a:gdLst/>
            <a:ahLst/>
            <a:cxnLst/>
            <a:rect l="l" t="t" r="r" b="b"/>
            <a:pathLst>
              <a:path w="7737063" h="4964961">
                <a:moveTo>
                  <a:pt x="0" y="0"/>
                </a:moveTo>
                <a:lnTo>
                  <a:pt x="7737063" y="0"/>
                </a:lnTo>
                <a:lnTo>
                  <a:pt x="7737063" y="4964960"/>
                </a:lnTo>
                <a:lnTo>
                  <a:pt x="0" y="4964960"/>
                </a:lnTo>
                <a:lnTo>
                  <a:pt x="0" y="0"/>
                </a:lnTo>
                <a:close/>
              </a:path>
            </a:pathLst>
          </a:custGeom>
          <a:blipFill>
            <a:blip r:embed="rId3"/>
            <a:stretch>
              <a:fillRect/>
            </a:stretch>
          </a:blipFill>
        </p:spPr>
      </p:sp>
      <p:sp>
        <p:nvSpPr>
          <p:cNvPr id="3" name="TextBox 3"/>
          <p:cNvSpPr txBox="1"/>
          <p:nvPr/>
        </p:nvSpPr>
        <p:spPr>
          <a:xfrm>
            <a:off x="5545695" y="428218"/>
            <a:ext cx="7912763" cy="1039039"/>
          </a:xfrm>
          <a:prstGeom prst="rect">
            <a:avLst/>
          </a:prstGeom>
        </p:spPr>
        <p:txBody>
          <a:bodyPr lIns="0" tIns="0" rIns="0" bIns="0" rtlCol="0" anchor="t">
            <a:spAutoFit/>
          </a:bodyPr>
          <a:lstStyle/>
          <a:p>
            <a:pPr algn="l">
              <a:lnSpc>
                <a:spcPts val="8057"/>
              </a:lnSpc>
            </a:pPr>
            <a:r>
              <a:rPr lang="en-US" sz="5755">
                <a:solidFill>
                  <a:srgbClr val="000B5D"/>
                </a:solidFill>
                <a:latin typeface="Poppins Semi-Bold"/>
              </a:rPr>
              <a:t>INTRODUCTION</a:t>
            </a:r>
          </a:p>
        </p:txBody>
      </p:sp>
      <p:sp>
        <p:nvSpPr>
          <p:cNvPr id="4" name="TextBox 4"/>
          <p:cNvSpPr txBox="1"/>
          <p:nvPr/>
        </p:nvSpPr>
        <p:spPr>
          <a:xfrm>
            <a:off x="0" y="1949308"/>
            <a:ext cx="9692359" cy="7430036"/>
          </a:xfrm>
          <a:prstGeom prst="rect">
            <a:avLst/>
          </a:prstGeom>
        </p:spPr>
        <p:txBody>
          <a:bodyPr lIns="0" tIns="0" rIns="0" bIns="0" rtlCol="0" anchor="t">
            <a:spAutoFit/>
          </a:bodyPr>
          <a:lstStyle/>
          <a:p>
            <a:pPr marL="561896" lvl="1" indent="-280948" algn="just">
              <a:lnSpc>
                <a:spcPts val="4918"/>
              </a:lnSpc>
              <a:buFont typeface="Arial"/>
              <a:buChar char="•"/>
            </a:pPr>
            <a:r>
              <a:rPr lang="en-US" sz="2602">
                <a:solidFill>
                  <a:srgbClr val="000B5D"/>
                </a:solidFill>
                <a:latin typeface="Times New Roman"/>
              </a:rPr>
              <a:t>HRM improves the level of involvement of workers, satisfaction, and their overall health which in turn build employee performance and retention rates.</a:t>
            </a:r>
          </a:p>
          <a:p>
            <a:pPr marL="561896" lvl="1" indent="-280948" algn="just">
              <a:lnSpc>
                <a:spcPts val="4918"/>
              </a:lnSpc>
              <a:buFont typeface="Arial"/>
              <a:buChar char="•"/>
            </a:pPr>
            <a:r>
              <a:rPr lang="en-US" sz="2602">
                <a:solidFill>
                  <a:srgbClr val="000B5D"/>
                </a:solidFill>
                <a:latin typeface="Times New Roman"/>
              </a:rPr>
              <a:t>HR ensures that people at the workplace are treated equally by maintaining diversity, health, and wellness support, and encouraging a culture of continuous learning (NGUYEN et al., 2020).</a:t>
            </a:r>
          </a:p>
          <a:p>
            <a:pPr marL="561896" lvl="1" indent="-280948" algn="just">
              <a:lnSpc>
                <a:spcPts val="4918"/>
              </a:lnSpc>
              <a:buFont typeface="Arial"/>
              <a:buChar char="•"/>
            </a:pPr>
            <a:r>
              <a:rPr lang="en-US" sz="2602">
                <a:solidFill>
                  <a:srgbClr val="000B5D"/>
                </a:solidFill>
                <a:latin typeface="Times New Roman"/>
              </a:rPr>
              <a:t>Besides recruitment, HR’s function is part of effectively managing the table and enhancing the relationships between different departments for organizational performance (Siocon, 2023).</a:t>
            </a:r>
          </a:p>
          <a:p>
            <a:pPr algn="just">
              <a:lnSpc>
                <a:spcPts val="4918"/>
              </a:lnSpc>
            </a:pPr>
            <a:endParaRPr lang="en-US" sz="2602">
              <a:solidFill>
                <a:srgbClr val="000B5D"/>
              </a:solidFill>
              <a:latin typeface="Times New Roman"/>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0990868" y="2606576"/>
            <a:ext cx="6765131" cy="5073848"/>
          </a:xfrm>
          <a:custGeom>
            <a:avLst/>
            <a:gdLst/>
            <a:ahLst/>
            <a:cxnLst/>
            <a:rect l="l" t="t" r="r" b="b"/>
            <a:pathLst>
              <a:path w="6765131" h="5073848">
                <a:moveTo>
                  <a:pt x="0" y="0"/>
                </a:moveTo>
                <a:lnTo>
                  <a:pt x="6765131" y="0"/>
                </a:lnTo>
                <a:lnTo>
                  <a:pt x="6765131" y="5073848"/>
                </a:lnTo>
                <a:lnTo>
                  <a:pt x="0" y="5073848"/>
                </a:lnTo>
                <a:lnTo>
                  <a:pt x="0" y="0"/>
                </a:lnTo>
                <a:close/>
              </a:path>
            </a:pathLst>
          </a:custGeom>
          <a:blipFill>
            <a:blip r:embed="rId3"/>
            <a:stretch>
              <a:fillRect/>
            </a:stretch>
          </a:blipFill>
        </p:spPr>
      </p:sp>
      <p:sp>
        <p:nvSpPr>
          <p:cNvPr id="3" name="TextBox 3"/>
          <p:cNvSpPr txBox="1"/>
          <p:nvPr/>
        </p:nvSpPr>
        <p:spPr>
          <a:xfrm>
            <a:off x="4578626" y="7170947"/>
            <a:ext cx="5817892" cy="507228"/>
          </a:xfrm>
          <a:prstGeom prst="rect">
            <a:avLst/>
          </a:prstGeom>
        </p:spPr>
        <p:txBody>
          <a:bodyPr lIns="0" tIns="0" rIns="0" bIns="0" rtlCol="0" anchor="t">
            <a:spAutoFit/>
          </a:bodyPr>
          <a:lstStyle/>
          <a:p>
            <a:pPr algn="l">
              <a:lnSpc>
                <a:spcPts val="3943"/>
              </a:lnSpc>
            </a:pPr>
            <a:r>
              <a:rPr lang="en-US" sz="2816">
                <a:solidFill>
                  <a:srgbClr val="FFFFFF"/>
                </a:solidFill>
                <a:latin typeface="Poppins Semi-Bold"/>
              </a:rPr>
              <a:t>CEO OF TIMMERMAN INDUSTRIES</a:t>
            </a:r>
          </a:p>
        </p:txBody>
      </p:sp>
      <p:sp>
        <p:nvSpPr>
          <p:cNvPr id="4" name="TextBox 4"/>
          <p:cNvSpPr txBox="1"/>
          <p:nvPr/>
        </p:nvSpPr>
        <p:spPr>
          <a:xfrm>
            <a:off x="3313345" y="176690"/>
            <a:ext cx="10885237" cy="1039039"/>
          </a:xfrm>
          <a:prstGeom prst="rect">
            <a:avLst/>
          </a:prstGeom>
        </p:spPr>
        <p:txBody>
          <a:bodyPr lIns="0" tIns="0" rIns="0" bIns="0" rtlCol="0" anchor="t">
            <a:spAutoFit/>
          </a:bodyPr>
          <a:lstStyle/>
          <a:p>
            <a:pPr algn="l">
              <a:lnSpc>
                <a:spcPts val="8057"/>
              </a:lnSpc>
            </a:pPr>
            <a:r>
              <a:rPr lang="en-US" sz="5755">
                <a:solidFill>
                  <a:srgbClr val="000B5D"/>
                </a:solidFill>
                <a:latin typeface="Poppins Semi-Bold"/>
              </a:rPr>
              <a:t>THE ROLE OF HR MANAGERS</a:t>
            </a:r>
          </a:p>
        </p:txBody>
      </p:sp>
      <p:sp>
        <p:nvSpPr>
          <p:cNvPr id="5" name="TextBox 5"/>
          <p:cNvSpPr txBox="1"/>
          <p:nvPr/>
        </p:nvSpPr>
        <p:spPr>
          <a:xfrm>
            <a:off x="291419" y="1216673"/>
            <a:ext cx="10396518" cy="8640019"/>
          </a:xfrm>
          <a:prstGeom prst="rect">
            <a:avLst/>
          </a:prstGeom>
        </p:spPr>
        <p:txBody>
          <a:bodyPr lIns="0" tIns="0" rIns="0" bIns="0" rtlCol="0" anchor="t">
            <a:spAutoFit/>
          </a:bodyPr>
          <a:lstStyle/>
          <a:p>
            <a:pPr marL="497128" lvl="1" indent="-248564" algn="just">
              <a:lnSpc>
                <a:spcPts val="5756"/>
              </a:lnSpc>
              <a:buFont typeface="Arial"/>
              <a:buChar char="•"/>
            </a:pPr>
            <a:r>
              <a:rPr lang="en-US" sz="2302">
                <a:solidFill>
                  <a:srgbClr val="000B5D"/>
                </a:solidFill>
                <a:latin typeface="Times New Roman"/>
              </a:rPr>
              <a:t>Recruitment and selection are supervised by the HR managers, and they ensure that the process of hiring is geared towards organizational objectives that are long-term in nature.</a:t>
            </a:r>
          </a:p>
          <a:p>
            <a:pPr marL="497128" lvl="1" indent="-248564" algn="just">
              <a:lnSpc>
                <a:spcPts val="5756"/>
              </a:lnSpc>
              <a:buFont typeface="Arial"/>
              <a:buChar char="•"/>
            </a:pPr>
            <a:r>
              <a:rPr lang="en-US" sz="2302">
                <a:solidFill>
                  <a:srgbClr val="000B5D"/>
                </a:solidFill>
                <a:latin typeface="Times New Roman"/>
              </a:rPr>
              <a:t>They are also responsible for staff management including disposal training, improvement of performance and leadership development (El-Kassar and Singh, 2019).</a:t>
            </a:r>
          </a:p>
          <a:p>
            <a:pPr marL="497128" lvl="1" indent="-248564" algn="just">
              <a:lnSpc>
                <a:spcPts val="5756"/>
              </a:lnSpc>
              <a:buFont typeface="Arial"/>
              <a:buChar char="•"/>
            </a:pPr>
            <a:r>
              <a:rPr lang="en-US" sz="2302">
                <a:solidFill>
                  <a:srgbClr val="000B5D"/>
                </a:solidFill>
                <a:latin typeface="Times New Roman"/>
              </a:rPr>
              <a:t>HR oversees performance and reward, and they ensure that they are set and maintained to correspond with organizational goals and promote responsibility.</a:t>
            </a:r>
          </a:p>
          <a:p>
            <a:pPr marL="497128" lvl="1" indent="-248564" algn="just">
              <a:lnSpc>
                <a:spcPts val="5756"/>
              </a:lnSpc>
              <a:buFont typeface="Arial"/>
              <a:buChar char="•"/>
            </a:pPr>
            <a:r>
              <a:rPr lang="en-US" sz="2302">
                <a:solidFill>
                  <a:srgbClr val="000B5D"/>
                </a:solidFill>
                <a:latin typeface="Times New Roman"/>
              </a:rPr>
              <a:t>They support workplace diversity and equality for all asserting that it is okay for different people to have differing ideas (Local HR, 2023).</a:t>
            </a:r>
          </a:p>
          <a:p>
            <a:pPr algn="just">
              <a:lnSpc>
                <a:spcPts val="5756"/>
              </a:lnSpc>
            </a:pPr>
            <a:endParaRPr lang="en-US" sz="2302">
              <a:solidFill>
                <a:srgbClr val="000B5D"/>
              </a:solidFill>
              <a:latin typeface="Times New Roman"/>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1196150" y="2092249"/>
            <a:ext cx="15613840" cy="7017865"/>
          </a:xfrm>
          <a:prstGeom prst="rect">
            <a:avLst/>
          </a:prstGeom>
        </p:spPr>
        <p:txBody>
          <a:bodyPr lIns="0" tIns="0" rIns="0" bIns="0" rtlCol="0" anchor="t">
            <a:spAutoFit/>
          </a:bodyPr>
          <a:lstStyle/>
          <a:p>
            <a:pPr marL="543184" lvl="1" indent="-271592" algn="just">
              <a:lnSpc>
                <a:spcPts val="5585"/>
              </a:lnSpc>
              <a:buFont typeface="Arial"/>
              <a:buChar char="•"/>
            </a:pPr>
            <a:r>
              <a:rPr lang="en-US" sz="2515">
                <a:solidFill>
                  <a:srgbClr val="000B5D"/>
                </a:solidFill>
                <a:latin typeface="Times New Roman"/>
              </a:rPr>
              <a:t>HR are involved in staffing or personnel procurement, and it involves many aspects of HR management, including recruitment, selection, and placing the appropriate candidates within a firm in a way that aligns them with the organizational culture and objectives (Workable Technology Limited, 2013).</a:t>
            </a:r>
          </a:p>
          <a:p>
            <a:pPr marL="543184" lvl="1" indent="-271592" algn="just">
              <a:lnSpc>
                <a:spcPts val="5585"/>
              </a:lnSpc>
              <a:buFont typeface="Arial"/>
              <a:buChar char="•"/>
            </a:pPr>
            <a:r>
              <a:rPr lang="en-US" sz="2515">
                <a:solidFill>
                  <a:srgbClr val="000B5D"/>
                </a:solidFill>
                <a:latin typeface="Times New Roman"/>
              </a:rPr>
              <a:t>They oversee organizational training, which include training of the new employees as well as the continuously increasing employee base and their need to be trained and retrained to fit the progressive needs of the business.</a:t>
            </a:r>
          </a:p>
          <a:p>
            <a:pPr marL="543184" lvl="1" indent="-271592" algn="just">
              <a:lnSpc>
                <a:spcPts val="5585"/>
              </a:lnSpc>
              <a:buFont typeface="Arial"/>
              <a:buChar char="•"/>
            </a:pPr>
            <a:r>
              <a:rPr lang="en-US" sz="2515">
                <a:solidFill>
                  <a:srgbClr val="000B5D"/>
                </a:solidFill>
                <a:latin typeface="Times New Roman"/>
              </a:rPr>
              <a:t>The other daily tasks involve dealing with employees whereby employees’ concerns, working harmoniously with employees, and working actively with other employees are also part of the daily tasks (Maryville University, 2024). </a:t>
            </a:r>
          </a:p>
          <a:p>
            <a:pPr marL="543184" lvl="1" indent="-271592" algn="just">
              <a:lnSpc>
                <a:spcPts val="5585"/>
              </a:lnSpc>
              <a:buFont typeface="Arial"/>
              <a:buChar char="•"/>
            </a:pPr>
            <a:r>
              <a:rPr lang="en-US" sz="2515">
                <a:solidFill>
                  <a:srgbClr val="000B5D"/>
                </a:solidFill>
                <a:latin typeface="Times New Roman"/>
              </a:rPr>
              <a:t>It is the duty of the HR managers to formulate and establish those policies that are followed in both the organization and the workplace so as to ensure conformity, efficiency as well as effective work environment.</a:t>
            </a:r>
          </a:p>
        </p:txBody>
      </p:sp>
      <p:sp>
        <p:nvSpPr>
          <p:cNvPr id="3" name="TextBox 3"/>
          <p:cNvSpPr txBox="1"/>
          <p:nvPr/>
        </p:nvSpPr>
        <p:spPr>
          <a:xfrm>
            <a:off x="8722441" y="5418442"/>
            <a:ext cx="896647" cy="565502"/>
          </a:xfrm>
          <a:prstGeom prst="rect">
            <a:avLst/>
          </a:prstGeom>
        </p:spPr>
        <p:txBody>
          <a:bodyPr lIns="0" tIns="0" rIns="0" bIns="0" rtlCol="0" anchor="t">
            <a:spAutoFit/>
          </a:bodyPr>
          <a:lstStyle/>
          <a:p>
            <a:pPr algn="l">
              <a:lnSpc>
                <a:spcPts val="4388"/>
              </a:lnSpc>
            </a:pPr>
            <a:r>
              <a:rPr lang="en-US" sz="3134">
                <a:solidFill>
                  <a:srgbClr val="FFFFFF"/>
                </a:solidFill>
                <a:latin typeface="Poppins Semi-Bold"/>
              </a:rPr>
              <a:t>1</a:t>
            </a:r>
          </a:p>
        </p:txBody>
      </p:sp>
      <p:sp>
        <p:nvSpPr>
          <p:cNvPr id="4" name="TextBox 4"/>
          <p:cNvSpPr txBox="1"/>
          <p:nvPr/>
        </p:nvSpPr>
        <p:spPr>
          <a:xfrm>
            <a:off x="1196150" y="876300"/>
            <a:ext cx="15754770" cy="1937749"/>
          </a:xfrm>
          <a:prstGeom prst="rect">
            <a:avLst/>
          </a:prstGeom>
        </p:spPr>
        <p:txBody>
          <a:bodyPr lIns="0" tIns="0" rIns="0" bIns="0" rtlCol="0" anchor="t">
            <a:spAutoFit/>
          </a:bodyPr>
          <a:lstStyle/>
          <a:p>
            <a:pPr algn="ctr">
              <a:lnSpc>
                <a:spcPts val="7644"/>
              </a:lnSpc>
            </a:pPr>
            <a:r>
              <a:rPr lang="en-US" sz="5460">
                <a:solidFill>
                  <a:srgbClr val="000B5D"/>
                </a:solidFill>
                <a:latin typeface="Poppins Semi-Bold"/>
              </a:rPr>
              <a:t>DAY-TO-DAY RESPONSIBILITIES</a:t>
            </a:r>
          </a:p>
          <a:p>
            <a:pPr algn="ctr">
              <a:lnSpc>
                <a:spcPts val="7644"/>
              </a:lnSpc>
            </a:pPr>
            <a:endParaRPr lang="en-US" sz="5460">
              <a:solidFill>
                <a:srgbClr val="000B5D"/>
              </a:solidFill>
              <a:latin typeface="Poppins Semi-Bold"/>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4421051" y="-27447"/>
            <a:ext cx="10906326" cy="1959893"/>
          </a:xfrm>
          <a:prstGeom prst="rect">
            <a:avLst/>
          </a:prstGeom>
        </p:spPr>
        <p:txBody>
          <a:bodyPr lIns="0" tIns="0" rIns="0" bIns="0" rtlCol="0" anchor="t">
            <a:spAutoFit/>
          </a:bodyPr>
          <a:lstStyle/>
          <a:p>
            <a:pPr algn="l">
              <a:lnSpc>
                <a:spcPts val="7663"/>
              </a:lnSpc>
            </a:pPr>
            <a:r>
              <a:rPr lang="en-US" sz="5473">
                <a:solidFill>
                  <a:srgbClr val="000B5D"/>
                </a:solidFill>
                <a:latin typeface="Poppins Semi-Bold"/>
              </a:rPr>
              <a:t>STRATEGIC RESPONSIBILITIES</a:t>
            </a:r>
          </a:p>
          <a:p>
            <a:pPr algn="l">
              <a:lnSpc>
                <a:spcPts val="7663"/>
              </a:lnSpc>
            </a:pPr>
            <a:endParaRPr lang="en-US" sz="5473">
              <a:solidFill>
                <a:srgbClr val="000B5D"/>
              </a:solidFill>
              <a:latin typeface="Poppins Semi-Bold"/>
            </a:endParaRPr>
          </a:p>
        </p:txBody>
      </p:sp>
      <p:sp>
        <p:nvSpPr>
          <p:cNvPr id="3" name="TextBox 3"/>
          <p:cNvSpPr txBox="1"/>
          <p:nvPr/>
        </p:nvSpPr>
        <p:spPr>
          <a:xfrm>
            <a:off x="7107715" y="1466714"/>
            <a:ext cx="10913261" cy="7761178"/>
          </a:xfrm>
          <a:prstGeom prst="rect">
            <a:avLst/>
          </a:prstGeom>
        </p:spPr>
        <p:txBody>
          <a:bodyPr lIns="0" tIns="0" rIns="0" bIns="0" rtlCol="0" anchor="t">
            <a:spAutoFit/>
          </a:bodyPr>
          <a:lstStyle/>
          <a:p>
            <a:pPr marL="543184" lvl="1" indent="-271592" algn="just">
              <a:lnSpc>
                <a:spcPts val="5132"/>
              </a:lnSpc>
              <a:buFont typeface="Arial"/>
              <a:buChar char="•"/>
            </a:pPr>
            <a:r>
              <a:rPr lang="en-US" sz="2515">
                <a:solidFill>
                  <a:srgbClr val="000B5D"/>
                </a:solidFill>
                <a:latin typeface="Times New Roman"/>
              </a:rPr>
              <a:t>HR managers ensure that the strategies operate coherently with the organization goals and tactics to enhance organizational performance, with retention of long-term interest.</a:t>
            </a:r>
          </a:p>
          <a:p>
            <a:pPr marL="543184" lvl="1" indent="-271592" algn="just">
              <a:lnSpc>
                <a:spcPts val="5132"/>
              </a:lnSpc>
              <a:buFont typeface="Arial"/>
              <a:buChar char="•"/>
            </a:pPr>
            <a:r>
              <a:rPr lang="en-US" sz="2515">
                <a:solidFill>
                  <a:srgbClr val="000B5D"/>
                </a:solidFill>
                <a:latin typeface="Times New Roman"/>
              </a:rPr>
              <a:t>It involves the assessment of the companies’ future requirements, and talent purchasing for that is done at this level (Khan, 2024).</a:t>
            </a:r>
          </a:p>
          <a:p>
            <a:pPr marL="543184" lvl="1" indent="-271592" algn="just">
              <a:lnSpc>
                <a:spcPts val="5132"/>
              </a:lnSpc>
              <a:buFont typeface="Arial"/>
              <a:buChar char="•"/>
            </a:pPr>
            <a:r>
              <a:rPr lang="en-US" sz="2515">
                <a:solidFill>
                  <a:srgbClr val="000B5D"/>
                </a:solidFill>
                <a:latin typeface="Times New Roman"/>
              </a:rPr>
              <a:t>Some key responsibilities of the HR are to ensure that there is recognition, encouragement and improvement of leaders as well as the promotion of organizational development.</a:t>
            </a:r>
          </a:p>
          <a:p>
            <a:pPr marL="543184" lvl="1" indent="-271592" algn="just">
              <a:lnSpc>
                <a:spcPts val="5132"/>
              </a:lnSpc>
              <a:buFont typeface="Arial"/>
              <a:buChar char="•"/>
            </a:pPr>
            <a:r>
              <a:rPr lang="en-US" sz="2515">
                <a:solidFill>
                  <a:srgbClr val="000B5D"/>
                </a:solidFill>
                <a:latin typeface="Times New Roman"/>
              </a:rPr>
              <a:t>Strategic HR is founded on sustainable management practices, where strategies that would enhance the accomplishment of organizational objectives are developed and proactively adjusted to address conditions within the business environment and advanced technologies (Peters, 2023).</a:t>
            </a:r>
          </a:p>
        </p:txBody>
      </p:sp>
      <p:sp>
        <p:nvSpPr>
          <p:cNvPr id="4" name="Freeform 4"/>
          <p:cNvSpPr/>
          <p:nvPr/>
        </p:nvSpPr>
        <p:spPr>
          <a:xfrm>
            <a:off x="378845" y="2206799"/>
            <a:ext cx="6728871" cy="6538183"/>
          </a:xfrm>
          <a:custGeom>
            <a:avLst/>
            <a:gdLst/>
            <a:ahLst/>
            <a:cxnLst/>
            <a:rect l="l" t="t" r="r" b="b"/>
            <a:pathLst>
              <a:path w="6728871" h="6538183">
                <a:moveTo>
                  <a:pt x="0" y="0"/>
                </a:moveTo>
                <a:lnTo>
                  <a:pt x="6728870" y="0"/>
                </a:lnTo>
                <a:lnTo>
                  <a:pt x="6728870" y="6538183"/>
                </a:lnTo>
                <a:lnTo>
                  <a:pt x="0" y="6538183"/>
                </a:lnTo>
                <a:lnTo>
                  <a:pt x="0" y="0"/>
                </a:lnTo>
                <a:close/>
              </a:path>
            </a:pathLst>
          </a:custGeom>
          <a:blipFill>
            <a:blip r:embed="rId3"/>
            <a:stretch>
              <a:fillRect l="-21890" r="-24435"/>
            </a:stretch>
          </a:blipFill>
        </p:spPr>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9356252" y="2770380"/>
            <a:ext cx="8376350" cy="5125085"/>
          </a:xfrm>
          <a:custGeom>
            <a:avLst/>
            <a:gdLst/>
            <a:ahLst/>
            <a:cxnLst/>
            <a:rect l="l" t="t" r="r" b="b"/>
            <a:pathLst>
              <a:path w="8376350" h="5125085">
                <a:moveTo>
                  <a:pt x="0" y="0"/>
                </a:moveTo>
                <a:lnTo>
                  <a:pt x="8376350" y="0"/>
                </a:lnTo>
                <a:lnTo>
                  <a:pt x="8376350" y="5125085"/>
                </a:lnTo>
                <a:lnTo>
                  <a:pt x="0" y="5125085"/>
                </a:lnTo>
                <a:lnTo>
                  <a:pt x="0" y="0"/>
                </a:lnTo>
                <a:close/>
              </a:path>
            </a:pathLst>
          </a:custGeom>
          <a:blipFill>
            <a:blip r:embed="rId3"/>
            <a:stretch>
              <a:fillRect b="-8529"/>
            </a:stretch>
          </a:blipFill>
        </p:spPr>
      </p:sp>
      <p:sp>
        <p:nvSpPr>
          <p:cNvPr id="3" name="TextBox 3"/>
          <p:cNvSpPr txBox="1"/>
          <p:nvPr/>
        </p:nvSpPr>
        <p:spPr>
          <a:xfrm>
            <a:off x="1943990" y="-27447"/>
            <a:ext cx="13907941" cy="1959893"/>
          </a:xfrm>
          <a:prstGeom prst="rect">
            <a:avLst/>
          </a:prstGeom>
        </p:spPr>
        <p:txBody>
          <a:bodyPr lIns="0" tIns="0" rIns="0" bIns="0" rtlCol="0" anchor="t">
            <a:spAutoFit/>
          </a:bodyPr>
          <a:lstStyle/>
          <a:p>
            <a:pPr algn="l">
              <a:lnSpc>
                <a:spcPts val="7663"/>
              </a:lnSpc>
            </a:pPr>
            <a:r>
              <a:rPr lang="en-US" sz="5473">
                <a:solidFill>
                  <a:srgbClr val="000B5D"/>
                </a:solidFill>
                <a:latin typeface="Poppins Semi-Bold"/>
              </a:rPr>
              <a:t>EXPECTATIONS FROM HR MANAGERS</a:t>
            </a:r>
          </a:p>
          <a:p>
            <a:pPr algn="l">
              <a:lnSpc>
                <a:spcPts val="7663"/>
              </a:lnSpc>
            </a:pPr>
            <a:endParaRPr lang="en-US" sz="5473">
              <a:solidFill>
                <a:srgbClr val="000B5D"/>
              </a:solidFill>
              <a:latin typeface="Poppins Semi-Bold"/>
            </a:endParaRPr>
          </a:p>
        </p:txBody>
      </p:sp>
      <p:sp>
        <p:nvSpPr>
          <p:cNvPr id="4" name="TextBox 4"/>
          <p:cNvSpPr txBox="1"/>
          <p:nvPr/>
        </p:nvSpPr>
        <p:spPr>
          <a:xfrm>
            <a:off x="0" y="1050934"/>
            <a:ext cx="8923353" cy="9433474"/>
          </a:xfrm>
          <a:prstGeom prst="rect">
            <a:avLst/>
          </a:prstGeom>
        </p:spPr>
        <p:txBody>
          <a:bodyPr lIns="0" tIns="0" rIns="0" bIns="0" rtlCol="0" anchor="t">
            <a:spAutoFit/>
          </a:bodyPr>
          <a:lstStyle/>
          <a:p>
            <a:pPr marL="543184" lvl="1" indent="-271592" algn="just">
              <a:lnSpc>
                <a:spcPts val="6289"/>
              </a:lnSpc>
              <a:buFont typeface="Arial"/>
              <a:buChar char="•"/>
            </a:pPr>
            <a:r>
              <a:rPr lang="en-US" sz="2515">
                <a:solidFill>
                  <a:srgbClr val="000B5D"/>
                </a:solidFill>
                <a:latin typeface="Times New Roman"/>
              </a:rPr>
              <a:t>Legally, HR managers play the central role of ensuring that all activities done in the organisation are legal and in accordance with the legislation of the country (Norman and Johnson, 2021).</a:t>
            </a:r>
          </a:p>
          <a:p>
            <a:pPr marL="543184" lvl="1" indent="-271592" algn="just">
              <a:lnSpc>
                <a:spcPts val="6289"/>
              </a:lnSpc>
              <a:buFont typeface="Arial"/>
              <a:buChar char="•"/>
            </a:pPr>
            <a:r>
              <a:rPr lang="en-US" sz="2515">
                <a:solidFill>
                  <a:srgbClr val="000B5D"/>
                </a:solidFill>
                <a:latin typeface="Times New Roman"/>
              </a:rPr>
              <a:t>They constitute a significant source of help in most organizations or corporations particularly when there is change of some sort.</a:t>
            </a:r>
          </a:p>
          <a:p>
            <a:pPr marL="543184" lvl="1" indent="-271592" algn="just">
              <a:lnSpc>
                <a:spcPts val="6289"/>
              </a:lnSpc>
              <a:buFont typeface="Arial"/>
              <a:buChar char="•"/>
            </a:pPr>
            <a:r>
              <a:rPr lang="en-US" sz="2515">
                <a:solidFill>
                  <a:srgbClr val="000B5D"/>
                </a:solidFill>
                <a:latin typeface="Times New Roman"/>
              </a:rPr>
              <a:t>Cultivating diversity and inclusion is an important requirement, which entails usage of talents from the diverse population for purposes of improved performance (Larsen, 2023).</a:t>
            </a:r>
          </a:p>
          <a:p>
            <a:pPr algn="just">
              <a:lnSpc>
                <a:spcPts val="6289"/>
              </a:lnSpc>
            </a:pPr>
            <a:endParaRPr lang="en-US" sz="2515">
              <a:solidFill>
                <a:srgbClr val="000B5D"/>
              </a:solidFill>
              <a:latin typeface="Times New Roman"/>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617369" y="2213130"/>
            <a:ext cx="8280591" cy="6210443"/>
          </a:xfrm>
          <a:custGeom>
            <a:avLst/>
            <a:gdLst/>
            <a:ahLst/>
            <a:cxnLst/>
            <a:rect l="l" t="t" r="r" b="b"/>
            <a:pathLst>
              <a:path w="8280591" h="6210443">
                <a:moveTo>
                  <a:pt x="0" y="0"/>
                </a:moveTo>
                <a:lnTo>
                  <a:pt x="8280591" y="0"/>
                </a:lnTo>
                <a:lnTo>
                  <a:pt x="8280591" y="6210443"/>
                </a:lnTo>
                <a:lnTo>
                  <a:pt x="0" y="6210443"/>
                </a:lnTo>
                <a:lnTo>
                  <a:pt x="0" y="0"/>
                </a:lnTo>
                <a:close/>
              </a:path>
            </a:pathLst>
          </a:custGeom>
          <a:blipFill>
            <a:blip r:embed="rId3"/>
            <a:stretch>
              <a:fillRect/>
            </a:stretch>
          </a:blipFill>
        </p:spPr>
      </p:sp>
      <p:sp>
        <p:nvSpPr>
          <p:cNvPr id="3" name="TextBox 3"/>
          <p:cNvSpPr txBox="1"/>
          <p:nvPr/>
        </p:nvSpPr>
        <p:spPr>
          <a:xfrm>
            <a:off x="1943990" y="-27447"/>
            <a:ext cx="13907941" cy="986627"/>
          </a:xfrm>
          <a:prstGeom prst="rect">
            <a:avLst/>
          </a:prstGeom>
        </p:spPr>
        <p:txBody>
          <a:bodyPr lIns="0" tIns="0" rIns="0" bIns="0" rtlCol="0" anchor="t">
            <a:spAutoFit/>
          </a:bodyPr>
          <a:lstStyle/>
          <a:p>
            <a:pPr algn="l">
              <a:lnSpc>
                <a:spcPts val="7663"/>
              </a:lnSpc>
            </a:pPr>
            <a:r>
              <a:rPr lang="en-US" sz="5473">
                <a:solidFill>
                  <a:srgbClr val="000B5D"/>
                </a:solidFill>
                <a:latin typeface="Poppins Semi-Bold"/>
              </a:rPr>
              <a:t>FACILITATING POSITIVE RELATIONSHIPS</a:t>
            </a:r>
          </a:p>
        </p:txBody>
      </p:sp>
      <p:sp>
        <p:nvSpPr>
          <p:cNvPr id="4" name="TextBox 4"/>
          <p:cNvSpPr txBox="1"/>
          <p:nvPr/>
        </p:nvSpPr>
        <p:spPr>
          <a:xfrm>
            <a:off x="8897960" y="1298479"/>
            <a:ext cx="8923353" cy="8529447"/>
          </a:xfrm>
          <a:prstGeom prst="rect">
            <a:avLst/>
          </a:prstGeom>
        </p:spPr>
        <p:txBody>
          <a:bodyPr lIns="0" tIns="0" rIns="0" bIns="0" rtlCol="0" anchor="t">
            <a:spAutoFit/>
          </a:bodyPr>
          <a:lstStyle/>
          <a:p>
            <a:pPr marL="543184" lvl="1" indent="-271592" algn="just">
              <a:lnSpc>
                <a:spcPts val="5233"/>
              </a:lnSpc>
              <a:buFont typeface="Arial"/>
              <a:buChar char="•"/>
            </a:pPr>
            <a:r>
              <a:rPr lang="en-US" sz="2515">
                <a:solidFill>
                  <a:srgbClr val="000B5D"/>
                </a:solidFill>
                <a:latin typeface="Times New Roman"/>
              </a:rPr>
              <a:t>HR departments play a crucial role in managing and developing healthy working relationships within the organization so as to foster a healthy organization – employee relation (Armstrong and Taylor, 2020).</a:t>
            </a:r>
          </a:p>
          <a:p>
            <a:pPr marL="543184" lvl="1" indent="-271592" algn="just">
              <a:lnSpc>
                <a:spcPts val="5233"/>
              </a:lnSpc>
              <a:buFont typeface="Arial"/>
              <a:buChar char="•"/>
            </a:pPr>
            <a:r>
              <a:rPr lang="en-US" sz="2515">
                <a:solidFill>
                  <a:srgbClr val="000B5D"/>
                </a:solidFill>
                <a:latin typeface="Times New Roman"/>
              </a:rPr>
              <a:t>These relationships can be either positive or negative and can have a serious effect on organizational performance by affecting organizational commitment, employee turnover, and organizational output.</a:t>
            </a:r>
          </a:p>
          <a:p>
            <a:pPr marL="543184" lvl="1" indent="-271592" algn="just">
              <a:lnSpc>
                <a:spcPts val="5233"/>
              </a:lnSpc>
              <a:buFont typeface="Arial"/>
              <a:buChar char="•"/>
            </a:pPr>
            <a:r>
              <a:rPr lang="en-US" sz="2515">
                <a:solidFill>
                  <a:srgbClr val="000B5D"/>
                </a:solidFill>
                <a:latin typeface="Times New Roman"/>
              </a:rPr>
              <a:t>HR management consists of conflict management, cross-communication, and organizational bonding since relations between departments and employees and management are significant (Cohen, 2017).</a:t>
            </a:r>
          </a:p>
          <a:p>
            <a:pPr algn="just">
              <a:lnSpc>
                <a:spcPts val="5233"/>
              </a:lnSpc>
            </a:pPr>
            <a:endParaRPr lang="en-US" sz="2515">
              <a:solidFill>
                <a:srgbClr val="000B5D"/>
              </a:solidFill>
              <a:latin typeface="Times New Roman"/>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1585784" y="2235023"/>
            <a:ext cx="14273313" cy="5493104"/>
          </a:xfrm>
          <a:prstGeom prst="rect">
            <a:avLst/>
          </a:prstGeom>
        </p:spPr>
        <p:txBody>
          <a:bodyPr lIns="0" tIns="0" rIns="0" bIns="0" rtlCol="0" anchor="t">
            <a:spAutoFit/>
          </a:bodyPr>
          <a:lstStyle/>
          <a:p>
            <a:pPr marL="607952" lvl="1" indent="-303976" algn="just">
              <a:lnSpc>
                <a:spcPts val="6251"/>
              </a:lnSpc>
              <a:buFont typeface="Arial"/>
              <a:buChar char="•"/>
            </a:pPr>
            <a:r>
              <a:rPr lang="en-US" sz="2815">
                <a:solidFill>
                  <a:srgbClr val="000B5D"/>
                </a:solidFill>
                <a:latin typeface="Times New Roman"/>
              </a:rPr>
              <a:t>Mentoring Relationships: These include senior employees who engage junior employees in skill, career and personality development.</a:t>
            </a:r>
          </a:p>
          <a:p>
            <a:pPr marL="607952" lvl="1" indent="-303976" algn="just">
              <a:lnSpc>
                <a:spcPts val="6251"/>
              </a:lnSpc>
              <a:buFont typeface="Arial"/>
              <a:buChar char="•"/>
            </a:pPr>
            <a:r>
              <a:rPr lang="en-US" sz="2815">
                <a:solidFill>
                  <a:srgbClr val="000B5D"/>
                </a:solidFill>
                <a:latin typeface="Times New Roman"/>
              </a:rPr>
              <a:t>Professional Collaborations: Employees of different rank or in different departments are often pulled together in a team thus making it foster teamwork and creativity (Cohen, 2017).</a:t>
            </a:r>
          </a:p>
          <a:p>
            <a:pPr marL="607952" lvl="1" indent="-303976" algn="just">
              <a:lnSpc>
                <a:spcPts val="6251"/>
              </a:lnSpc>
              <a:buFont typeface="Arial"/>
              <a:buChar char="•"/>
            </a:pPr>
            <a:r>
              <a:rPr lang="en-US" sz="2815">
                <a:solidFill>
                  <a:srgbClr val="000B5D"/>
                </a:solidFill>
                <a:latin typeface="Times New Roman"/>
              </a:rPr>
              <a:t>Leadership Dynamics: Leadership is involved with employees through communication and in the process shapes organizational culture and employees’ commitment.</a:t>
            </a:r>
          </a:p>
        </p:txBody>
      </p:sp>
      <p:sp>
        <p:nvSpPr>
          <p:cNvPr id="3" name="TextBox 3"/>
          <p:cNvSpPr txBox="1"/>
          <p:nvPr/>
        </p:nvSpPr>
        <p:spPr>
          <a:xfrm>
            <a:off x="8722441" y="5418442"/>
            <a:ext cx="896647" cy="565502"/>
          </a:xfrm>
          <a:prstGeom prst="rect">
            <a:avLst/>
          </a:prstGeom>
        </p:spPr>
        <p:txBody>
          <a:bodyPr lIns="0" tIns="0" rIns="0" bIns="0" rtlCol="0" anchor="t">
            <a:spAutoFit/>
          </a:bodyPr>
          <a:lstStyle/>
          <a:p>
            <a:pPr algn="l">
              <a:lnSpc>
                <a:spcPts val="4388"/>
              </a:lnSpc>
            </a:pPr>
            <a:r>
              <a:rPr lang="en-US" sz="3134">
                <a:solidFill>
                  <a:srgbClr val="FFFFFF"/>
                </a:solidFill>
                <a:latin typeface="Poppins Semi-Bold"/>
              </a:rPr>
              <a:t>1</a:t>
            </a:r>
          </a:p>
        </p:txBody>
      </p:sp>
      <p:sp>
        <p:nvSpPr>
          <p:cNvPr id="4" name="TextBox 4"/>
          <p:cNvSpPr txBox="1"/>
          <p:nvPr/>
        </p:nvSpPr>
        <p:spPr>
          <a:xfrm>
            <a:off x="845056" y="653889"/>
            <a:ext cx="15754770" cy="1937749"/>
          </a:xfrm>
          <a:prstGeom prst="rect">
            <a:avLst/>
          </a:prstGeom>
        </p:spPr>
        <p:txBody>
          <a:bodyPr lIns="0" tIns="0" rIns="0" bIns="0" rtlCol="0" anchor="t">
            <a:spAutoFit/>
          </a:bodyPr>
          <a:lstStyle/>
          <a:p>
            <a:pPr algn="ctr">
              <a:lnSpc>
                <a:spcPts val="7644"/>
              </a:lnSpc>
            </a:pPr>
            <a:r>
              <a:rPr lang="en-US" sz="5460">
                <a:solidFill>
                  <a:srgbClr val="000B5D"/>
                </a:solidFill>
                <a:latin typeface="Poppins Semi-Bold"/>
              </a:rPr>
              <a:t>TYPES OF RELATIONSHIPS</a:t>
            </a:r>
          </a:p>
          <a:p>
            <a:pPr algn="ctr">
              <a:lnSpc>
                <a:spcPts val="7644"/>
              </a:lnSpc>
            </a:pPr>
            <a:endParaRPr lang="en-US" sz="5460">
              <a:solidFill>
                <a:srgbClr val="000B5D"/>
              </a:solidFill>
              <a:latin typeface="Poppins Semi-Bold"/>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191872" y="965431"/>
            <a:ext cx="12379089" cy="9321569"/>
          </a:xfrm>
          <a:prstGeom prst="rect">
            <a:avLst/>
          </a:prstGeom>
        </p:spPr>
        <p:txBody>
          <a:bodyPr lIns="0" tIns="0" rIns="0" bIns="0" rtlCol="0" anchor="t">
            <a:spAutoFit/>
          </a:bodyPr>
          <a:lstStyle/>
          <a:p>
            <a:pPr marL="607952" lvl="1" indent="-303976" algn="just">
              <a:lnSpc>
                <a:spcPts val="6251"/>
              </a:lnSpc>
              <a:buFont typeface="Arial"/>
              <a:buChar char="•"/>
            </a:pPr>
            <a:r>
              <a:rPr lang="en-US" sz="2815">
                <a:solidFill>
                  <a:srgbClr val="000B5D"/>
                </a:solidFill>
                <a:latin typeface="Times New Roman"/>
              </a:rPr>
              <a:t>Organizational Culture: Google’s approach to management is attributed for being one of the most progressive institutions that fosters creativity and innovation, promoting free speech and experimentation. Thus, it not only enhances one’s creative thinking but also enforces positive interaction between individuals in terms of trust and respect (Cote, 2023).</a:t>
            </a:r>
          </a:p>
          <a:p>
            <a:pPr marL="607952" lvl="1" indent="-303976" algn="just">
              <a:lnSpc>
                <a:spcPts val="6110"/>
              </a:lnSpc>
              <a:buFont typeface="Arial"/>
              <a:buChar char="•"/>
            </a:pPr>
            <a:r>
              <a:rPr lang="en-US" sz="2815">
                <a:solidFill>
                  <a:srgbClr val="000B5D"/>
                </a:solidFill>
                <a:latin typeface="Times New Roman"/>
              </a:rPr>
              <a:t>Management Styles: In the case of Zappos, while the power structure is predominantly oriented toward the customer, there exists a strong emphasis on employee happiness as well. Many top managers at Zappos give autonomy to their subordinates as much as possible in the aspects related to the customers, thus improving the cohesion and interpersonal relations within the teams as well as the general contentment with the job (The Strategy Story, 2024). </a:t>
            </a:r>
          </a:p>
        </p:txBody>
      </p:sp>
      <p:sp>
        <p:nvSpPr>
          <p:cNvPr id="3" name="Freeform 3"/>
          <p:cNvSpPr/>
          <p:nvPr/>
        </p:nvSpPr>
        <p:spPr>
          <a:xfrm>
            <a:off x="11587001" y="421731"/>
            <a:ext cx="7411881" cy="5562214"/>
          </a:xfrm>
          <a:custGeom>
            <a:avLst/>
            <a:gdLst/>
            <a:ahLst/>
            <a:cxnLst/>
            <a:rect l="l" t="t" r="r" b="b"/>
            <a:pathLst>
              <a:path w="7411881" h="5562214">
                <a:moveTo>
                  <a:pt x="0" y="0"/>
                </a:moveTo>
                <a:lnTo>
                  <a:pt x="7411881" y="0"/>
                </a:lnTo>
                <a:lnTo>
                  <a:pt x="7411881" y="5562214"/>
                </a:lnTo>
                <a:lnTo>
                  <a:pt x="0" y="5562214"/>
                </a:lnTo>
                <a:lnTo>
                  <a:pt x="0" y="0"/>
                </a:lnTo>
                <a:close/>
              </a:path>
            </a:pathLst>
          </a:custGeom>
          <a:blipFill>
            <a:blip r:embed="rId3"/>
            <a:stretch>
              <a:fillRect/>
            </a:stretch>
          </a:blipFill>
        </p:spPr>
      </p:sp>
      <p:sp>
        <p:nvSpPr>
          <p:cNvPr id="4" name="Freeform 4"/>
          <p:cNvSpPr/>
          <p:nvPr/>
        </p:nvSpPr>
        <p:spPr>
          <a:xfrm>
            <a:off x="12538046" y="4777209"/>
            <a:ext cx="5509791" cy="5509791"/>
          </a:xfrm>
          <a:custGeom>
            <a:avLst/>
            <a:gdLst/>
            <a:ahLst/>
            <a:cxnLst/>
            <a:rect l="l" t="t" r="r" b="b"/>
            <a:pathLst>
              <a:path w="5509791" h="5509791">
                <a:moveTo>
                  <a:pt x="0" y="0"/>
                </a:moveTo>
                <a:lnTo>
                  <a:pt x="5509791" y="0"/>
                </a:lnTo>
                <a:lnTo>
                  <a:pt x="5509791" y="5509791"/>
                </a:lnTo>
                <a:lnTo>
                  <a:pt x="0" y="5509791"/>
                </a:lnTo>
                <a:lnTo>
                  <a:pt x="0" y="0"/>
                </a:lnTo>
                <a:close/>
              </a:path>
            </a:pathLst>
          </a:custGeom>
          <a:blipFill>
            <a:blip r:embed="rId4"/>
            <a:stretch>
              <a:fillRect/>
            </a:stretch>
          </a:blipFill>
        </p:spPr>
      </p:sp>
      <p:sp>
        <p:nvSpPr>
          <p:cNvPr id="5" name="TextBox 5"/>
          <p:cNvSpPr txBox="1"/>
          <p:nvPr/>
        </p:nvSpPr>
        <p:spPr>
          <a:xfrm>
            <a:off x="8722441" y="5418442"/>
            <a:ext cx="896647" cy="565502"/>
          </a:xfrm>
          <a:prstGeom prst="rect">
            <a:avLst/>
          </a:prstGeom>
        </p:spPr>
        <p:txBody>
          <a:bodyPr lIns="0" tIns="0" rIns="0" bIns="0" rtlCol="0" anchor="t">
            <a:spAutoFit/>
          </a:bodyPr>
          <a:lstStyle/>
          <a:p>
            <a:pPr algn="l">
              <a:lnSpc>
                <a:spcPts val="4388"/>
              </a:lnSpc>
            </a:pPr>
            <a:r>
              <a:rPr lang="en-US" sz="3134">
                <a:solidFill>
                  <a:srgbClr val="FFFFFF"/>
                </a:solidFill>
                <a:latin typeface="Poppins Semi-Bold"/>
              </a:rPr>
              <a:t>1</a:t>
            </a:r>
          </a:p>
        </p:txBody>
      </p:sp>
      <p:sp>
        <p:nvSpPr>
          <p:cNvPr id="6" name="TextBox 6"/>
          <p:cNvSpPr txBox="1"/>
          <p:nvPr/>
        </p:nvSpPr>
        <p:spPr>
          <a:xfrm>
            <a:off x="1028700" y="-16374"/>
            <a:ext cx="15754770" cy="1937749"/>
          </a:xfrm>
          <a:prstGeom prst="rect">
            <a:avLst/>
          </a:prstGeom>
        </p:spPr>
        <p:txBody>
          <a:bodyPr lIns="0" tIns="0" rIns="0" bIns="0" rtlCol="0" anchor="t">
            <a:spAutoFit/>
          </a:bodyPr>
          <a:lstStyle/>
          <a:p>
            <a:pPr algn="ctr">
              <a:lnSpc>
                <a:spcPts val="7644"/>
              </a:lnSpc>
            </a:pPr>
            <a:r>
              <a:rPr lang="en-US" sz="5460">
                <a:solidFill>
                  <a:srgbClr val="000B5D"/>
                </a:solidFill>
                <a:latin typeface="Poppins Semi-Bold"/>
              </a:rPr>
              <a:t>INFLUENCING FACTORS</a:t>
            </a:r>
          </a:p>
          <a:p>
            <a:pPr algn="ctr">
              <a:lnSpc>
                <a:spcPts val="7644"/>
              </a:lnSpc>
            </a:pPr>
            <a:endParaRPr lang="en-US" sz="5460">
              <a:solidFill>
                <a:srgbClr val="000B5D"/>
              </a:solidFill>
              <a:latin typeface="Poppins Semi-Bold"/>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438937" y="1870977"/>
            <a:ext cx="697466" cy="819343"/>
          </a:xfrm>
          <a:custGeom>
            <a:avLst/>
            <a:gdLst/>
            <a:ahLst/>
            <a:cxnLst/>
            <a:rect l="l" t="t" r="r" b="b"/>
            <a:pathLst>
              <a:path w="697466" h="819343">
                <a:moveTo>
                  <a:pt x="0" y="0"/>
                </a:moveTo>
                <a:lnTo>
                  <a:pt x="697466" y="0"/>
                </a:lnTo>
                <a:lnTo>
                  <a:pt x="697466" y="819343"/>
                </a:lnTo>
                <a:lnTo>
                  <a:pt x="0" y="819343"/>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3" name="Freeform 3"/>
          <p:cNvSpPr/>
          <p:nvPr/>
        </p:nvSpPr>
        <p:spPr>
          <a:xfrm>
            <a:off x="1350627" y="3671085"/>
            <a:ext cx="874085" cy="874085"/>
          </a:xfrm>
          <a:custGeom>
            <a:avLst/>
            <a:gdLst/>
            <a:ahLst/>
            <a:cxnLst/>
            <a:rect l="l" t="t" r="r" b="b"/>
            <a:pathLst>
              <a:path w="874085" h="874085">
                <a:moveTo>
                  <a:pt x="0" y="0"/>
                </a:moveTo>
                <a:lnTo>
                  <a:pt x="874085" y="0"/>
                </a:lnTo>
                <a:lnTo>
                  <a:pt x="874085" y="874085"/>
                </a:lnTo>
                <a:lnTo>
                  <a:pt x="0" y="874085"/>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4" name="Freeform 4"/>
          <p:cNvSpPr/>
          <p:nvPr/>
        </p:nvSpPr>
        <p:spPr>
          <a:xfrm>
            <a:off x="1288103" y="5450174"/>
            <a:ext cx="999135" cy="971658"/>
          </a:xfrm>
          <a:custGeom>
            <a:avLst/>
            <a:gdLst/>
            <a:ahLst/>
            <a:cxnLst/>
            <a:rect l="l" t="t" r="r" b="b"/>
            <a:pathLst>
              <a:path w="999135" h="971658">
                <a:moveTo>
                  <a:pt x="0" y="0"/>
                </a:moveTo>
                <a:lnTo>
                  <a:pt x="999134" y="0"/>
                </a:lnTo>
                <a:lnTo>
                  <a:pt x="999134" y="971658"/>
                </a:lnTo>
                <a:lnTo>
                  <a:pt x="0" y="971658"/>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5" name="Freeform 5"/>
          <p:cNvSpPr/>
          <p:nvPr/>
        </p:nvSpPr>
        <p:spPr>
          <a:xfrm>
            <a:off x="1387183" y="7313433"/>
            <a:ext cx="800974" cy="900891"/>
          </a:xfrm>
          <a:custGeom>
            <a:avLst/>
            <a:gdLst/>
            <a:ahLst/>
            <a:cxnLst/>
            <a:rect l="l" t="t" r="r" b="b"/>
            <a:pathLst>
              <a:path w="800974" h="900891">
                <a:moveTo>
                  <a:pt x="0" y="0"/>
                </a:moveTo>
                <a:lnTo>
                  <a:pt x="800974" y="0"/>
                </a:lnTo>
                <a:lnTo>
                  <a:pt x="800974" y="900891"/>
                </a:lnTo>
                <a:lnTo>
                  <a:pt x="0" y="900891"/>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sp>
      <p:sp>
        <p:nvSpPr>
          <p:cNvPr id="6" name="TextBox 6"/>
          <p:cNvSpPr txBox="1"/>
          <p:nvPr/>
        </p:nvSpPr>
        <p:spPr>
          <a:xfrm>
            <a:off x="563796" y="545681"/>
            <a:ext cx="15820363" cy="1956813"/>
          </a:xfrm>
          <a:prstGeom prst="rect">
            <a:avLst/>
          </a:prstGeom>
        </p:spPr>
        <p:txBody>
          <a:bodyPr lIns="0" tIns="0" rIns="0" bIns="0" rtlCol="0" anchor="t">
            <a:spAutoFit/>
          </a:bodyPr>
          <a:lstStyle/>
          <a:p>
            <a:pPr algn="r">
              <a:lnSpc>
                <a:spcPts val="6989"/>
              </a:lnSpc>
            </a:pPr>
            <a:r>
              <a:rPr lang="en-US" sz="6989">
                <a:solidFill>
                  <a:srgbClr val="000B5D"/>
                </a:solidFill>
                <a:latin typeface="Times New Roman Semi-Bold"/>
              </a:rPr>
              <a:t>POSITIVE PRACTICES IN HR</a:t>
            </a:r>
          </a:p>
          <a:p>
            <a:pPr algn="r">
              <a:lnSpc>
                <a:spcPts val="6989"/>
              </a:lnSpc>
            </a:pPr>
            <a:endParaRPr lang="en-US" sz="6989">
              <a:solidFill>
                <a:srgbClr val="000B5D"/>
              </a:solidFill>
              <a:latin typeface="Times New Roman Semi-Bold"/>
            </a:endParaRPr>
          </a:p>
        </p:txBody>
      </p:sp>
      <p:sp>
        <p:nvSpPr>
          <p:cNvPr id="7" name="TextBox 7"/>
          <p:cNvSpPr txBox="1"/>
          <p:nvPr/>
        </p:nvSpPr>
        <p:spPr>
          <a:xfrm>
            <a:off x="0" y="1547127"/>
            <a:ext cx="11359123" cy="8655404"/>
          </a:xfrm>
          <a:prstGeom prst="rect">
            <a:avLst/>
          </a:prstGeom>
        </p:spPr>
        <p:txBody>
          <a:bodyPr lIns="0" tIns="0" rIns="0" bIns="0" rtlCol="0" anchor="t">
            <a:spAutoFit/>
          </a:bodyPr>
          <a:lstStyle/>
          <a:p>
            <a:pPr marL="607952" lvl="1" indent="-303976" algn="just">
              <a:lnSpc>
                <a:spcPts val="6251"/>
              </a:lnSpc>
              <a:buFont typeface="Arial"/>
              <a:buChar char="•"/>
            </a:pPr>
            <a:r>
              <a:rPr lang="en-US" sz="2815">
                <a:solidFill>
                  <a:srgbClr val="000B5D"/>
                </a:solidFill>
                <a:latin typeface="Times New Roman"/>
              </a:rPr>
              <a:t>Team-Building Activities: Other activities such as treasure hunts and all employee parties held by organizations such as Google help to strengthen bonds and relationships between employees (He, 2023).</a:t>
            </a:r>
          </a:p>
          <a:p>
            <a:pPr marL="607952" lvl="1" indent="-303976" algn="just">
              <a:lnSpc>
                <a:spcPts val="6251"/>
              </a:lnSpc>
              <a:buFont typeface="Arial"/>
              <a:buChar char="•"/>
            </a:pPr>
            <a:r>
              <a:rPr lang="en-US" sz="2815">
                <a:solidFill>
                  <a:srgbClr val="000B5D"/>
                </a:solidFill>
                <a:latin typeface="Times New Roman"/>
              </a:rPr>
              <a:t>Transparent Communication: Microsoft’s communication policies depict how it embraces transparency in its operations, and will go a long way in giving all employees confidence that all matters concerning the organization is being handled appropriately.</a:t>
            </a:r>
          </a:p>
          <a:p>
            <a:pPr marL="607952" lvl="1" indent="-303976" algn="just">
              <a:lnSpc>
                <a:spcPts val="6251"/>
              </a:lnSpc>
              <a:buFont typeface="Arial"/>
              <a:buChar char="•"/>
            </a:pPr>
            <a:r>
              <a:rPr lang="en-US" sz="2815">
                <a:solidFill>
                  <a:srgbClr val="000B5D"/>
                </a:solidFill>
                <a:latin typeface="Times New Roman"/>
              </a:rPr>
              <a:t>·Conflict Resolution Strategies: Adobe effectively uses policies on dispute resolution to ensure that disputes are resolved through mediation and that the working environment remains healthy at all times (Gupta, 2023).</a:t>
            </a:r>
          </a:p>
        </p:txBody>
      </p:sp>
      <p:sp>
        <p:nvSpPr>
          <p:cNvPr id="8" name="Freeform 8"/>
          <p:cNvSpPr/>
          <p:nvPr/>
        </p:nvSpPr>
        <p:spPr>
          <a:xfrm>
            <a:off x="12500320" y="1870977"/>
            <a:ext cx="3883839" cy="3883839"/>
          </a:xfrm>
          <a:custGeom>
            <a:avLst/>
            <a:gdLst/>
            <a:ahLst/>
            <a:cxnLst/>
            <a:rect l="l" t="t" r="r" b="b"/>
            <a:pathLst>
              <a:path w="3883839" h="3883839">
                <a:moveTo>
                  <a:pt x="0" y="0"/>
                </a:moveTo>
                <a:lnTo>
                  <a:pt x="3883839" y="0"/>
                </a:lnTo>
                <a:lnTo>
                  <a:pt x="3883839" y="3883839"/>
                </a:lnTo>
                <a:lnTo>
                  <a:pt x="0" y="3883839"/>
                </a:lnTo>
                <a:lnTo>
                  <a:pt x="0" y="0"/>
                </a:lnTo>
                <a:close/>
              </a:path>
            </a:pathLst>
          </a:custGeom>
          <a:blipFill>
            <a:blip r:embed="rId11"/>
            <a:stretch>
              <a:fillRect/>
            </a:stretch>
          </a:blipFill>
        </p:spPr>
      </p:sp>
      <p:sp>
        <p:nvSpPr>
          <p:cNvPr id="9" name="Freeform 9"/>
          <p:cNvSpPr/>
          <p:nvPr/>
        </p:nvSpPr>
        <p:spPr>
          <a:xfrm>
            <a:off x="12010358" y="6408280"/>
            <a:ext cx="5428632" cy="3612088"/>
          </a:xfrm>
          <a:custGeom>
            <a:avLst/>
            <a:gdLst/>
            <a:ahLst/>
            <a:cxnLst/>
            <a:rect l="l" t="t" r="r" b="b"/>
            <a:pathLst>
              <a:path w="5428632" h="3612088">
                <a:moveTo>
                  <a:pt x="0" y="0"/>
                </a:moveTo>
                <a:lnTo>
                  <a:pt x="5428632" y="0"/>
                </a:lnTo>
                <a:lnTo>
                  <a:pt x="5428632" y="3612088"/>
                </a:lnTo>
                <a:lnTo>
                  <a:pt x="0" y="3612088"/>
                </a:lnTo>
                <a:lnTo>
                  <a:pt x="0" y="0"/>
                </a:lnTo>
                <a:close/>
              </a:path>
            </a:pathLst>
          </a:custGeom>
          <a:blipFill>
            <a:blip r:embed="rId12"/>
            <a:stretch>
              <a:fillRect/>
            </a:stretch>
          </a:blipFill>
        </p:spPr>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438937" y="1870977"/>
            <a:ext cx="697466" cy="819343"/>
          </a:xfrm>
          <a:custGeom>
            <a:avLst/>
            <a:gdLst/>
            <a:ahLst/>
            <a:cxnLst/>
            <a:rect l="l" t="t" r="r" b="b"/>
            <a:pathLst>
              <a:path w="697466" h="819343">
                <a:moveTo>
                  <a:pt x="0" y="0"/>
                </a:moveTo>
                <a:lnTo>
                  <a:pt x="697466" y="0"/>
                </a:lnTo>
                <a:lnTo>
                  <a:pt x="697466" y="819343"/>
                </a:lnTo>
                <a:lnTo>
                  <a:pt x="0" y="81934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3" name="Freeform 3"/>
          <p:cNvSpPr/>
          <p:nvPr/>
        </p:nvSpPr>
        <p:spPr>
          <a:xfrm>
            <a:off x="1350627" y="3671085"/>
            <a:ext cx="874085" cy="874085"/>
          </a:xfrm>
          <a:custGeom>
            <a:avLst/>
            <a:gdLst/>
            <a:ahLst/>
            <a:cxnLst/>
            <a:rect l="l" t="t" r="r" b="b"/>
            <a:pathLst>
              <a:path w="874085" h="874085">
                <a:moveTo>
                  <a:pt x="0" y="0"/>
                </a:moveTo>
                <a:lnTo>
                  <a:pt x="874085" y="0"/>
                </a:lnTo>
                <a:lnTo>
                  <a:pt x="874085" y="874085"/>
                </a:lnTo>
                <a:lnTo>
                  <a:pt x="0" y="87408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4" name="Freeform 4"/>
          <p:cNvSpPr/>
          <p:nvPr/>
        </p:nvSpPr>
        <p:spPr>
          <a:xfrm>
            <a:off x="1288103" y="5450174"/>
            <a:ext cx="999135" cy="971658"/>
          </a:xfrm>
          <a:custGeom>
            <a:avLst/>
            <a:gdLst/>
            <a:ahLst/>
            <a:cxnLst/>
            <a:rect l="l" t="t" r="r" b="b"/>
            <a:pathLst>
              <a:path w="999135" h="971658">
                <a:moveTo>
                  <a:pt x="0" y="0"/>
                </a:moveTo>
                <a:lnTo>
                  <a:pt x="999134" y="0"/>
                </a:lnTo>
                <a:lnTo>
                  <a:pt x="999134" y="971658"/>
                </a:lnTo>
                <a:lnTo>
                  <a:pt x="0" y="97165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5" name="Freeform 5"/>
          <p:cNvSpPr/>
          <p:nvPr/>
        </p:nvSpPr>
        <p:spPr>
          <a:xfrm>
            <a:off x="1387183" y="7313433"/>
            <a:ext cx="800974" cy="900891"/>
          </a:xfrm>
          <a:custGeom>
            <a:avLst/>
            <a:gdLst/>
            <a:ahLst/>
            <a:cxnLst/>
            <a:rect l="l" t="t" r="r" b="b"/>
            <a:pathLst>
              <a:path w="800974" h="900891">
                <a:moveTo>
                  <a:pt x="0" y="0"/>
                </a:moveTo>
                <a:lnTo>
                  <a:pt x="800974" y="0"/>
                </a:lnTo>
                <a:lnTo>
                  <a:pt x="800974" y="900891"/>
                </a:lnTo>
                <a:lnTo>
                  <a:pt x="0" y="900891"/>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sp>
        <p:nvSpPr>
          <p:cNvPr id="6" name="Freeform 6"/>
          <p:cNvSpPr/>
          <p:nvPr/>
        </p:nvSpPr>
        <p:spPr>
          <a:xfrm>
            <a:off x="4464507" y="1518293"/>
            <a:ext cx="7960657" cy="5179668"/>
          </a:xfrm>
          <a:custGeom>
            <a:avLst/>
            <a:gdLst/>
            <a:ahLst/>
            <a:cxnLst/>
            <a:rect l="l" t="t" r="r" b="b"/>
            <a:pathLst>
              <a:path w="7960657" h="5179668">
                <a:moveTo>
                  <a:pt x="0" y="0"/>
                </a:moveTo>
                <a:lnTo>
                  <a:pt x="7960657" y="0"/>
                </a:lnTo>
                <a:lnTo>
                  <a:pt x="7960657" y="5179668"/>
                </a:lnTo>
                <a:lnTo>
                  <a:pt x="0" y="5179668"/>
                </a:lnTo>
                <a:lnTo>
                  <a:pt x="0" y="0"/>
                </a:lnTo>
                <a:close/>
              </a:path>
            </a:pathLst>
          </a:custGeom>
          <a:blipFill>
            <a:blip r:embed="rId10"/>
            <a:stretch>
              <a:fillRect/>
            </a:stretch>
          </a:blipFill>
        </p:spPr>
      </p:sp>
      <p:sp>
        <p:nvSpPr>
          <p:cNvPr id="7" name="TextBox 7"/>
          <p:cNvSpPr txBox="1"/>
          <p:nvPr/>
        </p:nvSpPr>
        <p:spPr>
          <a:xfrm>
            <a:off x="534654" y="155156"/>
            <a:ext cx="15820363" cy="1070988"/>
          </a:xfrm>
          <a:prstGeom prst="rect">
            <a:avLst/>
          </a:prstGeom>
        </p:spPr>
        <p:txBody>
          <a:bodyPr lIns="0" tIns="0" rIns="0" bIns="0" rtlCol="0" anchor="t">
            <a:spAutoFit/>
          </a:bodyPr>
          <a:lstStyle/>
          <a:p>
            <a:pPr algn="ctr">
              <a:lnSpc>
                <a:spcPts val="6989"/>
              </a:lnSpc>
            </a:pPr>
            <a:r>
              <a:rPr lang="en-US" sz="6989">
                <a:solidFill>
                  <a:srgbClr val="000B5D"/>
                </a:solidFill>
                <a:latin typeface="Times New Roman Semi-Bold"/>
              </a:rPr>
              <a:t>CONCLUSION</a:t>
            </a:r>
          </a:p>
        </p:txBody>
      </p:sp>
      <p:sp>
        <p:nvSpPr>
          <p:cNvPr id="8" name="TextBox 8"/>
          <p:cNvSpPr txBox="1"/>
          <p:nvPr/>
        </p:nvSpPr>
        <p:spPr>
          <a:xfrm>
            <a:off x="1438937" y="7440029"/>
            <a:ext cx="14596489" cy="2330804"/>
          </a:xfrm>
          <a:prstGeom prst="rect">
            <a:avLst/>
          </a:prstGeom>
        </p:spPr>
        <p:txBody>
          <a:bodyPr lIns="0" tIns="0" rIns="0" bIns="0" rtlCol="0" anchor="t">
            <a:spAutoFit/>
          </a:bodyPr>
          <a:lstStyle/>
          <a:p>
            <a:pPr algn="just">
              <a:lnSpc>
                <a:spcPts val="6251"/>
              </a:lnSpc>
            </a:pPr>
            <a:r>
              <a:rPr lang="en-US" sz="2815">
                <a:solidFill>
                  <a:srgbClr val="000B5D"/>
                </a:solidFill>
                <a:latin typeface="Times New Roman"/>
              </a:rPr>
              <a:t>Eeffective HR management is crucial for fostering positive workplace relationships and achieving organizational success. Key practices like team-building, transparent communication, and conflict resolution are vital.</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438937" y="1870977"/>
            <a:ext cx="697466" cy="819343"/>
          </a:xfrm>
          <a:custGeom>
            <a:avLst/>
            <a:gdLst/>
            <a:ahLst/>
            <a:cxnLst/>
            <a:rect l="l" t="t" r="r" b="b"/>
            <a:pathLst>
              <a:path w="697466" h="819343">
                <a:moveTo>
                  <a:pt x="0" y="0"/>
                </a:moveTo>
                <a:lnTo>
                  <a:pt x="697466" y="0"/>
                </a:lnTo>
                <a:lnTo>
                  <a:pt x="697466" y="819343"/>
                </a:lnTo>
                <a:lnTo>
                  <a:pt x="0" y="81934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3" name="Freeform 3"/>
          <p:cNvSpPr/>
          <p:nvPr/>
        </p:nvSpPr>
        <p:spPr>
          <a:xfrm>
            <a:off x="1350627" y="3671085"/>
            <a:ext cx="874085" cy="874085"/>
          </a:xfrm>
          <a:custGeom>
            <a:avLst/>
            <a:gdLst/>
            <a:ahLst/>
            <a:cxnLst/>
            <a:rect l="l" t="t" r="r" b="b"/>
            <a:pathLst>
              <a:path w="874085" h="874085">
                <a:moveTo>
                  <a:pt x="0" y="0"/>
                </a:moveTo>
                <a:lnTo>
                  <a:pt x="874085" y="0"/>
                </a:lnTo>
                <a:lnTo>
                  <a:pt x="874085" y="874085"/>
                </a:lnTo>
                <a:lnTo>
                  <a:pt x="0" y="87408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4" name="Freeform 4"/>
          <p:cNvSpPr/>
          <p:nvPr/>
        </p:nvSpPr>
        <p:spPr>
          <a:xfrm>
            <a:off x="1288103" y="5450174"/>
            <a:ext cx="999135" cy="971658"/>
          </a:xfrm>
          <a:custGeom>
            <a:avLst/>
            <a:gdLst/>
            <a:ahLst/>
            <a:cxnLst/>
            <a:rect l="l" t="t" r="r" b="b"/>
            <a:pathLst>
              <a:path w="999135" h="971658">
                <a:moveTo>
                  <a:pt x="0" y="0"/>
                </a:moveTo>
                <a:lnTo>
                  <a:pt x="999134" y="0"/>
                </a:lnTo>
                <a:lnTo>
                  <a:pt x="999134" y="971658"/>
                </a:lnTo>
                <a:lnTo>
                  <a:pt x="0" y="97165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5" name="Freeform 5"/>
          <p:cNvSpPr/>
          <p:nvPr/>
        </p:nvSpPr>
        <p:spPr>
          <a:xfrm>
            <a:off x="1387183" y="7313433"/>
            <a:ext cx="800974" cy="900891"/>
          </a:xfrm>
          <a:custGeom>
            <a:avLst/>
            <a:gdLst/>
            <a:ahLst/>
            <a:cxnLst/>
            <a:rect l="l" t="t" r="r" b="b"/>
            <a:pathLst>
              <a:path w="800974" h="900891">
                <a:moveTo>
                  <a:pt x="0" y="0"/>
                </a:moveTo>
                <a:lnTo>
                  <a:pt x="800974" y="0"/>
                </a:lnTo>
                <a:lnTo>
                  <a:pt x="800974" y="900891"/>
                </a:lnTo>
                <a:lnTo>
                  <a:pt x="0" y="900891"/>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sp>
        <p:nvSpPr>
          <p:cNvPr id="6" name="TextBox 6"/>
          <p:cNvSpPr txBox="1"/>
          <p:nvPr/>
        </p:nvSpPr>
        <p:spPr>
          <a:xfrm>
            <a:off x="534654" y="155156"/>
            <a:ext cx="15820363" cy="1070988"/>
          </a:xfrm>
          <a:prstGeom prst="rect">
            <a:avLst/>
          </a:prstGeom>
        </p:spPr>
        <p:txBody>
          <a:bodyPr lIns="0" tIns="0" rIns="0" bIns="0" rtlCol="0" anchor="t">
            <a:spAutoFit/>
          </a:bodyPr>
          <a:lstStyle/>
          <a:p>
            <a:pPr algn="ctr">
              <a:lnSpc>
                <a:spcPts val="6989"/>
              </a:lnSpc>
            </a:pPr>
            <a:r>
              <a:rPr lang="en-US" sz="6989">
                <a:solidFill>
                  <a:srgbClr val="000B5D"/>
                </a:solidFill>
                <a:latin typeface="Times New Roman Semi-Bold"/>
              </a:rPr>
              <a:t>REFERENCES</a:t>
            </a:r>
          </a:p>
        </p:txBody>
      </p:sp>
      <p:sp>
        <p:nvSpPr>
          <p:cNvPr id="7" name="TextBox 7"/>
          <p:cNvSpPr txBox="1"/>
          <p:nvPr/>
        </p:nvSpPr>
        <p:spPr>
          <a:xfrm>
            <a:off x="534654" y="1143822"/>
            <a:ext cx="16986125" cy="8418587"/>
          </a:xfrm>
          <a:prstGeom prst="rect">
            <a:avLst/>
          </a:prstGeom>
        </p:spPr>
        <p:txBody>
          <a:bodyPr lIns="0" tIns="0" rIns="0" bIns="0" rtlCol="0" anchor="t">
            <a:spAutoFit/>
          </a:bodyPr>
          <a:lstStyle/>
          <a:p>
            <a:pPr marL="342900" indent="-342900" algn="just">
              <a:lnSpc>
                <a:spcPts val="3306"/>
              </a:lnSpc>
              <a:buFont typeface="Arial" panose="020B0604020202020204" pitchFamily="34" charset="0"/>
              <a:buChar char="•"/>
            </a:pPr>
            <a:r>
              <a:rPr lang="en-US" sz="2015" dirty="0">
                <a:solidFill>
                  <a:srgbClr val="000B5D"/>
                </a:solidFill>
                <a:latin typeface="Times New Roman"/>
              </a:rPr>
              <a:t>Armstrong, M. and Taylor, S. (2020). Armstrong’s Handbook of Human Resource Management Practice. [online] Google Books. Kogan Page Publishers. Available at: https://</a:t>
            </a:r>
            <a:r>
              <a:rPr lang="en-US" sz="2015" dirty="0" err="1">
                <a:solidFill>
                  <a:srgbClr val="000B5D"/>
                </a:solidFill>
                <a:latin typeface="Times New Roman"/>
              </a:rPr>
              <a:t>books.google.com</a:t>
            </a:r>
            <a:r>
              <a:rPr lang="en-US" sz="2015" dirty="0">
                <a:solidFill>
                  <a:srgbClr val="000B5D"/>
                </a:solidFill>
                <a:latin typeface="Times New Roman"/>
              </a:rPr>
              <a:t>/</a:t>
            </a:r>
            <a:r>
              <a:rPr lang="en-US" sz="2015" dirty="0" err="1">
                <a:solidFill>
                  <a:srgbClr val="000B5D"/>
                </a:solidFill>
                <a:latin typeface="Times New Roman"/>
              </a:rPr>
              <a:t>books?hl</a:t>
            </a:r>
            <a:r>
              <a:rPr lang="en-US" sz="2015" dirty="0">
                <a:solidFill>
                  <a:srgbClr val="000B5D"/>
                </a:solidFill>
                <a:latin typeface="Times New Roman"/>
              </a:rPr>
              <a:t>=</a:t>
            </a:r>
            <a:r>
              <a:rPr lang="en-US" sz="2015" dirty="0" err="1">
                <a:solidFill>
                  <a:srgbClr val="000B5D"/>
                </a:solidFill>
                <a:latin typeface="Times New Roman"/>
              </a:rPr>
              <a:t>en&amp;lr</a:t>
            </a:r>
            <a:r>
              <a:rPr lang="en-US" sz="2015" dirty="0">
                <a:solidFill>
                  <a:srgbClr val="000B5D"/>
                </a:solidFill>
                <a:latin typeface="Times New Roman"/>
              </a:rPr>
              <a:t>=&amp;id=g7zEDwAAQBAJ&amp;oi=</a:t>
            </a:r>
            <a:r>
              <a:rPr lang="en-US" sz="2015" dirty="0" err="1">
                <a:solidFill>
                  <a:srgbClr val="000B5D"/>
                </a:solidFill>
                <a:latin typeface="Times New Roman"/>
              </a:rPr>
              <a:t>fnd&amp;pg</a:t>
            </a:r>
            <a:r>
              <a:rPr lang="en-US" sz="2015" dirty="0">
                <a:solidFill>
                  <a:srgbClr val="000B5D"/>
                </a:solidFill>
                <a:latin typeface="Times New Roman"/>
              </a:rPr>
              <a:t>=PR3&amp;dq=</a:t>
            </a:r>
            <a:r>
              <a:rPr lang="en-US" sz="2015" dirty="0" err="1">
                <a:solidFill>
                  <a:srgbClr val="000B5D"/>
                </a:solidFill>
                <a:latin typeface="Times New Roman"/>
              </a:rPr>
              <a:t>The+Role+of+HR+Managers&amp;ots</a:t>
            </a:r>
            <a:r>
              <a:rPr lang="en-US" sz="2015" dirty="0">
                <a:solidFill>
                  <a:srgbClr val="000B5D"/>
                </a:solidFill>
                <a:latin typeface="Times New Roman"/>
              </a:rPr>
              <a:t>=</a:t>
            </a:r>
            <a:r>
              <a:rPr lang="en-US" sz="2015" dirty="0" err="1">
                <a:solidFill>
                  <a:srgbClr val="000B5D"/>
                </a:solidFill>
                <a:latin typeface="Times New Roman"/>
              </a:rPr>
              <a:t>wMVolEfwtT&amp;sig</a:t>
            </a:r>
            <a:r>
              <a:rPr lang="en-US" sz="2015" dirty="0">
                <a:solidFill>
                  <a:srgbClr val="000B5D"/>
                </a:solidFill>
                <a:latin typeface="Times New Roman"/>
              </a:rPr>
              <a:t>=o7hNELW1x5fuzAibnyMHUQFKYew [Accessed 19 Jun. 2024].</a:t>
            </a:r>
          </a:p>
          <a:p>
            <a:pPr marL="342900" indent="-342900" algn="just">
              <a:lnSpc>
                <a:spcPts val="3306"/>
              </a:lnSpc>
              <a:buFont typeface="Arial" panose="020B0604020202020204" pitchFamily="34" charset="0"/>
              <a:buChar char="•"/>
            </a:pPr>
            <a:r>
              <a:rPr lang="en-US" sz="2015" dirty="0">
                <a:solidFill>
                  <a:srgbClr val="000B5D"/>
                </a:solidFill>
                <a:latin typeface="Times New Roman"/>
              </a:rPr>
              <a:t>Cohen, E. (2017). CSR for HR: A Necessary Partnership for Advancing Responsible Business Practices. [online] Google Books. Routledge. Available at: https://</a:t>
            </a:r>
            <a:r>
              <a:rPr lang="en-US" sz="2015" dirty="0" err="1">
                <a:solidFill>
                  <a:srgbClr val="000B5D"/>
                </a:solidFill>
                <a:latin typeface="Times New Roman"/>
              </a:rPr>
              <a:t>books.google.com</a:t>
            </a:r>
            <a:r>
              <a:rPr lang="en-US" sz="2015" dirty="0">
                <a:solidFill>
                  <a:srgbClr val="000B5D"/>
                </a:solidFill>
                <a:latin typeface="Times New Roman"/>
              </a:rPr>
              <a:t>/</a:t>
            </a:r>
            <a:r>
              <a:rPr lang="en-US" sz="2015" dirty="0" err="1">
                <a:solidFill>
                  <a:srgbClr val="000B5D"/>
                </a:solidFill>
                <a:latin typeface="Times New Roman"/>
              </a:rPr>
              <a:t>books?hl</a:t>
            </a:r>
            <a:r>
              <a:rPr lang="en-US" sz="2015" dirty="0">
                <a:solidFill>
                  <a:srgbClr val="000B5D"/>
                </a:solidFill>
                <a:latin typeface="Times New Roman"/>
              </a:rPr>
              <a:t>=</a:t>
            </a:r>
            <a:r>
              <a:rPr lang="en-US" sz="2015" dirty="0" err="1">
                <a:solidFill>
                  <a:srgbClr val="000B5D"/>
                </a:solidFill>
                <a:latin typeface="Times New Roman"/>
              </a:rPr>
              <a:t>en&amp;lr</a:t>
            </a:r>
            <a:r>
              <a:rPr lang="en-US" sz="2015" dirty="0">
                <a:solidFill>
                  <a:srgbClr val="000B5D"/>
                </a:solidFill>
                <a:latin typeface="Times New Roman"/>
              </a:rPr>
              <a:t>=&amp;id=zqk0DwAAQBAJ&amp;oi=</a:t>
            </a:r>
            <a:r>
              <a:rPr lang="en-US" sz="2015" dirty="0" err="1">
                <a:solidFill>
                  <a:srgbClr val="000B5D"/>
                </a:solidFill>
                <a:latin typeface="Times New Roman"/>
              </a:rPr>
              <a:t>fnd&amp;pg</a:t>
            </a:r>
            <a:r>
              <a:rPr lang="en-US" sz="2015" dirty="0">
                <a:solidFill>
                  <a:srgbClr val="000B5D"/>
                </a:solidFill>
                <a:latin typeface="Times New Roman"/>
              </a:rPr>
              <a:t>=PT7&amp;dq=%E2%80%A2%09HR+departments+play+a+crucial+role+in+managing+and+developing+healthy+working+relationships&amp;ots=X193jNP3qy&amp;sig=R7Rto7hKlpepgeq3UJJ-GzVJAYA [Accessed 19 Jun. 2024].</a:t>
            </a:r>
          </a:p>
          <a:p>
            <a:pPr marL="342900" indent="-342900" algn="just">
              <a:lnSpc>
                <a:spcPts val="3306"/>
              </a:lnSpc>
              <a:buFont typeface="Arial" panose="020B0604020202020204" pitchFamily="34" charset="0"/>
              <a:buChar char="•"/>
            </a:pPr>
            <a:r>
              <a:rPr lang="en-US" sz="2015" dirty="0">
                <a:solidFill>
                  <a:srgbClr val="000B5D"/>
                </a:solidFill>
                <a:latin typeface="Times New Roman"/>
              </a:rPr>
              <a:t>Cote, C. (2023). How Does Leadership Influence Organizational Culture? [online] Harvard Business School. Available at: https://</a:t>
            </a:r>
            <a:r>
              <a:rPr lang="en-US" sz="2015" dirty="0" err="1">
                <a:solidFill>
                  <a:srgbClr val="000B5D"/>
                </a:solidFill>
                <a:latin typeface="Times New Roman"/>
              </a:rPr>
              <a:t>online.hbs.edu</a:t>
            </a:r>
            <a:r>
              <a:rPr lang="en-US" sz="2015" dirty="0">
                <a:solidFill>
                  <a:srgbClr val="000B5D"/>
                </a:solidFill>
                <a:latin typeface="Times New Roman"/>
              </a:rPr>
              <a:t>/blog/post/organizational-culture-and-leadership.</a:t>
            </a:r>
          </a:p>
          <a:p>
            <a:pPr marL="342900" indent="-342900" algn="just">
              <a:lnSpc>
                <a:spcPts val="3306"/>
              </a:lnSpc>
              <a:buFont typeface="Arial" panose="020B0604020202020204" pitchFamily="34" charset="0"/>
              <a:buChar char="•"/>
            </a:pPr>
            <a:r>
              <a:rPr lang="en-US" sz="2015" dirty="0">
                <a:solidFill>
                  <a:srgbClr val="000B5D"/>
                </a:solidFill>
                <a:latin typeface="Times New Roman"/>
              </a:rPr>
              <a:t>El-</a:t>
            </a:r>
            <a:r>
              <a:rPr lang="en-US" sz="2015" dirty="0" err="1">
                <a:solidFill>
                  <a:srgbClr val="000B5D"/>
                </a:solidFill>
                <a:latin typeface="Times New Roman"/>
              </a:rPr>
              <a:t>Kassar</a:t>
            </a:r>
            <a:r>
              <a:rPr lang="en-US" sz="2015" dirty="0">
                <a:solidFill>
                  <a:srgbClr val="000B5D"/>
                </a:solidFill>
                <a:latin typeface="Times New Roman"/>
              </a:rPr>
              <a:t>, A.-N. and Singh, S.K. (2019). Green innovation and organizational performance: The influence of big data and the moderating role of management commitment and HR practices. Technological Forecasting and Social Change, 144(1). </a:t>
            </a:r>
            <a:r>
              <a:rPr lang="en-US" sz="2015" dirty="0" err="1">
                <a:solidFill>
                  <a:srgbClr val="000B5D"/>
                </a:solidFill>
                <a:latin typeface="Times New Roman"/>
              </a:rPr>
              <a:t>doi:https</a:t>
            </a:r>
            <a:r>
              <a:rPr lang="en-US" sz="2015" dirty="0">
                <a:solidFill>
                  <a:srgbClr val="000B5D"/>
                </a:solidFill>
                <a:latin typeface="Times New Roman"/>
              </a:rPr>
              <a:t>://</a:t>
            </a:r>
            <a:r>
              <a:rPr lang="en-US" sz="2015" dirty="0" err="1">
                <a:solidFill>
                  <a:srgbClr val="000B5D"/>
                </a:solidFill>
                <a:latin typeface="Times New Roman"/>
              </a:rPr>
              <a:t>doi.org</a:t>
            </a:r>
            <a:r>
              <a:rPr lang="en-US" sz="2015" dirty="0">
                <a:solidFill>
                  <a:srgbClr val="000B5D"/>
                </a:solidFill>
                <a:latin typeface="Times New Roman"/>
              </a:rPr>
              <a:t>/10.1016/j.techfore.2017.12.016.</a:t>
            </a:r>
          </a:p>
          <a:p>
            <a:pPr marL="342900" indent="-342900" algn="just">
              <a:lnSpc>
                <a:spcPts val="3306"/>
              </a:lnSpc>
              <a:buFont typeface="Arial" panose="020B0604020202020204" pitchFamily="34" charset="0"/>
              <a:buChar char="•"/>
            </a:pPr>
            <a:r>
              <a:rPr lang="en-US" sz="2015" dirty="0">
                <a:solidFill>
                  <a:srgbClr val="000B5D"/>
                </a:solidFill>
                <a:latin typeface="Times New Roman"/>
              </a:rPr>
              <a:t>Gupta, S. (2023). Transparent Communication At Work: Importance &amp; Examples. [online] Vantage Lens. Available at: https://</a:t>
            </a:r>
            <a:r>
              <a:rPr lang="en-US" sz="2015" dirty="0" err="1">
                <a:solidFill>
                  <a:srgbClr val="000B5D"/>
                </a:solidFill>
                <a:latin typeface="Times New Roman"/>
              </a:rPr>
              <a:t>www.vantagelens.com</a:t>
            </a:r>
            <a:r>
              <a:rPr lang="en-US" sz="2015" dirty="0">
                <a:solidFill>
                  <a:srgbClr val="000B5D"/>
                </a:solidFill>
                <a:latin typeface="Times New Roman"/>
              </a:rPr>
              <a:t>/blog/transparent-communication/.</a:t>
            </a:r>
          </a:p>
          <a:p>
            <a:pPr marL="342900" indent="-342900" algn="just">
              <a:lnSpc>
                <a:spcPts val="3306"/>
              </a:lnSpc>
              <a:buFont typeface="Arial" panose="020B0604020202020204" pitchFamily="34" charset="0"/>
              <a:buChar char="•"/>
            </a:pPr>
            <a:r>
              <a:rPr lang="en-US" sz="2015" dirty="0">
                <a:solidFill>
                  <a:srgbClr val="000B5D"/>
                </a:solidFill>
                <a:latin typeface="Times New Roman"/>
              </a:rPr>
              <a:t>He, G. (2023). Organizational Culture: Definition, Examples, &amp; Best Practices. [online] </a:t>
            </a:r>
            <a:r>
              <a:rPr lang="en-US" sz="2015" dirty="0" err="1">
                <a:solidFill>
                  <a:srgbClr val="000B5D"/>
                </a:solidFill>
                <a:latin typeface="Times New Roman"/>
              </a:rPr>
              <a:t>teambuilding.com</a:t>
            </a:r>
            <a:r>
              <a:rPr lang="en-US" sz="2015" dirty="0">
                <a:solidFill>
                  <a:srgbClr val="000B5D"/>
                </a:solidFill>
                <a:latin typeface="Times New Roman"/>
              </a:rPr>
              <a:t>. Available at: https://</a:t>
            </a:r>
            <a:r>
              <a:rPr lang="en-US" sz="2015" dirty="0" err="1">
                <a:solidFill>
                  <a:srgbClr val="000B5D"/>
                </a:solidFill>
                <a:latin typeface="Times New Roman"/>
              </a:rPr>
              <a:t>teambuilding.com</a:t>
            </a:r>
            <a:r>
              <a:rPr lang="en-US" sz="2015" dirty="0">
                <a:solidFill>
                  <a:srgbClr val="000B5D"/>
                </a:solidFill>
                <a:latin typeface="Times New Roman"/>
              </a:rPr>
              <a:t>/blog/organizational-culture.</a:t>
            </a:r>
          </a:p>
          <a:p>
            <a:pPr marL="342900" indent="-342900" algn="just">
              <a:lnSpc>
                <a:spcPts val="3306"/>
              </a:lnSpc>
              <a:buFont typeface="Arial" panose="020B0604020202020204" pitchFamily="34" charset="0"/>
              <a:buChar char="•"/>
            </a:pPr>
            <a:r>
              <a:rPr lang="en-US" sz="2015" dirty="0">
                <a:solidFill>
                  <a:srgbClr val="000B5D"/>
                </a:solidFill>
                <a:latin typeface="Times New Roman"/>
              </a:rPr>
              <a:t>Khan, I. (2024). Strategic HR Planning: Aligning Human Resources with Organizational Goals. [online] HR Interests. Available at: https://</a:t>
            </a:r>
            <a:r>
              <a:rPr lang="en-US" sz="2015" dirty="0" err="1">
                <a:solidFill>
                  <a:srgbClr val="000B5D"/>
                </a:solidFill>
                <a:latin typeface="Times New Roman"/>
              </a:rPr>
              <a:t>hrinterests.com</a:t>
            </a:r>
            <a:r>
              <a:rPr lang="en-US" sz="2015" dirty="0">
                <a:solidFill>
                  <a:srgbClr val="000B5D"/>
                </a:solidFill>
                <a:latin typeface="Times New Roman"/>
              </a:rPr>
              <a:t>/blog/strategic-hr-planning-aligning-human-resources-with-organizational-goals.</a:t>
            </a:r>
          </a:p>
          <a:p>
            <a:pPr marL="342900" indent="-342900" algn="just">
              <a:lnSpc>
                <a:spcPts val="3306"/>
              </a:lnSpc>
              <a:buFont typeface="Arial" panose="020B0604020202020204" pitchFamily="34" charset="0"/>
              <a:buChar char="•"/>
            </a:pPr>
            <a:r>
              <a:rPr lang="en-US" sz="2015" dirty="0">
                <a:solidFill>
                  <a:srgbClr val="000B5D"/>
                </a:solidFill>
                <a:latin typeface="Times New Roman"/>
              </a:rPr>
              <a:t>Larsen, K. (2023). Diversity and Inclusion in the Workplace: HR Best Practices. [online] </a:t>
            </a:r>
            <a:r>
              <a:rPr lang="en-US" sz="2015" dirty="0" err="1">
                <a:solidFill>
                  <a:srgbClr val="000B5D"/>
                </a:solidFill>
                <a:latin typeface="Times New Roman"/>
              </a:rPr>
              <a:t>www.nexushr.com</a:t>
            </a:r>
            <a:r>
              <a:rPr lang="en-US" sz="2015" dirty="0">
                <a:solidFill>
                  <a:srgbClr val="000B5D"/>
                </a:solidFill>
                <a:latin typeface="Times New Roman"/>
              </a:rPr>
              <a:t>. Available at: https://</a:t>
            </a:r>
            <a:r>
              <a:rPr lang="en-US" sz="2015" dirty="0" err="1">
                <a:solidFill>
                  <a:srgbClr val="000B5D"/>
                </a:solidFill>
                <a:latin typeface="Times New Roman"/>
              </a:rPr>
              <a:t>www.nexushr.com</a:t>
            </a:r>
            <a:r>
              <a:rPr lang="en-US" sz="2015" dirty="0">
                <a:solidFill>
                  <a:srgbClr val="000B5D"/>
                </a:solidFill>
                <a:latin typeface="Times New Roman"/>
              </a:rPr>
              <a:t>/blog/diversity-and-inclusion-in-the-workplace-</a:t>
            </a:r>
            <a:r>
              <a:rPr lang="en-US" sz="2015" dirty="0" err="1">
                <a:solidFill>
                  <a:srgbClr val="000B5D"/>
                </a:solidFill>
                <a:latin typeface="Times New Roman"/>
              </a:rPr>
              <a:t>hr</a:t>
            </a:r>
            <a:r>
              <a:rPr lang="en-US" sz="2015" dirty="0">
                <a:solidFill>
                  <a:srgbClr val="000B5D"/>
                </a:solidFill>
                <a:latin typeface="Times New Roman"/>
              </a:rPr>
              <a:t>-best-practices [Accessed 19 Jun. 2024].</a:t>
            </a:r>
          </a:p>
          <a:p>
            <a:pPr algn="just">
              <a:lnSpc>
                <a:spcPts val="3306"/>
              </a:lnSpc>
            </a:pPr>
            <a:endParaRPr lang="en-US" sz="2015" dirty="0">
              <a:solidFill>
                <a:srgbClr val="000B5D"/>
              </a:solidFill>
              <a:latin typeface="Times New Roman"/>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2018</Words>
  <Application>Microsoft Office PowerPoint</Application>
  <PresentationFormat>Custom</PresentationFormat>
  <Paragraphs>81</Paragraphs>
  <Slides>12</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Poppins Semi-Bold</vt:lpstr>
      <vt:lpstr>Arial</vt:lpstr>
      <vt:lpstr>Calibri</vt:lpstr>
      <vt:lpstr>Times New Roman</vt:lpstr>
      <vt:lpstr>Times New Roman Semi-Bold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dc:title>
  <dc:creator>Smaranda Gindila</dc:creator>
  <cp:lastModifiedBy>Smaranda Gindila</cp:lastModifiedBy>
  <cp:revision>3</cp:revision>
  <dcterms:created xsi:type="dcterms:W3CDTF">2006-08-16T00:00:00Z</dcterms:created>
  <dcterms:modified xsi:type="dcterms:W3CDTF">2024-06-20T12:24:20Z</dcterms:modified>
  <dc:identifier>DAGImZljjzk</dc:identifier>
</cp:coreProperties>
</file>