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9"/>
  </p:notesMasterIdLst>
  <p:sldIdLst>
    <p:sldId id="278" r:id="rId5"/>
    <p:sldId id="354" r:id="rId6"/>
    <p:sldId id="367" r:id="rId7"/>
    <p:sldId id="368" r:id="rId8"/>
    <p:sldId id="369" r:id="rId9"/>
    <p:sldId id="370" r:id="rId10"/>
    <p:sldId id="371" r:id="rId11"/>
    <p:sldId id="302" r:id="rId12"/>
    <p:sldId id="373" r:id="rId13"/>
    <p:sldId id="374" r:id="rId14"/>
    <p:sldId id="375" r:id="rId15"/>
    <p:sldId id="376" r:id="rId16"/>
    <p:sldId id="377" r:id="rId17"/>
    <p:sldId id="378" r:id="rId18"/>
  </p:sldIdLst>
  <p:sldSz cx="12192000" cy="6858000"/>
  <p:notesSz cx="6858000" cy="14001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3995D"/>
    <a:srgbClr val="3B0083"/>
    <a:srgbClr val="A47CC9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77661" autoAdjust="0"/>
  </p:normalViewPr>
  <p:slideViewPr>
    <p:cSldViewPr snapToGrid="0">
      <p:cViewPr varScale="1">
        <p:scale>
          <a:sx n="84" d="100"/>
          <a:sy n="84" d="100"/>
        </p:scale>
        <p:origin x="156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8FD1D2-6148-4217-A4ED-48B5C612AE60}" type="datetimeFigureOut">
              <a:rPr lang="fr-FR" smtClean="0"/>
              <a:t>14/11/2025</a:t>
            </a:fld>
            <a:endParaRPr lang="fr-FR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927007-9286-4B0D-8B39-36D9DAC0CC68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35732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All images </a:t>
            </a:r>
            <a:r>
              <a:rPr lang="fr-FR" dirty="0" err="1"/>
              <a:t>from</a:t>
            </a:r>
            <a:r>
              <a:rPr lang="fr-FR" dirty="0"/>
              <a:t> </a:t>
            </a:r>
            <a:r>
              <a:rPr lang="fr-FR" dirty="0" err="1"/>
              <a:t>Pixabay</a:t>
            </a:r>
            <a:r>
              <a:rPr lang="fr-FR" dirty="0"/>
              <a:t>. No attribution </a:t>
            </a:r>
            <a:r>
              <a:rPr lang="fr-FR" dirty="0" err="1"/>
              <a:t>required</a:t>
            </a:r>
            <a:r>
              <a:rPr lang="fr-FR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927007-9286-4B0D-8B39-36D9DAC0CC68}" type="slidenum">
              <a:rPr lang="fr-FR" smtClean="0"/>
              <a:t>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823006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48D1DD-16AA-4F3B-BB35-E1B931A2FBE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8725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48D1DD-16AA-4F3B-BB35-E1B931A2FBE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9875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48D1DD-16AA-4F3B-BB35-E1B931A2FBE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8455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48D1DD-16AA-4F3B-BB35-E1B931A2FBE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6989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48D1DD-16AA-4F3B-BB35-E1B931A2FBE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356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48D1DD-16AA-4F3B-BB35-E1B931A2FBE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6231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48D1DD-16AA-4F3B-BB35-E1B931A2FBE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3579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proposed new law is called a bill. Bills must be agreed by the Houses of Parliament and also receive Royal Assent from the Queen. Once this happens, they become Acts of Parliament which make our law.</a:t>
            </a:r>
            <a:endParaRPr lang="fr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48D1DD-16AA-4F3B-BB35-E1B931A2FBE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4441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 are three readings: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</a:t>
            </a:r>
            <a:r>
              <a:rPr lang="en-US" sz="1200" b="0" i="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reading: notification that a bill is being proposed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</a:t>
            </a:r>
            <a:r>
              <a:rPr lang="en-US" sz="1200" b="0" i="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reading: bill is looked at by small groups of MPs in detail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</a:t>
            </a:r>
            <a:r>
              <a:rPr lang="en-US" sz="1200" b="0" i="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reading: the bill is debated and there is a vote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bill is passed through the House of Lords</a:t>
            </a:r>
            <a:endParaRPr lang="fr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48D1DD-16AA-4F3B-BB35-E1B931A2FBE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9158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48D1DD-16AA-4F3B-BB35-E1B931A2FBE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2804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48D1DD-16AA-4F3B-BB35-E1B931A2FBE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5199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48D1DD-16AA-4F3B-BB35-E1B931A2FBE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0588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48D1DD-16AA-4F3B-BB35-E1B931A2FBE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773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22E7-5302-4D92-8A61-60AD211540C9}" type="datetime2">
              <a:rPr lang="en-GB" smtClean="0"/>
              <a:t>Friday, 14 November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237C1-F0DF-422C-9C81-3B74651FE07D}" type="datetime2">
              <a:rPr lang="en-GB" smtClean="0"/>
              <a:t>Friday, 14 November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41EB0-9D3F-4CCE-856E-C7ADE8A3EA04}" type="datetime2">
              <a:rPr lang="en-GB" smtClean="0"/>
              <a:t>Friday, 14 November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8971-E0CF-40F1-94D5-49FFBBAF44C8}" type="datetime2">
              <a:rPr lang="en-GB" smtClean="0"/>
              <a:t>Friday, 14 November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DA39E-C275-4F76-8DC1-9873E87AA18B}" type="datetime2">
              <a:rPr lang="en-GB" smtClean="0"/>
              <a:t>Friday, 14 November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0115A-F0F1-4F4B-B4F8-FB78AA611181}" type="datetime2">
              <a:rPr lang="en-GB" smtClean="0"/>
              <a:t>Friday, 14 November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CF219-61E2-4720-B713-44EAF6F0AB1F}" type="datetime2">
              <a:rPr lang="en-GB" smtClean="0"/>
              <a:t>Friday, 14 November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D1DA5-E615-4339-9DAF-D68F7B96B00E}" type="datetime2">
              <a:rPr lang="en-GB" smtClean="0"/>
              <a:t>Friday, 14 November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C424B-C8BE-4389-B321-290BC32DBA4C}" type="datetime2">
              <a:rPr lang="en-GB" smtClean="0"/>
              <a:t>Friday, 14 November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EC0CB-B674-4524-8807-5E6DA1DC8E7E}" type="datetime2">
              <a:rPr lang="en-GB" smtClean="0"/>
              <a:t>Friday, 14 November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F7C75-BAB1-4E35-8F6C-55BAB3F58387}" type="datetime2">
              <a:rPr lang="en-GB" smtClean="0"/>
              <a:t>Friday, 14 November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15C719-3068-4AF8-9A4C-E7FBCB0C82AD}" type="datetime2">
              <a:rPr lang="en-GB" smtClean="0"/>
              <a:t>Friday, 14 November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Century Schoolbook" panose="02040604050505020304" pitchFamily="18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Century Schoolbook" panose="02040604050505020304" pitchFamily="18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Century Schoolbook" panose="02040604050505020304" pitchFamily="18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Century Schoolbook" panose="02040604050505020304" pitchFamily="18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Century Schoolbook" panose="02040604050505020304" pitchFamily="18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Century Schoolbook" panose="02040604050505020304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8BE99-6B8A-44A1-A770-75DB55F81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5681"/>
            <a:ext cx="10515600" cy="26574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  <a:latin typeface="Century Schoolbook"/>
              </a:rPr>
              <a:t> 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1727E8A-E26C-4C1E-9684-F22A58915E0D}"/>
              </a:ext>
            </a:extLst>
          </p:cNvPr>
          <p:cNvSpPr/>
          <p:nvPr/>
        </p:nvSpPr>
        <p:spPr>
          <a:xfrm>
            <a:off x="10195030" y="4885666"/>
            <a:ext cx="1881352" cy="188135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A30D3C9-F79F-4548-8792-5FE7A1E3A9EE}"/>
              </a:ext>
            </a:extLst>
          </p:cNvPr>
          <p:cNvSpPr txBox="1">
            <a:spLocks/>
          </p:cNvSpPr>
          <p:nvPr/>
        </p:nvSpPr>
        <p:spPr>
          <a:xfrm>
            <a:off x="838200" y="271851"/>
            <a:ext cx="10515600" cy="49682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  <a:latin typeface="Trebuchet MS" panose="020B0603020202020204" pitchFamily="34" charset="0"/>
              </a:rPr>
              <a:t>Classroom</a:t>
            </a:r>
            <a:r>
              <a:rPr lang="en-GB" sz="4800" b="1" dirty="0">
                <a:solidFill>
                  <a:schemeClr val="bg1"/>
                </a:solidFill>
                <a:latin typeface="Trebuchet MS" panose="020B0603020202020204" pitchFamily="34" charset="0"/>
              </a:rPr>
              <a:t>360°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sz="4800" b="1" dirty="0">
              <a:solidFill>
                <a:schemeClr val="bg1"/>
              </a:solidFill>
              <a:latin typeface="Trebuchet MS" panose="020B0603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endParaRPr lang="en-GB" sz="4800" b="1" dirty="0">
              <a:solidFill>
                <a:schemeClr val="bg1"/>
              </a:solidFill>
              <a:latin typeface="Trebuchet MS" panose="020B0603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  <a:latin typeface="Trebuchet MS" panose="020B0603020202020204" pitchFamily="34" charset="0"/>
              </a:rPr>
              <a:t>Assembly</a:t>
            </a:r>
          </a:p>
          <a:p>
            <a:pPr marL="0" indent="0" algn="ctr">
              <a:buNone/>
            </a:pPr>
            <a:r>
              <a:rPr lang="en-GB" sz="4800" dirty="0">
                <a:solidFill>
                  <a:schemeClr val="bg1">
                    <a:lumMod val="75000"/>
                  </a:schemeClr>
                </a:solidFill>
                <a:latin typeface="Trebuchet MS" panose="020B0603020202020204" pitchFamily="34" charset="0"/>
              </a:rPr>
              <a:t>British Values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98E3576-6160-46E0-9182-0400A258DF93}"/>
              </a:ext>
            </a:extLst>
          </p:cNvPr>
          <p:cNvCxnSpPr/>
          <p:nvPr/>
        </p:nvCxnSpPr>
        <p:spPr>
          <a:xfrm>
            <a:off x="460277" y="1149177"/>
            <a:ext cx="11271446" cy="0"/>
          </a:xfrm>
          <a:prstGeom prst="line">
            <a:avLst/>
          </a:prstGeom>
          <a:ln w="76200" cap="rnd">
            <a:solidFill>
              <a:srgbClr val="B3995D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D5B0D4C6-08E9-4D9B-8450-0CC912837AD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188" y="5240057"/>
            <a:ext cx="823574" cy="1303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1087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E399A-DCA1-41F6-8AEE-8512ADA62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0345"/>
            <a:ext cx="12192000" cy="1080618"/>
          </a:xfr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b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  <a:t>British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8BE99-6B8A-44A1-A770-75DB55F81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210963"/>
            <a:ext cx="11353801" cy="37317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400" b="1" dirty="0">
                <a:latin typeface="Trebuchet MS" panose="020B0603020202020204" pitchFamily="34" charset="0"/>
              </a:rPr>
              <a:t>What are the British Values?</a:t>
            </a:r>
          </a:p>
          <a:p>
            <a:pPr marL="0" indent="0">
              <a:buNone/>
            </a:pPr>
            <a:endParaRPr lang="en-GB" dirty="0">
              <a:latin typeface="Trebuchet MS" panose="020B0603020202020204" pitchFamily="34" charset="0"/>
            </a:endParaRPr>
          </a:p>
          <a:p>
            <a:endParaRPr lang="en-GB" dirty="0">
              <a:highlight>
                <a:srgbClr val="FFFF00"/>
              </a:highlight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67530AB-F420-4CB4-81A9-3AD19DEA3495}"/>
              </a:ext>
            </a:extLst>
          </p:cNvPr>
          <p:cNvCxnSpPr>
            <a:cxnSpLocks/>
          </p:cNvCxnSpPr>
          <p:nvPr/>
        </p:nvCxnSpPr>
        <p:spPr>
          <a:xfrm>
            <a:off x="2046397" y="6301956"/>
            <a:ext cx="9685326" cy="0"/>
          </a:xfrm>
          <a:prstGeom prst="line">
            <a:avLst/>
          </a:prstGeom>
          <a:ln w="76200" cap="rnd">
            <a:solidFill>
              <a:srgbClr val="B3995D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3DF6D29-6681-4D34-B434-7C6AFCEBE21A}"/>
              </a:ext>
            </a:extLst>
          </p:cNvPr>
          <p:cNvSpPr txBox="1">
            <a:spLocks/>
          </p:cNvSpPr>
          <p:nvPr/>
        </p:nvSpPr>
        <p:spPr>
          <a:xfrm>
            <a:off x="9463217" y="6388446"/>
            <a:ext cx="2456935" cy="42012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latin typeface="Trebuchet MS" panose="020B0603020202020204" pitchFamily="34" charset="0"/>
              </a:rPr>
              <a:t>Classroom</a:t>
            </a:r>
            <a:r>
              <a:rPr lang="en-GB" b="1" dirty="0">
                <a:latin typeface="Trebuchet MS" panose="020B0603020202020204" pitchFamily="34" charset="0"/>
              </a:rPr>
              <a:t>360°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61403D0-A240-4499-9AC6-1F7B63095ED2}"/>
              </a:ext>
            </a:extLst>
          </p:cNvPr>
          <p:cNvSpPr/>
          <p:nvPr/>
        </p:nvSpPr>
        <p:spPr>
          <a:xfrm>
            <a:off x="10145603" y="319710"/>
            <a:ext cx="1881352" cy="188135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BDC66A4-131D-4328-9734-C31D1F91C11A}"/>
              </a:ext>
            </a:extLst>
          </p:cNvPr>
          <p:cNvSpPr/>
          <p:nvPr/>
        </p:nvSpPr>
        <p:spPr>
          <a:xfrm>
            <a:off x="165045" y="4866572"/>
            <a:ext cx="1881352" cy="1881352"/>
          </a:xfrm>
          <a:prstGeom prst="ellipse">
            <a:avLst/>
          </a:prstGeom>
          <a:solidFill>
            <a:srgbClr val="B3995D"/>
          </a:solidFill>
          <a:ln>
            <a:solidFill>
              <a:srgbClr val="B399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7190940-CB6D-4CFE-B1B5-0E54C5875CC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33" y="5439924"/>
            <a:ext cx="1394377" cy="886737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99025-351A-4449-8473-B931A64B68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" y="140369"/>
            <a:ext cx="4955059" cy="551610"/>
          </a:xfrm>
        </p:spPr>
        <p:txBody>
          <a:bodyPr/>
          <a:lstStyle/>
          <a:p>
            <a:fld id="{EC66C67A-56EB-41EE-97F8-A4E3D16E4F39}" type="datetime2">
              <a:rPr lang="en-GB" sz="2800" smtClean="0">
                <a:solidFill>
                  <a:schemeClr val="bg1"/>
                </a:solidFill>
                <a:latin typeface="Trebuchet MS" panose="020B0603020202020204" pitchFamily="34" charset="0"/>
              </a:rPr>
              <a:t>Friday, 14 November 2025</a:t>
            </a:fld>
            <a:endParaRPr lang="en-US" sz="2800" dirty="0">
              <a:solidFill>
                <a:schemeClr val="bg1"/>
              </a:solidFill>
              <a:latin typeface="Trebuchet MS" panose="020B0603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B440122-D985-4D43-9C07-864F3EF363E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560559" y="691978"/>
            <a:ext cx="1051440" cy="1051440"/>
          </a:xfrm>
          <a:prstGeom prst="rect">
            <a:avLst/>
          </a:prstGeom>
        </p:spPr>
      </p:pic>
      <p:sp>
        <p:nvSpPr>
          <p:cNvPr id="13" name="Star: 10 Points 12">
            <a:extLst>
              <a:ext uri="{FF2B5EF4-FFF2-40B4-BE49-F238E27FC236}">
                <a16:creationId xmlns:a16="http://schemas.microsoft.com/office/drawing/2014/main" id="{A9511357-A870-44F7-8731-36051928DF92}"/>
              </a:ext>
            </a:extLst>
          </p:cNvPr>
          <p:cNvSpPr/>
          <p:nvPr/>
        </p:nvSpPr>
        <p:spPr>
          <a:xfrm>
            <a:off x="10008973" y="70309"/>
            <a:ext cx="2092124" cy="2092124"/>
          </a:xfrm>
          <a:prstGeom prst="star10">
            <a:avLst/>
          </a:prstGeom>
          <a:solidFill>
            <a:srgbClr val="00B05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Trebuchet MS" panose="020B0603020202020204" pitchFamily="34" charset="0"/>
              </a:rPr>
              <a:t>Recall</a:t>
            </a:r>
            <a:endParaRPr lang="en-GB" b="1" dirty="0">
              <a:latin typeface="Trebuchet MS" panose="020B0603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DCB02D-A16E-4B81-9F87-8BB48A1ACFA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8912" y="2553690"/>
            <a:ext cx="3483801" cy="430431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4223B92-3DC9-4444-AD32-618C89F71A06}"/>
              </a:ext>
            </a:extLst>
          </p:cNvPr>
          <p:cNvSpPr txBox="1"/>
          <p:nvPr/>
        </p:nvSpPr>
        <p:spPr>
          <a:xfrm>
            <a:off x="518984" y="3608173"/>
            <a:ext cx="28889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latin typeface="Trebuchet MS" panose="020B0603020202020204" pitchFamily="34" charset="0"/>
              </a:rPr>
              <a:t>D__________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9BA2641-5D47-4E71-B8BE-8A14BEB318E5}"/>
              </a:ext>
            </a:extLst>
          </p:cNvPr>
          <p:cNvSpPr txBox="1"/>
          <p:nvPr/>
        </p:nvSpPr>
        <p:spPr>
          <a:xfrm>
            <a:off x="2046397" y="2143898"/>
            <a:ext cx="29798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latin typeface="Trebuchet MS" panose="020B0603020202020204" pitchFamily="34" charset="0"/>
              </a:rPr>
              <a:t>Rule of L____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6DA9A63-134D-4167-A9F0-015C7D5D2019}"/>
              </a:ext>
            </a:extLst>
          </p:cNvPr>
          <p:cNvSpPr txBox="1"/>
          <p:nvPr/>
        </p:nvSpPr>
        <p:spPr>
          <a:xfrm>
            <a:off x="7374925" y="2247050"/>
            <a:ext cx="43572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latin typeface="Trebuchet MS" panose="020B0603020202020204" pitchFamily="34" charset="0"/>
              </a:rPr>
              <a:t>Individual L______</a:t>
            </a:r>
          </a:p>
          <a:p>
            <a:r>
              <a:rPr lang="en-GB" sz="3600" dirty="0">
                <a:latin typeface="Trebuchet MS" panose="020B0603020202020204" pitchFamily="34" charset="0"/>
              </a:rPr>
              <a:t>And Mutual R______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48E782B-D970-47BE-8ACD-9847CA902F01}"/>
              </a:ext>
            </a:extLst>
          </p:cNvPr>
          <p:cNvSpPr txBox="1"/>
          <p:nvPr/>
        </p:nvSpPr>
        <p:spPr>
          <a:xfrm>
            <a:off x="7781369" y="4342538"/>
            <a:ext cx="435568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latin typeface="Trebuchet MS" panose="020B0603020202020204" pitchFamily="34" charset="0"/>
              </a:rPr>
              <a:t>Tolerance of those</a:t>
            </a:r>
          </a:p>
          <a:p>
            <a:r>
              <a:rPr lang="en-GB" sz="3600" dirty="0">
                <a:latin typeface="Trebuchet MS" panose="020B0603020202020204" pitchFamily="34" charset="0"/>
              </a:rPr>
              <a:t>with different f____</a:t>
            </a:r>
          </a:p>
          <a:p>
            <a:r>
              <a:rPr lang="en-GB" sz="3600" dirty="0">
                <a:latin typeface="Trebuchet MS" panose="020B0603020202020204" pitchFamily="34" charset="0"/>
              </a:rPr>
              <a:t>and b_______</a:t>
            </a:r>
          </a:p>
        </p:txBody>
      </p:sp>
    </p:spTree>
    <p:extLst>
      <p:ext uri="{BB962C8B-B14F-4D97-AF65-F5344CB8AC3E}">
        <p14:creationId xmlns:p14="http://schemas.microsoft.com/office/powerpoint/2010/main" val="3933057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E399A-DCA1-41F6-8AEE-8512ADA62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0345"/>
            <a:ext cx="12192000" cy="1080618"/>
          </a:xfr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b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  <a:t>British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8BE99-6B8A-44A1-A770-75DB55F81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210963"/>
            <a:ext cx="11353801" cy="37317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400" b="1" dirty="0">
                <a:latin typeface="Trebuchet MS" panose="020B0603020202020204" pitchFamily="34" charset="0"/>
              </a:rPr>
              <a:t>What are the British Values?</a:t>
            </a:r>
          </a:p>
          <a:p>
            <a:pPr marL="0" indent="0">
              <a:buNone/>
            </a:pPr>
            <a:endParaRPr lang="en-GB" dirty="0">
              <a:latin typeface="Trebuchet MS" panose="020B0603020202020204" pitchFamily="34" charset="0"/>
            </a:endParaRPr>
          </a:p>
          <a:p>
            <a:endParaRPr lang="en-GB" dirty="0">
              <a:highlight>
                <a:srgbClr val="FFFF00"/>
              </a:highlight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67530AB-F420-4CB4-81A9-3AD19DEA3495}"/>
              </a:ext>
            </a:extLst>
          </p:cNvPr>
          <p:cNvCxnSpPr>
            <a:cxnSpLocks/>
          </p:cNvCxnSpPr>
          <p:nvPr/>
        </p:nvCxnSpPr>
        <p:spPr>
          <a:xfrm>
            <a:off x="2046397" y="6301956"/>
            <a:ext cx="9685326" cy="0"/>
          </a:xfrm>
          <a:prstGeom prst="line">
            <a:avLst/>
          </a:prstGeom>
          <a:ln w="76200" cap="rnd">
            <a:solidFill>
              <a:srgbClr val="B3995D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3DF6D29-6681-4D34-B434-7C6AFCEBE21A}"/>
              </a:ext>
            </a:extLst>
          </p:cNvPr>
          <p:cNvSpPr txBox="1">
            <a:spLocks/>
          </p:cNvSpPr>
          <p:nvPr/>
        </p:nvSpPr>
        <p:spPr>
          <a:xfrm>
            <a:off x="9463217" y="6388446"/>
            <a:ext cx="2456935" cy="42012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latin typeface="Trebuchet MS" panose="020B0603020202020204" pitchFamily="34" charset="0"/>
              </a:rPr>
              <a:t>Classroom</a:t>
            </a:r>
            <a:r>
              <a:rPr lang="en-GB" b="1" dirty="0">
                <a:latin typeface="Trebuchet MS" panose="020B0603020202020204" pitchFamily="34" charset="0"/>
              </a:rPr>
              <a:t>360°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61403D0-A240-4499-9AC6-1F7B63095ED2}"/>
              </a:ext>
            </a:extLst>
          </p:cNvPr>
          <p:cNvSpPr/>
          <p:nvPr/>
        </p:nvSpPr>
        <p:spPr>
          <a:xfrm>
            <a:off x="10145603" y="319710"/>
            <a:ext cx="1881352" cy="188135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BDC66A4-131D-4328-9734-C31D1F91C11A}"/>
              </a:ext>
            </a:extLst>
          </p:cNvPr>
          <p:cNvSpPr/>
          <p:nvPr/>
        </p:nvSpPr>
        <p:spPr>
          <a:xfrm>
            <a:off x="165045" y="4866572"/>
            <a:ext cx="1881352" cy="1881352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7190940-CB6D-4CFE-B1B5-0E54C5875CC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33" y="5439924"/>
            <a:ext cx="1394377" cy="886737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99025-351A-4449-8473-B931A64B68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" y="140369"/>
            <a:ext cx="4955059" cy="551610"/>
          </a:xfrm>
        </p:spPr>
        <p:txBody>
          <a:bodyPr/>
          <a:lstStyle/>
          <a:p>
            <a:fld id="{EC66C67A-56EB-41EE-97F8-A4E3D16E4F39}" type="datetime2">
              <a:rPr lang="en-GB" sz="2800" smtClean="0">
                <a:solidFill>
                  <a:schemeClr val="bg1"/>
                </a:solidFill>
                <a:latin typeface="Trebuchet MS" panose="020B0603020202020204" pitchFamily="34" charset="0"/>
              </a:rPr>
              <a:t>Friday, 14 November 2025</a:t>
            </a:fld>
            <a:endParaRPr lang="en-US" sz="2800" dirty="0">
              <a:solidFill>
                <a:schemeClr val="bg1"/>
              </a:solidFill>
              <a:latin typeface="Trebuchet MS" panose="020B0603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B440122-D985-4D43-9C07-864F3EF363E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560559" y="691978"/>
            <a:ext cx="1051440" cy="1051440"/>
          </a:xfrm>
          <a:prstGeom prst="rect">
            <a:avLst/>
          </a:prstGeom>
        </p:spPr>
      </p:pic>
      <p:sp>
        <p:nvSpPr>
          <p:cNvPr id="13" name="Star: 10 Points 12">
            <a:extLst>
              <a:ext uri="{FF2B5EF4-FFF2-40B4-BE49-F238E27FC236}">
                <a16:creationId xmlns:a16="http://schemas.microsoft.com/office/drawing/2014/main" id="{A9511357-A870-44F7-8731-36051928DF92}"/>
              </a:ext>
            </a:extLst>
          </p:cNvPr>
          <p:cNvSpPr/>
          <p:nvPr/>
        </p:nvSpPr>
        <p:spPr>
          <a:xfrm>
            <a:off x="10008973" y="70309"/>
            <a:ext cx="2092124" cy="2092124"/>
          </a:xfrm>
          <a:prstGeom prst="star10">
            <a:avLst/>
          </a:prstGeom>
          <a:solidFill>
            <a:srgbClr val="00B05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Trebuchet MS" panose="020B0603020202020204" pitchFamily="34" charset="0"/>
              </a:rPr>
              <a:t>Recall</a:t>
            </a:r>
            <a:endParaRPr lang="en-GB" b="1" dirty="0">
              <a:latin typeface="Trebuchet MS" panose="020B0603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DCB02D-A16E-4B81-9F87-8BB48A1ACFA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8912" y="2553690"/>
            <a:ext cx="3483801" cy="430431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4223B92-3DC9-4444-AD32-618C89F71A06}"/>
              </a:ext>
            </a:extLst>
          </p:cNvPr>
          <p:cNvSpPr txBox="1"/>
          <p:nvPr/>
        </p:nvSpPr>
        <p:spPr>
          <a:xfrm>
            <a:off x="518984" y="3608173"/>
            <a:ext cx="24593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latin typeface="Trebuchet MS" panose="020B0603020202020204" pitchFamily="34" charset="0"/>
              </a:rPr>
              <a:t>Democracy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9BA2641-5D47-4E71-B8BE-8A14BEB318E5}"/>
              </a:ext>
            </a:extLst>
          </p:cNvPr>
          <p:cNvSpPr txBox="1"/>
          <p:nvPr/>
        </p:nvSpPr>
        <p:spPr>
          <a:xfrm>
            <a:off x="2046397" y="2143898"/>
            <a:ext cx="25967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latin typeface="Trebuchet MS" panose="020B0603020202020204" pitchFamily="34" charset="0"/>
              </a:rPr>
              <a:t>Rule of Law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6DA9A63-134D-4167-A9F0-015C7D5D2019}"/>
              </a:ext>
            </a:extLst>
          </p:cNvPr>
          <p:cNvSpPr txBox="1"/>
          <p:nvPr/>
        </p:nvSpPr>
        <p:spPr>
          <a:xfrm>
            <a:off x="7374925" y="2247050"/>
            <a:ext cx="424558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latin typeface="Trebuchet MS" panose="020B0603020202020204" pitchFamily="34" charset="0"/>
              </a:rPr>
              <a:t>Individual Liberty</a:t>
            </a:r>
          </a:p>
          <a:p>
            <a:r>
              <a:rPr lang="en-GB" sz="3600" dirty="0">
                <a:latin typeface="Trebuchet MS" panose="020B0603020202020204" pitchFamily="34" charset="0"/>
              </a:rPr>
              <a:t>And Mutual Respect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48E782B-D970-47BE-8ACD-9847CA902F01}"/>
              </a:ext>
            </a:extLst>
          </p:cNvPr>
          <p:cNvSpPr txBox="1"/>
          <p:nvPr/>
        </p:nvSpPr>
        <p:spPr>
          <a:xfrm>
            <a:off x="7781369" y="4342538"/>
            <a:ext cx="442634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latin typeface="Trebuchet MS" panose="020B0603020202020204" pitchFamily="34" charset="0"/>
              </a:rPr>
              <a:t>Tolerance of those</a:t>
            </a:r>
          </a:p>
          <a:p>
            <a:r>
              <a:rPr lang="en-GB" sz="3600" dirty="0">
                <a:latin typeface="Trebuchet MS" panose="020B0603020202020204" pitchFamily="34" charset="0"/>
              </a:rPr>
              <a:t>With different faiths</a:t>
            </a:r>
          </a:p>
          <a:p>
            <a:r>
              <a:rPr lang="en-GB" sz="3600" dirty="0">
                <a:latin typeface="Trebuchet MS" panose="020B0603020202020204" pitchFamily="34" charset="0"/>
              </a:rPr>
              <a:t>And beliefs</a:t>
            </a:r>
          </a:p>
        </p:txBody>
      </p:sp>
    </p:spTree>
    <p:extLst>
      <p:ext uri="{BB962C8B-B14F-4D97-AF65-F5344CB8AC3E}">
        <p14:creationId xmlns:p14="http://schemas.microsoft.com/office/powerpoint/2010/main" val="2350212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E399A-DCA1-41F6-8AEE-8512ADA62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0345"/>
            <a:ext cx="12192000" cy="1080618"/>
          </a:xfr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b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  <a:t>British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8BE99-6B8A-44A1-A770-75DB55F81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001" y="2646347"/>
            <a:ext cx="10773799" cy="22963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400" b="1" dirty="0">
                <a:latin typeface="Trebuchet MS" panose="020B0603020202020204" pitchFamily="34" charset="0"/>
              </a:rPr>
              <a:t>What does ‘democracy’ mean?</a:t>
            </a:r>
          </a:p>
          <a:p>
            <a:pPr marL="0" indent="0">
              <a:buNone/>
            </a:pPr>
            <a:endParaRPr lang="en-GB" dirty="0">
              <a:latin typeface="Trebuchet MS" panose="020B0603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67530AB-F420-4CB4-81A9-3AD19DEA3495}"/>
              </a:ext>
            </a:extLst>
          </p:cNvPr>
          <p:cNvCxnSpPr>
            <a:cxnSpLocks/>
          </p:cNvCxnSpPr>
          <p:nvPr/>
        </p:nvCxnSpPr>
        <p:spPr>
          <a:xfrm>
            <a:off x="2046397" y="6301956"/>
            <a:ext cx="9685326" cy="0"/>
          </a:xfrm>
          <a:prstGeom prst="line">
            <a:avLst/>
          </a:prstGeom>
          <a:ln w="76200" cap="rnd">
            <a:solidFill>
              <a:srgbClr val="B3995D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3DF6D29-6681-4D34-B434-7C6AFCEBE21A}"/>
              </a:ext>
            </a:extLst>
          </p:cNvPr>
          <p:cNvSpPr txBox="1">
            <a:spLocks/>
          </p:cNvSpPr>
          <p:nvPr/>
        </p:nvSpPr>
        <p:spPr>
          <a:xfrm>
            <a:off x="9463217" y="6388446"/>
            <a:ext cx="2456935" cy="42012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latin typeface="Trebuchet MS" panose="020B0603020202020204" pitchFamily="34" charset="0"/>
              </a:rPr>
              <a:t>Classroom</a:t>
            </a:r>
            <a:r>
              <a:rPr lang="en-GB" b="1" dirty="0">
                <a:latin typeface="Trebuchet MS" panose="020B0603020202020204" pitchFamily="34" charset="0"/>
              </a:rPr>
              <a:t>360°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61403D0-A240-4499-9AC6-1F7B63095ED2}"/>
              </a:ext>
            </a:extLst>
          </p:cNvPr>
          <p:cNvSpPr/>
          <p:nvPr/>
        </p:nvSpPr>
        <p:spPr>
          <a:xfrm>
            <a:off x="10145603" y="319710"/>
            <a:ext cx="1881352" cy="188135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BDC66A4-131D-4328-9734-C31D1F91C11A}"/>
              </a:ext>
            </a:extLst>
          </p:cNvPr>
          <p:cNvSpPr/>
          <p:nvPr/>
        </p:nvSpPr>
        <p:spPr>
          <a:xfrm>
            <a:off x="165045" y="4866572"/>
            <a:ext cx="1881352" cy="1881352"/>
          </a:xfrm>
          <a:prstGeom prst="ellipse">
            <a:avLst/>
          </a:prstGeom>
          <a:solidFill>
            <a:srgbClr val="B3995D"/>
          </a:solidFill>
          <a:ln>
            <a:solidFill>
              <a:srgbClr val="B399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7190940-CB6D-4CFE-B1B5-0E54C5875CC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33" y="5439924"/>
            <a:ext cx="1394377" cy="886737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99025-351A-4449-8473-B931A64B68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" y="140369"/>
            <a:ext cx="4955059" cy="551610"/>
          </a:xfrm>
        </p:spPr>
        <p:txBody>
          <a:bodyPr/>
          <a:lstStyle/>
          <a:p>
            <a:fld id="{EC66C67A-56EB-41EE-97F8-A4E3D16E4F39}" type="datetime2">
              <a:rPr lang="en-GB" sz="2800" smtClean="0">
                <a:solidFill>
                  <a:schemeClr val="bg1"/>
                </a:solidFill>
                <a:latin typeface="Trebuchet MS" panose="020B0603020202020204" pitchFamily="34" charset="0"/>
              </a:rPr>
              <a:t>Friday, 14 November 2025</a:t>
            </a:fld>
            <a:endParaRPr lang="en-US" sz="2800" dirty="0">
              <a:solidFill>
                <a:schemeClr val="bg1"/>
              </a:solidFill>
              <a:latin typeface="Trebuchet MS" panose="020B0603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B440122-D985-4D43-9C07-864F3EF363E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560559" y="691978"/>
            <a:ext cx="1051440" cy="1051440"/>
          </a:xfrm>
          <a:prstGeom prst="rect">
            <a:avLst/>
          </a:prstGeom>
        </p:spPr>
      </p:pic>
      <p:sp>
        <p:nvSpPr>
          <p:cNvPr id="13" name="Star: 10 Points 12">
            <a:extLst>
              <a:ext uri="{FF2B5EF4-FFF2-40B4-BE49-F238E27FC236}">
                <a16:creationId xmlns:a16="http://schemas.microsoft.com/office/drawing/2014/main" id="{A9511357-A870-44F7-8731-36051928DF92}"/>
              </a:ext>
            </a:extLst>
          </p:cNvPr>
          <p:cNvSpPr/>
          <p:nvPr/>
        </p:nvSpPr>
        <p:spPr>
          <a:xfrm>
            <a:off x="10008973" y="70309"/>
            <a:ext cx="2092124" cy="2092124"/>
          </a:xfrm>
          <a:prstGeom prst="star10">
            <a:avLst/>
          </a:prstGeom>
          <a:solidFill>
            <a:srgbClr val="00B05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Trebuchet MS" panose="020B0603020202020204" pitchFamily="34" charset="0"/>
              </a:rPr>
              <a:t>Recall</a:t>
            </a:r>
            <a:endParaRPr lang="en-GB" b="1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291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E399A-DCA1-41F6-8AEE-8512ADA62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0345"/>
            <a:ext cx="12192000" cy="1080618"/>
          </a:xfr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b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  <a:t>British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8BE99-6B8A-44A1-A770-75DB55F81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001" y="1743417"/>
            <a:ext cx="10773799" cy="31992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400" b="1" dirty="0">
                <a:latin typeface="Trebuchet MS" panose="020B0603020202020204" pitchFamily="34" charset="0"/>
              </a:rPr>
              <a:t>What does ‘democracy’ mean?</a:t>
            </a:r>
          </a:p>
          <a:p>
            <a:pPr marL="0" indent="0">
              <a:buNone/>
            </a:pPr>
            <a:endParaRPr lang="en-GB" dirty="0">
              <a:latin typeface="Trebuchet MS" panose="020B0603020202020204" pitchFamily="34" charset="0"/>
            </a:endParaRPr>
          </a:p>
          <a:p>
            <a:r>
              <a:rPr lang="en-GB" dirty="0">
                <a:solidFill>
                  <a:srgbClr val="C00000"/>
                </a:solidFill>
                <a:latin typeface="Trebuchet MS" panose="020B0603020202020204" pitchFamily="34" charset="0"/>
              </a:rPr>
              <a:t> Democracy means ruled by the people</a:t>
            </a:r>
          </a:p>
          <a:p>
            <a:r>
              <a:rPr lang="en-GB" dirty="0">
                <a:solidFill>
                  <a:srgbClr val="C00000"/>
                </a:solidFill>
                <a:latin typeface="Trebuchet MS" panose="020B0603020202020204" pitchFamily="34" charset="0"/>
              </a:rPr>
              <a:t>‘Demo’ means people and ‘</a:t>
            </a:r>
            <a:r>
              <a:rPr lang="en-GB" dirty="0" err="1">
                <a:solidFill>
                  <a:srgbClr val="C00000"/>
                </a:solidFill>
                <a:latin typeface="Trebuchet MS" panose="020B0603020202020204" pitchFamily="34" charset="0"/>
              </a:rPr>
              <a:t>cracy</a:t>
            </a:r>
            <a:r>
              <a:rPr lang="en-GB" dirty="0">
                <a:solidFill>
                  <a:srgbClr val="C00000"/>
                </a:solidFill>
                <a:latin typeface="Trebuchet MS" panose="020B0603020202020204" pitchFamily="34" charset="0"/>
              </a:rPr>
              <a:t>’ means rule in Ancient Greek (demos = people, </a:t>
            </a:r>
            <a:r>
              <a:rPr lang="en-GB" dirty="0" err="1">
                <a:solidFill>
                  <a:srgbClr val="C00000"/>
                </a:solidFill>
                <a:latin typeface="Trebuchet MS" panose="020B0603020202020204" pitchFamily="34" charset="0"/>
              </a:rPr>
              <a:t>kratos</a:t>
            </a:r>
            <a:r>
              <a:rPr lang="en-GB" dirty="0">
                <a:solidFill>
                  <a:srgbClr val="C00000"/>
                </a:solidFill>
                <a:latin typeface="Trebuchet MS" panose="020B0603020202020204" pitchFamily="34" charset="0"/>
              </a:rPr>
              <a:t> = rule)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67530AB-F420-4CB4-81A9-3AD19DEA3495}"/>
              </a:ext>
            </a:extLst>
          </p:cNvPr>
          <p:cNvCxnSpPr>
            <a:cxnSpLocks/>
          </p:cNvCxnSpPr>
          <p:nvPr/>
        </p:nvCxnSpPr>
        <p:spPr>
          <a:xfrm>
            <a:off x="2046397" y="6301956"/>
            <a:ext cx="9685326" cy="0"/>
          </a:xfrm>
          <a:prstGeom prst="line">
            <a:avLst/>
          </a:prstGeom>
          <a:ln w="76200" cap="rnd">
            <a:solidFill>
              <a:srgbClr val="B3995D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3DF6D29-6681-4D34-B434-7C6AFCEBE21A}"/>
              </a:ext>
            </a:extLst>
          </p:cNvPr>
          <p:cNvSpPr txBox="1">
            <a:spLocks/>
          </p:cNvSpPr>
          <p:nvPr/>
        </p:nvSpPr>
        <p:spPr>
          <a:xfrm>
            <a:off x="9463217" y="6388446"/>
            <a:ext cx="2456935" cy="42012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latin typeface="Trebuchet MS" panose="020B0603020202020204" pitchFamily="34" charset="0"/>
              </a:rPr>
              <a:t>Classroom</a:t>
            </a:r>
            <a:r>
              <a:rPr lang="en-GB" b="1" dirty="0">
                <a:latin typeface="Trebuchet MS" panose="020B0603020202020204" pitchFamily="34" charset="0"/>
              </a:rPr>
              <a:t>360°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61403D0-A240-4499-9AC6-1F7B63095ED2}"/>
              </a:ext>
            </a:extLst>
          </p:cNvPr>
          <p:cNvSpPr/>
          <p:nvPr/>
        </p:nvSpPr>
        <p:spPr>
          <a:xfrm>
            <a:off x="10145603" y="319710"/>
            <a:ext cx="1881352" cy="188135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BDC66A4-131D-4328-9734-C31D1F91C11A}"/>
              </a:ext>
            </a:extLst>
          </p:cNvPr>
          <p:cNvSpPr/>
          <p:nvPr/>
        </p:nvSpPr>
        <p:spPr>
          <a:xfrm>
            <a:off x="165045" y="4866572"/>
            <a:ext cx="1881352" cy="1881352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7190940-CB6D-4CFE-B1B5-0E54C5875CC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33" y="5439924"/>
            <a:ext cx="1394377" cy="886737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99025-351A-4449-8473-B931A64B68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" y="140369"/>
            <a:ext cx="4955059" cy="551610"/>
          </a:xfrm>
        </p:spPr>
        <p:txBody>
          <a:bodyPr/>
          <a:lstStyle/>
          <a:p>
            <a:fld id="{EC66C67A-56EB-41EE-97F8-A4E3D16E4F39}" type="datetime2">
              <a:rPr lang="en-GB" sz="2800" smtClean="0">
                <a:solidFill>
                  <a:schemeClr val="bg1"/>
                </a:solidFill>
                <a:latin typeface="Trebuchet MS" panose="020B0603020202020204" pitchFamily="34" charset="0"/>
              </a:rPr>
              <a:t>Friday, 14 November 2025</a:t>
            </a:fld>
            <a:endParaRPr lang="en-US" sz="2800" dirty="0">
              <a:solidFill>
                <a:schemeClr val="bg1"/>
              </a:solidFill>
              <a:latin typeface="Trebuchet MS" panose="020B0603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B440122-D985-4D43-9C07-864F3EF363E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560559" y="691978"/>
            <a:ext cx="1051440" cy="1051440"/>
          </a:xfrm>
          <a:prstGeom prst="rect">
            <a:avLst/>
          </a:prstGeom>
        </p:spPr>
      </p:pic>
      <p:sp>
        <p:nvSpPr>
          <p:cNvPr id="13" name="Star: 10 Points 12">
            <a:extLst>
              <a:ext uri="{FF2B5EF4-FFF2-40B4-BE49-F238E27FC236}">
                <a16:creationId xmlns:a16="http://schemas.microsoft.com/office/drawing/2014/main" id="{A9511357-A870-44F7-8731-36051928DF92}"/>
              </a:ext>
            </a:extLst>
          </p:cNvPr>
          <p:cNvSpPr/>
          <p:nvPr/>
        </p:nvSpPr>
        <p:spPr>
          <a:xfrm>
            <a:off x="10008973" y="70309"/>
            <a:ext cx="2092124" cy="2092124"/>
          </a:xfrm>
          <a:prstGeom prst="star10">
            <a:avLst/>
          </a:prstGeom>
          <a:solidFill>
            <a:srgbClr val="00B05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Trebuchet MS" panose="020B0603020202020204" pitchFamily="34" charset="0"/>
              </a:rPr>
              <a:t>Recall</a:t>
            </a:r>
            <a:endParaRPr lang="en-GB" b="1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53714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E399A-DCA1-41F6-8AEE-8512ADA62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0345"/>
            <a:ext cx="12192000" cy="1080618"/>
          </a:xfr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b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  <a:t>British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8BE99-6B8A-44A1-A770-75DB55F81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001" y="2646347"/>
            <a:ext cx="10773799" cy="22963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400" b="1" dirty="0">
                <a:latin typeface="Trebuchet MS" panose="020B0603020202020204" pitchFamily="34" charset="0"/>
              </a:rPr>
              <a:t>What does ‘democracy’ look like in your university?</a:t>
            </a:r>
          </a:p>
          <a:p>
            <a:pPr marL="0" indent="0">
              <a:buNone/>
            </a:pPr>
            <a:endParaRPr lang="en-GB" dirty="0">
              <a:latin typeface="Trebuchet MS" panose="020B0603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67530AB-F420-4CB4-81A9-3AD19DEA3495}"/>
              </a:ext>
            </a:extLst>
          </p:cNvPr>
          <p:cNvCxnSpPr>
            <a:cxnSpLocks/>
          </p:cNvCxnSpPr>
          <p:nvPr/>
        </p:nvCxnSpPr>
        <p:spPr>
          <a:xfrm>
            <a:off x="2046397" y="6301956"/>
            <a:ext cx="9685326" cy="0"/>
          </a:xfrm>
          <a:prstGeom prst="line">
            <a:avLst/>
          </a:prstGeom>
          <a:ln w="76200" cap="rnd">
            <a:solidFill>
              <a:srgbClr val="B3995D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3DF6D29-6681-4D34-B434-7C6AFCEBE21A}"/>
              </a:ext>
            </a:extLst>
          </p:cNvPr>
          <p:cNvSpPr txBox="1">
            <a:spLocks/>
          </p:cNvSpPr>
          <p:nvPr/>
        </p:nvSpPr>
        <p:spPr>
          <a:xfrm>
            <a:off x="9463217" y="6388446"/>
            <a:ext cx="2456935" cy="42012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latin typeface="Trebuchet MS" panose="020B0603020202020204" pitchFamily="34" charset="0"/>
              </a:rPr>
              <a:t>Classroom</a:t>
            </a:r>
            <a:r>
              <a:rPr lang="en-GB" b="1" dirty="0">
                <a:latin typeface="Trebuchet MS" panose="020B0603020202020204" pitchFamily="34" charset="0"/>
              </a:rPr>
              <a:t>360°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61403D0-A240-4499-9AC6-1F7B63095ED2}"/>
              </a:ext>
            </a:extLst>
          </p:cNvPr>
          <p:cNvSpPr/>
          <p:nvPr/>
        </p:nvSpPr>
        <p:spPr>
          <a:xfrm>
            <a:off x="10145603" y="319710"/>
            <a:ext cx="1881352" cy="188135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BDC66A4-131D-4328-9734-C31D1F91C11A}"/>
              </a:ext>
            </a:extLst>
          </p:cNvPr>
          <p:cNvSpPr/>
          <p:nvPr/>
        </p:nvSpPr>
        <p:spPr>
          <a:xfrm>
            <a:off x="165045" y="4866572"/>
            <a:ext cx="1881352" cy="1881352"/>
          </a:xfrm>
          <a:prstGeom prst="ellipse">
            <a:avLst/>
          </a:prstGeom>
          <a:solidFill>
            <a:srgbClr val="B3995D"/>
          </a:solidFill>
          <a:ln>
            <a:solidFill>
              <a:srgbClr val="B399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7190940-CB6D-4CFE-B1B5-0E54C5875CC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33" y="5439924"/>
            <a:ext cx="1394377" cy="886737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99025-351A-4449-8473-B931A64B68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" y="140369"/>
            <a:ext cx="4955059" cy="551610"/>
          </a:xfrm>
        </p:spPr>
        <p:txBody>
          <a:bodyPr/>
          <a:lstStyle/>
          <a:p>
            <a:fld id="{EC66C67A-56EB-41EE-97F8-A4E3D16E4F39}" type="datetime2">
              <a:rPr lang="en-GB" sz="2800" smtClean="0">
                <a:solidFill>
                  <a:schemeClr val="bg1"/>
                </a:solidFill>
                <a:latin typeface="Trebuchet MS" panose="020B0603020202020204" pitchFamily="34" charset="0"/>
              </a:rPr>
              <a:t>Friday, 14 November 2025</a:t>
            </a:fld>
            <a:endParaRPr lang="en-US" sz="2800" dirty="0">
              <a:solidFill>
                <a:schemeClr val="bg1"/>
              </a:solidFill>
              <a:latin typeface="Trebuchet MS" panose="020B0603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B440122-D985-4D43-9C07-864F3EF363E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560559" y="691978"/>
            <a:ext cx="1051440" cy="1051440"/>
          </a:xfrm>
          <a:prstGeom prst="rect">
            <a:avLst/>
          </a:prstGeom>
        </p:spPr>
      </p:pic>
      <p:sp>
        <p:nvSpPr>
          <p:cNvPr id="13" name="Star: 10 Points 12">
            <a:extLst>
              <a:ext uri="{FF2B5EF4-FFF2-40B4-BE49-F238E27FC236}">
                <a16:creationId xmlns:a16="http://schemas.microsoft.com/office/drawing/2014/main" id="{A9511357-A870-44F7-8731-36051928DF92}"/>
              </a:ext>
            </a:extLst>
          </p:cNvPr>
          <p:cNvSpPr/>
          <p:nvPr/>
        </p:nvSpPr>
        <p:spPr>
          <a:xfrm>
            <a:off x="10008973" y="70309"/>
            <a:ext cx="2092124" cy="2092124"/>
          </a:xfrm>
          <a:prstGeom prst="star10">
            <a:avLst/>
          </a:prstGeom>
          <a:solidFill>
            <a:srgbClr val="00B05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Trebuchet MS" panose="020B0603020202020204" pitchFamily="34" charset="0"/>
              </a:rPr>
              <a:t>Recall</a:t>
            </a:r>
            <a:endParaRPr lang="en-GB" b="1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74043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E399A-DCA1-41F6-8AEE-8512ADA62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0345"/>
            <a:ext cx="12192000" cy="1080618"/>
          </a:xfr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b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  <a:t>British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8BE99-6B8A-44A1-A770-75DB55F81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001" y="1991428"/>
            <a:ext cx="10773799" cy="29512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400" b="1" dirty="0">
                <a:latin typeface="Trebuchet MS" panose="020B0603020202020204" pitchFamily="34" charset="0"/>
              </a:rPr>
              <a:t>What does ‘democracy’ look like in our school?</a:t>
            </a:r>
          </a:p>
          <a:p>
            <a:r>
              <a:rPr lang="en-GB" dirty="0">
                <a:solidFill>
                  <a:srgbClr val="C00000"/>
                </a:solidFill>
                <a:latin typeface="Trebuchet MS" panose="020B0603020202020204" pitchFamily="34" charset="0"/>
              </a:rPr>
              <a:t>School council</a:t>
            </a:r>
          </a:p>
          <a:p>
            <a:r>
              <a:rPr lang="en-GB" dirty="0">
                <a:solidFill>
                  <a:srgbClr val="C00000"/>
                </a:solidFill>
                <a:latin typeface="Trebuchet MS" panose="020B0603020202020204" pitchFamily="34" charset="0"/>
              </a:rPr>
              <a:t>Teachers listening to you</a:t>
            </a:r>
          </a:p>
          <a:p>
            <a:r>
              <a:rPr lang="en-GB" dirty="0">
                <a:solidFill>
                  <a:srgbClr val="C00000"/>
                </a:solidFill>
                <a:latin typeface="Trebuchet MS" panose="020B0603020202020204" pitchFamily="34" charset="0"/>
              </a:rPr>
              <a:t>Being able to make choices and vote on things</a:t>
            </a:r>
          </a:p>
          <a:p>
            <a:pPr marL="0" indent="0">
              <a:buNone/>
            </a:pPr>
            <a:endParaRPr lang="en-GB" b="1" dirty="0">
              <a:latin typeface="Trebuchet MS" panose="020B0603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67530AB-F420-4CB4-81A9-3AD19DEA3495}"/>
              </a:ext>
            </a:extLst>
          </p:cNvPr>
          <p:cNvCxnSpPr>
            <a:cxnSpLocks/>
          </p:cNvCxnSpPr>
          <p:nvPr/>
        </p:nvCxnSpPr>
        <p:spPr>
          <a:xfrm>
            <a:off x="2046397" y="6301956"/>
            <a:ext cx="9685326" cy="0"/>
          </a:xfrm>
          <a:prstGeom prst="line">
            <a:avLst/>
          </a:prstGeom>
          <a:ln w="76200" cap="rnd">
            <a:solidFill>
              <a:srgbClr val="B3995D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3DF6D29-6681-4D34-B434-7C6AFCEBE21A}"/>
              </a:ext>
            </a:extLst>
          </p:cNvPr>
          <p:cNvSpPr txBox="1">
            <a:spLocks/>
          </p:cNvSpPr>
          <p:nvPr/>
        </p:nvSpPr>
        <p:spPr>
          <a:xfrm>
            <a:off x="9463217" y="6388446"/>
            <a:ext cx="2456935" cy="42012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latin typeface="Trebuchet MS" panose="020B0603020202020204" pitchFamily="34" charset="0"/>
              </a:rPr>
              <a:t>Classroom</a:t>
            </a:r>
            <a:r>
              <a:rPr lang="en-GB" b="1" dirty="0">
                <a:latin typeface="Trebuchet MS" panose="020B0603020202020204" pitchFamily="34" charset="0"/>
              </a:rPr>
              <a:t>360°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61403D0-A240-4499-9AC6-1F7B63095ED2}"/>
              </a:ext>
            </a:extLst>
          </p:cNvPr>
          <p:cNvSpPr/>
          <p:nvPr/>
        </p:nvSpPr>
        <p:spPr>
          <a:xfrm>
            <a:off x="10145603" y="319710"/>
            <a:ext cx="1881352" cy="188135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BDC66A4-131D-4328-9734-C31D1F91C11A}"/>
              </a:ext>
            </a:extLst>
          </p:cNvPr>
          <p:cNvSpPr/>
          <p:nvPr/>
        </p:nvSpPr>
        <p:spPr>
          <a:xfrm>
            <a:off x="165045" y="4866572"/>
            <a:ext cx="1881352" cy="1881352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7190940-CB6D-4CFE-B1B5-0E54C5875CC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33" y="5439924"/>
            <a:ext cx="1394377" cy="886737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99025-351A-4449-8473-B931A64B68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" y="140369"/>
            <a:ext cx="4955059" cy="551610"/>
          </a:xfrm>
        </p:spPr>
        <p:txBody>
          <a:bodyPr/>
          <a:lstStyle/>
          <a:p>
            <a:fld id="{EC66C67A-56EB-41EE-97F8-A4E3D16E4F39}" type="datetime2">
              <a:rPr lang="en-GB" sz="2800" smtClean="0">
                <a:solidFill>
                  <a:schemeClr val="bg1"/>
                </a:solidFill>
                <a:latin typeface="Trebuchet MS" panose="020B0603020202020204" pitchFamily="34" charset="0"/>
              </a:rPr>
              <a:t>Friday, 14 November 2025</a:t>
            </a:fld>
            <a:endParaRPr lang="en-US" sz="2800" dirty="0">
              <a:solidFill>
                <a:schemeClr val="bg1"/>
              </a:solidFill>
              <a:latin typeface="Trebuchet MS" panose="020B0603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B440122-D985-4D43-9C07-864F3EF363E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560559" y="691978"/>
            <a:ext cx="1051440" cy="1051440"/>
          </a:xfrm>
          <a:prstGeom prst="rect">
            <a:avLst/>
          </a:prstGeom>
        </p:spPr>
      </p:pic>
      <p:sp>
        <p:nvSpPr>
          <p:cNvPr id="13" name="Star: 10 Points 12">
            <a:extLst>
              <a:ext uri="{FF2B5EF4-FFF2-40B4-BE49-F238E27FC236}">
                <a16:creationId xmlns:a16="http://schemas.microsoft.com/office/drawing/2014/main" id="{A9511357-A870-44F7-8731-36051928DF92}"/>
              </a:ext>
            </a:extLst>
          </p:cNvPr>
          <p:cNvSpPr/>
          <p:nvPr/>
        </p:nvSpPr>
        <p:spPr>
          <a:xfrm>
            <a:off x="10008973" y="70309"/>
            <a:ext cx="2092124" cy="2092124"/>
          </a:xfrm>
          <a:prstGeom prst="star10">
            <a:avLst/>
          </a:prstGeom>
          <a:solidFill>
            <a:srgbClr val="00B05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Trebuchet MS" panose="020B0603020202020204" pitchFamily="34" charset="0"/>
              </a:rPr>
              <a:t>Recall</a:t>
            </a:r>
            <a:endParaRPr lang="en-GB" b="1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2305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E399A-DCA1-41F6-8AEE-8512ADA62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0345"/>
            <a:ext cx="12192000" cy="1080618"/>
          </a:xfr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b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  <a:t>British Values – Rule of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8BE99-6B8A-44A1-A770-75DB55F81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044" y="2360134"/>
            <a:ext cx="4023897" cy="22365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b="1" dirty="0">
                <a:latin typeface="Trebuchet MS" panose="020B0603020202020204" pitchFamily="34" charset="0"/>
              </a:rPr>
              <a:t>We know laws are made in the Houses of Parliament but how does a law </a:t>
            </a:r>
            <a:r>
              <a:rPr lang="en-GB" b="1" dirty="0">
                <a:solidFill>
                  <a:srgbClr val="B3995D"/>
                </a:solidFill>
                <a:latin typeface="Trebuchet MS" panose="020B0603020202020204" pitchFamily="34" charset="0"/>
              </a:rPr>
              <a:t>become</a:t>
            </a:r>
            <a:r>
              <a:rPr lang="en-GB" b="1" dirty="0">
                <a:latin typeface="Trebuchet MS" panose="020B0603020202020204" pitchFamily="34" charset="0"/>
              </a:rPr>
              <a:t> a law?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67530AB-F420-4CB4-81A9-3AD19DEA3495}"/>
              </a:ext>
            </a:extLst>
          </p:cNvPr>
          <p:cNvCxnSpPr>
            <a:cxnSpLocks/>
          </p:cNvCxnSpPr>
          <p:nvPr/>
        </p:nvCxnSpPr>
        <p:spPr>
          <a:xfrm>
            <a:off x="2046397" y="6301956"/>
            <a:ext cx="9685326" cy="0"/>
          </a:xfrm>
          <a:prstGeom prst="line">
            <a:avLst/>
          </a:prstGeom>
          <a:ln w="76200" cap="rnd">
            <a:solidFill>
              <a:srgbClr val="B3995D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3DF6D29-6681-4D34-B434-7C6AFCEBE21A}"/>
              </a:ext>
            </a:extLst>
          </p:cNvPr>
          <p:cNvSpPr txBox="1">
            <a:spLocks/>
          </p:cNvSpPr>
          <p:nvPr/>
        </p:nvSpPr>
        <p:spPr>
          <a:xfrm>
            <a:off x="9463217" y="6388446"/>
            <a:ext cx="2456935" cy="42012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latin typeface="Trebuchet MS" panose="020B0603020202020204" pitchFamily="34" charset="0"/>
              </a:rPr>
              <a:t>Classroom</a:t>
            </a:r>
            <a:r>
              <a:rPr lang="en-GB" b="1" dirty="0">
                <a:latin typeface="Trebuchet MS" panose="020B0603020202020204" pitchFamily="34" charset="0"/>
              </a:rPr>
              <a:t>360°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61403D0-A240-4499-9AC6-1F7B63095ED2}"/>
              </a:ext>
            </a:extLst>
          </p:cNvPr>
          <p:cNvSpPr/>
          <p:nvPr/>
        </p:nvSpPr>
        <p:spPr>
          <a:xfrm>
            <a:off x="10145603" y="319710"/>
            <a:ext cx="1881352" cy="188135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BDC66A4-131D-4328-9734-C31D1F91C11A}"/>
              </a:ext>
            </a:extLst>
          </p:cNvPr>
          <p:cNvSpPr/>
          <p:nvPr/>
        </p:nvSpPr>
        <p:spPr>
          <a:xfrm>
            <a:off x="165045" y="4866572"/>
            <a:ext cx="1881352" cy="1881352"/>
          </a:xfrm>
          <a:prstGeom prst="ellipse">
            <a:avLst/>
          </a:prstGeom>
          <a:solidFill>
            <a:srgbClr val="B3995D"/>
          </a:solidFill>
          <a:ln>
            <a:solidFill>
              <a:srgbClr val="B399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CBA717-CEA7-46D5-A53C-FC37780362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179696"/>
            <a:ext cx="4992130" cy="512282"/>
          </a:xfrm>
        </p:spPr>
        <p:txBody>
          <a:bodyPr/>
          <a:lstStyle/>
          <a:p>
            <a:fld id="{8B0F629C-2A3D-4A3E-9DFF-57525D8413AE}" type="datetime2">
              <a:rPr lang="en-GB" sz="2800" smtClean="0">
                <a:solidFill>
                  <a:schemeClr val="bg1"/>
                </a:solidFill>
                <a:latin typeface="Trebuchet MS" panose="020B0603020202020204" pitchFamily="34" charset="0"/>
              </a:rPr>
              <a:t>Friday, 14 November 2025</a:t>
            </a:fld>
            <a:endParaRPr lang="en-US" sz="2800" dirty="0">
              <a:solidFill>
                <a:schemeClr val="bg1"/>
              </a:solidFill>
              <a:latin typeface="Trebuchet MS" panose="020B0603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D37E3D5-A01F-45BC-A355-9E0251B41F5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05" t="20877" r="14935" b="23663"/>
          <a:stretch/>
        </p:blipFill>
        <p:spPr>
          <a:xfrm>
            <a:off x="324770" y="5187836"/>
            <a:ext cx="1578171" cy="122653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E3F7E3D-3280-4013-9482-478AE59AFD5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4492" y="626389"/>
            <a:ext cx="823574" cy="1303596"/>
          </a:xfrm>
          <a:prstGeom prst="rect">
            <a:avLst/>
          </a:prstGeom>
        </p:spPr>
      </p:pic>
      <p:pic>
        <p:nvPicPr>
          <p:cNvPr id="1026" name="Picture 2" descr="Houses Of Parliament, London, Big Ben">
            <a:extLst>
              <a:ext uri="{FF2B5EF4-FFF2-40B4-BE49-F238E27FC236}">
                <a16:creationId xmlns:a16="http://schemas.microsoft.com/office/drawing/2014/main" id="{45DF9448-CE17-44A2-A1B3-D96C0AD13D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8431" y="2133401"/>
            <a:ext cx="7578523" cy="4033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770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E399A-DCA1-41F6-8AEE-8512ADA62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0345"/>
            <a:ext cx="12192000" cy="1080618"/>
          </a:xfr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b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  <a:t>British Values – Rule of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8BE99-6B8A-44A1-A770-75DB55F81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044" y="2360134"/>
            <a:ext cx="6254358" cy="22365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b="1" dirty="0">
                <a:latin typeface="Trebuchet MS" panose="020B0603020202020204" pitchFamily="34" charset="0"/>
              </a:rPr>
              <a:t>A proposed new law is called a bill.</a:t>
            </a:r>
          </a:p>
          <a:p>
            <a:pPr marL="0" indent="0" algn="ctr">
              <a:buNone/>
            </a:pPr>
            <a:endParaRPr lang="en-GB" b="1" dirty="0">
              <a:solidFill>
                <a:schemeClr val="accent1">
                  <a:lumMod val="75000"/>
                </a:schemeClr>
              </a:solidFill>
              <a:latin typeface="Trebuchet MS" panose="020B0603020202020204" pitchFamily="34" charset="0"/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Trebuchet MS" panose="020B0603020202020204" pitchFamily="34" charset="0"/>
              </a:rPr>
              <a:t>Bills must be agreed by the Houses of Parliament and the King.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67530AB-F420-4CB4-81A9-3AD19DEA3495}"/>
              </a:ext>
            </a:extLst>
          </p:cNvPr>
          <p:cNvCxnSpPr>
            <a:cxnSpLocks/>
          </p:cNvCxnSpPr>
          <p:nvPr/>
        </p:nvCxnSpPr>
        <p:spPr>
          <a:xfrm>
            <a:off x="2046397" y="6301956"/>
            <a:ext cx="9685326" cy="0"/>
          </a:xfrm>
          <a:prstGeom prst="line">
            <a:avLst/>
          </a:prstGeom>
          <a:ln w="76200" cap="rnd">
            <a:solidFill>
              <a:srgbClr val="B3995D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3DF6D29-6681-4D34-B434-7C6AFCEBE21A}"/>
              </a:ext>
            </a:extLst>
          </p:cNvPr>
          <p:cNvSpPr txBox="1">
            <a:spLocks/>
          </p:cNvSpPr>
          <p:nvPr/>
        </p:nvSpPr>
        <p:spPr>
          <a:xfrm>
            <a:off x="9463217" y="6388446"/>
            <a:ext cx="2456935" cy="42012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latin typeface="Trebuchet MS" panose="020B0603020202020204" pitchFamily="34" charset="0"/>
              </a:rPr>
              <a:t>Classroom</a:t>
            </a:r>
            <a:r>
              <a:rPr lang="en-GB" b="1" dirty="0">
                <a:latin typeface="Trebuchet MS" panose="020B0603020202020204" pitchFamily="34" charset="0"/>
              </a:rPr>
              <a:t>360°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61403D0-A240-4499-9AC6-1F7B63095ED2}"/>
              </a:ext>
            </a:extLst>
          </p:cNvPr>
          <p:cNvSpPr/>
          <p:nvPr/>
        </p:nvSpPr>
        <p:spPr>
          <a:xfrm>
            <a:off x="10145603" y="319710"/>
            <a:ext cx="1881352" cy="188135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BDC66A4-131D-4328-9734-C31D1F91C11A}"/>
              </a:ext>
            </a:extLst>
          </p:cNvPr>
          <p:cNvSpPr/>
          <p:nvPr/>
        </p:nvSpPr>
        <p:spPr>
          <a:xfrm>
            <a:off x="165045" y="4866572"/>
            <a:ext cx="1881352" cy="1881352"/>
          </a:xfrm>
          <a:prstGeom prst="ellipse">
            <a:avLst/>
          </a:prstGeom>
          <a:solidFill>
            <a:srgbClr val="B3995D"/>
          </a:solidFill>
          <a:ln>
            <a:solidFill>
              <a:srgbClr val="B399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CBA717-CEA7-46D5-A53C-FC37780362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179696"/>
            <a:ext cx="4992130" cy="512282"/>
          </a:xfrm>
        </p:spPr>
        <p:txBody>
          <a:bodyPr/>
          <a:lstStyle/>
          <a:p>
            <a:fld id="{8B0F629C-2A3D-4A3E-9DFF-57525D8413AE}" type="datetime2">
              <a:rPr lang="en-GB" sz="2800" smtClean="0">
                <a:solidFill>
                  <a:schemeClr val="bg1"/>
                </a:solidFill>
                <a:latin typeface="Trebuchet MS" panose="020B0603020202020204" pitchFamily="34" charset="0"/>
              </a:rPr>
              <a:t>Friday, 14 November 2025</a:t>
            </a:fld>
            <a:endParaRPr lang="en-US" sz="2800" dirty="0">
              <a:solidFill>
                <a:schemeClr val="bg1"/>
              </a:solidFill>
              <a:latin typeface="Trebuchet MS" panose="020B0603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D37E3D5-A01F-45BC-A355-9E0251B41F5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05" t="20877" r="14935" b="23663"/>
          <a:stretch/>
        </p:blipFill>
        <p:spPr>
          <a:xfrm>
            <a:off x="324770" y="5187836"/>
            <a:ext cx="1578171" cy="122653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E3F7E3D-3280-4013-9482-478AE59AFD5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4492" y="626389"/>
            <a:ext cx="823574" cy="1303596"/>
          </a:xfrm>
          <a:prstGeom prst="rect">
            <a:avLst/>
          </a:prstGeom>
        </p:spPr>
      </p:pic>
      <p:pic>
        <p:nvPicPr>
          <p:cNvPr id="1026" name="Picture 2" descr="Britain's King Charles III | CNN">
            <a:extLst>
              <a:ext uri="{FF2B5EF4-FFF2-40B4-BE49-F238E27FC236}">
                <a16:creationId xmlns:a16="http://schemas.microsoft.com/office/drawing/2014/main" id="{D68DF4BD-70A7-6B84-56B6-801AD9D928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258" y="2097624"/>
            <a:ext cx="4753807" cy="3926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4709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E399A-DCA1-41F6-8AEE-8512ADA62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0345"/>
            <a:ext cx="12192000" cy="1080618"/>
          </a:xfr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b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  <a:t>British Values – Rule of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8BE99-6B8A-44A1-A770-75DB55F81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044" y="2360134"/>
            <a:ext cx="5837246" cy="22365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b="1" dirty="0">
                <a:latin typeface="Trebuchet MS" panose="020B0603020202020204" pitchFamily="34" charset="0"/>
              </a:rPr>
              <a:t>There are 3 readings of a bill.</a:t>
            </a:r>
          </a:p>
          <a:p>
            <a:pPr marL="514350" indent="-514350" algn="ctr">
              <a:buAutoNum type="arabicParenR"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Trebuchet MS" panose="020B0603020202020204" pitchFamily="34" charset="0"/>
              </a:rPr>
              <a:t>Notification</a:t>
            </a:r>
          </a:p>
          <a:p>
            <a:pPr marL="514350" indent="-514350" algn="ctr">
              <a:buAutoNum type="arabicParenR"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Trebuchet MS" panose="020B0603020202020204" pitchFamily="34" charset="0"/>
              </a:rPr>
              <a:t>Read in detail</a:t>
            </a:r>
          </a:p>
          <a:p>
            <a:pPr marL="514350" indent="-514350" algn="ctr">
              <a:buAutoNum type="arabicParenR"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Trebuchet MS" panose="020B0603020202020204" pitchFamily="34" charset="0"/>
              </a:rPr>
              <a:t>Debate and vote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67530AB-F420-4CB4-81A9-3AD19DEA3495}"/>
              </a:ext>
            </a:extLst>
          </p:cNvPr>
          <p:cNvCxnSpPr>
            <a:cxnSpLocks/>
          </p:cNvCxnSpPr>
          <p:nvPr/>
        </p:nvCxnSpPr>
        <p:spPr>
          <a:xfrm>
            <a:off x="2046397" y="6301956"/>
            <a:ext cx="9685326" cy="0"/>
          </a:xfrm>
          <a:prstGeom prst="line">
            <a:avLst/>
          </a:prstGeom>
          <a:ln w="76200" cap="rnd">
            <a:solidFill>
              <a:srgbClr val="B3995D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3DF6D29-6681-4D34-B434-7C6AFCEBE21A}"/>
              </a:ext>
            </a:extLst>
          </p:cNvPr>
          <p:cNvSpPr txBox="1">
            <a:spLocks/>
          </p:cNvSpPr>
          <p:nvPr/>
        </p:nvSpPr>
        <p:spPr>
          <a:xfrm>
            <a:off x="9463217" y="6388446"/>
            <a:ext cx="2456935" cy="42012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latin typeface="Trebuchet MS" panose="020B0603020202020204" pitchFamily="34" charset="0"/>
              </a:rPr>
              <a:t>Classroom</a:t>
            </a:r>
            <a:r>
              <a:rPr lang="en-GB" b="1" dirty="0">
                <a:latin typeface="Trebuchet MS" panose="020B0603020202020204" pitchFamily="34" charset="0"/>
              </a:rPr>
              <a:t>360°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61403D0-A240-4499-9AC6-1F7B63095ED2}"/>
              </a:ext>
            </a:extLst>
          </p:cNvPr>
          <p:cNvSpPr/>
          <p:nvPr/>
        </p:nvSpPr>
        <p:spPr>
          <a:xfrm>
            <a:off x="10145603" y="319710"/>
            <a:ext cx="1881352" cy="188135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BDC66A4-131D-4328-9734-C31D1F91C11A}"/>
              </a:ext>
            </a:extLst>
          </p:cNvPr>
          <p:cNvSpPr/>
          <p:nvPr/>
        </p:nvSpPr>
        <p:spPr>
          <a:xfrm>
            <a:off x="165045" y="4866572"/>
            <a:ext cx="1881352" cy="1881352"/>
          </a:xfrm>
          <a:prstGeom prst="ellipse">
            <a:avLst/>
          </a:prstGeom>
          <a:solidFill>
            <a:srgbClr val="B3995D"/>
          </a:solidFill>
          <a:ln>
            <a:solidFill>
              <a:srgbClr val="B399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CBA717-CEA7-46D5-A53C-FC37780362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179696"/>
            <a:ext cx="4992130" cy="512282"/>
          </a:xfrm>
        </p:spPr>
        <p:txBody>
          <a:bodyPr/>
          <a:lstStyle/>
          <a:p>
            <a:fld id="{8B0F629C-2A3D-4A3E-9DFF-57525D8413AE}" type="datetime2">
              <a:rPr lang="en-GB" sz="2800" smtClean="0">
                <a:solidFill>
                  <a:schemeClr val="bg1"/>
                </a:solidFill>
                <a:latin typeface="Trebuchet MS" panose="020B0603020202020204" pitchFamily="34" charset="0"/>
              </a:rPr>
              <a:t>Friday, 14 November 2025</a:t>
            </a:fld>
            <a:endParaRPr lang="en-US" sz="2800" dirty="0">
              <a:solidFill>
                <a:schemeClr val="bg1"/>
              </a:solidFill>
              <a:latin typeface="Trebuchet MS" panose="020B0603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D37E3D5-A01F-45BC-A355-9E0251B41F5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05" t="20877" r="14935" b="23663"/>
          <a:stretch/>
        </p:blipFill>
        <p:spPr>
          <a:xfrm>
            <a:off x="324770" y="5187836"/>
            <a:ext cx="1578171" cy="122653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E3F7E3D-3280-4013-9482-478AE59AFD5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4492" y="626389"/>
            <a:ext cx="823574" cy="1303596"/>
          </a:xfrm>
          <a:prstGeom prst="rect">
            <a:avLst/>
          </a:prstGeom>
        </p:spPr>
      </p:pic>
      <p:pic>
        <p:nvPicPr>
          <p:cNvPr id="4098" name="Picture 2" descr="Big Ben, Westminster, London, England, River Thames">
            <a:extLst>
              <a:ext uri="{FF2B5EF4-FFF2-40B4-BE49-F238E27FC236}">
                <a16:creationId xmlns:a16="http://schemas.microsoft.com/office/drawing/2014/main" id="{AFE3FCAE-8E8D-4F1F-9699-A9CA639F5C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711" y="2201062"/>
            <a:ext cx="5730441" cy="3820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03132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E399A-DCA1-41F6-8AEE-8512ADA62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0345"/>
            <a:ext cx="12192000" cy="1080618"/>
          </a:xfr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b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  <a:t>British Values – Rule of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8BE99-6B8A-44A1-A770-75DB55F81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044" y="1841174"/>
            <a:ext cx="5837246" cy="27555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b="1" dirty="0">
                <a:latin typeface="Trebuchet MS" panose="020B0603020202020204" pitchFamily="34" charset="0"/>
              </a:rPr>
              <a:t>Once the bill has been voted on, it is sent to the King for </a:t>
            </a:r>
            <a:r>
              <a:rPr lang="en-GB" b="1" dirty="0">
                <a:solidFill>
                  <a:srgbClr val="B3995D"/>
                </a:solidFill>
                <a:latin typeface="Trebuchet MS" panose="020B0603020202020204" pitchFamily="34" charset="0"/>
              </a:rPr>
              <a:t>royal assent</a:t>
            </a:r>
            <a:r>
              <a:rPr lang="en-GB" b="1" dirty="0">
                <a:latin typeface="Trebuchet MS" panose="020B0603020202020204" pitchFamily="34" charset="0"/>
              </a:rPr>
              <a:t>. It then becomes law.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67530AB-F420-4CB4-81A9-3AD19DEA3495}"/>
              </a:ext>
            </a:extLst>
          </p:cNvPr>
          <p:cNvCxnSpPr>
            <a:cxnSpLocks/>
          </p:cNvCxnSpPr>
          <p:nvPr/>
        </p:nvCxnSpPr>
        <p:spPr>
          <a:xfrm>
            <a:off x="2046397" y="6301956"/>
            <a:ext cx="9685326" cy="0"/>
          </a:xfrm>
          <a:prstGeom prst="line">
            <a:avLst/>
          </a:prstGeom>
          <a:ln w="76200" cap="rnd">
            <a:solidFill>
              <a:srgbClr val="B3995D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3DF6D29-6681-4D34-B434-7C6AFCEBE21A}"/>
              </a:ext>
            </a:extLst>
          </p:cNvPr>
          <p:cNvSpPr txBox="1">
            <a:spLocks/>
          </p:cNvSpPr>
          <p:nvPr/>
        </p:nvSpPr>
        <p:spPr>
          <a:xfrm>
            <a:off x="9463217" y="6388446"/>
            <a:ext cx="2456935" cy="42012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latin typeface="Trebuchet MS" panose="020B0603020202020204" pitchFamily="34" charset="0"/>
              </a:rPr>
              <a:t>Classroom</a:t>
            </a:r>
            <a:r>
              <a:rPr lang="en-GB" b="1" dirty="0">
                <a:latin typeface="Trebuchet MS" panose="020B0603020202020204" pitchFamily="34" charset="0"/>
              </a:rPr>
              <a:t>360°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61403D0-A240-4499-9AC6-1F7B63095ED2}"/>
              </a:ext>
            </a:extLst>
          </p:cNvPr>
          <p:cNvSpPr/>
          <p:nvPr/>
        </p:nvSpPr>
        <p:spPr>
          <a:xfrm>
            <a:off x="10145603" y="319710"/>
            <a:ext cx="1881352" cy="188135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BDC66A4-131D-4328-9734-C31D1F91C11A}"/>
              </a:ext>
            </a:extLst>
          </p:cNvPr>
          <p:cNvSpPr/>
          <p:nvPr/>
        </p:nvSpPr>
        <p:spPr>
          <a:xfrm>
            <a:off x="165045" y="4866572"/>
            <a:ext cx="1881352" cy="1881352"/>
          </a:xfrm>
          <a:prstGeom prst="ellipse">
            <a:avLst/>
          </a:prstGeom>
          <a:solidFill>
            <a:srgbClr val="B3995D"/>
          </a:solidFill>
          <a:ln>
            <a:solidFill>
              <a:srgbClr val="B399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CBA717-CEA7-46D5-A53C-FC37780362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179696"/>
            <a:ext cx="4992130" cy="512282"/>
          </a:xfrm>
        </p:spPr>
        <p:txBody>
          <a:bodyPr/>
          <a:lstStyle/>
          <a:p>
            <a:fld id="{8B0F629C-2A3D-4A3E-9DFF-57525D8413AE}" type="datetime2">
              <a:rPr lang="en-GB" sz="2800" smtClean="0">
                <a:solidFill>
                  <a:schemeClr val="bg1"/>
                </a:solidFill>
                <a:latin typeface="Trebuchet MS" panose="020B0603020202020204" pitchFamily="34" charset="0"/>
              </a:rPr>
              <a:t>Friday, 14 November 2025</a:t>
            </a:fld>
            <a:endParaRPr lang="en-US" sz="2800" dirty="0">
              <a:solidFill>
                <a:schemeClr val="bg1"/>
              </a:solidFill>
              <a:latin typeface="Trebuchet MS" panose="020B0603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D37E3D5-A01F-45BC-A355-9E0251B41F5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05" t="20877" r="14935" b="23663"/>
          <a:stretch/>
        </p:blipFill>
        <p:spPr>
          <a:xfrm>
            <a:off x="324770" y="5187836"/>
            <a:ext cx="1578171" cy="122653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E3F7E3D-3280-4013-9482-478AE59AFD5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4492" y="626389"/>
            <a:ext cx="823574" cy="1303596"/>
          </a:xfrm>
          <a:prstGeom prst="rect">
            <a:avLst/>
          </a:prstGeom>
        </p:spPr>
      </p:pic>
      <p:pic>
        <p:nvPicPr>
          <p:cNvPr id="2050" name="Picture 2" descr="New official portrait of King Charles ...">
            <a:extLst>
              <a:ext uri="{FF2B5EF4-FFF2-40B4-BE49-F238E27FC236}">
                <a16:creationId xmlns:a16="http://schemas.microsoft.com/office/drawing/2014/main" id="{0E3D0BD1-58F5-A204-50AC-515BCA610C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201061"/>
            <a:ext cx="5143076" cy="3422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2975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E399A-DCA1-41F6-8AEE-8512ADA62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0345"/>
            <a:ext cx="12192000" cy="1080618"/>
          </a:xfr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b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  <a:t>British Values – Rule of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8BE99-6B8A-44A1-A770-75DB55F81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044" y="2646346"/>
            <a:ext cx="5837246" cy="19503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b="1" dirty="0">
                <a:latin typeface="Trebuchet MS" panose="020B0603020202020204" pitchFamily="34" charset="0"/>
              </a:rPr>
              <a:t>Why is our system a good way of implementing laws?</a:t>
            </a:r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67530AB-F420-4CB4-81A9-3AD19DEA3495}"/>
              </a:ext>
            </a:extLst>
          </p:cNvPr>
          <p:cNvCxnSpPr>
            <a:cxnSpLocks/>
          </p:cNvCxnSpPr>
          <p:nvPr/>
        </p:nvCxnSpPr>
        <p:spPr>
          <a:xfrm>
            <a:off x="2046397" y="6301956"/>
            <a:ext cx="9685326" cy="0"/>
          </a:xfrm>
          <a:prstGeom prst="line">
            <a:avLst/>
          </a:prstGeom>
          <a:ln w="76200" cap="rnd">
            <a:solidFill>
              <a:srgbClr val="B3995D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3DF6D29-6681-4D34-B434-7C6AFCEBE21A}"/>
              </a:ext>
            </a:extLst>
          </p:cNvPr>
          <p:cNvSpPr txBox="1">
            <a:spLocks/>
          </p:cNvSpPr>
          <p:nvPr/>
        </p:nvSpPr>
        <p:spPr>
          <a:xfrm>
            <a:off x="9463217" y="6388446"/>
            <a:ext cx="2456935" cy="42012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latin typeface="Trebuchet MS" panose="020B0603020202020204" pitchFamily="34" charset="0"/>
              </a:rPr>
              <a:t>Classroom</a:t>
            </a:r>
            <a:r>
              <a:rPr lang="en-GB" b="1" dirty="0">
                <a:latin typeface="Trebuchet MS" panose="020B0603020202020204" pitchFamily="34" charset="0"/>
              </a:rPr>
              <a:t>360°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61403D0-A240-4499-9AC6-1F7B63095ED2}"/>
              </a:ext>
            </a:extLst>
          </p:cNvPr>
          <p:cNvSpPr/>
          <p:nvPr/>
        </p:nvSpPr>
        <p:spPr>
          <a:xfrm>
            <a:off x="10145603" y="319710"/>
            <a:ext cx="1881352" cy="188135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BDC66A4-131D-4328-9734-C31D1F91C11A}"/>
              </a:ext>
            </a:extLst>
          </p:cNvPr>
          <p:cNvSpPr/>
          <p:nvPr/>
        </p:nvSpPr>
        <p:spPr>
          <a:xfrm>
            <a:off x="165045" y="4866572"/>
            <a:ext cx="1881352" cy="1881352"/>
          </a:xfrm>
          <a:prstGeom prst="ellipse">
            <a:avLst/>
          </a:prstGeom>
          <a:solidFill>
            <a:srgbClr val="B3995D"/>
          </a:solidFill>
          <a:ln>
            <a:solidFill>
              <a:srgbClr val="B399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CBA717-CEA7-46D5-A53C-FC37780362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179696"/>
            <a:ext cx="4992130" cy="512282"/>
          </a:xfrm>
        </p:spPr>
        <p:txBody>
          <a:bodyPr/>
          <a:lstStyle/>
          <a:p>
            <a:fld id="{8B0F629C-2A3D-4A3E-9DFF-57525D8413AE}" type="datetime2">
              <a:rPr lang="en-GB" sz="2800" smtClean="0">
                <a:solidFill>
                  <a:schemeClr val="bg1"/>
                </a:solidFill>
                <a:latin typeface="Trebuchet MS" panose="020B0603020202020204" pitchFamily="34" charset="0"/>
              </a:rPr>
              <a:t>Friday, 14 November 2025</a:t>
            </a:fld>
            <a:endParaRPr lang="en-US" sz="2800" dirty="0">
              <a:solidFill>
                <a:schemeClr val="bg1"/>
              </a:solidFill>
              <a:latin typeface="Trebuchet MS" panose="020B0603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E3F7E3D-3280-4013-9482-478AE59AFD5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4492" y="626389"/>
            <a:ext cx="823574" cy="130359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A848205-6D69-4E0B-B3A0-1D54BA905D2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33" y="5439924"/>
            <a:ext cx="1394377" cy="886737"/>
          </a:xfrm>
          <a:prstGeom prst="rect">
            <a:avLst/>
          </a:prstGeom>
        </p:spPr>
      </p:pic>
      <p:pic>
        <p:nvPicPr>
          <p:cNvPr id="5122" name="Picture 2" descr="Hammer, Books, Law, Court, Lawyer, Paragraphs, Rule">
            <a:extLst>
              <a:ext uri="{FF2B5EF4-FFF2-40B4-BE49-F238E27FC236}">
                <a16:creationId xmlns:a16="http://schemas.microsoft.com/office/drawing/2014/main" id="{57C26325-A7D2-4436-BF73-19B09B4E03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7876" y="2250407"/>
            <a:ext cx="4843847" cy="3632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60668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E399A-DCA1-41F6-8AEE-8512ADA62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0345"/>
            <a:ext cx="12192000" cy="1080618"/>
          </a:xfr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b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  <a:t>British Values – Rule of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8BE99-6B8A-44A1-A770-75DB55F81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044" y="1629628"/>
            <a:ext cx="5837246" cy="296708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>
                <a:latin typeface="Trebuchet MS" panose="020B0603020202020204" pitchFamily="34" charset="0"/>
              </a:rPr>
              <a:t>Why is our system a good way of implementing laws?</a:t>
            </a:r>
          </a:p>
          <a:p>
            <a:pPr marL="0" indent="0" algn="ctr">
              <a:buNone/>
            </a:pPr>
            <a:endParaRPr lang="en-GB" b="1" dirty="0">
              <a:latin typeface="Trebuchet MS" panose="020B0603020202020204" pitchFamily="34" charset="0"/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rgbClr val="C00000"/>
                </a:solidFill>
                <a:latin typeface="Trebuchet MS" panose="020B0603020202020204" pitchFamily="34" charset="0"/>
              </a:rPr>
              <a:t>Lots of people are involved in making a law. It is checked and checked again. It is a fair process.</a:t>
            </a:r>
            <a:endParaRPr lang="en-GB" dirty="0">
              <a:solidFill>
                <a:srgbClr val="C00000"/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67530AB-F420-4CB4-81A9-3AD19DEA3495}"/>
              </a:ext>
            </a:extLst>
          </p:cNvPr>
          <p:cNvCxnSpPr>
            <a:cxnSpLocks/>
          </p:cNvCxnSpPr>
          <p:nvPr/>
        </p:nvCxnSpPr>
        <p:spPr>
          <a:xfrm>
            <a:off x="2046397" y="6301956"/>
            <a:ext cx="9685326" cy="0"/>
          </a:xfrm>
          <a:prstGeom prst="line">
            <a:avLst/>
          </a:prstGeom>
          <a:ln w="76200" cap="rnd">
            <a:solidFill>
              <a:srgbClr val="B3995D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3DF6D29-6681-4D34-B434-7C6AFCEBE21A}"/>
              </a:ext>
            </a:extLst>
          </p:cNvPr>
          <p:cNvSpPr txBox="1">
            <a:spLocks/>
          </p:cNvSpPr>
          <p:nvPr/>
        </p:nvSpPr>
        <p:spPr>
          <a:xfrm>
            <a:off x="9463217" y="6388446"/>
            <a:ext cx="2456935" cy="42012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latin typeface="Trebuchet MS" panose="020B0603020202020204" pitchFamily="34" charset="0"/>
              </a:rPr>
              <a:t>Classroom</a:t>
            </a:r>
            <a:r>
              <a:rPr lang="en-GB" b="1" dirty="0">
                <a:latin typeface="Trebuchet MS" panose="020B0603020202020204" pitchFamily="34" charset="0"/>
              </a:rPr>
              <a:t>360°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61403D0-A240-4499-9AC6-1F7B63095ED2}"/>
              </a:ext>
            </a:extLst>
          </p:cNvPr>
          <p:cNvSpPr/>
          <p:nvPr/>
        </p:nvSpPr>
        <p:spPr>
          <a:xfrm>
            <a:off x="10145603" y="319710"/>
            <a:ext cx="1881352" cy="188135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BDC66A4-131D-4328-9734-C31D1F91C11A}"/>
              </a:ext>
            </a:extLst>
          </p:cNvPr>
          <p:cNvSpPr/>
          <p:nvPr/>
        </p:nvSpPr>
        <p:spPr>
          <a:xfrm>
            <a:off x="165045" y="4866572"/>
            <a:ext cx="1881352" cy="1881352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rgbClr val="C00000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CBA717-CEA7-46D5-A53C-FC37780362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179696"/>
            <a:ext cx="4992130" cy="512282"/>
          </a:xfrm>
        </p:spPr>
        <p:txBody>
          <a:bodyPr/>
          <a:lstStyle/>
          <a:p>
            <a:fld id="{8B0F629C-2A3D-4A3E-9DFF-57525D8413AE}" type="datetime2">
              <a:rPr lang="en-GB" sz="2800" smtClean="0">
                <a:solidFill>
                  <a:schemeClr val="bg1"/>
                </a:solidFill>
                <a:latin typeface="Trebuchet MS" panose="020B0603020202020204" pitchFamily="34" charset="0"/>
              </a:rPr>
              <a:t>Friday, 14 November 2025</a:t>
            </a:fld>
            <a:endParaRPr lang="en-US" sz="2800" dirty="0">
              <a:solidFill>
                <a:schemeClr val="bg1"/>
              </a:solidFill>
              <a:latin typeface="Trebuchet MS" panose="020B0603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E3F7E3D-3280-4013-9482-478AE59AFD5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4492" y="626389"/>
            <a:ext cx="823574" cy="130359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A848205-6D69-4E0B-B3A0-1D54BA905D2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33" y="5439924"/>
            <a:ext cx="1394377" cy="886737"/>
          </a:xfrm>
          <a:prstGeom prst="rect">
            <a:avLst/>
          </a:prstGeom>
        </p:spPr>
      </p:pic>
      <p:pic>
        <p:nvPicPr>
          <p:cNvPr id="5122" name="Picture 2" descr="Hammer, Books, Law, Court, Lawyer, Paragraphs, Rule">
            <a:extLst>
              <a:ext uri="{FF2B5EF4-FFF2-40B4-BE49-F238E27FC236}">
                <a16:creationId xmlns:a16="http://schemas.microsoft.com/office/drawing/2014/main" id="{57C26325-A7D2-4436-BF73-19B09B4E03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7876" y="2250407"/>
            <a:ext cx="4843847" cy="3632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02088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Watercolour, Watercolor, Paint, Ink, Blend, Effect">
            <a:extLst>
              <a:ext uri="{FF2B5EF4-FFF2-40B4-BE49-F238E27FC236}">
                <a16:creationId xmlns:a16="http://schemas.microsoft.com/office/drawing/2014/main" id="{F5EC24A4-E7F0-4222-9AF2-11040ACABA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3520" y="3429000"/>
            <a:ext cx="3138207" cy="242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1E399A-DCA1-41F6-8AEE-8512ADA62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0345"/>
            <a:ext cx="12192000" cy="1080618"/>
          </a:xfr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b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sz="3600" dirty="0">
                <a:solidFill>
                  <a:schemeClr val="bg1"/>
                </a:solidFill>
                <a:latin typeface="Trebuchet MS" panose="020B0603020202020204" pitchFamily="34" charset="0"/>
              </a:rPr>
              <a:t>British Values – Rule of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8BE99-6B8A-44A1-A770-75DB55F81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043" y="1629628"/>
            <a:ext cx="10820113" cy="35582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b="1" dirty="0">
                <a:latin typeface="Trebuchet MS" panose="020B0603020202020204" pitchFamily="34" charset="0"/>
              </a:rPr>
              <a:t>Absolute Monarchy vs. Constitutional Monarchy</a:t>
            </a:r>
          </a:p>
          <a:p>
            <a:pPr marL="0" indent="0" algn="ctr">
              <a:buNone/>
            </a:pPr>
            <a:endParaRPr lang="en-GB" b="1" dirty="0">
              <a:latin typeface="Trebuchet MS" panose="020B0603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latin typeface="Trebuchet MS" panose="020B0603020202020204" pitchFamily="34" charset="0"/>
              </a:rPr>
              <a:t>Up until the 18</a:t>
            </a:r>
            <a:r>
              <a:rPr lang="en-GB" baseline="30000" dirty="0">
                <a:latin typeface="Trebuchet MS" panose="020B0603020202020204" pitchFamily="34" charset="0"/>
              </a:rPr>
              <a:t>th</a:t>
            </a:r>
            <a:r>
              <a:rPr lang="en-GB" dirty="0">
                <a:latin typeface="Trebuchet MS" panose="020B0603020202020204" pitchFamily="34" charset="0"/>
              </a:rPr>
              <a:t> century, the monarch (king/queen) had all the power which means they could make all the laws.</a:t>
            </a:r>
          </a:p>
          <a:p>
            <a:pPr marL="0" indent="0" algn="ctr">
              <a:buNone/>
            </a:pPr>
            <a:endParaRPr lang="en-GB" dirty="0">
              <a:latin typeface="Trebuchet MS" panose="020B0603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latin typeface="Trebuchet MS" panose="020B0603020202020204" pitchFamily="34" charset="0"/>
              </a:rPr>
              <a:t>Now, laws need to go through </a:t>
            </a:r>
          </a:p>
          <a:p>
            <a:pPr marL="0" indent="0" algn="ctr">
              <a:buNone/>
            </a:pPr>
            <a:r>
              <a:rPr lang="en-GB" dirty="0">
                <a:latin typeface="Trebuchet MS" panose="020B0603020202020204" pitchFamily="34" charset="0"/>
              </a:rPr>
              <a:t>parliament as well as </a:t>
            </a:r>
            <a:r>
              <a:rPr lang="en-GB">
                <a:latin typeface="Trebuchet MS" panose="020B0603020202020204" pitchFamily="34" charset="0"/>
              </a:rPr>
              <a:t>the King.</a:t>
            </a:r>
            <a:endParaRPr lang="en-GB" dirty="0">
              <a:latin typeface="Trebuchet MS" panose="020B0603020202020204" pitchFamily="34" charset="0"/>
            </a:endParaRPr>
          </a:p>
          <a:p>
            <a:pPr marL="0" indent="0" algn="ctr">
              <a:buNone/>
            </a:pPr>
            <a:endParaRPr lang="en-GB" b="1" dirty="0">
              <a:latin typeface="Trebuchet MS" panose="020B0603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67530AB-F420-4CB4-81A9-3AD19DEA3495}"/>
              </a:ext>
            </a:extLst>
          </p:cNvPr>
          <p:cNvCxnSpPr>
            <a:cxnSpLocks/>
          </p:cNvCxnSpPr>
          <p:nvPr/>
        </p:nvCxnSpPr>
        <p:spPr>
          <a:xfrm>
            <a:off x="2046397" y="6301956"/>
            <a:ext cx="9685326" cy="0"/>
          </a:xfrm>
          <a:prstGeom prst="line">
            <a:avLst/>
          </a:prstGeom>
          <a:ln w="76200" cap="rnd">
            <a:solidFill>
              <a:srgbClr val="B3995D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3DF6D29-6681-4D34-B434-7C6AFCEBE21A}"/>
              </a:ext>
            </a:extLst>
          </p:cNvPr>
          <p:cNvSpPr txBox="1">
            <a:spLocks/>
          </p:cNvSpPr>
          <p:nvPr/>
        </p:nvSpPr>
        <p:spPr>
          <a:xfrm>
            <a:off x="9463217" y="6388446"/>
            <a:ext cx="2456935" cy="42012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Schoolbook" panose="020406040505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latin typeface="Trebuchet MS" panose="020B0603020202020204" pitchFamily="34" charset="0"/>
              </a:rPr>
              <a:t>Classroom</a:t>
            </a:r>
            <a:r>
              <a:rPr lang="en-GB" b="1" dirty="0">
                <a:latin typeface="Trebuchet MS" panose="020B0603020202020204" pitchFamily="34" charset="0"/>
              </a:rPr>
              <a:t>360°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61403D0-A240-4499-9AC6-1F7B63095ED2}"/>
              </a:ext>
            </a:extLst>
          </p:cNvPr>
          <p:cNvSpPr/>
          <p:nvPr/>
        </p:nvSpPr>
        <p:spPr>
          <a:xfrm>
            <a:off x="10145603" y="319710"/>
            <a:ext cx="1881352" cy="188135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tx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BDC66A4-131D-4328-9734-C31D1F91C11A}"/>
              </a:ext>
            </a:extLst>
          </p:cNvPr>
          <p:cNvSpPr/>
          <p:nvPr/>
        </p:nvSpPr>
        <p:spPr>
          <a:xfrm>
            <a:off x="165045" y="4866572"/>
            <a:ext cx="1881352" cy="1881352"/>
          </a:xfrm>
          <a:prstGeom prst="ellipse">
            <a:avLst/>
          </a:prstGeom>
          <a:solidFill>
            <a:srgbClr val="B3995D"/>
          </a:solidFill>
          <a:ln>
            <a:solidFill>
              <a:srgbClr val="B399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rgbClr val="C00000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CBA717-CEA7-46D5-A53C-FC37780362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179696"/>
            <a:ext cx="4992130" cy="512282"/>
          </a:xfrm>
        </p:spPr>
        <p:txBody>
          <a:bodyPr/>
          <a:lstStyle/>
          <a:p>
            <a:fld id="{8B0F629C-2A3D-4A3E-9DFF-57525D8413AE}" type="datetime2">
              <a:rPr lang="en-GB" sz="2800" smtClean="0">
                <a:solidFill>
                  <a:schemeClr val="bg1"/>
                </a:solidFill>
                <a:latin typeface="Trebuchet MS" panose="020B0603020202020204" pitchFamily="34" charset="0"/>
              </a:rPr>
              <a:t>Friday, 14 November 2025</a:t>
            </a:fld>
            <a:endParaRPr lang="en-US" sz="2800" dirty="0">
              <a:solidFill>
                <a:schemeClr val="bg1"/>
              </a:solidFill>
              <a:latin typeface="Trebuchet MS" panose="020B0603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E3F7E3D-3280-4013-9482-478AE59AFD5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4492" y="626389"/>
            <a:ext cx="823574" cy="130359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53A216B-0405-4DA8-939F-68C8AC0B346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05" t="20877" r="14935" b="23663"/>
          <a:stretch/>
        </p:blipFill>
        <p:spPr>
          <a:xfrm>
            <a:off x="324770" y="5187836"/>
            <a:ext cx="1578171" cy="1226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9628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8AB96DA5D60684E8FF1519CDBB312E5" ma:contentTypeVersion="7" ma:contentTypeDescription="Create a new document." ma:contentTypeScope="" ma:versionID="7d9c8d53eaa85f6491df55a7e469cdb2">
  <xsd:schema xmlns:xsd="http://www.w3.org/2001/XMLSchema" xmlns:xs="http://www.w3.org/2001/XMLSchema" xmlns:p="http://schemas.microsoft.com/office/2006/metadata/properties" xmlns:ns2="53e7ed18-288e-4984-903e-9c6b0a52531a" xmlns:ns3="bac732cc-f36f-468c-9aed-5f2375bd23f0" targetNamespace="http://schemas.microsoft.com/office/2006/metadata/properties" ma:root="true" ma:fieldsID="708b46f4a121b0bb0ed607f14aa16307" ns2:_="" ns3:_="">
    <xsd:import namespace="53e7ed18-288e-4984-903e-9c6b0a52531a"/>
    <xsd:import namespace="bac732cc-f36f-468c-9aed-5f2375bd23f0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e7ed18-288e-4984-903e-9c6b0a52531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c732cc-f36f-468c-9aed-5f2375bd23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4" nillable="true" ma:displayName="MediaServiceLocation" ma:description="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C0BF64C-2DDD-4293-879B-1D882EA53E46}">
  <ds:schemaRefs>
    <ds:schemaRef ds:uri="bac732cc-f36f-468c-9aed-5f2375bd23f0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53e7ed18-288e-4984-903e-9c6b0a52531a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144D79AC-D4E2-44AB-B5AC-B12E8B57B62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7F3F63A-7243-411F-B7A8-E1DB3C863E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3e7ed18-288e-4984-903e-9c6b0a52531a"/>
    <ds:schemaRef ds:uri="bac732cc-f36f-468c-9aed-5f2375bd23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530</TotalTime>
  <Words>535</Words>
  <Application>Microsoft Macintosh PowerPoint</Application>
  <PresentationFormat>Widescreen</PresentationFormat>
  <Paragraphs>117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Century Schoolbook</vt:lpstr>
      <vt:lpstr>Trebuchet MS</vt:lpstr>
      <vt:lpstr>office theme</vt:lpstr>
      <vt:lpstr>PowerPoint Presentation</vt:lpstr>
      <vt:lpstr> British Values</vt:lpstr>
      <vt:lpstr> British Values</vt:lpstr>
      <vt:lpstr> British Values</vt:lpstr>
      <vt:lpstr> British Values</vt:lpstr>
      <vt:lpstr> British Values</vt:lpstr>
      <vt:lpstr> British Values</vt:lpstr>
      <vt:lpstr> British Values – Rule of Law</vt:lpstr>
      <vt:lpstr> British Values – Rule of Law</vt:lpstr>
      <vt:lpstr> British Values – Rule of Law</vt:lpstr>
      <vt:lpstr> British Values – Rule of Law</vt:lpstr>
      <vt:lpstr> British Values – Rule of Law</vt:lpstr>
      <vt:lpstr> British Values – Rule of Law</vt:lpstr>
      <vt:lpstr> British Values – Rule of Law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J.Taylor</dc:creator>
  <cp:lastModifiedBy>steve t</cp:lastModifiedBy>
  <cp:revision>143</cp:revision>
  <cp:lastPrinted>2019-11-29T08:18:11Z</cp:lastPrinted>
  <dcterms:created xsi:type="dcterms:W3CDTF">2019-11-14T14:08:39Z</dcterms:created>
  <dcterms:modified xsi:type="dcterms:W3CDTF">2025-11-14T08:48:43Z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0x01010008AB96DA5D60684E8FF1519CDBB312E5</vt:lpwstr>
  </property>
</Properties>
</file>