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2" r:id="rId4"/>
    <p:sldId id="273" r:id="rId5"/>
    <p:sldId id="270" r:id="rId6"/>
    <p:sldId id="269" r:id="rId7"/>
    <p:sldId id="258" r:id="rId8"/>
    <p:sldId id="259" r:id="rId9"/>
    <p:sldId id="260" r:id="rId10"/>
    <p:sldId id="275" r:id="rId11"/>
    <p:sldId id="271" r:id="rId12"/>
    <p:sldId id="261" r:id="rId13"/>
    <p:sldId id="262" r:id="rId14"/>
    <p:sldId id="263" r:id="rId15"/>
    <p:sldId id="26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7"/>
  </p:normalViewPr>
  <p:slideViewPr>
    <p:cSldViewPr snapToGrid="0" snapToObjects="1">
      <p:cViewPr>
        <p:scale>
          <a:sx n="128" d="100"/>
          <a:sy n="128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2FB7E-FD87-B542-A955-0CA034B7E7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D15AB3-6E56-2D43-A916-B18A91B212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1937E4-7310-2946-A4ED-3A16D0A69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48356-86A8-D847-A7B3-DAAE0C892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1CCD2-82FB-D34A-AEA0-3CFB680AC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065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69796-225A-614C-A73F-03F952114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F61B1-B8BE-CA47-808C-E0C634F06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934950-325C-6443-AAAC-68CA850C0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DA8BF-78B5-5049-8114-7F3657DE7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57C79C-4BC3-8D48-913B-9FCE072A5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36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1B592-F3F4-5049-B855-C80284DC1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BFECC-4B0C-BE47-889B-2F1B4D03D5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251A2-E744-3043-BE6E-A605B7D31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E855B-4DC6-CD45-B133-8D339397F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969CF-A45F-7C43-9D14-351267886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585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B7A78-DBA0-9743-A4F4-CBA288777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4EE14-E96F-A442-9D59-17DBCF63A3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E73CF5-0DAA-AE44-BFF0-84579DD8C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FEDEDB-046A-C744-87A0-2D1C395E4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36E9F-5550-E045-A89D-368E0CCFC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52A8A8-E719-054F-BF01-F1BB2A40B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1801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8567D-38F8-C246-B283-CBB8C67CE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4888F5-CC9F-E542-9F48-DBCF18B054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A08E10-03B2-D44F-BD79-D40483B1CF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047CF-80E4-4B44-9597-CA10052C04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00A837-BB9D-804B-9167-63403FA3AE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7CE453-C3D2-2348-B3CE-48B04E820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6DE6D5-049B-7648-A658-3825EF068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FEAE8C-D647-6346-8701-9D4C9B104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235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06855-D2A6-7B44-B62D-75532D890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AED261-93CB-B048-9A27-9C280D180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CD2504-942E-7F40-AA50-F14200B6B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BB23E7-FFE3-F14D-B1EC-F0E0E4D19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798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0B4DCE-FC88-8B4E-B3DF-C214BE7CB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3116B5-4129-1A46-AAE1-1FB14E7DD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B1316E-A3AF-9849-AB49-D3B0218B3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77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B5AA7-5A36-7642-BAA1-B10926052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C45C5-773F-6C48-B368-4ADAB5D8E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3779E0-FCBA-004D-8CB3-1C410A8357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13EDC-804C-B44A-98BD-31E66CAFB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E1190-1E5C-DB4C-9BC2-26A7E64C0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8FA1E1-6E8B-2A49-95CF-0250136F4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82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AAD97-02F0-BD45-B94C-3CFF889A2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281C59-CCF3-4E49-A199-F4E6C171FB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C1ACAE-8389-5D48-82F5-A8265F7C03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95F6E7-52C2-CF45-8E4E-0AA59AFC6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549DA7-ECFB-8542-B978-884689FF3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6DEEE-CD84-434D-B399-44CBF480E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777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7319A-1960-244C-8613-0293C46EE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511BBA-BAE6-5240-AC4F-D2685981BD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6BC38-A9F6-DB40-A890-4F73C4C25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EC56DE-C918-704E-8A50-6527D591F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270F8-A0BD-3847-A2C2-39A8E0E47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3485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DCBE36-7329-F049-9E58-80DAB0FC93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8426FE-66CB-7147-ADF1-711894D53A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AE033-B96F-3146-AA00-ABD08DEED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6C015B-9B2F-6B40-A276-EAECD4526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5042B3-58F0-1643-AEBC-0F304C04D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992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F70B10-BDCC-7046-A747-8F5869D77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E6A21-A234-0246-B9BE-255F4FB53A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50178-FCAD-C242-BD96-F01D78F81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C7A615-B0E6-564F-9C7A-5CDA151F1E33}" type="datetimeFigureOut">
              <a:rPr lang="en-US" smtClean="0"/>
              <a:t>10/21/19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9BCA8-DD43-154E-96FD-EDDE755674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25FE3-2C57-3141-BB78-ABB06F1B4E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22933-FC91-EB47-81DC-FEC961BB06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039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nalytics.google.com/analytics/web/?utm_source=demoaccount&amp;utm_medium=demoaccount&amp;utm_campaign=demoaccount#/report/visitors-overview/a54516992w87479473p92320289/" TargetMode="External"/><Relationship Id="rId2" Type="http://schemas.openxmlformats.org/officeDocument/2006/relationships/hyperlink" Target="https://youtu.be/ny2rBxwvxB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tif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A10ECB0-2714-DA4C-BB6D-C4E8120F16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CFC75E-D165-6547-A147-7ABC6C8252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US" sz="4000" dirty="0"/>
              <a:t>Marketing Data and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7AF7EB-D613-244B-98F3-300326F4C3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US" sz="2000" dirty="0"/>
              <a:t>Lecture 7 Marketing In Practice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297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400CA-85E4-6D40-A1CA-27271566B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428046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Data in marketing teams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48513-6A1E-2E40-9025-353C44D5F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Data is at the heart of everything a marketing team does</a:t>
            </a:r>
          </a:p>
          <a:p>
            <a:r>
              <a:rPr lang="en-US" sz="1800" dirty="0"/>
              <a:t>Most decisions made in a marketing team are made by analysing data</a:t>
            </a:r>
          </a:p>
          <a:p>
            <a:r>
              <a:rPr lang="en-US" sz="1800" dirty="0"/>
              <a:t>When a campaign is set up, success criteria and measurement methodology is agreed</a:t>
            </a:r>
          </a:p>
          <a:p>
            <a:r>
              <a:rPr lang="en-US" sz="1800" dirty="0"/>
              <a:t>Marketing reports are full of performance data</a:t>
            </a:r>
          </a:p>
          <a:p>
            <a:r>
              <a:rPr lang="en-US" sz="1800" dirty="0"/>
              <a:t>Sometimes a marketing team will have an analyst or performance managers to help understand  data more deeply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BDC3AC-B176-704C-B129-7FBB64257C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02" r="1998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28079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A8F4E-EE40-694F-ADE7-11E133350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What data?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4BF8D-402C-854A-995D-E9C59671A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454970"/>
            <a:ext cx="5120113" cy="3502779"/>
          </a:xfrm>
        </p:spPr>
        <p:txBody>
          <a:bodyPr>
            <a:normAutofit/>
          </a:bodyPr>
          <a:lstStyle/>
          <a:p>
            <a:r>
              <a:rPr lang="en-US" sz="1800" dirty="0"/>
              <a:t>Sales</a:t>
            </a:r>
          </a:p>
          <a:p>
            <a:r>
              <a:rPr lang="en-US" sz="1800" dirty="0"/>
              <a:t>Budget</a:t>
            </a:r>
          </a:p>
          <a:p>
            <a:r>
              <a:rPr lang="en-US" sz="1800" dirty="0"/>
              <a:t>Customers</a:t>
            </a:r>
          </a:p>
          <a:p>
            <a:r>
              <a:rPr lang="en-US" sz="1800" dirty="0"/>
              <a:t>Impressions</a:t>
            </a:r>
          </a:p>
          <a:p>
            <a:r>
              <a:rPr lang="en-US" sz="1800" dirty="0"/>
              <a:t>Website visitors</a:t>
            </a:r>
          </a:p>
          <a:p>
            <a:r>
              <a:rPr lang="en-US" sz="1800" dirty="0"/>
              <a:t>Cost</a:t>
            </a:r>
          </a:p>
          <a:p>
            <a:r>
              <a:rPr lang="en-US" sz="1800" dirty="0"/>
              <a:t>Profit </a:t>
            </a:r>
          </a:p>
          <a:p>
            <a:r>
              <a:rPr lang="en-US" sz="1800" dirty="0"/>
              <a:t>Return on investment</a:t>
            </a:r>
          </a:p>
          <a:p>
            <a:r>
              <a:rPr lang="en-US" sz="1800" dirty="0"/>
              <a:t>ROAAS</a:t>
            </a:r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BE1C47-2066-AA4F-A1A2-966B743033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32" r="1" b="18358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6732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BF65C-1BFA-9442-A8BD-9469725CE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How marketing data may be split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789D3-0090-D34B-8FA1-23961914A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Media</a:t>
            </a:r>
          </a:p>
          <a:p>
            <a:r>
              <a:rPr lang="en-US" sz="1800" dirty="0"/>
              <a:t>Device</a:t>
            </a:r>
          </a:p>
          <a:p>
            <a:r>
              <a:rPr lang="en-US" sz="1800" dirty="0"/>
              <a:t>Region</a:t>
            </a:r>
          </a:p>
          <a:p>
            <a:r>
              <a:rPr lang="en-US" sz="1800" dirty="0"/>
              <a:t>Time of day</a:t>
            </a:r>
          </a:p>
          <a:p>
            <a:r>
              <a:rPr lang="en-US" sz="1800" dirty="0"/>
              <a:t>Day of week</a:t>
            </a:r>
          </a:p>
          <a:p>
            <a:r>
              <a:rPr lang="en-US" sz="1800" dirty="0"/>
              <a:t>New or return visitor</a:t>
            </a:r>
          </a:p>
          <a:p>
            <a:r>
              <a:rPr lang="en-US" sz="1800" dirty="0"/>
              <a:t>Campaign or advert</a:t>
            </a:r>
          </a:p>
          <a:p>
            <a:r>
              <a:rPr lang="en-US" sz="1800" dirty="0"/>
              <a:t>Product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EE93F1-81AA-1046-8E0E-B6F5D8CAD6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42" r="19511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23831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08339-5CC3-CC4A-A1B0-72E073B8D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Data for budgeting and planning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3289E-31CE-A948-8ADA-1A643502B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How many sales will be generated if we spend  £X on marketing?</a:t>
            </a:r>
          </a:p>
          <a:p>
            <a:r>
              <a:rPr lang="en-US" sz="1800" dirty="0"/>
              <a:t>How much money may we have to spend to generate X sales</a:t>
            </a:r>
          </a:p>
          <a:p>
            <a:r>
              <a:rPr lang="en-US" sz="1800" dirty="0"/>
              <a:t>How much money should we spend on each media?</a:t>
            </a:r>
          </a:p>
          <a:p>
            <a:r>
              <a:rPr lang="en-US" sz="1800" dirty="0"/>
              <a:t>Will the campaign be profitable?</a:t>
            </a:r>
          </a:p>
          <a:p>
            <a:r>
              <a:rPr lang="en-US" sz="1800" dirty="0"/>
              <a:t>How may something new effect sales?</a:t>
            </a:r>
          </a:p>
          <a:p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C5337D-4BEF-D74D-902B-59B25E8E94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41" r="19411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72683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B6B72-DAEE-034F-AD59-55680E5ED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Data for management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60061-A148-294F-AEA6-3587CF329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Is the campaign performing as I expected it to?</a:t>
            </a:r>
          </a:p>
          <a:p>
            <a:r>
              <a:rPr lang="en-US" sz="1800" dirty="0"/>
              <a:t>Is the amount of spend and sales acceptable?</a:t>
            </a:r>
          </a:p>
          <a:p>
            <a:r>
              <a:rPr lang="en-US" sz="1800" dirty="0"/>
              <a:t>What is doing well? </a:t>
            </a:r>
          </a:p>
          <a:p>
            <a:r>
              <a:rPr lang="en-US" sz="1800" dirty="0"/>
              <a:t>What is doing badly? How can we improve it?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202ECF-E21F-814F-9F70-F76C34AFB0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35" r="23478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49847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D5A8C-C5C9-D449-B941-46BB27E4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Data for decisions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80836-A30E-8C41-91C3-C63911AAE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What advert should I use?</a:t>
            </a:r>
          </a:p>
          <a:p>
            <a:r>
              <a:rPr lang="en-US" sz="1800" dirty="0"/>
              <a:t>Should I spend more on this media?</a:t>
            </a:r>
          </a:p>
          <a:p>
            <a:r>
              <a:rPr lang="en-US" sz="1800" dirty="0"/>
              <a:t>What age group should I target?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CAD156-8749-F84E-8B48-1473C17934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204" r="1" b="15558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9199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910A2-D25D-1C47-A153-6B8CC81F5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951352"/>
          </a:xfrm>
        </p:spPr>
        <p:txBody>
          <a:bodyPr>
            <a:normAutofit/>
          </a:bodyPr>
          <a:lstStyle/>
          <a:p>
            <a:r>
              <a:rPr lang="en-US" sz="2800" dirty="0"/>
              <a:t>Data for understanding audience</a:t>
            </a:r>
            <a:br>
              <a:rPr lang="en-US" sz="2800" dirty="0"/>
            </a:br>
            <a:br>
              <a:rPr lang="en-US" sz="2800" dirty="0"/>
            </a:br>
            <a:endParaRPr lang="en-US" sz="28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EF970-5139-D74E-B699-F80F40A6A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Who is buying the most products?</a:t>
            </a:r>
          </a:p>
          <a:p>
            <a:pPr marL="0" indent="0">
              <a:buNone/>
            </a:pPr>
            <a:r>
              <a:rPr lang="en-US" sz="1800" dirty="0"/>
              <a:t>Who is buying more than one product?</a:t>
            </a:r>
          </a:p>
          <a:p>
            <a:pPr marL="0" indent="0">
              <a:buNone/>
            </a:pPr>
            <a:r>
              <a:rPr lang="en-US" sz="1800" dirty="0"/>
              <a:t>Who does not buy from us?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D260DD-8836-3542-927E-9499E11BBB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96" r="1" b="1659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57402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85EE2-1039-474F-AABC-FE68B703D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Data for opportunity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04E2D-703E-9348-B026-6DF83E5EC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“I have noticed that more people buy on a Wednesday than any other day of the week”</a:t>
            </a:r>
          </a:p>
          <a:p>
            <a:r>
              <a:rPr lang="en-US" sz="1800" dirty="0"/>
              <a:t>“I have noticed that customers over 50 years old are more likely to buy more than one product”</a:t>
            </a:r>
          </a:p>
          <a:p>
            <a:r>
              <a:rPr lang="en-US" sz="1800" dirty="0"/>
              <a:t>“I have noticed that one product makes more profit than any other”</a:t>
            </a:r>
          </a:p>
          <a:p>
            <a:r>
              <a:rPr lang="en-US" sz="1800" dirty="0"/>
              <a:t>“I have noticed people are more likely to buy  using their phones”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8CD24C-D937-9141-8B9A-F5329AA840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711" r="1" b="677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25117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33B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B62F6-171F-8641-B83E-D5E941DE6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Class exercise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598FAE-0DA8-B54B-992F-9979BD3038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93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1D773-4D12-AB45-8534-EEFAABF38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You are just about to launch a new online cake shop. 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What data do you think will be important to collect when considering your marketing?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How might it hep?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How may you collect it?</a:t>
            </a:r>
          </a:p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  <a:p>
            <a:pPr marL="514350" indent="-514350">
              <a:buAutoNum type="arabicParenR"/>
            </a:pPr>
            <a:endParaRPr lang="en-US" sz="2000" dirty="0">
              <a:solidFill>
                <a:srgbClr val="FFFFFF"/>
              </a:solidFill>
            </a:endParaRPr>
          </a:p>
          <a:p>
            <a:pPr marL="514350" indent="-514350">
              <a:buAutoNum type="arabicParenR"/>
            </a:pPr>
            <a:endParaRPr lang="en-US" sz="2000" dirty="0">
              <a:solidFill>
                <a:srgbClr val="FFFFFF"/>
              </a:solidFill>
            </a:endParaRPr>
          </a:p>
          <a:p>
            <a:pPr marL="514350" indent="-514350">
              <a:buAutoNum type="arabicParenR"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32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77E8E-3310-2A46-990F-4F0DE68FF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Sharing data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7209E-F523-F445-8217-AD9FFB7E2A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sz="1800" dirty="0"/>
              <a:t>Is there going to be a change to business?</a:t>
            </a:r>
          </a:p>
          <a:p>
            <a:pPr>
              <a:buFontTx/>
              <a:buChar char="-"/>
            </a:pPr>
            <a:r>
              <a:rPr lang="en-US" sz="1800" dirty="0"/>
              <a:t>Customer service</a:t>
            </a:r>
          </a:p>
          <a:p>
            <a:pPr>
              <a:buFontTx/>
              <a:buChar char="-"/>
            </a:pPr>
            <a:r>
              <a:rPr lang="en-US" sz="1800" dirty="0"/>
              <a:t>Sales</a:t>
            </a:r>
          </a:p>
          <a:p>
            <a:pPr>
              <a:buFontTx/>
              <a:buChar char="-"/>
            </a:pPr>
            <a:r>
              <a:rPr lang="en-US" sz="1800" dirty="0"/>
              <a:t>SMT</a:t>
            </a:r>
          </a:p>
          <a:p>
            <a:pPr>
              <a:buFontTx/>
              <a:buChar char="-"/>
            </a:pPr>
            <a:r>
              <a:rPr lang="en-US" sz="1800" dirty="0"/>
              <a:t>Marketing</a:t>
            </a:r>
          </a:p>
          <a:p>
            <a:pPr>
              <a:buFontTx/>
              <a:buChar char="-"/>
            </a:pPr>
            <a:r>
              <a:rPr lang="en-US" sz="1800" dirty="0"/>
              <a:t>Product</a:t>
            </a:r>
          </a:p>
          <a:p>
            <a:pPr>
              <a:buFontTx/>
              <a:buChar char="-"/>
            </a:pPr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A05B31-FE6E-4426-831D-B223187ADA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41" r="27211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48924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339E-14E8-DA4D-8BB7-9022184C3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Where the data is from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592579-699C-4A9D-904E-DF3376746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Web analytics</a:t>
            </a:r>
          </a:p>
          <a:p>
            <a:r>
              <a:rPr lang="en-US" sz="1800" dirty="0"/>
              <a:t>Internal data</a:t>
            </a:r>
          </a:p>
          <a:p>
            <a:r>
              <a:rPr lang="en-US" sz="1800" dirty="0"/>
              <a:t>Surveys</a:t>
            </a:r>
          </a:p>
          <a:p>
            <a:r>
              <a:rPr lang="en-US" sz="1800" dirty="0"/>
              <a:t>Media Data ( BARB, RAJAR, Google ads etc.) 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C83764A-954E-6141-B05F-A92EB29303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095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82733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C1922-2D66-8C47-8A75-7C461EF1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Website analytics – Google analytics</a:t>
            </a:r>
          </a:p>
        </p:txBody>
      </p:sp>
      <p:cxnSp>
        <p:nvCxnSpPr>
          <p:cNvPr id="11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21917-AD00-3448-A666-598B78297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hlinkClick r:id="rId2"/>
              </a:rPr>
              <a:t>https://youtu.be/ny2rBxwvxBY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GB" sz="1800" dirty="0">
                <a:hlinkClick r:id="rId3"/>
              </a:rPr>
              <a:t>https://analytics.google.com/analytics/web/?utm_source=demoaccount&amp;utm_medium=demoaccount&amp;utm_campaign=demoaccount#/report/visitors-overview/a54516992w87479473p92320289/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5AFB93-1936-5840-94BC-616561AD8E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776" r="8237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007713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C7164-50A3-BB45-8215-171AF2046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Internal data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CA8D1-6DD7-B24C-8663-627D1354A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Call logs</a:t>
            </a:r>
          </a:p>
          <a:p>
            <a:r>
              <a:rPr lang="en-US" sz="1800" dirty="0"/>
              <a:t>Customer service</a:t>
            </a:r>
          </a:p>
          <a:p>
            <a:r>
              <a:rPr lang="en-US" sz="1800" dirty="0"/>
              <a:t>Stock counts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D1405E-32FE-F44C-999C-5B397CD34C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88" r="1409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75851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3A2A9-0448-5442-8E5E-E9B49AE9A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1- Google store results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49FAC9A-FC8D-DF48-B23D-5CA5AF02BD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62614" y="3271805"/>
            <a:ext cx="2583687" cy="17569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7B7924-BA61-9644-9F8F-DF18327FA2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4656" y="1281603"/>
            <a:ext cx="6104906" cy="223559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97CB2A0-790D-4E40-89FA-FD602A094F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7917" y="3517202"/>
            <a:ext cx="3765219" cy="209806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72DACC3-56A3-AB4A-86AC-9DC80B11C4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2" y="1354025"/>
            <a:ext cx="2111144" cy="31994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90FD536-5A34-AB43-AE9C-3F1ACF57A7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61022" y="983334"/>
            <a:ext cx="3286125" cy="261776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54BE9DD-0E7B-B142-B4FE-2681473098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475790"/>
            <a:ext cx="6388367" cy="1382210"/>
          </a:xfrm>
          <a:prstGeom prst="rect">
            <a:avLst/>
          </a:prstGeom>
        </p:spPr>
      </p:pic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CB0515BB-7806-2E4D-AE45-4CE9E6AE6D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15192" y="3724870"/>
            <a:ext cx="2734756" cy="261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9724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14DB-7A2C-3544-B480-903CE3D59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6798D-0151-7E48-8455-2923E22B2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link</a:t>
            </a:r>
            <a:r>
              <a:rPr lang="en-GB" dirty="0"/>
              <a:t>https://create.kahoot.it/share/data/bea22e49-205e-4d09-8d10-4e8d9da1c4ca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449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478</Words>
  <Application>Microsoft Macintosh PowerPoint</Application>
  <PresentationFormat>Widescreen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Marketing Data and Analysis</vt:lpstr>
      <vt:lpstr>Data in marketing teams</vt:lpstr>
      <vt:lpstr>What data?</vt:lpstr>
      <vt:lpstr>How marketing data may be split </vt:lpstr>
      <vt:lpstr>Data for budgeting and planning</vt:lpstr>
      <vt:lpstr>Data for management </vt:lpstr>
      <vt:lpstr>Data for decisions</vt:lpstr>
      <vt:lpstr>Data for understanding audience  </vt:lpstr>
      <vt:lpstr>Data for opportunity</vt:lpstr>
      <vt:lpstr>Class exercise</vt:lpstr>
      <vt:lpstr>Sharing data</vt:lpstr>
      <vt:lpstr>Where the data is from</vt:lpstr>
      <vt:lpstr>Website analytics – Google analytics</vt:lpstr>
      <vt:lpstr>Internal data</vt:lpstr>
      <vt:lpstr>Exercise 1- Google store results </vt:lpstr>
      <vt:lpstr>QUIZ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Data and Analysis</dc:title>
  <dc:creator>Sarah Campodonic</dc:creator>
  <cp:lastModifiedBy>Sarah Campodonic</cp:lastModifiedBy>
  <cp:revision>8</cp:revision>
  <dcterms:created xsi:type="dcterms:W3CDTF">2019-10-21T13:58:31Z</dcterms:created>
  <dcterms:modified xsi:type="dcterms:W3CDTF">2019-10-21T20:14:53Z</dcterms:modified>
</cp:coreProperties>
</file>